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77" r:id="rId2"/>
    <p:sldId id="259" r:id="rId3"/>
    <p:sldId id="272" r:id="rId4"/>
    <p:sldId id="293" r:id="rId5"/>
    <p:sldId id="316" r:id="rId6"/>
    <p:sldId id="294" r:id="rId7"/>
    <p:sldId id="314" r:id="rId8"/>
    <p:sldId id="310" r:id="rId9"/>
    <p:sldId id="296" r:id="rId10"/>
    <p:sldId id="300" r:id="rId11"/>
    <p:sldId id="297" r:id="rId12"/>
    <p:sldId id="298" r:id="rId13"/>
    <p:sldId id="301" r:id="rId14"/>
    <p:sldId id="291" r:id="rId15"/>
    <p:sldId id="309" r:id="rId16"/>
    <p:sldId id="302" r:id="rId17"/>
    <p:sldId id="303" r:id="rId18"/>
    <p:sldId id="292" r:id="rId19"/>
    <p:sldId id="307" r:id="rId20"/>
    <p:sldId id="313" r:id="rId21"/>
    <p:sldId id="308" r:id="rId22"/>
    <p:sldId id="264" r:id="rId23"/>
    <p:sldId id="315" r:id="rId24"/>
    <p:sldId id="304" r:id="rId25"/>
    <p:sldId id="305" r:id="rId26"/>
    <p:sldId id="299" r:id="rId27"/>
    <p:sldId id="306" r:id="rId28"/>
    <p:sldId id="311" r:id="rId29"/>
    <p:sldId id="312" r:id="rId30"/>
    <p:sldId id="278" r:id="rId31"/>
  </p:sldIdLst>
  <p:sldSz cx="9144000" cy="6858000" type="screen4x3"/>
  <p:notesSz cx="9313863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93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CCE8"/>
    <a:srgbClr val="118E97"/>
    <a:srgbClr val="118497"/>
    <a:srgbClr val="17B1CB"/>
    <a:srgbClr val="BC873A"/>
    <a:srgbClr val="C1C139"/>
    <a:srgbClr val="A48F52"/>
    <a:srgbClr val="9C975A"/>
    <a:srgbClr val="CCCC00"/>
    <a:srgbClr val="A6A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9" autoAdjust="0"/>
    <p:restoredTop sz="95574" autoAdjust="0"/>
  </p:normalViewPr>
  <p:slideViewPr>
    <p:cSldViewPr snapToGrid="0" snapToObjects="1">
      <p:cViewPr varScale="1">
        <p:scale>
          <a:sx n="100" d="100"/>
          <a:sy n="100" d="100"/>
        </p:scale>
        <p:origin x="1704" y="168"/>
      </p:cViewPr>
      <p:guideLst>
        <p:guide orient="horz" pos="25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66" d="100"/>
          <a:sy n="66" d="100"/>
        </p:scale>
        <p:origin x="-2748" y="-156"/>
      </p:cViewPr>
      <p:guideLst>
        <p:guide orient="horz" pos="2160"/>
        <p:guide pos="293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6007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5701" y="0"/>
            <a:ext cx="4036007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8EB65-FCB1-492D-96F1-1EEFDB36395A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36007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5701" y="6513910"/>
            <a:ext cx="4036007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B7C37-3688-416D-8869-513F3AB6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27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6007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5701" y="0"/>
            <a:ext cx="4036007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2A57C-5FAA-4E66-BDD9-A79C3D547D7C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41638" y="514350"/>
            <a:ext cx="3430587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1387" y="3257550"/>
            <a:ext cx="745109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036007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5701" y="6513910"/>
            <a:ext cx="4036007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303DE-3E45-4DD3-9505-92EF4803E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02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4300" indent="-114300" algn="l" defTabSz="914400" rtl="0" eaLnBrk="1" latinLnBrk="0" hangingPunct="1">
      <a:lnSpc>
        <a:spcPct val="110000"/>
      </a:lnSpc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8600" indent="-114300" algn="l" defTabSz="914400" rtl="0" eaLnBrk="1" latinLnBrk="0" hangingPunct="1">
      <a:lnSpc>
        <a:spcPct val="100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42900" indent="-114300" algn="l" defTabSz="914400" rtl="0" eaLnBrk="1" latinLnBrk="0" hangingPunct="1">
      <a:lnSpc>
        <a:spcPct val="95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457200" indent="-114300" algn="l" defTabSz="914400" rtl="0" eaLnBrk="1" latinLnBrk="0" hangingPunct="1">
      <a:lnSpc>
        <a:spcPct val="95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571500" indent="-114300" algn="l" defTabSz="914400" rtl="0" eaLnBrk="1" latinLnBrk="0" hangingPunct="1">
      <a:lnSpc>
        <a:spcPct val="95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92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46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5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55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8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63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27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42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22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71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369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92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18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113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09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82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916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280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02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63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17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18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0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15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64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2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58924"/>
            <a:ext cx="4866908" cy="2742289"/>
          </a:xfrm>
        </p:spPr>
        <p:txBody>
          <a:bodyPr/>
          <a:lstStyle>
            <a:lvl1pPr>
              <a:lnSpc>
                <a:spcPct val="90000"/>
              </a:lnSpc>
              <a:defRPr sz="6600" kern="100" cap="all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</a:t>
            </a:r>
            <a:r>
              <a:rPr lang="en-US" dirty="0" err="1"/>
              <a:t>slidedoc</a:t>
            </a:r>
            <a:r>
              <a:rPr lang="en-US" dirty="0"/>
              <a:t> title</a:t>
            </a:r>
          </a:p>
        </p:txBody>
      </p:sp>
      <p:sp>
        <p:nvSpPr>
          <p:cNvPr id="60" name="Text Placeholder 59"/>
          <p:cNvSpPr>
            <a:spLocks noGrp="1"/>
          </p:cNvSpPr>
          <p:nvPr>
            <p:ph type="body" sz="quarter" idx="10"/>
          </p:nvPr>
        </p:nvSpPr>
        <p:spPr>
          <a:xfrm>
            <a:off x="457200" y="3496727"/>
            <a:ext cx="1497013" cy="2512484"/>
          </a:xfrm>
        </p:spPr>
        <p:txBody>
          <a:bodyPr anchor="b"/>
          <a:lstStyle>
            <a:lvl1pPr>
              <a:lnSpc>
                <a:spcPct val="100000"/>
              </a:lnSpc>
              <a:defRPr sz="1300">
                <a:solidFill>
                  <a:schemeClr val="tx2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2" name="Straight Connector 61"/>
          <p:cNvCxnSpPr/>
          <p:nvPr userDrawn="1"/>
        </p:nvCxnSpPr>
        <p:spPr>
          <a:xfrm>
            <a:off x="457200" y="6178550"/>
            <a:ext cx="149719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59"/>
          <p:cNvSpPr>
            <a:spLocks noGrp="1"/>
          </p:cNvSpPr>
          <p:nvPr>
            <p:ph type="body" sz="quarter" idx="11"/>
          </p:nvPr>
        </p:nvSpPr>
        <p:spPr>
          <a:xfrm>
            <a:off x="5509344" y="5181598"/>
            <a:ext cx="1497013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Text Placeholder 59"/>
          <p:cNvSpPr>
            <a:spLocks noGrp="1"/>
          </p:cNvSpPr>
          <p:nvPr>
            <p:ph type="body" sz="quarter" idx="12"/>
          </p:nvPr>
        </p:nvSpPr>
        <p:spPr>
          <a:xfrm>
            <a:off x="7189787" y="5181598"/>
            <a:ext cx="1497013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864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29078" y="6407150"/>
            <a:ext cx="4210971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224863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8100"/>
            <a:ext cx="4229100" cy="2543773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2106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49" name="Straight Connector 48"/>
            <p:cNvCxnSpPr/>
            <p:nvPr userDrawn="1"/>
          </p:nvCxnSpPr>
          <p:spPr>
            <a:xfrm>
              <a:off x="4572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86868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111372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130062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195439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214305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79682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2990753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363925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382907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44787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467033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32410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551276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16653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635519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700896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719761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785139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80400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>
              <a:off x="0" y="4572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0" y="6858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0" y="61785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0" y="64071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 flipH="1">
              <a:off x="0" y="34290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4921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877056"/>
            <a:ext cx="4233672" cy="2542032"/>
          </a:xfrm>
        </p:spPr>
        <p:txBody>
          <a:bodyPr/>
          <a:lstStyle>
            <a:lvl1pPr>
              <a:lnSpc>
                <a:spcPct val="90000"/>
              </a:lnSpc>
              <a:defRPr sz="5800" kern="100" cap="none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</a:t>
            </a:r>
            <a:r>
              <a:rPr lang="en-US" dirty="0" err="1"/>
              <a:t>Slidedoc</a:t>
            </a:r>
            <a:r>
              <a:rPr lang="en-US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13169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228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1"/>
          </p:nvPr>
        </p:nvSpPr>
        <p:spPr>
          <a:xfrm>
            <a:off x="3829050" y="685800"/>
            <a:ext cx="4857750" cy="122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2140347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0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3823494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2" name="Text Placeholder 33"/>
          <p:cNvSpPr>
            <a:spLocks noGrp="1"/>
          </p:cNvSpPr>
          <p:nvPr>
            <p:ph type="body" sz="quarter" idx="14" hasCustomPrompt="1"/>
          </p:nvPr>
        </p:nvSpPr>
        <p:spPr>
          <a:xfrm>
            <a:off x="5506641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4" name="Text Placeholder 33"/>
          <p:cNvSpPr>
            <a:spLocks noGrp="1"/>
          </p:cNvSpPr>
          <p:nvPr>
            <p:ph type="body" sz="quarter" idx="15" hasCustomPrompt="1"/>
          </p:nvPr>
        </p:nvSpPr>
        <p:spPr>
          <a:xfrm>
            <a:off x="7189787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5" name="Text Placeholder 33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26" name="Text Placeholder 33"/>
          <p:cNvSpPr>
            <a:spLocks noGrp="1"/>
          </p:cNvSpPr>
          <p:nvPr>
            <p:ph type="body" sz="quarter" idx="22" hasCustomPrompt="1"/>
          </p:nvPr>
        </p:nvSpPr>
        <p:spPr>
          <a:xfrm>
            <a:off x="2140347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27" name="Text Placeholder 33"/>
          <p:cNvSpPr>
            <a:spLocks noGrp="1"/>
          </p:cNvSpPr>
          <p:nvPr>
            <p:ph type="body" sz="quarter" idx="23" hasCustomPrompt="1"/>
          </p:nvPr>
        </p:nvSpPr>
        <p:spPr>
          <a:xfrm>
            <a:off x="3823494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28" name="Text Placeholder 33"/>
          <p:cNvSpPr>
            <a:spLocks noGrp="1"/>
          </p:cNvSpPr>
          <p:nvPr>
            <p:ph type="body" sz="quarter" idx="24" hasCustomPrompt="1"/>
          </p:nvPr>
        </p:nvSpPr>
        <p:spPr>
          <a:xfrm>
            <a:off x="5506641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29" name="Text Placeholder 33"/>
          <p:cNvSpPr>
            <a:spLocks noGrp="1"/>
          </p:cNvSpPr>
          <p:nvPr>
            <p:ph type="body" sz="quarter" idx="25" hasCustomPrompt="1"/>
          </p:nvPr>
        </p:nvSpPr>
        <p:spPr>
          <a:xfrm>
            <a:off x="7189787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71" name="Text Placeholder 3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2" name="Text Placeholder 33"/>
          <p:cNvSpPr>
            <a:spLocks noGrp="1"/>
          </p:cNvSpPr>
          <p:nvPr>
            <p:ph type="body" sz="quarter" idx="32" hasCustomPrompt="1"/>
          </p:nvPr>
        </p:nvSpPr>
        <p:spPr>
          <a:xfrm>
            <a:off x="2140347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3" name="Text Placeholder 33"/>
          <p:cNvSpPr>
            <a:spLocks noGrp="1"/>
          </p:cNvSpPr>
          <p:nvPr>
            <p:ph type="body" sz="quarter" idx="33" hasCustomPrompt="1"/>
          </p:nvPr>
        </p:nvSpPr>
        <p:spPr>
          <a:xfrm>
            <a:off x="3823494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4" name="Text Placeholder 33"/>
          <p:cNvSpPr>
            <a:spLocks noGrp="1"/>
          </p:cNvSpPr>
          <p:nvPr>
            <p:ph type="body" sz="quarter" idx="34" hasCustomPrompt="1"/>
          </p:nvPr>
        </p:nvSpPr>
        <p:spPr>
          <a:xfrm>
            <a:off x="5506641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5" name="Text Placeholder 33"/>
          <p:cNvSpPr>
            <a:spLocks noGrp="1"/>
          </p:cNvSpPr>
          <p:nvPr>
            <p:ph type="body" sz="quarter" idx="35" hasCustomPrompt="1"/>
          </p:nvPr>
        </p:nvSpPr>
        <p:spPr>
          <a:xfrm>
            <a:off x="7189787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6" name="Text Placeholder 33"/>
          <p:cNvSpPr>
            <a:spLocks noGrp="1"/>
          </p:cNvSpPr>
          <p:nvPr>
            <p:ph type="body" sz="quarter" idx="36" hasCustomPrompt="1"/>
          </p:nvPr>
        </p:nvSpPr>
        <p:spPr>
          <a:xfrm>
            <a:off x="457200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77" name="Text Placeholder 33"/>
          <p:cNvSpPr>
            <a:spLocks noGrp="1"/>
          </p:cNvSpPr>
          <p:nvPr>
            <p:ph type="body" sz="quarter" idx="37" hasCustomPrompt="1"/>
          </p:nvPr>
        </p:nvSpPr>
        <p:spPr>
          <a:xfrm>
            <a:off x="2140347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78" name="Text Placeholder 33"/>
          <p:cNvSpPr>
            <a:spLocks noGrp="1"/>
          </p:cNvSpPr>
          <p:nvPr>
            <p:ph type="body" sz="quarter" idx="38" hasCustomPrompt="1"/>
          </p:nvPr>
        </p:nvSpPr>
        <p:spPr>
          <a:xfrm>
            <a:off x="3823494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79" name="Text Placeholder 33"/>
          <p:cNvSpPr>
            <a:spLocks noGrp="1"/>
          </p:cNvSpPr>
          <p:nvPr>
            <p:ph type="body" sz="quarter" idx="39" hasCustomPrompt="1"/>
          </p:nvPr>
        </p:nvSpPr>
        <p:spPr>
          <a:xfrm>
            <a:off x="5506641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80" name="Text Placeholder 33"/>
          <p:cNvSpPr>
            <a:spLocks noGrp="1"/>
          </p:cNvSpPr>
          <p:nvPr>
            <p:ph type="body" sz="quarter" idx="40" hasCustomPrompt="1"/>
          </p:nvPr>
        </p:nvSpPr>
        <p:spPr>
          <a:xfrm>
            <a:off x="7189787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141977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29078" y="6407150"/>
            <a:ext cx="4210971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03323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+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1301262" y="3429000"/>
            <a:ext cx="2321755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29078" y="6407150"/>
            <a:ext cx="4210971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92806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585" y="3429000"/>
            <a:ext cx="4859215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27585" y="6407150"/>
            <a:ext cx="4212464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83775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585" y="685800"/>
            <a:ext cx="2321755" cy="5492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" name="Content Placeholder 2"/>
          <p:cNvSpPr>
            <a:spLocks noGrp="1"/>
          </p:cNvSpPr>
          <p:nvPr>
            <p:ph idx="10"/>
          </p:nvPr>
        </p:nvSpPr>
        <p:spPr>
          <a:xfrm>
            <a:off x="6353908" y="685800"/>
            <a:ext cx="2332892" cy="5492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29078" y="6407150"/>
            <a:ext cx="4210971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273749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27585" y="3429000"/>
            <a:ext cx="2321755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6353908" y="3429000"/>
            <a:ext cx="2332892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29078" y="6407150"/>
            <a:ext cx="4210971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181193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827585" y="3429000"/>
            <a:ext cx="2321755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0"/>
          </p:nvPr>
        </p:nvSpPr>
        <p:spPr>
          <a:xfrm>
            <a:off x="6353908" y="3429000"/>
            <a:ext cx="2332892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1301262" y="3429000"/>
            <a:ext cx="2321755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29078" y="6407150"/>
            <a:ext cx="4210971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32792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29078" y="6407150"/>
            <a:ext cx="4210971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74890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All Click To Edit 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9078" y="685800"/>
            <a:ext cx="4857722" cy="5492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More</a:t>
            </a:r>
          </a:p>
          <a:p>
            <a:pPr lvl="8"/>
            <a:r>
              <a:rPr lang="en-US" dirty="0"/>
              <a:t>More</a:t>
            </a:r>
          </a:p>
        </p:txBody>
      </p:sp>
      <p:cxnSp>
        <p:nvCxnSpPr>
          <p:cNvPr id="69" name="Straight Connector 68"/>
          <p:cNvCxnSpPr/>
          <p:nvPr userDrawn="1"/>
        </p:nvCxnSpPr>
        <p:spPr>
          <a:xfrm>
            <a:off x="457200" y="460057"/>
            <a:ext cx="3182052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 userDrawn="1"/>
        </p:nvCxnSpPr>
        <p:spPr>
          <a:xfrm>
            <a:off x="3829078" y="460057"/>
            <a:ext cx="4857722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 userDrawn="1"/>
        </p:nvSpPr>
        <p:spPr>
          <a:xfrm>
            <a:off x="8561766" y="6397715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2385CB4A-7E96-44CA-B116-B71B544B697D}" type="slidenum">
              <a:rPr lang="en-US" sz="800" smtClean="0">
                <a:solidFill>
                  <a:schemeClr val="bg2"/>
                </a:solidFill>
              </a:rPr>
              <a:pPr algn="r"/>
              <a:t>‹#›</a:t>
            </a:fld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117" name="TextBox 116"/>
          <p:cNvSpPr txBox="1"/>
          <p:nvPr userDrawn="1"/>
        </p:nvSpPr>
        <p:spPr>
          <a:xfrm>
            <a:off x="8486530" y="6397715"/>
            <a:ext cx="2404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chemeClr val="bg2"/>
                </a:solidFill>
              </a:rPr>
              <a:t>|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BE5DBB5-BBD5-460C-B0E3-37FC45C93E68}"/>
              </a:ext>
            </a:extLst>
          </p:cNvPr>
          <p:cNvSpPr txBox="1">
            <a:spLocks/>
          </p:cNvSpPr>
          <p:nvPr userDrawn="1"/>
        </p:nvSpPr>
        <p:spPr>
          <a:xfrm>
            <a:off x="371230" y="6360260"/>
            <a:ext cx="3268021" cy="4977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spcAft>
                <a:spcPts val="1200"/>
              </a:spcAft>
              <a:buFontTx/>
              <a:buNone/>
              <a:defRPr sz="8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8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800" b="1" kern="1200">
                <a:solidFill>
                  <a:schemeClr val="bg2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sz="800" kern="1200">
                <a:solidFill>
                  <a:schemeClr val="bg2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4pPr>
            <a:lvl5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800" kern="1200">
                <a:solidFill>
                  <a:schemeClr val="bg2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r>
              <a:rPr lang="en-US" dirty="0"/>
              <a:t>Helen Scott  |  Qualifying Exam</a:t>
            </a:r>
          </a:p>
        </p:txBody>
      </p:sp>
    </p:spTree>
    <p:extLst>
      <p:ext uri="{BB962C8B-B14F-4D97-AF65-F5344CB8AC3E}">
        <p14:creationId xmlns:p14="http://schemas.microsoft.com/office/powerpoint/2010/main" val="372813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6" r:id="rId4"/>
    <p:sldLayoutId id="2147483658" r:id="rId5"/>
    <p:sldLayoutId id="2147483650" r:id="rId6"/>
    <p:sldLayoutId id="2147483657" r:id="rId7"/>
    <p:sldLayoutId id="2147483659" r:id="rId8"/>
    <p:sldLayoutId id="2147483654" r:id="rId9"/>
    <p:sldLayoutId id="2147483665" r:id="rId10"/>
    <p:sldLayoutId id="2147483660" r:id="rId11"/>
    <p:sldLayoutId id="2147483655" r:id="rId12"/>
    <p:sldLayoutId id="2147483664" r:id="rId13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800" b="1" kern="1200" spc="-1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Arial" panose="020B0604020202020204" pitchFamily="34" charset="0"/>
        <a:buChar char="​"/>
        <a:defRPr sz="1500" b="0" i="1" kern="1200">
          <a:solidFill>
            <a:schemeClr val="accent1"/>
          </a:solidFill>
          <a:latin typeface="Corbel" panose="020B0503020204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500" i="1" kern="1200">
          <a:solidFill>
            <a:schemeClr val="tx2"/>
          </a:solidFill>
          <a:latin typeface="Corbel" panose="020B0503020204020204" pitchFamily="34" charset="0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sz="1100" b="1" kern="1200">
          <a:solidFill>
            <a:schemeClr val="accent4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3pPr>
      <a:lvl4pPr marL="0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4pPr>
      <a:lvl5pPr marL="171450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5pPr>
      <a:lvl6pPr marL="344488" indent="-173038" algn="l" defTabSz="914400" rtl="0" eaLnBrk="1" latinLnBrk="0" hangingPunct="1">
        <a:lnSpc>
          <a:spcPct val="85000"/>
        </a:lnSpc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​"/>
        <a:defRPr sz="1500" i="1" kern="1200" baseline="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7pPr>
      <a:lvl8pPr marL="171450" indent="-171450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8pPr>
      <a:lvl9pPr marL="344488" indent="-173038" algn="l" defTabSz="914400" rtl="0" eaLnBrk="1" latinLnBrk="0" hangingPunct="1"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927A3FD-4D59-4CE2-A133-94661D704595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F3D042C-5546-4A4F-B3A7-F3A7EA147D1F}"/>
                </a:ext>
              </a:extLst>
            </p:cNvPr>
            <p:cNvCxnSpPr/>
            <p:nvPr userDrawn="1"/>
          </p:nvCxnSpPr>
          <p:spPr>
            <a:xfrm>
              <a:off x="4572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FB15041-3096-4209-9BE2-524D5B12DEC0}"/>
                </a:ext>
              </a:extLst>
            </p:cNvPr>
            <p:cNvCxnSpPr/>
            <p:nvPr userDrawn="1"/>
          </p:nvCxnSpPr>
          <p:spPr>
            <a:xfrm>
              <a:off x="86868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6E0EB95-ADDB-4E36-99DC-48A9AE932EC4}"/>
                </a:ext>
              </a:extLst>
            </p:cNvPr>
            <p:cNvCxnSpPr/>
            <p:nvPr userDrawn="1"/>
          </p:nvCxnSpPr>
          <p:spPr>
            <a:xfrm>
              <a:off x="111372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25BA1FB-6636-4D0A-81C9-29ED91E2CED7}"/>
                </a:ext>
              </a:extLst>
            </p:cNvPr>
            <p:cNvCxnSpPr/>
            <p:nvPr userDrawn="1"/>
          </p:nvCxnSpPr>
          <p:spPr>
            <a:xfrm>
              <a:off x="130062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0359958-E79F-45C1-9E4F-EA0AAE6DD5F5}"/>
                </a:ext>
              </a:extLst>
            </p:cNvPr>
            <p:cNvCxnSpPr/>
            <p:nvPr userDrawn="1"/>
          </p:nvCxnSpPr>
          <p:spPr>
            <a:xfrm>
              <a:off x="195439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AEC0683-7CB0-4648-A366-6A405038893A}"/>
                </a:ext>
              </a:extLst>
            </p:cNvPr>
            <p:cNvCxnSpPr/>
            <p:nvPr userDrawn="1"/>
          </p:nvCxnSpPr>
          <p:spPr>
            <a:xfrm>
              <a:off x="214305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70989F1-4770-4596-B1BE-CE0ED97B9E11}"/>
                </a:ext>
              </a:extLst>
            </p:cNvPr>
            <p:cNvCxnSpPr/>
            <p:nvPr userDrawn="1"/>
          </p:nvCxnSpPr>
          <p:spPr>
            <a:xfrm>
              <a:off x="279682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5C62F95-6DEA-4914-AEA3-2E7838FB085D}"/>
                </a:ext>
              </a:extLst>
            </p:cNvPr>
            <p:cNvCxnSpPr/>
            <p:nvPr userDrawn="1"/>
          </p:nvCxnSpPr>
          <p:spPr>
            <a:xfrm>
              <a:off x="2990753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7CC4F23-6189-4AF2-85CC-7F37AF4EBFB4}"/>
                </a:ext>
              </a:extLst>
            </p:cNvPr>
            <p:cNvCxnSpPr/>
            <p:nvPr userDrawn="1"/>
          </p:nvCxnSpPr>
          <p:spPr>
            <a:xfrm>
              <a:off x="363925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3888121-D006-4FA5-904F-0EC52CC14209}"/>
                </a:ext>
              </a:extLst>
            </p:cNvPr>
            <p:cNvCxnSpPr/>
            <p:nvPr userDrawn="1"/>
          </p:nvCxnSpPr>
          <p:spPr>
            <a:xfrm>
              <a:off x="382907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80F5DD9-5372-45F6-B22D-865C752CD914}"/>
                </a:ext>
              </a:extLst>
            </p:cNvPr>
            <p:cNvCxnSpPr/>
            <p:nvPr userDrawn="1"/>
          </p:nvCxnSpPr>
          <p:spPr>
            <a:xfrm>
              <a:off x="44787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B6CFAC8-AC4E-44E4-8A5E-90D7EDC20015}"/>
                </a:ext>
              </a:extLst>
            </p:cNvPr>
            <p:cNvCxnSpPr/>
            <p:nvPr userDrawn="1"/>
          </p:nvCxnSpPr>
          <p:spPr>
            <a:xfrm>
              <a:off x="467033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8DCC1D5-0C1E-463C-B4CE-B34D4A08406C}"/>
                </a:ext>
              </a:extLst>
            </p:cNvPr>
            <p:cNvCxnSpPr/>
            <p:nvPr userDrawn="1"/>
          </p:nvCxnSpPr>
          <p:spPr>
            <a:xfrm>
              <a:off x="532410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0F51D7-F6C9-47A4-80F4-5C59FC63EE20}"/>
                </a:ext>
              </a:extLst>
            </p:cNvPr>
            <p:cNvCxnSpPr/>
            <p:nvPr userDrawn="1"/>
          </p:nvCxnSpPr>
          <p:spPr>
            <a:xfrm>
              <a:off x="551276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9A6C9E-2205-423B-A927-48152EC9BFC1}"/>
                </a:ext>
              </a:extLst>
            </p:cNvPr>
            <p:cNvCxnSpPr/>
            <p:nvPr userDrawn="1"/>
          </p:nvCxnSpPr>
          <p:spPr>
            <a:xfrm>
              <a:off x="616653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DCC865-7025-435C-A174-1191C6F4EBF6}"/>
                </a:ext>
              </a:extLst>
            </p:cNvPr>
            <p:cNvCxnSpPr/>
            <p:nvPr userDrawn="1"/>
          </p:nvCxnSpPr>
          <p:spPr>
            <a:xfrm>
              <a:off x="635519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50AA4A7-C1D1-423F-9CF1-246F84FD1E8B}"/>
                </a:ext>
              </a:extLst>
            </p:cNvPr>
            <p:cNvCxnSpPr/>
            <p:nvPr userDrawn="1"/>
          </p:nvCxnSpPr>
          <p:spPr>
            <a:xfrm>
              <a:off x="700896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8A56B67-8627-418C-B5CF-014E7E8F3CDC}"/>
                </a:ext>
              </a:extLst>
            </p:cNvPr>
            <p:cNvCxnSpPr/>
            <p:nvPr userDrawn="1"/>
          </p:nvCxnSpPr>
          <p:spPr>
            <a:xfrm>
              <a:off x="719761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A9F953-30C6-485C-A057-E52016C2262D}"/>
                </a:ext>
              </a:extLst>
            </p:cNvPr>
            <p:cNvCxnSpPr/>
            <p:nvPr userDrawn="1"/>
          </p:nvCxnSpPr>
          <p:spPr>
            <a:xfrm>
              <a:off x="785139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62C0570-8BB6-4DED-9E60-DAF174423486}"/>
                </a:ext>
              </a:extLst>
            </p:cNvPr>
            <p:cNvCxnSpPr/>
            <p:nvPr userDrawn="1"/>
          </p:nvCxnSpPr>
          <p:spPr>
            <a:xfrm>
              <a:off x="80400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A5E8787-C73B-44E1-8700-25162A98B9B9}"/>
                </a:ext>
              </a:extLst>
            </p:cNvPr>
            <p:cNvCxnSpPr/>
            <p:nvPr userDrawn="1"/>
          </p:nvCxnSpPr>
          <p:spPr>
            <a:xfrm>
              <a:off x="0" y="4572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B110BFA-75C9-4565-862B-4B37359C73CD}"/>
                </a:ext>
              </a:extLst>
            </p:cNvPr>
            <p:cNvCxnSpPr/>
            <p:nvPr userDrawn="1"/>
          </p:nvCxnSpPr>
          <p:spPr>
            <a:xfrm>
              <a:off x="0" y="6858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E0C1934-645E-441E-A157-ACB6333B8924}"/>
                </a:ext>
              </a:extLst>
            </p:cNvPr>
            <p:cNvCxnSpPr/>
            <p:nvPr userDrawn="1"/>
          </p:nvCxnSpPr>
          <p:spPr>
            <a:xfrm>
              <a:off x="0" y="61785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EFDEAEC-CEF0-4517-AECD-5C350AF39896}"/>
                </a:ext>
              </a:extLst>
            </p:cNvPr>
            <p:cNvCxnSpPr/>
            <p:nvPr userDrawn="1"/>
          </p:nvCxnSpPr>
          <p:spPr>
            <a:xfrm>
              <a:off x="0" y="64071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641B6AE-877E-42C5-A375-7D7602AF46FE}"/>
                </a:ext>
              </a:extLst>
            </p:cNvPr>
            <p:cNvCxnSpPr/>
            <p:nvPr userDrawn="1"/>
          </p:nvCxnSpPr>
          <p:spPr>
            <a:xfrm flipH="1">
              <a:off x="0" y="34290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0E8DFCD-DA8E-490B-838B-FF7EB5961A41}"/>
              </a:ext>
            </a:extLst>
          </p:cNvPr>
          <p:cNvSpPr/>
          <p:nvPr/>
        </p:nvSpPr>
        <p:spPr bwMode="white">
          <a:xfrm>
            <a:off x="472440" y="3444240"/>
            <a:ext cx="2316480" cy="271272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6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</a:pPr>
            <a:endParaRPr lang="en-US" sz="1300" i="1" kern="100" spc="-50" dirty="0">
              <a:solidFill>
                <a:schemeClr val="accent1"/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AEA8B863-8C80-492E-824C-EF92FB29C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465309"/>
              </p:ext>
            </p:extLst>
          </p:nvPr>
        </p:nvGraphicFramePr>
        <p:xfrm>
          <a:off x="472440" y="3429000"/>
          <a:ext cx="2316480" cy="175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3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i="1" kern="100" spc="-50" baseline="0" dirty="0">
                          <a:solidFill>
                            <a:schemeClr val="accent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The elements on the masters align to this grid system.  You can paste the grid on each slide or apply the grid master while designing and then assign it a new master.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01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i="1" kern="100" spc="-50" baseline="0" dirty="0">
                          <a:solidFill>
                            <a:schemeClr val="accent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Now let’s see this template applied with graphics and copy.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114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9D4D-9EB2-4C04-5881-876DFC5F7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Approach: Hand Curation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2BBE2-FEE9-2560-7729-F524B6038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46B60-D31D-8CF8-9ACC-83305A396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6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33EA-FB59-0C38-BE34-88E971E7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progress: MIT1002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718B1-1924-5193-C876-94E4FBCEC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E1024-1FFA-BCFE-38FB-635A30882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6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89C0-7F35-E997-892E-B407BE5B9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 method: Genetic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2325A-1C4D-E7F1-6052-4AC2E5F03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35BE0-44A1-A00E-289F-EBA7B9B3A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40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FAAB-89AE-E8A4-287B-3CCF69EA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 on Genetic</a:t>
            </a:r>
            <a:r>
              <a:rPr lang="en-US" baseline="0" dirty="0"/>
              <a:t>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FB25E-95D8-D78A-F085-8AF15357A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0E7DC-329F-C97E-EE70-33A216A1F6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00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848100"/>
            <a:ext cx="4229100" cy="847924"/>
          </a:xfrm>
        </p:spPr>
        <p:txBody>
          <a:bodyPr/>
          <a:lstStyle/>
          <a:p>
            <a:r>
              <a:rPr lang="en-US" dirty="0"/>
              <a:t>CUE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531485" y="4006850"/>
          <a:ext cx="146304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113">
                <a:tc>
                  <a:txBody>
                    <a:bodyPr/>
                    <a:lstStyle/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Copy and Paste these tables to add topics to each chapter title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Topic Two placement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Topic Three that could be</a:t>
                      </a:r>
                    </a:p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a clickable link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Topic Four that could be</a:t>
                      </a:r>
                    </a:p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a clickable link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230745" y="4006850"/>
          <a:ext cx="146304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113">
                <a:tc>
                  <a:txBody>
                    <a:bodyPr/>
                    <a:lstStyle/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Topic Five that could be</a:t>
                      </a:r>
                    </a:p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a clickable link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Topic Six that could be</a:t>
                      </a:r>
                    </a:p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a clickable link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You may delete as many of these  as necessary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They are set up as a table and easy to delete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603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BE4A-BBEA-7988-D9BD-BD5FC8BB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bacterial CUE to marine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A7C43-5301-0F92-B9E5-1C3C657C2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C9B15-E9D9-84E4-A33D-F52D32AE8A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38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2D9BC7-F268-26B4-311A-29E7EF47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Definition(s)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9AE74-BFB5-D980-F232-EE5BEEE88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6A023-8C81-923C-3BD2-230EDC31FD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03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A81F-0081-5D51-21F1-DAB37018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</a:t>
            </a:r>
            <a:r>
              <a:rPr lang="en-US" baseline="0" dirty="0"/>
              <a:t> progress: GEM2CUE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772A8-9A53-B1D1-C9C5-EF72EB0D5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FE830-49D1-ED0C-B094-75F2FE6D08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49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Multi-scale</a:t>
            </a:r>
            <a:r>
              <a:rPr lang="en-US" baseline="0" dirty="0"/>
              <a:t> models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531485" y="4006850"/>
          <a:ext cx="146304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113">
                <a:tc>
                  <a:txBody>
                    <a:bodyPr/>
                    <a:lstStyle/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Copy and Paste these tables to add topics to each chapter title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Topic Two placement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Topic Three that could be</a:t>
                      </a:r>
                    </a:p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a clickable link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Topic Four that could be</a:t>
                      </a:r>
                    </a:p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a clickable link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230745" y="4006850"/>
          <a:ext cx="146304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113">
                <a:tc>
                  <a:txBody>
                    <a:bodyPr/>
                    <a:lstStyle/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Topic Five that could be</a:t>
                      </a:r>
                    </a:p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a clickable link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Topic Six that could be</a:t>
                      </a:r>
                    </a:p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a clickable link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You may delete as many of these  as necessary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They are set up as a table and easy to delete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1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EB21F-C9EA-8A9D-1824-41A6A8B5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Vivarium as a platform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34A6D-503C-BBDA-503A-D33CFECF2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332B1-4A2F-64E0-8838-F2F9D254AF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0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199" y="358924"/>
            <a:ext cx="7429501" cy="1798489"/>
          </a:xfrm>
        </p:spPr>
        <p:txBody>
          <a:bodyPr/>
          <a:lstStyle/>
          <a:p>
            <a:r>
              <a:rPr lang="en-US" dirty="0"/>
              <a:t>Carbon Across Space &amp; TIME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Modeling Microbial Metabolism in the Marine Carbon Cycle</a:t>
            </a:r>
          </a:p>
          <a:p>
            <a:pPr algn="ctr"/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And</a:t>
            </a:r>
          </a:p>
          <a:p>
            <a:pPr algn="ctr">
              <a:buNone/>
            </a:pP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Multi-scale modeling of Carbon Use Efficiency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09344" y="5181598"/>
            <a:ext cx="3177456" cy="1022351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Helen Scott</a:t>
            </a:r>
          </a:p>
          <a:p>
            <a:pPr>
              <a:spcAft>
                <a:spcPts val="0"/>
              </a:spcAft>
            </a:pPr>
            <a:r>
              <a:rPr lang="en-US" dirty="0"/>
              <a:t>Qualifying Exam  | January 2023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B0FFCA-1B98-2335-7FB7-B54E5A02CC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"/>
          </a:blip>
          <a:srcRect r="73484"/>
          <a:stretch/>
        </p:blipFill>
        <p:spPr>
          <a:xfrm rot="9784352">
            <a:off x="2424791" y="-1336416"/>
            <a:ext cx="9245808" cy="939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83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EB21F-C9EA-8A9D-1824-41A6A8B5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Multi-Scale Modeling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34A6D-503C-BBDA-503A-D33CFECF2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332B1-4A2F-64E0-8838-F2F9D254AF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57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8119-B295-C4D5-3FDE-A0D8837E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progress: Connecting COMETS and Vivarium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78D97-6357-B709-8F85-AB20C1517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64BD4-4F21-6CBA-421B-627A6D6E80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75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848100"/>
            <a:ext cx="4229100" cy="847924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810767"/>
              </p:ext>
            </p:extLst>
          </p:nvPr>
        </p:nvGraphicFramePr>
        <p:xfrm>
          <a:off x="5531485" y="4006850"/>
          <a:ext cx="146304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113">
                <a:tc>
                  <a:txBody>
                    <a:bodyPr/>
                    <a:lstStyle/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Copy and Paste these tables to add topics to each chapter title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Topic Two placement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Topic Three that could be</a:t>
                      </a:r>
                    </a:p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a clickable link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Topic Four that could be</a:t>
                      </a:r>
                    </a:p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a clickable link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809290"/>
              </p:ext>
            </p:extLst>
          </p:nvPr>
        </p:nvGraphicFramePr>
        <p:xfrm>
          <a:off x="7230745" y="4006850"/>
          <a:ext cx="146304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113">
                <a:tc>
                  <a:txBody>
                    <a:bodyPr/>
                    <a:lstStyle/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Topic Five that could be</a:t>
                      </a:r>
                    </a:p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a clickable link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Topic Six that could be</a:t>
                      </a:r>
                    </a:p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a clickable link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You may delete as many of these  as necessary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They are set up as a table and easy to delete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8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C9383C-E2B2-33EB-304D-9393162C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</a:t>
            </a:r>
            <a:r>
              <a:rPr lang="en-US" baseline="0" dirty="0"/>
              <a:t> Resources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6385F-774F-6DE1-C122-AB7E2613C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textbook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DACBD-9188-A837-D84C-1BFFBF409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02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2A6419-7809-1177-05B3-9ADC9152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Metabolic Modeling CURE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FF7DD-47EA-8450-C261-1A355292A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Publication: Course Source has no articles in this category. Would be peer reviewed.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8474C-2FFC-A19E-FF70-270C00FA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86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D6748-C128-20E8-B89C-B51EEC70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Pilot: BF 571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637FC-BBE0-5767-6FB1-D1E764C6A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pilot with Bridge to PhD students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A6BEC-538A-0970-AEF3-01CA85928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94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91FD29-A8C4-D51D-B3EF-8D40F94F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attitudes about math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2A814-3556-A09A-BE78-1F945DF03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publication- attitudes before and after course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3ECC3-A5C6-3BC4-C4C9-7D1D0EC14B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94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C9383C-E2B2-33EB-304D-9393162C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</a:t>
            </a:r>
            <a:r>
              <a:rPr lang="en-US" baseline="0" dirty="0"/>
              <a:t> Early Education Resources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6385F-774F-6DE1-C122-AB7E2613C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Frontiers for Young Minds article</a:t>
            </a:r>
          </a:p>
          <a:p>
            <a:r>
              <a:rPr lang="en-US" dirty="0"/>
              <a:t>K-12 workshop: Upward bound for high schoolers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DACBD-9188-A837-D84C-1BFFBF409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85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848100"/>
            <a:ext cx="4229100" cy="847924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531485" y="4006850"/>
          <a:ext cx="146304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113">
                <a:tc>
                  <a:txBody>
                    <a:bodyPr/>
                    <a:lstStyle/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Copy and Paste these tables to add topics to each chapter title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Topic Two placement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Topic Three that could be</a:t>
                      </a:r>
                    </a:p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a clickable link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Topic Four that could be</a:t>
                      </a:r>
                    </a:p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a clickable link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230745" y="4006850"/>
          <a:ext cx="146304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113">
                <a:tc>
                  <a:txBody>
                    <a:bodyPr/>
                    <a:lstStyle/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Topic Five that could be</a:t>
                      </a:r>
                    </a:p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a clickable link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Topic Six that could be</a:t>
                      </a:r>
                    </a:p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a clickable link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You may delete as many of these  as necessary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They are set up as a table and easy to delete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354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EB21F-C9EA-8A9D-1824-41A6A8B5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Quarterly Goals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2359257-76F9-A16E-7E79-746A27366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215206"/>
              </p:ext>
            </p:extLst>
          </p:nvPr>
        </p:nvGraphicFramePr>
        <p:xfrm>
          <a:off x="3829050" y="685800"/>
          <a:ext cx="4857751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50">
                  <a:extLst>
                    <a:ext uri="{9D8B030D-6E8A-4147-A177-3AD203B41FA5}">
                      <a16:colId xmlns:a16="http://schemas.microsoft.com/office/drawing/2014/main" val="254198473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99775775"/>
                    </a:ext>
                  </a:extLst>
                </a:gridCol>
                <a:gridCol w="1265767">
                  <a:extLst>
                    <a:ext uri="{9D8B030D-6E8A-4147-A177-3AD203B41FA5}">
                      <a16:colId xmlns:a16="http://schemas.microsoft.com/office/drawing/2014/main" val="2273156463"/>
                    </a:ext>
                  </a:extLst>
                </a:gridCol>
                <a:gridCol w="1265767">
                  <a:extLst>
                    <a:ext uri="{9D8B030D-6E8A-4147-A177-3AD203B41FA5}">
                      <a16:colId xmlns:a16="http://schemas.microsoft.com/office/drawing/2014/main" val="2351529045"/>
                    </a:ext>
                  </a:extLst>
                </a:gridCol>
                <a:gridCol w="1265767">
                  <a:extLst>
                    <a:ext uri="{9D8B030D-6E8A-4147-A177-3AD203B41FA5}">
                      <a16:colId xmlns:a16="http://schemas.microsoft.com/office/drawing/2014/main" val="5076001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Quarter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Goal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Goal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Goal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3964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2022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Jan-Mar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Curated </a:t>
                      </a:r>
                      <a:r>
                        <a:rPr lang="en-US" sz="1200" dirty="0" err="1"/>
                        <a:t>Alteromonas</a:t>
                      </a:r>
                      <a:r>
                        <a:rPr lang="en-US" sz="1200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Vivarium connecting COMETS to single cell?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CUE for community of microbes on complex substrate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5308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Apr-Jun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4056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Jul-Sep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Course Source pub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5071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Oct-Dec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46801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2023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Jan-Mar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783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Apr-Jun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8287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Jul-Sep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4465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Oct-Dec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64869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2024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Jan-Mar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431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Apr-Jun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71472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332B1-4A2F-64E0-8838-F2F9D254AF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E8D6EB-EA73-EE8E-FC3E-F55D7E0DA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629352"/>
              </p:ext>
            </p:extLst>
          </p:nvPr>
        </p:nvGraphicFramePr>
        <p:xfrm>
          <a:off x="457199" y="3746500"/>
          <a:ext cx="2463802" cy="1935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3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3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i="1" kern="100" spc="-5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I will break down each quarterly goal into  monthly goals, which I will report on weekly to Dr. </a:t>
                      </a:r>
                      <a:r>
                        <a:rPr lang="en-US" sz="1300" i="1" kern="100" spc="-50" baseline="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Segrè</a:t>
                      </a:r>
                      <a:r>
                        <a:rPr lang="en-US" sz="1300" i="1" kern="100" spc="-5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01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i="1" kern="100" spc="-5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Weekly  “Write Together”  sessions with the BU Graduate Writing Support center.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01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i="1" kern="100" spc="-5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Daily check-ins with an accountability partner.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19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177615F1-45CC-244F-D714-877C5D3D6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99264"/>
              </p:ext>
            </p:extLst>
          </p:nvPr>
        </p:nvGraphicFramePr>
        <p:xfrm>
          <a:off x="6288697" y="3429000"/>
          <a:ext cx="24130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300" b="1" i="1" kern="100" spc="-50" baseline="0" dirty="0">
                          <a:solidFill>
                            <a:schemeClr val="accent1"/>
                          </a:solidFill>
                          <a:latin typeface="Corbel" panose="020B0503020204020204" pitchFamily="34" charset="0"/>
                        </a:rPr>
                        <a:t>Introduction: </a:t>
                      </a:r>
                      <a:r>
                        <a:rPr lang="en-US" sz="1300" b="0" i="1" kern="100" spc="-50" baseline="0" dirty="0">
                          <a:solidFill>
                            <a:schemeClr val="accent1"/>
                          </a:solidFill>
                          <a:latin typeface="Corbel" panose="020B0503020204020204" pitchFamily="34" charset="0"/>
                        </a:rPr>
                        <a:t>…</a:t>
                      </a:r>
                      <a:endParaRPr lang="en-US" sz="1300" b="1" i="1" kern="100" spc="-50" baseline="0" dirty="0">
                        <a:solidFill>
                          <a:schemeClr val="accent1"/>
                        </a:solidFill>
                        <a:latin typeface="Corbel" panose="020B0503020204020204" pitchFamily="34" charset="0"/>
                      </a:endParaRP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1BDEAC7-0462-2B3B-BBF5-6525DBDA0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558635"/>
              </p:ext>
            </p:extLst>
          </p:nvPr>
        </p:nvGraphicFramePr>
        <p:xfrm>
          <a:off x="3372948" y="3429000"/>
          <a:ext cx="24130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300" b="1" i="1" kern="100" spc="-50" baseline="0" dirty="0">
                          <a:solidFill>
                            <a:schemeClr val="accent1"/>
                          </a:solidFill>
                          <a:latin typeface="Corbel" panose="020B0503020204020204" pitchFamily="34" charset="0"/>
                        </a:rPr>
                        <a:t>Introduction: </a:t>
                      </a:r>
                      <a:r>
                        <a:rPr lang="en-US" sz="1300" b="0" i="1" kern="100" spc="-50" baseline="0" dirty="0">
                          <a:solidFill>
                            <a:schemeClr val="accent1"/>
                          </a:solidFill>
                          <a:latin typeface="Corbel" panose="020B0503020204020204" pitchFamily="34" charset="0"/>
                        </a:rPr>
                        <a:t>…</a:t>
                      </a:r>
                      <a:endParaRPr lang="en-US" sz="1300" b="1" i="1" kern="100" spc="-50" baseline="0" dirty="0">
                        <a:solidFill>
                          <a:schemeClr val="accent1"/>
                        </a:solidFill>
                        <a:latin typeface="Corbel" panose="020B0503020204020204" pitchFamily="34" charset="0"/>
                      </a:endParaRP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12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372948" y="2336652"/>
            <a:ext cx="1497013" cy="1083733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23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97427" y="2357360"/>
            <a:ext cx="1497013" cy="1083733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30</a:t>
            </a:r>
          </a:p>
        </p:txBody>
      </p:sp>
      <p:sp>
        <p:nvSpPr>
          <p:cNvPr id="72" name="Text Placeholder 7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page</a:t>
            </a:r>
            <a:endParaRPr lang="en-US" dirty="0"/>
          </a:p>
        </p:txBody>
      </p:sp>
      <p:sp>
        <p:nvSpPr>
          <p:cNvPr id="95" name="Text Placeholder 94"/>
          <p:cNvSpPr>
            <a:spLocks noGrp="1"/>
          </p:cNvSpPr>
          <p:nvPr>
            <p:ph type="body" sz="quarter" idx="22"/>
          </p:nvPr>
        </p:nvSpPr>
        <p:spPr>
          <a:xfrm>
            <a:off x="3372948" y="2244918"/>
            <a:ext cx="1497013" cy="295466"/>
          </a:xfrm>
        </p:spPr>
        <p:txBody>
          <a:bodyPr/>
          <a:lstStyle/>
          <a:p>
            <a:r>
              <a:rPr lang="en-US"/>
              <a:t>page</a:t>
            </a:r>
            <a:endParaRPr lang="en-US" dirty="0"/>
          </a:p>
        </p:txBody>
      </p:sp>
      <p:sp>
        <p:nvSpPr>
          <p:cNvPr id="96" name="Text Placeholder 95"/>
          <p:cNvSpPr>
            <a:spLocks noGrp="1"/>
          </p:cNvSpPr>
          <p:nvPr>
            <p:ph type="body" sz="quarter" idx="23"/>
          </p:nvPr>
        </p:nvSpPr>
        <p:spPr>
          <a:xfrm>
            <a:off x="6297427" y="2265626"/>
            <a:ext cx="1497013" cy="295466"/>
          </a:xfrm>
        </p:spPr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50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2"/>
          </p:nvPr>
        </p:nvSpPr>
        <p:spPr>
          <a:xfrm>
            <a:off x="3372948" y="4439559"/>
            <a:ext cx="1497013" cy="1083733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68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3"/>
          </p:nvPr>
        </p:nvSpPr>
        <p:spPr>
          <a:xfrm>
            <a:off x="6297427" y="4489587"/>
            <a:ext cx="1497013" cy="1083733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77</a:t>
            </a:r>
          </a:p>
        </p:txBody>
      </p:sp>
      <p:sp>
        <p:nvSpPr>
          <p:cNvPr id="99" name="Text Placeholder 9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/>
              <a:t>page</a:t>
            </a:r>
            <a:endParaRPr lang="en-US" dirty="0"/>
          </a:p>
        </p:txBody>
      </p:sp>
      <p:sp>
        <p:nvSpPr>
          <p:cNvPr id="100" name="Text Placeholder 99"/>
          <p:cNvSpPr>
            <a:spLocks noGrp="1"/>
          </p:cNvSpPr>
          <p:nvPr>
            <p:ph type="body" sz="quarter" idx="37"/>
          </p:nvPr>
        </p:nvSpPr>
        <p:spPr>
          <a:xfrm>
            <a:off x="3372948" y="4347825"/>
            <a:ext cx="1497013" cy="295466"/>
          </a:xfrm>
        </p:spPr>
        <p:txBody>
          <a:bodyPr/>
          <a:lstStyle/>
          <a:p>
            <a:r>
              <a:rPr lang="en-US"/>
              <a:t>page</a:t>
            </a:r>
            <a:endParaRPr lang="en-US" dirty="0"/>
          </a:p>
        </p:txBody>
      </p:sp>
      <p:sp>
        <p:nvSpPr>
          <p:cNvPr id="101" name="Text Placeholder 100"/>
          <p:cNvSpPr>
            <a:spLocks noGrp="1"/>
          </p:cNvSpPr>
          <p:nvPr>
            <p:ph type="body" sz="quarter" idx="38"/>
          </p:nvPr>
        </p:nvSpPr>
        <p:spPr>
          <a:xfrm>
            <a:off x="6297427" y="4397853"/>
            <a:ext cx="1497013" cy="295466"/>
          </a:xfrm>
        </p:spPr>
        <p:txBody>
          <a:bodyPr/>
          <a:lstStyle/>
          <a:p>
            <a:r>
              <a:rPr lang="en-US" dirty="0"/>
              <a:t>page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164971"/>
              </p:ext>
            </p:extLst>
          </p:nvPr>
        </p:nvGraphicFramePr>
        <p:xfrm>
          <a:off x="457200" y="3429000"/>
          <a:ext cx="24130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300" b="1" i="1" kern="100" spc="-50" baseline="0" dirty="0">
                          <a:solidFill>
                            <a:schemeClr val="accent1"/>
                          </a:solidFill>
                          <a:latin typeface="Corbel" panose="020B0503020204020204" pitchFamily="34" charset="0"/>
                        </a:rPr>
                        <a:t>Introduction: </a:t>
                      </a:r>
                      <a:r>
                        <a:rPr lang="en-US" sz="1300" b="0" i="1" kern="100" spc="-50" baseline="0" dirty="0">
                          <a:solidFill>
                            <a:schemeClr val="accent1"/>
                          </a:solidFill>
                          <a:latin typeface="Corbel" panose="020B0503020204020204" pitchFamily="34" charset="0"/>
                        </a:rPr>
                        <a:t>…</a:t>
                      </a:r>
                      <a:endParaRPr lang="en-US" sz="1300" b="1" i="1" kern="100" spc="-50" baseline="0" dirty="0">
                        <a:solidFill>
                          <a:schemeClr val="accent1"/>
                        </a:solidFill>
                        <a:latin typeface="Corbel" panose="020B0503020204020204" pitchFamily="34" charset="0"/>
                      </a:endParaRP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829801"/>
              </p:ext>
            </p:extLst>
          </p:nvPr>
        </p:nvGraphicFramePr>
        <p:xfrm>
          <a:off x="457200" y="5545674"/>
          <a:ext cx="24130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300" b="1" i="1" kern="100" spc="-50" baseline="0" dirty="0">
                          <a:solidFill>
                            <a:schemeClr val="accent1"/>
                          </a:solidFill>
                          <a:latin typeface="Corbel" panose="020B0503020204020204" pitchFamily="34" charset="0"/>
                        </a:rPr>
                        <a:t>Introduction: </a:t>
                      </a:r>
                      <a:r>
                        <a:rPr lang="en-US" sz="1300" b="0" i="1" kern="100" spc="-50" baseline="0" dirty="0">
                          <a:solidFill>
                            <a:schemeClr val="accent1"/>
                          </a:solidFill>
                          <a:latin typeface="Corbel" panose="020B0503020204020204" pitchFamily="34" charset="0"/>
                        </a:rPr>
                        <a:t>…</a:t>
                      </a:r>
                      <a:endParaRPr lang="en-US" sz="1300" b="1" i="1" kern="100" spc="-50" baseline="0" dirty="0">
                        <a:solidFill>
                          <a:schemeClr val="accent1"/>
                        </a:solidFill>
                        <a:latin typeface="Corbel" panose="020B0503020204020204" pitchFamily="34" charset="0"/>
                      </a:endParaRP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7EC87B1-0329-7304-34DE-E9F28D405B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5125F4FC-19F3-22DF-D6A3-FD9AE734B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808227"/>
              </p:ext>
            </p:extLst>
          </p:nvPr>
        </p:nvGraphicFramePr>
        <p:xfrm>
          <a:off x="6288697" y="5545696"/>
          <a:ext cx="24130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300" b="1" i="1" kern="100" spc="-50" baseline="0" dirty="0">
                          <a:solidFill>
                            <a:schemeClr val="accent1"/>
                          </a:solidFill>
                          <a:latin typeface="Corbel" panose="020B0503020204020204" pitchFamily="34" charset="0"/>
                        </a:rPr>
                        <a:t>Introduction: </a:t>
                      </a:r>
                      <a:r>
                        <a:rPr lang="en-US" sz="1300" b="0" i="1" kern="100" spc="-50" baseline="0" dirty="0">
                          <a:solidFill>
                            <a:schemeClr val="accent1"/>
                          </a:solidFill>
                          <a:latin typeface="Corbel" panose="020B0503020204020204" pitchFamily="34" charset="0"/>
                        </a:rPr>
                        <a:t>…</a:t>
                      </a:r>
                      <a:endParaRPr lang="en-US" sz="1300" b="1" i="1" kern="100" spc="-50" baseline="0" dirty="0">
                        <a:solidFill>
                          <a:schemeClr val="accent1"/>
                        </a:solidFill>
                        <a:latin typeface="Corbel" panose="020B0503020204020204" pitchFamily="34" charset="0"/>
                      </a:endParaRP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28144ACA-9433-7B09-8774-C910A5446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43424"/>
              </p:ext>
            </p:extLst>
          </p:nvPr>
        </p:nvGraphicFramePr>
        <p:xfrm>
          <a:off x="3372948" y="5545696"/>
          <a:ext cx="24130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300" b="1" i="1" kern="100" spc="-50" baseline="0" dirty="0">
                          <a:solidFill>
                            <a:schemeClr val="accent1"/>
                          </a:solidFill>
                          <a:latin typeface="Corbel" panose="020B0503020204020204" pitchFamily="34" charset="0"/>
                        </a:rPr>
                        <a:t>Introduction: </a:t>
                      </a:r>
                      <a:r>
                        <a:rPr lang="en-US" sz="1300" b="0" i="1" kern="100" spc="-50" baseline="0" dirty="0">
                          <a:solidFill>
                            <a:schemeClr val="accent1"/>
                          </a:solidFill>
                          <a:latin typeface="Corbel" panose="020B0503020204020204" pitchFamily="34" charset="0"/>
                        </a:rPr>
                        <a:t>…</a:t>
                      </a:r>
                      <a:endParaRPr lang="en-US" sz="1300" b="1" i="1" kern="100" spc="-50" baseline="0" dirty="0">
                        <a:solidFill>
                          <a:schemeClr val="accent1"/>
                        </a:solidFill>
                        <a:latin typeface="Corbel" panose="020B0503020204020204" pitchFamily="34" charset="0"/>
                      </a:endParaRP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838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56AD42-9034-2A1D-1067-F633A8E302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"/>
          </a:blip>
          <a:srcRect r="73484"/>
          <a:stretch/>
        </p:blipFill>
        <p:spPr>
          <a:xfrm rot="9784352">
            <a:off x="2424791" y="-1336416"/>
            <a:ext cx="9245808" cy="93953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7020AF-ED20-4D3F-A49C-A7F6F7166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6273C0A-7F55-4D3B-84A6-668E91F70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648153"/>
              </p:ext>
            </p:extLst>
          </p:nvPr>
        </p:nvGraphicFramePr>
        <p:xfrm>
          <a:off x="457200" y="4718050"/>
          <a:ext cx="3182051" cy="13594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2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113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​"/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Contact Information</a:t>
                      </a:r>
                    </a:p>
                    <a:p>
                      <a:r>
                        <a:rPr lang="en-US" sz="16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For more info, please contact  me at:</a:t>
                      </a:r>
                    </a:p>
                    <a:p>
                      <a:endParaRPr lang="en-US" sz="1600" i="1" kern="100" spc="-50" baseline="0" dirty="0">
                        <a:solidFill>
                          <a:schemeClr val="tx2"/>
                        </a:solidFill>
                        <a:latin typeface="Corbel" panose="020B0503020204020204" pitchFamily="34" charset="0"/>
                      </a:endParaRPr>
                    </a:p>
                    <a:p>
                      <a:r>
                        <a:rPr lang="en-US" sz="1600" i="1" kern="100" spc="-50" baseline="0" dirty="0" err="1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hscott@bu.edu</a:t>
                      </a:r>
                      <a:endParaRPr lang="en-US" sz="1600" i="1" kern="100" spc="-50" baseline="0" dirty="0">
                        <a:solidFill>
                          <a:schemeClr val="tx2"/>
                        </a:solidFill>
                        <a:latin typeface="Corbel" panose="020B0503020204020204" pitchFamily="34" charset="0"/>
                      </a:endParaRP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134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C088-0D7E-EF94-9DA2-2197AF5C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The Big Idea: </a:t>
            </a:r>
            <a:r>
              <a:rPr lang="en-US" dirty="0"/>
              <a:t>Interface detailed molecula</a:t>
            </a:r>
            <a:r>
              <a:rPr lang="en-US" baseline="0" dirty="0"/>
              <a:t>r models of bacterial populations with large scale ecosystem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80821-604A-6D47-E915-5491DBEC2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For all ecosystems</a:t>
            </a:r>
          </a:p>
          <a:p>
            <a:r>
              <a:rPr lang="en-US" dirty="0"/>
              <a:t>- My specific use case: Ocean CUE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AFADE-DCE5-663F-874D-D27BA188230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19F59-7C81-8560-87DA-D96DF2FD8F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525BB3-4589-3AE6-F02A-2C88E79DE7B7}"/>
              </a:ext>
            </a:extLst>
          </p:cNvPr>
          <p:cNvGrpSpPr/>
          <p:nvPr/>
        </p:nvGrpSpPr>
        <p:grpSpPr>
          <a:xfrm>
            <a:off x="457200" y="6063615"/>
            <a:ext cx="8229585" cy="309827"/>
            <a:chOff x="457200" y="6063615"/>
            <a:chExt cx="8229585" cy="3098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02FF06-3891-066E-6288-9006EA800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857" y="6116001"/>
              <a:ext cx="1301300" cy="666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21A1BB5-ED0F-03BA-C651-7363CE679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513" y="6116001"/>
              <a:ext cx="1301300" cy="666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E41181-4916-D287-7876-6E526E198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170" y="6116001"/>
              <a:ext cx="1301300" cy="666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C41D91-BDAF-BB1E-E534-9B9A2682D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9826" y="6116001"/>
              <a:ext cx="1301300" cy="666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E0E887-9C1E-6F5C-F37D-658E490CF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5485" y="6116001"/>
              <a:ext cx="1301300" cy="666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659747C-FD1C-2DA7-14E1-38DE0BD855FD}"/>
                </a:ext>
              </a:extLst>
            </p:cNvPr>
            <p:cNvGrpSpPr/>
            <p:nvPr/>
          </p:nvGrpSpPr>
          <p:grpSpPr>
            <a:xfrm>
              <a:off x="457200" y="6063615"/>
              <a:ext cx="1301300" cy="119062"/>
              <a:chOff x="685800" y="6165890"/>
              <a:chExt cx="1229008" cy="119062"/>
            </a:xfrm>
            <a:solidFill>
              <a:schemeClr val="accent1"/>
            </a:solidFill>
          </p:grpSpPr>
          <p:sp>
            <p:nvSpPr>
              <p:cNvPr id="12" name="Rectangle 9">
                <a:extLst>
                  <a:ext uri="{FF2B5EF4-FFF2-40B4-BE49-F238E27FC236}">
                    <a16:creationId xmlns:a16="http://schemas.microsoft.com/office/drawing/2014/main" id="{863C46FC-DF67-BDE5-82BB-C5020F66D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800" y="6218276"/>
                <a:ext cx="1229008" cy="666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93A73ABE-D4BD-9C92-9310-74013E16F34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5800" y="6165890"/>
                <a:ext cx="223907" cy="119062"/>
              </a:xfrm>
              <a:custGeom>
                <a:avLst/>
                <a:gdLst>
                  <a:gd name="T0" fmla="*/ 0 w 126"/>
                  <a:gd name="T1" fmla="*/ 67 h 67"/>
                  <a:gd name="T2" fmla="*/ 63 w 126"/>
                  <a:gd name="T3" fmla="*/ 0 h 67"/>
                  <a:gd name="T4" fmla="*/ 126 w 126"/>
                  <a:gd name="T5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6" h="67">
                    <a:moveTo>
                      <a:pt x="0" y="67"/>
                    </a:moveTo>
                    <a:lnTo>
                      <a:pt x="63" y="0"/>
                    </a:lnTo>
                    <a:lnTo>
                      <a:pt x="126" y="67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2F7E52-4307-F08E-7B1F-4FAEEE7FBBE7}"/>
                </a:ext>
              </a:extLst>
            </p:cNvPr>
            <p:cNvSpPr txBox="1"/>
            <p:nvPr/>
          </p:nvSpPr>
          <p:spPr>
            <a:xfrm>
              <a:off x="457200" y="6204165"/>
              <a:ext cx="13013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b="1" dirty="0">
                  <a:solidFill>
                    <a:schemeClr val="accent1"/>
                  </a:solidFill>
                  <a:latin typeface="Microsoft New Tai Lue" panose="020B0502040204020203" pitchFamily="34" charset="0"/>
                  <a:cs typeface="Microsoft New Tai Lue" panose="020B0502040204020203" pitchFamily="34" charset="0"/>
                </a:rPr>
                <a:t>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403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B8D7-EC74-6601-1CF0-E594CAFF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ocean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7B402-6734-E6AD-75F3-25A518AD6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A6402-2341-77ED-1733-592339B95ED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4876D-E138-0DF4-3D6C-9208DB91A5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5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E8C5-4642-E03D-FF3B-110F236D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D0C34-AD4B-8419-76E2-087B67102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Need good GEMs: the IAMM collection</a:t>
            </a:r>
          </a:p>
          <a:p>
            <a:r>
              <a:rPr lang="en-US" dirty="0"/>
              <a:t>- Need to calculate CUE at single levels</a:t>
            </a:r>
          </a:p>
          <a:p>
            <a:r>
              <a:rPr lang="en-US" dirty="0"/>
              <a:t>- Need the multiscale infrastructure</a:t>
            </a:r>
          </a:p>
          <a:p>
            <a:r>
              <a:rPr lang="en-US" dirty="0"/>
              <a:t>- Community needs to embrace GEMs: Need training and curricula </a:t>
            </a:r>
          </a:p>
          <a:p>
            <a:r>
              <a:rPr lang="en-US" dirty="0"/>
              <a:t>- Need to do all of this reproducibly, agile, etc.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FB129-9F21-86A8-EC2F-1979EBA932B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A3B1D-B414-4EFF-F036-25FAFDBCA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1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C9383C-E2B2-33EB-304D-9393162C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Commitment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6385F-774F-6DE1-C122-AB7E2613C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All simulations should be reproducible: </a:t>
            </a:r>
            <a:r>
              <a:rPr lang="en-US" dirty="0" err="1"/>
              <a:t>Biosimulators</a:t>
            </a:r>
            <a:endParaRPr lang="en-US" dirty="0"/>
          </a:p>
          <a:p>
            <a:r>
              <a:rPr lang="en-US" dirty="0"/>
              <a:t>- All software should be tested</a:t>
            </a:r>
          </a:p>
          <a:p>
            <a:r>
              <a:rPr lang="en-US" dirty="0"/>
              <a:t>- FAIR? Open Source?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DACBD-9188-A837-D84C-1BFFBF409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5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848100"/>
            <a:ext cx="4229100" cy="1695849"/>
          </a:xfrm>
        </p:spPr>
        <p:txBody>
          <a:bodyPr/>
          <a:lstStyle/>
          <a:p>
            <a:r>
              <a:rPr lang="en-US" dirty="0"/>
              <a:t>GEM Building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531485" y="4006850"/>
          <a:ext cx="146304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113">
                <a:tc>
                  <a:txBody>
                    <a:bodyPr/>
                    <a:lstStyle/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Copy and Paste these tables to add topics to each chapter title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Topic Two placement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Topic Three that could be</a:t>
                      </a:r>
                    </a:p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a clickable link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Topic Four that could be</a:t>
                      </a:r>
                    </a:p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a clickable link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230745" y="4006850"/>
          <a:ext cx="146304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113">
                <a:tc>
                  <a:txBody>
                    <a:bodyPr/>
                    <a:lstStyle/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Topic Five that could be</a:t>
                      </a:r>
                    </a:p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a clickable link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Topic Six that could be</a:t>
                      </a:r>
                    </a:p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a clickable link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You may delete as many of these  as necessary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sz="1200" i="1" kern="100" spc="-50" baseline="0" dirty="0">
                          <a:solidFill>
                            <a:schemeClr val="tx2"/>
                          </a:solidFill>
                          <a:latin typeface="Corbel" panose="020B0503020204020204" pitchFamily="34" charset="0"/>
                        </a:rPr>
                        <a:t>They are set up as a table and easy to delete</a:t>
                      </a:r>
                    </a:p>
                  </a:txBody>
                  <a:tcPr marL="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0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F759-653F-A07B-4B8A-909AFA3E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  <a:r>
              <a:rPr lang="en-US" baseline="0" dirty="0"/>
              <a:t> goal: Models for all IAMM strains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9A02B-5F8E-1F32-60B9-DD8CC340B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6128C-F50E-55C4-6D2B-A8A86D141C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07291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Swiss">
  <a:themeElements>
    <a:clrScheme name="Custom 3">
      <a:dk1>
        <a:srgbClr val="000000"/>
      </a:dk1>
      <a:lt1>
        <a:srgbClr val="FFFFFF"/>
      </a:lt1>
      <a:dk2>
        <a:srgbClr val="0D0034"/>
      </a:dk2>
      <a:lt2>
        <a:srgbClr val="3CB3C0"/>
      </a:lt2>
      <a:accent1>
        <a:srgbClr val="024064"/>
      </a:accent1>
      <a:accent2>
        <a:srgbClr val="38A85E"/>
      </a:accent2>
      <a:accent3>
        <a:srgbClr val="FED766"/>
      </a:accent3>
      <a:accent4>
        <a:srgbClr val="FF6C2C"/>
      </a:accent4>
      <a:accent5>
        <a:srgbClr val="5E5E5E"/>
      </a:accent5>
      <a:accent6>
        <a:srgbClr val="3CB3C0"/>
      </a:accent6>
      <a:hlink>
        <a:srgbClr val="3CB3C0"/>
      </a:hlink>
      <a:folHlink>
        <a:srgbClr val="FEFFFF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>
          <a:outerShdw dist="38100" dir="5400000" algn="t" rotWithShape="0">
            <a:schemeClr val="bg2">
              <a:alpha val="20000"/>
            </a:schemeClr>
          </a:outerShdw>
        </a:effectLst>
      </a:spPr>
      <a:bodyPr rtlCol="0" anchor="ctr"/>
      <a:lstStyle>
        <a:defPPr algn="ctr">
          <a:lnSpc>
            <a:spcPct val="95000"/>
          </a:lnSpc>
          <a:defRPr b="1" dirty="0" smtClean="0">
            <a:solidFill>
              <a:schemeClr val="tx2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6607</TotalTime>
  <Words>800</Words>
  <Application>Microsoft Macintosh PowerPoint</Application>
  <PresentationFormat>On-screen Show (4:3)</PresentationFormat>
  <Paragraphs>187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Corbel</vt:lpstr>
      <vt:lpstr>Microsoft New Tai Lue</vt:lpstr>
      <vt:lpstr>Modern Swiss</vt:lpstr>
      <vt:lpstr>PowerPoint Presentation</vt:lpstr>
      <vt:lpstr>Carbon Across Space &amp; TIME</vt:lpstr>
      <vt:lpstr>Table of Contents</vt:lpstr>
      <vt:lpstr>The Big Idea: Interface detailed molecular models of bacterial populations with large scale ecosystem models</vt:lpstr>
      <vt:lpstr>Why the ocean</vt:lpstr>
      <vt:lpstr>Challenges</vt:lpstr>
      <vt:lpstr>Agile Commitment</vt:lpstr>
      <vt:lpstr>GEM Building</vt:lpstr>
      <vt:lpstr>End goal: Models for all IAMM strains</vt:lpstr>
      <vt:lpstr>Old Approach: Hand Curation</vt:lpstr>
      <vt:lpstr>Current progress: MIT1002</vt:lpstr>
      <vt:lpstr>Novel method: Genetic Algorithm</vt:lpstr>
      <vt:lpstr>Current progress on Genetic Algorithm</vt:lpstr>
      <vt:lpstr>CUE</vt:lpstr>
      <vt:lpstr>Importance of bacterial CUE to marine ecosystem</vt:lpstr>
      <vt:lpstr>Definition(s)</vt:lpstr>
      <vt:lpstr>Current progress: GEM2CUE</vt:lpstr>
      <vt:lpstr>Multi-scale models</vt:lpstr>
      <vt:lpstr>Vivarium as a platform</vt:lpstr>
      <vt:lpstr>Challenges with Multi-Scale Modeling</vt:lpstr>
      <vt:lpstr>Current progress: Connecting COMETS and Vivarium</vt:lpstr>
      <vt:lpstr>Education</vt:lpstr>
      <vt:lpstr>Develop Resources</vt:lpstr>
      <vt:lpstr>Metabolic Modeling CURE</vt:lpstr>
      <vt:lpstr>Pilot: BF 571</vt:lpstr>
      <vt:lpstr>Change attitudes about math</vt:lpstr>
      <vt:lpstr>Develop Early Education Resources</vt:lpstr>
      <vt:lpstr>Timeline</vt:lpstr>
      <vt:lpstr>Quarterly Goals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Duarte;Inc. 2014</dc:creator>
  <cp:lastModifiedBy>Helen Scott</cp:lastModifiedBy>
  <cp:revision>172</cp:revision>
  <cp:lastPrinted>2019-02-05T18:32:54Z</cp:lastPrinted>
  <dcterms:created xsi:type="dcterms:W3CDTF">2014-02-07T03:47:22Z</dcterms:created>
  <dcterms:modified xsi:type="dcterms:W3CDTF">2022-11-01T02:33:48Z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1166664</vt:lpwstr>
  </property>
  <property fmtid="{D5CDD505-2E9C-101B-9397-08002B2CF9AE}" pid="3" name="NXPowerLiteSettings">
    <vt:lpwstr>F980073804F000</vt:lpwstr>
  </property>
  <property fmtid="{D5CDD505-2E9C-101B-9397-08002B2CF9AE}" pid="4" name="NXPowerLiteVersion">
    <vt:lpwstr>D5.0.2</vt:lpwstr>
  </property>
</Properties>
</file>