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</p:sldMasterIdLst>
  <p:notesMasterIdLst>
    <p:notesMasterId r:id="rId46"/>
  </p:notesMasterIdLst>
  <p:handoutMasterIdLst>
    <p:handoutMasterId r:id="rId47"/>
  </p:handoutMasterIdLst>
  <p:sldIdLst>
    <p:sldId id="501" r:id="rId3"/>
    <p:sldId id="572" r:id="rId4"/>
    <p:sldId id="573" r:id="rId5"/>
    <p:sldId id="612" r:id="rId6"/>
    <p:sldId id="577" r:id="rId7"/>
    <p:sldId id="574" r:id="rId8"/>
    <p:sldId id="575" r:id="rId9"/>
    <p:sldId id="576" r:id="rId10"/>
    <p:sldId id="578" r:id="rId11"/>
    <p:sldId id="579" r:id="rId12"/>
    <p:sldId id="580" r:id="rId13"/>
    <p:sldId id="589" r:id="rId14"/>
    <p:sldId id="590" r:id="rId15"/>
    <p:sldId id="591" r:id="rId16"/>
    <p:sldId id="613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14" r:id="rId32"/>
    <p:sldId id="606" r:id="rId33"/>
    <p:sldId id="607" r:id="rId34"/>
    <p:sldId id="608" r:id="rId35"/>
    <p:sldId id="609" r:id="rId36"/>
    <p:sldId id="610" r:id="rId37"/>
    <p:sldId id="611" r:id="rId38"/>
    <p:sldId id="616" r:id="rId39"/>
    <p:sldId id="617" r:id="rId40"/>
    <p:sldId id="618" r:id="rId41"/>
    <p:sldId id="619" r:id="rId42"/>
    <p:sldId id="620" r:id="rId43"/>
    <p:sldId id="615" r:id="rId44"/>
    <p:sldId id="571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99"/>
    <a:srgbClr val="FFFFCC"/>
    <a:srgbClr val="FF9999"/>
    <a:srgbClr val="CCFFCC"/>
    <a:srgbClr val="9C9BA3"/>
    <a:srgbClr val="9966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95" d="100"/>
          <a:sy n="95" d="100"/>
        </p:scale>
        <p:origin x="6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0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503363" y="1010686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r>
              <a:rPr kumimoji="0" lang="en-US" altLang="ko-KR" sz="3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3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 중심</a:t>
            </a:r>
            <a:endParaRPr kumimoji="0"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어서와</a:t>
            </a:r>
            <a:r>
              <a:rPr kumimoji="0" lang="ko-KR" altLang="en-US" sz="28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</a:t>
            </a:r>
            <a:r>
              <a:rPr kumimoji="0" lang="ko-KR" altLang="en-US" sz="28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처음이지</a:t>
            </a:r>
            <a:r>
              <a:rPr kumimoji="0" lang="en-US" altLang="ko-KR" sz="28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26" y="2316838"/>
            <a:ext cx="3753374" cy="381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5"/>
          <a:stretch/>
        </p:blipFill>
        <p:spPr bwMode="auto">
          <a:xfrm>
            <a:off x="2025558" y="1696985"/>
            <a:ext cx="5234490" cy="209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33073" y="1341203"/>
            <a:ext cx="6087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https://www.w3resource.com/java-exercises/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228561" y="3789702"/>
            <a:ext cx="1487818" cy="949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821117" y="3789702"/>
            <a:ext cx="1319802" cy="2856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switch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case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c1: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break;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1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case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c2: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…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default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break;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228561" y="4919011"/>
            <a:ext cx="1487818" cy="1727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 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 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</a:t>
            </a:r>
            <a:r>
              <a:rPr kumimoji="1" lang="en-US" altLang="ko-KR" sz="1200" b="1" dirty="0" smtClean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</a:t>
            </a:r>
            <a:r>
              <a:rPr kumimoji="1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{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…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kumimoji="1"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682" y="4302493"/>
            <a:ext cx="1112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</a:p>
          <a:p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 while</a:t>
            </a:r>
          </a:p>
          <a:p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7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5"/>
          <a:stretch/>
        </p:blipFill>
        <p:spPr bwMode="auto">
          <a:xfrm>
            <a:off x="2025558" y="1696985"/>
            <a:ext cx="5234490" cy="209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33073" y="1341203"/>
            <a:ext cx="6087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https://www.w3resource.com/java-exercises/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4518347" y="3789702"/>
            <a:ext cx="1487818" cy="9498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endParaRPr kumimoji="1"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6110903" y="3789703"/>
            <a:ext cx="2531416" cy="1407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초기식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1"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증감식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…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4518347" y="4919011"/>
            <a:ext cx="1487818" cy="1193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 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문장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…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</a:t>
            </a:r>
            <a:r>
              <a:rPr kumimoji="1" lang="en-US" altLang="ko-KR" sz="1200" b="1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2533" y="1908738"/>
            <a:ext cx="1112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</a:p>
          <a:p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 while</a:t>
            </a:r>
          </a:p>
          <a:p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859143" y="3789702"/>
            <a:ext cx="1487818" cy="15288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=0;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200" b="1" dirty="0">
              <a:solidFill>
                <a:srgbClr val="0000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&lt;=5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endParaRPr kumimoji="1"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1"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882193" y="5408073"/>
            <a:ext cx="2531416" cy="11659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1"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=0; </a:t>
            </a:r>
            <a:r>
              <a:rPr kumimoji="1"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&lt;=5; </a:t>
            </a:r>
            <a:r>
              <a:rPr kumimoji="1" lang="en-US" altLang="ko-KR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     </a:t>
            </a: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문장</a:t>
            </a:r>
            <a:r>
              <a:rPr kumimoji="1" lang="en-US" altLang="ko-KR" sz="12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kumimoji="1"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552" y="3785346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68643" y="4881625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2033" y="4076321"/>
            <a:ext cx="631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en-US" altLang="ko-KR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(Object)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상태와 동작을 가지고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객체의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(state)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객체의 </a:t>
            </a:r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특징값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속성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객체의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(behavior)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행동은 객체가 취할 수 있는 동작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0" y="3073273"/>
            <a:ext cx="7535862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8617" y="2944667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객체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=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+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인 소프트웨어 묶음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2658" y="979218"/>
            <a:ext cx="1611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객체란</a:t>
            </a:r>
            <a:r>
              <a:rPr lang="en-US" altLang="ko-KR" sz="3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(class):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객체를 만드는 설계도</a:t>
            </a:r>
          </a:p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클래스로부터 만들어지는 각각의 객체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특별히 그 클래스의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(instance)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라고도 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425" y="1414325"/>
            <a:ext cx="767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객체지향 프로그래밍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클래스를 추가해 나가는 과정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2658" y="979218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51364"/>
            <a:ext cx="8436851" cy="33136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32626" y="4196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필드</a:t>
            </a:r>
            <a:endParaRPr lang="ko-KR" altLang="en-US" sz="2800" b="1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3553" y="56299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ko-KR" altLang="en-US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flipH="1">
            <a:off x="4435437" y="4325895"/>
            <a:ext cx="359072" cy="155257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53884" y="47625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멤버</a:t>
            </a:r>
            <a:endParaRPr lang="ko-KR" altLang="en-US" sz="2800" b="1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9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텔레비젼</a:t>
            </a:r>
            <a:endParaRPr lang="ko-KR" altLang="en-US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488671"/>
            <a:ext cx="7481944" cy="1798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2650" y="1608670"/>
            <a:ext cx="677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잘 설계된 클래스는 오직 하나의 논리적인 개념만 정의</a:t>
            </a:r>
            <a:endParaRPr lang="en-US" altLang="ko-KR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하나의 </a:t>
            </a:r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자료형을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추가하는 것과 같다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2658" y="979218"/>
            <a:ext cx="2295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예시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9235" y="4226570"/>
            <a:ext cx="7743737" cy="2418095"/>
            <a:chOff x="69338" y="1625374"/>
            <a:chExt cx="8617462" cy="352293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869" y="1625374"/>
              <a:ext cx="7641931" cy="352293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2828925" y="2143125"/>
              <a:ext cx="2000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848100" y="2148594"/>
              <a:ext cx="190500" cy="2498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829050" y="2676525"/>
              <a:ext cx="428625" cy="381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400" y="2847975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00B0F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연산자</a:t>
              </a:r>
              <a:endParaRPr lang="ko-KR" altLang="en-US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362200" y="3695700"/>
              <a:ext cx="133350" cy="12382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38" y="3496002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rgbClr val="7030A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멤버 연산자</a:t>
              </a:r>
              <a:endParaRPr lang="ko-KR" altLang="en-US" sz="28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 메모리 구조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0216"/>
            <a:ext cx="7942819" cy="4190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8086" y="441122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endParaRPr lang="ko-KR" altLang="en-US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086" y="3344010"/>
            <a:ext cx="38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지역변수나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</a:t>
            </a:r>
            <a:r>
              <a:rPr lang="en-US" altLang="ko-KR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메소드가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사용하는 메모리</a:t>
            </a:r>
            <a:endParaRPr lang="en-US" altLang="ko-KR" sz="1200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호출 시 할당</a:t>
            </a:r>
            <a:r>
              <a:rPr lang="en-US" altLang="ko-KR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종료시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</a:t>
            </a:r>
            <a:endParaRPr lang="ko-KR" altLang="en-US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086" y="4791159"/>
            <a:ext cx="4065537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 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키워드로 표시된 변수나 </a:t>
            </a:r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sz="1200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 시작할 때 생성</a:t>
            </a:r>
            <a:r>
              <a:rPr lang="en-US" altLang="ko-KR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종료시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끝</a:t>
            </a:r>
            <a:r>
              <a:rPr lang="en-US" altLang="ko-KR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값의 초기화는 한번만</a:t>
            </a:r>
            <a:endParaRPr lang="ko-KR" altLang="en-US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8086" y="5582008"/>
            <a:ext cx="196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컴파일된</a:t>
            </a:r>
            <a:r>
              <a:rPr lang="ko-KR" altLang="en-US" sz="12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 파일 저장</a:t>
            </a:r>
            <a:endParaRPr lang="ko-KR" altLang="en-US" sz="12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044651" y="4904284"/>
            <a:ext cx="763435" cy="11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3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03" y="3693378"/>
            <a:ext cx="7261565" cy="25950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55602" y="1466850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Television </a:t>
            </a:r>
            <a:r>
              <a:rPr lang="en-US" altLang="ko-KR" sz="3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new Television();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86150" y="1466850"/>
            <a:ext cx="590550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83499" y="1098798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참조변수</a:t>
            </a:r>
            <a:r>
              <a:rPr lang="ko-KR" altLang="en-US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선언</a:t>
            </a:r>
            <a:endParaRPr lang="ko-KR" altLang="en-US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81500" y="1466850"/>
            <a:ext cx="790575" cy="58477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8100" y="2007423"/>
            <a:ext cx="5045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동적메모리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할당을 이용 객체 생성</a:t>
            </a:r>
            <a:endParaRPr lang="en-US" altLang="ko-KR" sz="20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시에 생성</a:t>
            </a:r>
            <a:endParaRPr lang="en-US" altLang="ko-KR" sz="20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참조값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생성 메모리 주소</a:t>
            </a:r>
            <a:r>
              <a:rPr lang="en-US" altLang="ko-KR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</a:t>
            </a:r>
            <a:endParaRPr lang="en-US" altLang="ko-KR" sz="20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객체 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참조값을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참조변수에</a:t>
            </a:r>
            <a:r>
              <a:rPr lang="ko-KR" altLang="en-US" sz="2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저장</a:t>
            </a:r>
            <a:endParaRPr lang="ko-KR" altLang="en-US" sz="20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302" y="3330862"/>
            <a:ext cx="4206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Television </a:t>
            </a:r>
            <a:r>
              <a:rPr lang="en-US" altLang="ko-KR" sz="3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3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new Television();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266914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|||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8" y="11173"/>
            <a:ext cx="2875886" cy="15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객체의 필드와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도트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(.)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연산자 사용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개 객체 생성 가능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참조변수의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대입연산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ko-KR" altLang="en-US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033" y="2199185"/>
            <a:ext cx="6747922" cy="2760091"/>
            <a:chOff x="126214" y="2618733"/>
            <a:chExt cx="9089624" cy="40508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14" y="2618733"/>
              <a:ext cx="9089624" cy="174579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8850" y="4364531"/>
              <a:ext cx="4686300" cy="23050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202629" y="4364531"/>
              <a:ext cx="5456948" cy="587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인스턴스 변수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: </a:t>
              </a:r>
              <a:r>
                <a:rPr lang="ko-KR" altLang="en-US" sz="2000" b="1" dirty="0" err="1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메소드를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통해 접근</a:t>
              </a:r>
              <a:endParaRPr lang="ko-KR" altLang="en-US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59808" y="5599833"/>
            <a:ext cx="3753960" cy="1097923"/>
          </a:xfrm>
          <a:prstGeom prst="rect">
            <a:avLst/>
          </a:prstGeom>
          <a:solidFill>
            <a:srgbClr val="FFFF99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Television tv1 = 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Television();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Television tv2 = tv1;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Television </a:t>
            </a:r>
            <a:r>
              <a: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tv3 </a:t>
            </a:r>
            <a:r>
              <a: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Television();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tv2=tv3;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589758" y="3704160"/>
            <a:ext cx="2361304" cy="1936719"/>
            <a:chOff x="4438650" y="2455103"/>
            <a:chExt cx="4248150" cy="41719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8650" y="2455103"/>
              <a:ext cx="4248150" cy="417195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5295900" y="3004065"/>
              <a:ext cx="762000" cy="653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5229225" y="4969703"/>
              <a:ext cx="838200" cy="42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14900" y="3095625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tv1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4900" y="5114925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tv2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179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메소드는 입력을 받아서 처리를 하고 결과를 반환하는 가상적인 상자와 같다</a:t>
            </a:r>
            <a:r>
              <a:rPr lang="en-US" altLang="ko-KR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b="1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ko-KR" altLang="en-US" b="1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44" y="2207972"/>
            <a:ext cx="4081228" cy="17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5" y="3790271"/>
            <a:ext cx="7556090" cy="283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4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자바에서는 같은 이름의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개 존재할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이것을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오버로딩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(method overloading)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80" y="3105339"/>
            <a:ext cx="6606629" cy="296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8519" y="6052430"/>
            <a:ext cx="71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Override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혼돈하지 말 것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상위 </a:t>
            </a:r>
            <a:r>
              <a:rPr lang="ko-KR" altLang="en-US" dirty="0">
                <a:solidFill>
                  <a:srgbClr val="FF0000"/>
                </a:solidFill>
              </a:rPr>
              <a:t>클래스가 가지고 있는 메서드를 하위 클래스가 </a:t>
            </a:r>
            <a:r>
              <a:rPr lang="ko-KR" altLang="en-US" dirty="0" smtClean="0">
                <a:solidFill>
                  <a:srgbClr val="FF0000"/>
                </a:solidFill>
              </a:rPr>
              <a:t>재정의 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8518" y="2446971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다형성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매개변수의 유형과 개수가 다르도록 </a:t>
            </a:r>
          </a:p>
        </p:txBody>
      </p:sp>
    </p:spTree>
    <p:extLst>
      <p:ext uri="{BB962C8B-B14F-4D97-AF65-F5344CB8AC3E}">
        <p14:creationId xmlns:p14="http://schemas.microsoft.com/office/powerpoint/2010/main" val="24551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 프로그래밍 환경 설정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3489" y="2407295"/>
            <a:ext cx="4427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www.oracle.com/kr/downloads/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61818"/>
            <a:ext cx="4846422" cy="3211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02" y="3639535"/>
            <a:ext cx="4385904" cy="29596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03615" y="3183334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https://www.eclipse.org/downloads/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00" y="662106"/>
            <a:ext cx="2788187" cy="20933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73022" y="1332388"/>
            <a:ext cx="3658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JRE(Java Runtime Environment)</a:t>
            </a:r>
          </a:p>
        </p:txBody>
      </p:sp>
    </p:spTree>
    <p:extLst>
      <p:ext uri="{BB962C8B-B14F-4D97-AF65-F5344CB8AC3E}">
        <p14:creationId xmlns:p14="http://schemas.microsoft.com/office/powerpoint/2010/main" val="29822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문자열은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자바에서 기초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자료형이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아니다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그러나 문자열을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저장하고 처리하는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하는 클래스가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존재한다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수치값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문자열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문자열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수치값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래퍼클래스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String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활용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7880" y="153583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80022" y="3671670"/>
            <a:ext cx="7047737" cy="6162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Integer.parseInt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("123");	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//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정수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저장된다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double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 =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Double.parseDouble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("3.141592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"); //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실수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3.141592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저장된다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7075" y="4723006"/>
            <a:ext cx="34537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file = "Hello.txt";</a:t>
            </a:r>
            <a:b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boolean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b =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file.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endsWith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("txt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");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7075" y="5471838"/>
            <a:ext cx="36741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s = "Hello";</a:t>
            </a:r>
            <a:b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boolean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b = 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s.equals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("Hello");</a:t>
            </a:r>
            <a:b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boolean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b2 = 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s.equals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("hello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");</a:t>
            </a:r>
            <a:endParaRPr lang="ko-KR" altLang="en-US" sz="1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20862" y="435577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s = "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java.lang.Object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";</a:t>
            </a:r>
            <a:b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c = 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s.substring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(10);          c = "Object"</a:t>
            </a:r>
            <a:b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p = 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s.substring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(5,9);         p = "</a:t>
            </a:r>
            <a:r>
              <a:rPr lang="en-US" altLang="ko-KR" sz="1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lang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endParaRPr lang="ko-KR" altLang="en-US" sz="1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20862" y="514885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animals = "dog, cat, bear";</a:t>
            </a:r>
            <a:b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String[] </a:t>
            </a:r>
            <a:r>
              <a:rPr lang="en-US" altLang="ko-KR" sz="1400" b="1" dirty="0" err="1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</a:t>
            </a:r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1400" b="1" dirty="0" err="1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animals.split</a:t>
            </a:r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(",")</a:t>
            </a:r>
            <a:b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br>
              <a:rPr lang="ko-KR" altLang="en-US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 err="1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</a:t>
            </a:r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[0] = "dog"</a:t>
            </a:r>
            <a:b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 err="1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</a:t>
            </a:r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= "cat"</a:t>
            </a:r>
            <a:b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400" b="1" dirty="0" err="1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</a:t>
            </a:r>
            <a:r>
              <a:rPr lang="en-US" altLang="ko-KR" sz="1400" b="1" dirty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 = "bear"</a:t>
            </a:r>
            <a:endParaRPr lang="ko-KR" altLang="en-US" sz="1400" b="1" dirty="0">
              <a:solidFill>
                <a:srgbClr val="3399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60271" y="5519963"/>
            <a:ext cx="29129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47824" y="5327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1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30" y="5343285"/>
            <a:ext cx="4555570" cy="13223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(array):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타입의 변수들의 모임</a:t>
            </a:r>
          </a:p>
          <a:p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배열선언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배열인덱스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요소값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접근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배열도 객체로 인식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Arrays: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배열의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부모클래스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9" y="2525975"/>
            <a:ext cx="1020870" cy="624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468" y="2525975"/>
            <a:ext cx="2901469" cy="624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89" y="3238534"/>
            <a:ext cx="6377431" cy="948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89" y="4275369"/>
            <a:ext cx="4652538" cy="9472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71937" y="2437948"/>
            <a:ext cx="3153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참조변수만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solidFill>
                  <a:srgbClr val="3399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</a:t>
            </a:r>
            <a:endParaRPr lang="en-US" altLang="ko-KR" b="1" dirty="0" smtClean="0">
              <a:solidFill>
                <a:srgbClr val="3399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선언과 동시에 배열 크기 할당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88053" y="3170385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배열의 참조 변수에 초기화 및 할당</a:t>
            </a:r>
            <a:endParaRPr lang="en-US" altLang="ko-KR" b="1" dirty="0">
              <a:solidFill>
                <a:srgbClr val="FFC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17620" y="4240222"/>
            <a:ext cx="4674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선언과 동시에 배열의 크기 지정 및 값 초기화</a:t>
            </a:r>
            <a:endParaRPr lang="en-US" altLang="ko-KR" b="1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8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자바에서는 배열의 이름을 지정하지 않고 단순히 초기값만으로 배열을 생성시킬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수있다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무명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(anonymous arrays)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즉시 배열을 만들어서 </a:t>
            </a:r>
            <a:r>
              <a:rPr lang="ko-KR" altLang="en-US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함수의 인수로 </a:t>
            </a:r>
            <a:r>
              <a:rPr lang="ko-KR" altLang="en-US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전달하고자 </a:t>
            </a:r>
            <a:r>
              <a:rPr lang="ko-KR" altLang="en-US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때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많이 사용된다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48" y="3799290"/>
            <a:ext cx="7168883" cy="1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0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향상된 루프 구조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for-each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루프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42" y="2619109"/>
            <a:ext cx="7332115" cy="1445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81" y="3880092"/>
            <a:ext cx="2761289" cy="27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 참조 변수의 복사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31" y="2364184"/>
            <a:ext cx="7285224" cy="3963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8709" y="2050607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참조변수의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복사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메모리 공간의 주소를 가진다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08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저장된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숫자를 크기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순으로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하려면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Arrays.sort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4302713"/>
            <a:ext cx="7705725" cy="217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511238"/>
            <a:ext cx="8001240" cy="1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7" y="2352635"/>
            <a:ext cx="7890501" cy="212079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84195" y="4689308"/>
            <a:ext cx="52856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개씩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담을 수 있는 배열이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][0] = 10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[][] array6 = {{1}, {2,3}, {4,5,6}}; 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32439" y="1563151"/>
            <a:ext cx="1823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배열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293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4693" y="1924484"/>
            <a:ext cx="6829715" cy="147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지향의 장점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eaLnBrk="1" hangingPunct="1"/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신뢰성있는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소프트웨어를 쉽게 작성할 수 있다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1" hangingPunct="1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코드를 재사용하기 쉽다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1" hangingPunct="1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업그레이드가 쉽다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1" hangingPunct="1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디버깅이 쉽다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0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접근제어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클래스가 멤버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필드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접근하는 것 제어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접근제어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디폴트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public</a:t>
            </a: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설정자와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정보은닉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생성 시 초기화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오버로딩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276183"/>
            <a:ext cx="8915400" cy="18764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208106" y="4724038"/>
            <a:ext cx="4935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 lang="ko-KR" altLang="en-US"/>
            </a:pP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클래스를 업그레이드할 때 편하다.</a:t>
            </a:r>
          </a:p>
          <a:p>
            <a:pPr eaLnBrk="1" hangingPunct="1">
              <a:defRPr lang="ko-KR" altLang="en-US"/>
            </a:pPr>
            <a:r>
              <a:rPr lang="ko-KR" altLang="en-US" sz="1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접근자에서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매개 변수를 통하여 잘못된 값이 넘어오는 경우, 이를 사전에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차단가능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>
              <a:defRPr lang="ko-KR" altLang="en-US"/>
            </a:pP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필요할 때마다 </a:t>
            </a:r>
            <a:r>
              <a:rPr lang="ko-KR" altLang="en-US" sz="1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필드값을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계산하여 반환할 수 있다. </a:t>
            </a:r>
          </a:p>
          <a:p>
            <a:pPr eaLnBrk="1" hangingPunct="1">
              <a:defRPr lang="ko-KR" altLang="en-US"/>
            </a:pPr>
            <a:r>
              <a:rPr lang="ko-KR" altLang="en-US" sz="1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접근자만을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제공하면 자동적으로 읽기만 가능한 필드를 만들 수 있다.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55576" y="583623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 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 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규칙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endParaRPr lang="en-US" altLang="ko-KR" sz="1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이름은 클래스와 이름이 같아야 한다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생성자는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리턴 타입이 없다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(void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아니다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  <a:endParaRPr lang="en-US" altLang="ko-KR" sz="1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5716" y="5804944"/>
            <a:ext cx="2809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this: </a:t>
            </a:r>
            <a:r>
              <a:rPr lang="ko-KR" altLang="en-US" sz="12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현재객체</a:t>
            </a:r>
            <a:endParaRPr lang="en-US" altLang="ko-KR" sz="12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12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his(): </a:t>
            </a:r>
            <a:r>
              <a:rPr lang="ko-KR" altLang="en-US" sz="12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클래스 다른 </a:t>
            </a:r>
            <a:r>
              <a:rPr lang="ko-KR" altLang="en-US" sz="12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2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호출 시</a:t>
            </a:r>
            <a:endParaRPr lang="ko-KR" altLang="en-US" sz="12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1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1" hangingPunct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1" hangingPunct="1">
              <a:buNone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04938" y="1009650"/>
            <a:ext cx="7405687" cy="35528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{ </a:t>
            </a:r>
            <a:r>
              <a:rPr lang="ko-KR" altLang="ko-KR" sz="900" b="1" kern="0" dirty="0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기본 </a:t>
            </a:r>
            <a:r>
              <a:rPr lang="ko-KR" altLang="ko-KR" sz="900" b="1" kern="0" dirty="0" err="1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endParaRPr lang="ko-KR" altLang="ko-KR" sz="900" b="1" kern="0" dirty="0">
              <a:solidFill>
                <a:srgbClr val="3F7F5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(1900, 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"1월"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 </a:t>
            </a:r>
            <a:r>
              <a:rPr lang="ko-KR" altLang="ko-KR" sz="900" b="1" kern="0" dirty="0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ko-KR" sz="900" b="1" kern="0" dirty="0" err="1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endParaRPr lang="ko-KR" altLang="ko-KR" sz="900" b="1" kern="0" dirty="0">
              <a:solidFill>
                <a:srgbClr val="3F7F5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"1월"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 </a:t>
            </a:r>
            <a:r>
              <a:rPr lang="ko-KR" altLang="ko-KR" sz="900" b="1" kern="0" dirty="0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ko-KR" sz="900" b="1" kern="0" dirty="0" err="1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endParaRPr lang="ko-KR" altLang="ko-KR" sz="900" b="1" kern="0" dirty="0">
              <a:solidFill>
                <a:srgbClr val="3F7F5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ko-KR" sz="900" b="1" kern="0" dirty="0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ko-KR" sz="900" b="1" kern="0" dirty="0" err="1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this는</a:t>
            </a:r>
            <a:r>
              <a:rPr lang="ko-KR" altLang="ko-KR" sz="900" b="1" kern="0" dirty="0">
                <a:solidFill>
                  <a:srgbClr val="3F7F5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현재 객체를 가리킨다.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sz="900" b="1" kern="0" dirty="0">
                <a:solidFill>
                  <a:srgbClr val="64646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@</a:t>
            </a:r>
            <a:r>
              <a:rPr lang="ko-KR" altLang="ko-KR" sz="900" b="1" kern="0" dirty="0" err="1">
                <a:solidFill>
                  <a:srgbClr val="64646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Override</a:t>
            </a:r>
            <a:endParaRPr lang="ko-KR" altLang="ko-KR" sz="900" b="1" kern="0" dirty="0">
              <a:solidFill>
                <a:srgbClr val="646464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toString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9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</a:t>
            </a:r>
            <a:r>
              <a:rPr lang="ko-KR" altLang="ko-KR" sz="9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</a:t>
            </a:r>
            <a:r>
              <a:rPr lang="ko-KR" altLang="ko-KR" sz="9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", </a:t>
            </a:r>
            <a:r>
              <a:rPr lang="ko-KR" altLang="ko-KR" sz="9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="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"]"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04938" y="4555534"/>
            <a:ext cx="7405687" cy="164524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DateTest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</a:t>
            </a:r>
            <a:r>
              <a:rPr lang="ko-KR" altLang="ko-KR" sz="9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date1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(2015, </a:t>
            </a:r>
            <a:r>
              <a:rPr lang="ko-KR" altLang="ko-KR" sz="9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"8월"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10);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date2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(2020);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date3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9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9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date1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9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date2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9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9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9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date3</a:t>
            </a: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9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04938" y="6223832"/>
            <a:ext cx="7405687" cy="5103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900" b="1" i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 [year=2015, month=8월, day=10]</a:t>
            </a:r>
          </a:p>
          <a:p>
            <a:pPr marL="0" indent="0">
              <a:buNone/>
              <a:defRPr lang="ko-KR" altLang="en-US"/>
            </a:pPr>
            <a:r>
              <a:rPr lang="ko-KR" altLang="ko-KR" sz="900" b="1" i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 [year=2020, month=1월, day=1]</a:t>
            </a:r>
          </a:p>
          <a:p>
            <a:pPr marL="0" indent="0">
              <a:buNone/>
              <a:defRPr lang="ko-KR" altLang="en-US"/>
            </a:pPr>
            <a:r>
              <a:rPr lang="ko-KR" altLang="ko-KR" sz="900" b="1" i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Date [year=1900, month=1월, day=1]</a:t>
            </a:r>
          </a:p>
          <a:p>
            <a:pPr marL="0" indent="0">
              <a:buNone/>
              <a:defRPr lang="ko-KR" altLang="en-US"/>
            </a:pPr>
            <a:r>
              <a:rPr lang="ko-KR" altLang="ko-KR" sz="900" b="1" i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341984" y="1801368"/>
            <a:ext cx="3722914" cy="180957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42670" y="4149007"/>
            <a:ext cx="43441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최상위 클래스</a:t>
            </a:r>
            <a:r>
              <a:rPr lang="en-US" altLang="ko-KR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"Object" </a:t>
            </a:r>
            <a:r>
              <a:rPr lang="ko-KR" altLang="en-US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클래스가 </a:t>
            </a:r>
            <a:r>
              <a:rPr lang="ko-KR" altLang="en-US" sz="1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가진 </a:t>
            </a:r>
            <a:r>
              <a:rPr lang="ko-KR" altLang="en-US" sz="10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중 </a:t>
            </a:r>
            <a:r>
              <a:rPr lang="en-US" altLang="ko-KR" sz="1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en-US" altLang="ko-KR" sz="10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toString</a:t>
            </a:r>
            <a:r>
              <a:rPr lang="en-US" altLang="ko-KR" sz="1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10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메소드는</a:t>
            </a:r>
            <a:r>
              <a:rPr lang="ko-KR" altLang="en-US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객체가 가지고 있는 정보나 값들을 문자열로 만들어 </a:t>
            </a:r>
            <a:r>
              <a:rPr lang="ko-KR" altLang="en-US" sz="10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리턴하는</a:t>
            </a:r>
            <a:r>
              <a:rPr lang="ko-KR" altLang="en-US" sz="1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sz="1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println</a:t>
            </a:r>
            <a:r>
              <a:rPr lang="en-US" altLang="ko-KR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객체참조변수</a:t>
            </a:r>
            <a:r>
              <a:rPr lang="en-US" altLang="ko-KR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실행을 통해 출력</a:t>
            </a:r>
            <a:endParaRPr lang="ko-KR" altLang="en-US" sz="10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9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간단한 자바 프로그래밍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클래스 생성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53" y="2171128"/>
            <a:ext cx="4037427" cy="446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4609" b="27350"/>
          <a:stretch/>
        </p:blipFill>
        <p:spPr>
          <a:xfrm>
            <a:off x="633091" y="2312894"/>
            <a:ext cx="3712720" cy="36522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6147" y="2635624"/>
            <a:ext cx="1308979" cy="18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4105126" y="2331118"/>
            <a:ext cx="808397" cy="397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457200" y="2423711"/>
            <a:ext cx="875841" cy="3970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05126" y="3479093"/>
            <a:ext cx="2499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JRE(Java Runtime Environment)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3523" y="460612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seperate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966234" y="6156356"/>
            <a:ext cx="570368" cy="407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Java.lang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85" y="2374124"/>
            <a:ext cx="5401429" cy="38581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6812" y="3087273"/>
            <a:ext cx="2004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java.util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java.nio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java.security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java.sql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java.awt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javax.swing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java.beans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java.text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java.rmi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java.time</a:t>
            </a:r>
            <a:endParaRPr lang="ko-KR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860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필드초기화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선언시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초기화</a:t>
            </a: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2347842"/>
            <a:ext cx="7739062" cy="19609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4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Hotel</a:t>
            </a: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14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4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4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capacity</a:t>
            </a: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10; 		</a:t>
            </a:r>
            <a:r>
              <a:rPr lang="ko-KR" altLang="ko-KR" sz="1400" b="1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10으로 초기화한다.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14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</a:t>
            </a:r>
            <a:r>
              <a:rPr lang="ko-KR" altLang="ko-KR" sz="14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boolean</a:t>
            </a: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4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full</a:t>
            </a: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4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			</a:t>
            </a:r>
            <a:r>
              <a:rPr lang="ko-KR" altLang="ko-KR" sz="1400" b="1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ko-KR" sz="1400" b="1" kern="0" dirty="0" err="1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false로</a:t>
            </a:r>
            <a:r>
              <a:rPr lang="ko-KR" altLang="ko-KR" sz="1400" b="1" kern="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초기화한다.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...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01444" y="1339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명시적 초기화</a:t>
            </a:r>
          </a:p>
          <a:p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b="1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초기화</a:t>
            </a:r>
          </a:p>
          <a:p>
            <a:r>
              <a:rPr lang="en-US" altLang="ko-KR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초기화 블록</a:t>
            </a:r>
            <a:r>
              <a:rPr lang="ko-KR" altLang="en-US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이용한 초기화</a:t>
            </a:r>
          </a:p>
        </p:txBody>
      </p:sp>
    </p:spTree>
    <p:extLst>
      <p:ext uri="{BB962C8B-B14F-4D97-AF65-F5344CB8AC3E}">
        <p14:creationId xmlns:p14="http://schemas.microsoft.com/office/powerpoint/2010/main" val="1223275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필드초기화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초기화 블록(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instance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initializer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block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34382" y="2347842"/>
            <a:ext cx="7739062" cy="41889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"속도는 "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speed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c1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c2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754155" y="4152122"/>
            <a:ext cx="2472612" cy="8677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26767" y="4064508"/>
            <a:ext cx="4842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필드의 </a:t>
            </a:r>
            <a:r>
              <a:rPr lang="ko-KR" altLang="en-US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초기화만을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담당하는 중괄호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({})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둘러싸인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</a:t>
            </a:r>
            <a:endParaRPr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생성자보다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먼저 호출되며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static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유무에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초기화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블록과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초기화 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블록으로 구분</a:t>
            </a:r>
            <a:endParaRPr lang="en-US" altLang="ko-KR" sz="1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명령문 및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제어문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가능 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 초기화를 해야 할 경우 유용</a:t>
            </a:r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메소드로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기초형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변수가 전달되는 경우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6447" y="2776330"/>
            <a:ext cx="6691105" cy="21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947" y="832124"/>
            <a:ext cx="7739062" cy="18947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MyCounter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value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2665" y="2877929"/>
            <a:ext cx="7739062" cy="2714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MyCounterTest1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MyCounter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MyCounter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		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.inc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  <a:r>
              <a:rPr lang="en-US" altLang="ko-KR" sz="1600" b="1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x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sz="1600" b="1" kern="0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기초형변수</a:t>
            </a:r>
            <a:endParaRPr lang="ko-KR" altLang="ko-KR" sz="1600" b="1" kern="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1600" b="1" i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1600" b="1" i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1600" b="1" i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i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i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i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"</a:t>
            </a:r>
            <a:r>
              <a:rPr lang="ko-KR" altLang="ko-KR" sz="1600" b="1" i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i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ko-KR" sz="1600" b="1" i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i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b="1" i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= 10</a:t>
            </a:r>
          </a:p>
        </p:txBody>
      </p:sp>
      <p:pic>
        <p:nvPicPr>
          <p:cNvPr id="8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72816" y="1474237"/>
            <a:ext cx="2043404" cy="84908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24539" y="4114800"/>
            <a:ext cx="1091681" cy="27991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41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메소드로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객체가 전달되는 경우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객체가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복사되어 전달되는 것이 아니고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 변수의 값이 복사되어서 전달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된다.</a:t>
            </a: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7068" y="2687077"/>
            <a:ext cx="6209473" cy="390198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870580" y="3377682"/>
            <a:ext cx="2286000" cy="5505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3816" y="5337111"/>
            <a:ext cx="275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객체참조변수 </a:t>
            </a: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ctr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매개변수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114" y="6281286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인수로 객체참조변수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12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50947" y="832124"/>
            <a:ext cx="7739062" cy="18947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MyCounter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value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0;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MyCounter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ctr.value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ctr.value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+ 1;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42665" y="2877929"/>
            <a:ext cx="7739062" cy="27146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MyCounterTest2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[]) {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MyCounter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1600" b="1" kern="0" dirty="0" err="1">
                <a:solidFill>
                  <a:srgbClr val="7F005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MyCounter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obj.value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"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.value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.inc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ko-KR" altLang="ko-KR" sz="1600" b="1" kern="0" dirty="0" err="1">
                <a:solidFill>
                  <a:srgbClr val="000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.println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1600" b="1" kern="0" dirty="0" err="1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obj.value</a:t>
            </a:r>
            <a:r>
              <a:rPr lang="ko-KR" altLang="ko-KR" sz="1600" b="1" kern="0" dirty="0">
                <a:solidFill>
                  <a:srgbClr val="2A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"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ko-KR" altLang="ko-KR" sz="1600" b="1" kern="0" dirty="0" err="1">
                <a:solidFill>
                  <a:srgbClr val="6A3E3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ko-KR" altLang="ko-KR" sz="1600" b="1" kern="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.value</a:t>
            </a: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pPr marL="127000" inden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Symbol"/>
              <a:buNone/>
              <a:defRPr lang="en-US"/>
            </a:pPr>
            <a:r>
              <a:rPr lang="ko-KR" altLang="ko-KR" sz="16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59231" y="5690018"/>
            <a:ext cx="7739062" cy="928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obj.value = 0</a:t>
            </a:r>
          </a:p>
          <a:p>
            <a:pPr marL="0" indent="0">
              <a:buNone/>
              <a:defRPr lang="ko-KR" altLang="en-US"/>
            </a:pPr>
            <a:r>
              <a:rPr lang="ko-KR" altLang="ko-KR" sz="1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obj.value = 1</a:t>
            </a:r>
          </a:p>
        </p:txBody>
      </p:sp>
      <p:pic>
        <p:nvPicPr>
          <p:cNvPr id="8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506" y="5518788"/>
            <a:ext cx="680448" cy="83477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875453" y="1436914"/>
            <a:ext cx="3359020" cy="6438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5837" y="4394718"/>
            <a:ext cx="1222310" cy="25192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6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5" y="2296989"/>
            <a:ext cx="7984230" cy="23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02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0" y="2204295"/>
            <a:ext cx="7553325" cy="396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253" y="5384703"/>
            <a:ext cx="6551507" cy="13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1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4" y="2138839"/>
            <a:ext cx="7156810" cy="453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2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모듈과 패키지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1" y="2215618"/>
            <a:ext cx="3653048" cy="401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88" y="2215618"/>
            <a:ext cx="4178745" cy="41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95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b="1" dirty="0" smtClean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오버라이딩</a:t>
            </a:r>
            <a:r>
              <a:rPr lang="en-US" altLang="ko-KR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(method overriding):</a:t>
            </a:r>
            <a:r>
              <a:rPr lang="ko-KR" altLang="en-US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자식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클래스가 필요에 따라 상속된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다시 정의하는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78739" y="2518425"/>
            <a:ext cx="5787188" cy="4213115"/>
            <a:chOff x="1146175" y="1234704"/>
            <a:chExt cx="7408863" cy="5516934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303588" y="5126038"/>
              <a:ext cx="1247775" cy="261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algn="ctr"/>
              <a:r>
                <a:rPr lang="en-US" altLang="ko-KR" sz="1200" b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Animal</a:t>
              </a:r>
            </a:p>
          </p:txBody>
        </p:sp>
        <p:pic>
          <p:nvPicPr>
            <p:cNvPr id="5" name="Picture 7" descr="MCj0430025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988" y="5926138"/>
              <a:ext cx="1106487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3892550" y="5422900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146175" y="1234704"/>
              <a:ext cx="7394574" cy="12628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7F0055"/>
                  </a:solidFill>
                  <a:latin typeface="+mj-lt"/>
                  <a:ea typeface="+mn-ea"/>
                </a:rPr>
                <a:t>class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Animal {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	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ko-KR" altLang="en-US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	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+mj-lt"/>
                  <a:ea typeface="+mn-ea"/>
                </a:rPr>
                <a:t>public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 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+mj-lt"/>
                  <a:ea typeface="+mn-ea"/>
                </a:rPr>
                <a:t>void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sound</a:t>
              </a:r>
              <a:r>
                <a:rPr lang="en-US" altLang="ko-KR" sz="1200" kern="0" dirty="0" smtClean="0">
                  <a:solidFill>
                    <a:srgbClr val="000000"/>
                  </a:solidFill>
                  <a:latin typeface="+mj-lt"/>
                  <a:ea typeface="+mn-ea"/>
                </a:rPr>
                <a:t>()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{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	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ko-KR" altLang="en-US" sz="1200" dirty="0">
                  <a:latin typeface="+mj-lt"/>
                  <a:ea typeface="+mn-ea"/>
                </a:rPr>
                <a:t>	</a:t>
              </a:r>
              <a:r>
                <a:rPr lang="en-US" altLang="ko-KR" sz="1200" dirty="0">
                  <a:latin typeface="+mj-lt"/>
                  <a:ea typeface="+mn-ea"/>
                </a:rPr>
                <a:t>}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};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lt"/>
                  <a:ea typeface="+mn-ea"/>
                </a:rPr>
                <a:t> 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146175" y="2131017"/>
              <a:ext cx="7408863" cy="326112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class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Dog 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extends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Animal {	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public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void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sound()	{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	</a:t>
              </a:r>
              <a:r>
                <a:rPr lang="en-US" altLang="ko-KR" sz="1200" b="1" kern="0" dirty="0" err="1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System.</a:t>
              </a:r>
              <a:r>
                <a:rPr lang="en-US" altLang="ko-KR" sz="1200" b="1" i="1" kern="0" dirty="0" err="1">
                  <a:solidFill>
                    <a:srgbClr val="000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out</a:t>
              </a:r>
              <a:r>
                <a:rPr lang="en-US" altLang="ko-KR" sz="1200" b="1" kern="0" dirty="0" err="1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.println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en-US" altLang="ko-KR" sz="1200" b="1" kern="0" dirty="0">
                  <a:solidFill>
                    <a:srgbClr val="2A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"</a:t>
              </a:r>
              <a:r>
                <a:rPr lang="ko-KR" altLang="en-US" sz="1200" b="1" kern="0" dirty="0">
                  <a:solidFill>
                    <a:srgbClr val="2A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멍멍</a:t>
              </a:r>
              <a:r>
                <a:rPr lang="en-US" altLang="ko-KR" sz="1200" b="1" kern="0" dirty="0">
                  <a:solidFill>
                    <a:srgbClr val="2A00FF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!"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);</a:t>
              </a:r>
              <a:endParaRPr lang="ko-KR" altLang="en-US" sz="12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}</a:t>
              </a:r>
              <a:endParaRPr lang="ko-KR" altLang="en-US" sz="12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};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public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class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200" b="1" kern="0" dirty="0" err="1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DogTest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{	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ko-KR" altLang="en-US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 </a:t>
              </a:r>
              <a:r>
                <a:rPr lang="en-US" altLang="ko-KR" sz="1200" b="1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public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static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void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main(String[] </a:t>
              </a:r>
              <a:r>
                <a:rPr lang="en-US" altLang="ko-KR" sz="12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args</a:t>
              </a:r>
              <a:r>
                <a:rPr lang="en-US" altLang="ko-KR" sz="12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 {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 	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	Dog d = 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new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Dog();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 	</a:t>
              </a:r>
              <a:r>
                <a:rPr lang="en-US" altLang="ko-KR" sz="1200" b="1" kern="0" dirty="0" err="1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d.sound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();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 }</a:t>
              </a:r>
            </a:p>
            <a:p>
              <a:pPr marL="25400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tabLst>
                  <a:tab pos="254000" algn="l"/>
                </a:tabLst>
                <a:defRPr/>
              </a:pPr>
              <a:r>
                <a:rPr lang="en-US" altLang="ko-KR" sz="1200" b="1" kern="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};</a:t>
              </a:r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6205538" y="5619749"/>
              <a:ext cx="1285875" cy="36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r>
                <a:rPr lang="ko-KR" altLang="en-US" sz="1200">
                  <a:solidFill>
                    <a:schemeClr val="bg1"/>
                  </a:solidFill>
                </a:rPr>
                <a:t>멍멍</a:t>
              </a:r>
              <a:r>
                <a:rPr lang="en-US" altLang="ko-KR" sz="1200">
                  <a:solidFill>
                    <a:schemeClr val="bg1"/>
                  </a:solidFill>
                </a:rPr>
                <a:t>!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827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05159" y="1931085"/>
            <a:ext cx="4921435" cy="19389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endParaRPr lang="en-US" altLang="ko-KR" sz="1200" b="1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fr-FR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</a:t>
            </a:r>
            <a:r>
              <a:rPr lang="fr-FR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Shape(</a:t>
            </a:r>
            <a:r>
              <a:rPr lang="fr-FR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 </a:t>
            </a:r>
            <a:r>
              <a:rPr lang="fr-FR" altLang="ko-KR" sz="1200" b="1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fr-FR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fr-FR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 </a:t>
            </a:r>
            <a:r>
              <a:rPr lang="fr-FR" altLang="ko-KR" sz="1200" b="1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fr-FR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1200" b="1" dirty="0" err="1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1200" b="1" dirty="0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println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200" b="1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"Shape()"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200" b="1" dirty="0" err="1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b="1" dirty="0" err="1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200" b="1" dirty="0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200" b="1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200" b="1" dirty="0" err="1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b="1" dirty="0" err="1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200" b="1" dirty="0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200" b="1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2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  <a:endParaRPr lang="en-US" altLang="ko-KR" sz="12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2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5158" y="3902632"/>
            <a:ext cx="4921435" cy="28623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 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extends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 {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private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endParaRPr lang="en-US" altLang="ko-KR" sz="1200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Rectangle(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super(</a:t>
            </a:r>
            <a:r>
              <a:rPr lang="en-US" altLang="ko-KR" sz="1200" dirty="0" smtClean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1200" dirty="0" err="1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1200" dirty="0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"Rectangle()"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200" b="1" dirty="0" err="1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en-US" altLang="ko-KR" sz="120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dirty="0" err="1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200" dirty="0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200" b="1" dirty="0" err="1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en-US" altLang="ko-KR" sz="120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dirty="0" err="1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200" dirty="0" smtClean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double 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calcArea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return 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655022" y="915911"/>
            <a:ext cx="6315391" cy="28623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ColoredRectangle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extends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Rectangle {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endParaRPr lang="en-US" altLang="ko-KR" sz="1200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ColoredRectangle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super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</a:t>
            </a:r>
            <a:r>
              <a:rPr lang="en-US" altLang="ko-KR" sz="1200" dirty="0" err="1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println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en-US" altLang="ko-KR" sz="1200" dirty="0" err="1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ColoredRectangle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()"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en-US" altLang="ko-KR" sz="1200" b="1" dirty="0" err="1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200" dirty="0" err="1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endParaRPr lang="en-US" altLang="ko-KR" sz="1200" dirty="0">
              <a:solidFill>
                <a:srgbClr val="6666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static void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main(String[] </a:t>
            </a:r>
            <a:r>
              <a:rPr lang="en-US" altLang="ko-KR" sz="1200" dirty="0" err="1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ColoredRectangle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err="1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</a:t>
            </a:r>
            <a:r>
              <a:rPr lang="en-US" altLang="ko-KR" sz="1200" dirty="0">
                <a:solidFill>
                  <a:srgbClr val="8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200" b="1" dirty="0">
                <a:solidFill>
                  <a:srgbClr val="CD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 </a:t>
            </a:r>
            <a:r>
              <a:rPr lang="en-US" altLang="ko-KR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ColoredRectangle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(10, 10, 20, </a:t>
            </a:r>
            <a:endParaRPr lang="en-US" altLang="ko-KR" sz="120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2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20,</a:t>
            </a:r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8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"red"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r>
              <a:rPr lang="en-US" altLang="ko-KR" sz="1200" dirty="0" smtClean="0">
                <a:solidFill>
                  <a:srgbClr val="66666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4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총정리 </a:t>
            </a:r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5562" y="2253656"/>
            <a:ext cx="31149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클래스 생성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메소드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생성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변수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기초형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선언 및 초기화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배열 선언 및 초기화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객체 선언 및 초기화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문자열 선언 및 초기화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연산자 활용 문장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조건문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반복문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continue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문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reak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문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메소드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return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문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클래스 멤버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접근지정자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접근자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설정자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클래스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접근지정자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6384" y="2253656"/>
            <a:ext cx="3114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인스턴스멤버와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정적멤버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클래스 내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지칭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this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클래스 내 인스턴스 지칭 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this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인스턴스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초기화 블록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오버라이딩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toString</a:t>
            </a:r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오버라이딩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메소드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오버로딩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상속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자식클래스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내에서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메소드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오버라이딩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자식클래스</a:t>
            </a:r>
            <a:r>
              <a:rPr lang="ko-KR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 내에서의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endParaRPr lang="en-US" altLang="ko-KR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+mj-ea"/>
                <a:ea typeface="+mj-ea"/>
              </a:rPr>
              <a:t>super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0098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 &amp; A</a:t>
            </a:r>
          </a:p>
        </p:txBody>
      </p:sp>
      <p:pic>
        <p:nvPicPr>
          <p:cNvPr id="5529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35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간단한 자바 프로그래밍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생성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클래스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생성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r="37947" b="60110"/>
          <a:stretch/>
        </p:blipFill>
        <p:spPr>
          <a:xfrm>
            <a:off x="1454236" y="2262515"/>
            <a:ext cx="3277517" cy="1580157"/>
          </a:xfrm>
          <a:prstGeom prst="rect">
            <a:avLst/>
          </a:prstGeom>
        </p:spPr>
      </p:pic>
      <p:pic>
        <p:nvPicPr>
          <p:cNvPr id="1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45" y="2077491"/>
            <a:ext cx="4107976" cy="386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647030" y="3052593"/>
            <a:ext cx="363557" cy="98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91951" y="3470311"/>
            <a:ext cx="844892" cy="121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922452" y="3101707"/>
            <a:ext cx="1369499" cy="4016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939589" y="2262515"/>
            <a:ext cx="1132375" cy="1253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0" y="3674960"/>
            <a:ext cx="4925112" cy="3105583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4854245" y="4891489"/>
            <a:ext cx="2251635" cy="793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3006016" y="5860973"/>
            <a:ext cx="376162" cy="319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93195" y="5871992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컴퓨터가 실행할 명령문 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문법에 맞추어서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5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 프로그래밍 기초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문법적 요소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자바 프로그램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클래스의 집합 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변수와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집합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54" y="3066212"/>
            <a:ext cx="5959382" cy="212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57200" y="3066212"/>
            <a:ext cx="2374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소스 안에 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클래스가 있다면 반드시 소스 파일의 이름은 </a:t>
            </a:r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클래스의 이름과 일치하여야 한다</a:t>
            </a:r>
            <a:endParaRPr lang="ko-KR" altLang="en-US" sz="1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5" y="5189822"/>
            <a:ext cx="4710757" cy="163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32" y="5332507"/>
            <a:ext cx="3758214" cy="13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3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담아두는 상자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89" y="1596278"/>
            <a:ext cx="4630687" cy="72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558"/>
            <a:ext cx="3898984" cy="343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820897" y="2529649"/>
            <a:ext cx="3474804" cy="3232172"/>
            <a:chOff x="1424198" y="1416107"/>
            <a:chExt cx="5274266" cy="4520749"/>
          </a:xfrm>
        </p:grpSpPr>
        <p:sp>
          <p:nvSpPr>
            <p:cNvPr id="7" name="직사각형 6"/>
            <p:cNvSpPr/>
            <p:nvPr/>
          </p:nvSpPr>
          <p:spPr>
            <a:xfrm>
              <a:off x="2330507" y="1416107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30506" y="1932648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64582" y="1932648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45348" y="249908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79424" y="249908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13499" y="2499088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47573" y="2499087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45349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79425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13500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47574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80297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14373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48448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82522" y="3041249"/>
              <a:ext cx="534075" cy="3641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4198" y="1416107"/>
              <a:ext cx="539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byte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24198" y="1932648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short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24198" y="2499089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24198" y="302082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long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45347" y="377628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79423" y="377628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13498" y="3776281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47572" y="3776280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45348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79424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13499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7573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80296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014372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548447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82521" y="4318442"/>
              <a:ext cx="534075" cy="3641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24198" y="3776282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float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24198" y="4298014"/>
              <a:ext cx="752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double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30507" y="5056174"/>
              <a:ext cx="534075" cy="36414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30506" y="5572715"/>
              <a:ext cx="534075" cy="3641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64582" y="5572715"/>
              <a:ext cx="534075" cy="3641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4198" y="5056174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boolean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24198" y="5572715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char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80535" y="5086952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true, false</a:t>
              </a:r>
              <a:endParaRPr lang="ko-KR" altLang="en-US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44655" y="5588104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유니코드</a:t>
              </a:r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endParaRPr lang="ko-KR" altLang="en-US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46462" y="1446885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-128</a:t>
              </a:r>
              <a:r>
                <a:rPr lang="ko-KR" altLang="en-US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부터 </a:t>
              </a:r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127</a:t>
              </a:r>
              <a:endParaRPr lang="ko-KR" altLang="en-US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52776" y="1963426"/>
              <a:ext cx="1665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-32768</a:t>
              </a:r>
              <a:r>
                <a:rPr lang="ko-KR" altLang="en-US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부터 </a:t>
              </a:r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32767</a:t>
              </a:r>
              <a:endParaRPr lang="ko-KR" altLang="en-US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00801" y="2529867"/>
              <a:ext cx="199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 </a:t>
              </a:r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-21</a:t>
              </a:r>
              <a:r>
                <a:rPr lang="ko-KR" altLang="en-US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억부터 </a:t>
              </a:r>
              <a:r>
                <a:rPr lang="en-US" altLang="ko-KR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21</a:t>
              </a:r>
              <a:r>
                <a:rPr lang="ko-KR" altLang="en-US" sz="1400" b="1" i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억까지</a:t>
              </a:r>
              <a:endParaRPr lang="ko-KR" altLang="en-US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89685" y="603348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특수문자</a:t>
            </a:r>
            <a:endParaRPr lang="en-US" altLang="ko-KR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식별자규칙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11" y="5721522"/>
            <a:ext cx="4472413" cy="8712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7044560" y="6032828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상수</a:t>
            </a:r>
            <a:endParaRPr lang="en-US" altLang="ko-KR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final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4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상수나 변수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함수와 같은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피연산자들과 연산자의 조합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882" y="2281837"/>
            <a:ext cx="3334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대입연산자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산술연산자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+, -, *, /, %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증감연산자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++, --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관계연산자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==, !=, &gt;, &lt;, &gt;=, &lt;=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논리연산자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&amp;&amp;, ||,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" y="4321050"/>
            <a:ext cx="4420012" cy="9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5882" y="3989849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자동적인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형변환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큰 사이즈로 통일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09" y="5391411"/>
            <a:ext cx="4333139" cy="141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86409" y="4972501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강제적인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형변환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882" y="5578314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 우선순위</a:t>
            </a:r>
            <a:endParaRPr lang="en-US" altLang="ko-KR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8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복습</a:t>
            </a:r>
            <a:endParaRPr lang="ko-KR" altLang="en-US" sz="3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클래스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String:</a:t>
            </a:r>
          </a:p>
          <a:p>
            <a:pPr lvl="1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 클래스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마치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자료형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처럼 사용가능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Scanner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생성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2411" y="4722402"/>
            <a:ext cx="6919177" cy="160524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java.util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.*;		// Scanner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Scanner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= new Scanner(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System.in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문장을 입력하시오</a:t>
            </a:r>
            <a:r>
              <a:rPr lang="en-US" altLang="ko-KR" sz="1400" b="1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line = </a:t>
            </a:r>
            <a:r>
              <a:rPr lang="en-US" altLang="ko-KR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input.nextLine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	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줄을 읽는다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87" y="2522391"/>
            <a:ext cx="4527932" cy="19957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30487" y="6347232"/>
            <a:ext cx="37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nput.nextInt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 //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 입력한다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9893" y="3696947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 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</a:t>
            </a:r>
            <a:endParaRPr lang="en-US" altLang="ko-KR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문장</a:t>
            </a:r>
            <a:endParaRPr lang="en-US" altLang="ko-KR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문장의 </a:t>
            </a:r>
            <a:r>
              <a:rPr lang="ko-KR" altLang="en-US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제어구조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8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5415</TotalTime>
  <Words>1220</Words>
  <Application>Microsoft Office PowerPoint</Application>
  <PresentationFormat>화면 슬라이드 쇼(4:3)</PresentationFormat>
  <Paragraphs>520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MD개성체</vt:lpstr>
      <vt:lpstr>굴림</vt:lpstr>
      <vt:lpstr>굴림체</vt:lpstr>
      <vt:lpstr>맑은 고딕</vt:lpstr>
      <vt:lpstr>함초롬돋움</vt:lpstr>
      <vt:lpstr>Arial</vt:lpstr>
      <vt:lpstr>Comic Sans MS</vt:lpstr>
      <vt:lpstr>Symbol</vt:lpstr>
      <vt:lpstr>Tahoma</vt:lpstr>
      <vt:lpstr>Trebuchet MS</vt:lpstr>
      <vt:lpstr>Wingdings</vt:lpstr>
      <vt:lpstr>1_Crayons</vt:lpstr>
      <vt:lpstr>New_Natural01</vt:lpstr>
      <vt:lpstr>PowerPoint 프레젠테이션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복습</vt:lpstr>
      <vt:lpstr>예제</vt:lpstr>
      <vt:lpstr>복습</vt:lpstr>
      <vt:lpstr>복습</vt:lpstr>
      <vt:lpstr>복습</vt:lpstr>
      <vt:lpstr>복습</vt:lpstr>
      <vt:lpstr>복습</vt:lpstr>
      <vt:lpstr>복습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529</cp:revision>
  <dcterms:created xsi:type="dcterms:W3CDTF">2007-06-29T06:43:39Z</dcterms:created>
  <dcterms:modified xsi:type="dcterms:W3CDTF">2022-05-30T03:59:38Z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