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9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94" r:id="rId29"/>
    <p:sldId id="286" r:id="rId30"/>
    <p:sldId id="29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AF7EF-4B31-4D4D-BA59-B8C5FECFDB7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E2CF31A-4B55-4EA4-B284-0A00F85377FB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변수의 확장된 구조 </a:t>
          </a:r>
          <a:r>
            <a:rPr lang="en-US" altLang="ko-KR" sz="1800" dirty="0" smtClean="0"/>
            <a:t>:  </a:t>
          </a:r>
          <a:r>
            <a:rPr lang="ko-KR" altLang="en-US" sz="1800" dirty="0" smtClean="0"/>
            <a:t>필드와 </a:t>
          </a:r>
          <a:r>
            <a:rPr lang="ko-KR" altLang="en-US" sz="1800" dirty="0" err="1" smtClean="0"/>
            <a:t>메소드로</a:t>
          </a:r>
          <a:r>
            <a:rPr lang="ko-KR" altLang="en-US" sz="1800" dirty="0" smtClean="0"/>
            <a:t> 구성된 </a:t>
          </a:r>
          <a:endParaRPr lang="en-US" altLang="ko-KR" sz="1800" dirty="0" smtClean="0"/>
        </a:p>
        <a:p>
          <a:pPr latinLnBrk="1"/>
          <a:r>
            <a:rPr lang="en-US" altLang="ko-KR" sz="1800" dirty="0" smtClean="0"/>
            <a:t>                                   </a:t>
          </a:r>
          <a:r>
            <a:rPr lang="ko-KR" altLang="en-US" sz="1800" dirty="0" smtClean="0"/>
            <a:t>실사용 가능한 변수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인스턴스</a:t>
          </a:r>
          <a:r>
            <a:rPr lang="en-US" altLang="ko-KR" sz="1800" dirty="0" smtClean="0"/>
            <a:t>, instance)</a:t>
          </a:r>
          <a:endParaRPr lang="ko-KR" altLang="en-US" sz="1800" dirty="0"/>
        </a:p>
      </dgm:t>
    </dgm:pt>
    <dgm:pt modelId="{F1E31F2A-B141-41A8-B025-D4755345F031}" type="parTrans" cxnId="{C491CC54-D580-4E8B-AA5F-D532F41AD2E4}">
      <dgm:prSet/>
      <dgm:spPr/>
      <dgm:t>
        <a:bodyPr/>
        <a:lstStyle/>
        <a:p>
          <a:pPr latinLnBrk="1"/>
          <a:endParaRPr lang="ko-KR" altLang="en-US" sz="1800"/>
        </a:p>
      </dgm:t>
    </dgm:pt>
    <dgm:pt modelId="{BA813460-0084-461F-A42A-997A5D208C03}" type="sibTrans" cxnId="{C491CC54-D580-4E8B-AA5F-D532F41AD2E4}">
      <dgm:prSet/>
      <dgm:spPr/>
      <dgm:t>
        <a:bodyPr/>
        <a:lstStyle/>
        <a:p>
          <a:pPr latinLnBrk="1"/>
          <a:endParaRPr lang="ko-KR" altLang="en-US" sz="1800"/>
        </a:p>
      </dgm:t>
    </dgm:pt>
    <dgm:pt modelId="{6A9D8DA1-A14C-4E90-A7DE-F82F4567CE4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연산자</a:t>
          </a:r>
          <a:r>
            <a:rPr lang="en-US" altLang="ko-KR" sz="1800" dirty="0" smtClean="0"/>
            <a:t> : </a:t>
          </a:r>
          <a:r>
            <a:rPr lang="ko-KR" altLang="en-US" sz="1800" dirty="0" smtClean="0"/>
            <a:t>인스턴스 생성을 위한 연산자 명령어</a:t>
          </a:r>
          <a:endParaRPr lang="ko-KR" altLang="en-US" sz="1800" dirty="0"/>
        </a:p>
      </dgm:t>
    </dgm:pt>
    <dgm:pt modelId="{125AD3F4-23AB-48F0-B8A5-10EE09C97FAC}" type="parTrans" cxnId="{65792FD8-00EE-4E57-9B1B-6D41199B7D0E}">
      <dgm:prSet/>
      <dgm:spPr/>
      <dgm:t>
        <a:bodyPr/>
        <a:lstStyle/>
        <a:p>
          <a:pPr latinLnBrk="1"/>
          <a:endParaRPr lang="ko-KR" altLang="en-US" sz="1800"/>
        </a:p>
      </dgm:t>
    </dgm:pt>
    <dgm:pt modelId="{EFE869F0-72B4-4F0C-8894-05EEED0B7541}" type="sibTrans" cxnId="{65792FD8-00EE-4E57-9B1B-6D41199B7D0E}">
      <dgm:prSet/>
      <dgm:spPr/>
      <dgm:t>
        <a:bodyPr/>
        <a:lstStyle/>
        <a:p>
          <a:pPr latinLnBrk="1"/>
          <a:endParaRPr lang="ko-KR" altLang="en-US" sz="1800"/>
        </a:p>
      </dgm:t>
    </dgm:pt>
    <dgm:pt modelId="{1FE55BCA-FB4A-4539-B163-276F222D9F44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구조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클래스 구성요소</a:t>
          </a:r>
          <a:r>
            <a:rPr lang="en-US" altLang="ko-KR" sz="1800" dirty="0" smtClean="0"/>
            <a:t>)</a:t>
          </a:r>
          <a:r>
            <a:rPr lang="ko-KR" altLang="en-US" sz="1800" dirty="0" smtClean="0"/>
            <a:t> </a:t>
          </a:r>
          <a:r>
            <a:rPr lang="en-US" altLang="ko-KR" sz="1800" dirty="0" smtClean="0"/>
            <a:t>:  </a:t>
          </a:r>
          <a:r>
            <a:rPr lang="ko-KR" altLang="en-US" sz="1800" dirty="0" smtClean="0"/>
            <a:t>멤버 필드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속성</a:t>
          </a:r>
          <a:r>
            <a:rPr lang="en-US" altLang="ko-KR" sz="1800" dirty="0" smtClean="0"/>
            <a:t>) + </a:t>
          </a:r>
          <a:r>
            <a:rPr lang="ko-KR" altLang="en-US" sz="1800" dirty="0" err="1" smtClean="0"/>
            <a:t>생성자</a:t>
          </a:r>
          <a:r>
            <a:rPr lang="ko-KR" altLang="en-US" sz="1800" dirty="0" smtClean="0"/>
            <a:t> </a:t>
          </a:r>
          <a:r>
            <a:rPr lang="en-US" altLang="ko-KR" sz="1800" dirty="0" smtClean="0"/>
            <a:t>+ </a:t>
          </a:r>
          <a:r>
            <a:rPr lang="ko-KR" altLang="en-US" sz="1800" dirty="0" smtClean="0"/>
            <a:t>멤버 </a:t>
          </a:r>
          <a:r>
            <a:rPr lang="ko-KR" altLang="en-US" sz="1800" dirty="0" err="1" smtClean="0"/>
            <a:t>메소드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동작</a:t>
          </a:r>
          <a:r>
            <a:rPr lang="en-US" altLang="ko-KR" sz="1800" dirty="0" smtClean="0"/>
            <a:t>)</a:t>
          </a:r>
          <a:endParaRPr lang="ko-KR" altLang="en-US" sz="1800" dirty="0"/>
        </a:p>
      </dgm:t>
    </dgm:pt>
    <dgm:pt modelId="{A4944E6F-594E-424E-98F3-4BE266C6E362}" type="parTrans" cxnId="{6C1F7C18-5351-4E6F-8FF9-EFA6EE4ECE2A}">
      <dgm:prSet/>
      <dgm:spPr/>
      <dgm:t>
        <a:bodyPr/>
        <a:lstStyle/>
        <a:p>
          <a:pPr latinLnBrk="1"/>
          <a:endParaRPr lang="ko-KR" altLang="en-US" sz="1800"/>
        </a:p>
      </dgm:t>
    </dgm:pt>
    <dgm:pt modelId="{33E4C80C-937E-455E-89E6-3C6B8CDDCD49}" type="sibTrans" cxnId="{6C1F7C18-5351-4E6F-8FF9-EFA6EE4ECE2A}">
      <dgm:prSet/>
      <dgm:spPr/>
      <dgm:t>
        <a:bodyPr/>
        <a:lstStyle/>
        <a:p>
          <a:pPr latinLnBrk="1"/>
          <a:endParaRPr lang="ko-KR" altLang="en-US" sz="1800"/>
        </a:p>
      </dgm:t>
    </dgm:pt>
    <dgm:pt modelId="{451F55C2-A969-4EC9-BAF9-A6A0EF2BB28F}" type="pres">
      <dgm:prSet presAssocID="{E65AF7EF-4B31-4D4D-BA59-B8C5FECFDB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260FC2-9A7D-4844-84F6-64F207EC2C3C}" type="pres">
      <dgm:prSet presAssocID="{E65AF7EF-4B31-4D4D-BA59-B8C5FECFDB7D}" presName="Name1" presStyleCnt="0"/>
      <dgm:spPr/>
    </dgm:pt>
    <dgm:pt modelId="{8EA9324A-8664-4B5E-865C-C36A2F82E8A9}" type="pres">
      <dgm:prSet presAssocID="{E65AF7EF-4B31-4D4D-BA59-B8C5FECFDB7D}" presName="cycle" presStyleCnt="0"/>
      <dgm:spPr/>
    </dgm:pt>
    <dgm:pt modelId="{D03DADAA-CB9B-4325-985D-EDC534D2BA63}" type="pres">
      <dgm:prSet presAssocID="{E65AF7EF-4B31-4D4D-BA59-B8C5FECFDB7D}" presName="srcNode" presStyleLbl="node1" presStyleIdx="0" presStyleCnt="3"/>
      <dgm:spPr/>
    </dgm:pt>
    <dgm:pt modelId="{78F8EA30-5EEB-4965-B93E-0E5CD9850459}" type="pres">
      <dgm:prSet presAssocID="{E65AF7EF-4B31-4D4D-BA59-B8C5FECFDB7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928C009-8EAA-48C2-9D03-CE48A3FD6357}" type="pres">
      <dgm:prSet presAssocID="{E65AF7EF-4B31-4D4D-BA59-B8C5FECFDB7D}" presName="extraNode" presStyleLbl="node1" presStyleIdx="0" presStyleCnt="3"/>
      <dgm:spPr/>
    </dgm:pt>
    <dgm:pt modelId="{87A03F1F-8885-43D5-9654-61C7275F17A7}" type="pres">
      <dgm:prSet presAssocID="{E65AF7EF-4B31-4D4D-BA59-B8C5FECFDB7D}" presName="dstNode" presStyleLbl="node1" presStyleIdx="0" presStyleCnt="3"/>
      <dgm:spPr/>
    </dgm:pt>
    <dgm:pt modelId="{49CB2AD0-3F50-411C-A086-91DCFFEE1464}" type="pres">
      <dgm:prSet presAssocID="{3E2CF31A-4B55-4EA4-B284-0A00F85377F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DBFB0B-CC6D-4333-883F-34FC182D4884}" type="pres">
      <dgm:prSet presAssocID="{3E2CF31A-4B55-4EA4-B284-0A00F85377FB}" presName="accent_1" presStyleCnt="0"/>
      <dgm:spPr/>
    </dgm:pt>
    <dgm:pt modelId="{85C2F2CE-0CBE-4640-BFE8-EBEFDF4225CB}" type="pres">
      <dgm:prSet presAssocID="{3E2CF31A-4B55-4EA4-B284-0A00F85377FB}" presName="accentRepeatNode" presStyleLbl="solidFgAcc1" presStyleIdx="0" presStyleCnt="3"/>
      <dgm:spPr/>
    </dgm:pt>
    <dgm:pt modelId="{35EA05C8-3900-445F-A7BA-7DA57A4C991E}" type="pres">
      <dgm:prSet presAssocID="{6A9D8DA1-A14C-4E90-A7DE-F82F4567CE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038A36-98EB-486D-A1F0-B1C673A1F4B0}" type="pres">
      <dgm:prSet presAssocID="{6A9D8DA1-A14C-4E90-A7DE-F82F4567CE47}" presName="accent_2" presStyleCnt="0"/>
      <dgm:spPr/>
    </dgm:pt>
    <dgm:pt modelId="{766439C8-E7AB-448A-8E1F-BA5963A52428}" type="pres">
      <dgm:prSet presAssocID="{6A9D8DA1-A14C-4E90-A7DE-F82F4567CE47}" presName="accentRepeatNode" presStyleLbl="solidFgAcc1" presStyleIdx="1" presStyleCnt="3"/>
      <dgm:spPr/>
    </dgm:pt>
    <dgm:pt modelId="{3746309B-FF34-42E6-8E3C-BFD91266BB9E}" type="pres">
      <dgm:prSet presAssocID="{1FE55BCA-FB4A-4539-B163-276F222D9F4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BAEF3-5A2A-4BE1-A7B6-22DED41DCD7B}" type="pres">
      <dgm:prSet presAssocID="{1FE55BCA-FB4A-4539-B163-276F222D9F44}" presName="accent_3" presStyleCnt="0"/>
      <dgm:spPr/>
    </dgm:pt>
    <dgm:pt modelId="{E925340A-3597-4B69-9DD4-1228087600DF}" type="pres">
      <dgm:prSet presAssocID="{1FE55BCA-FB4A-4539-B163-276F222D9F44}" presName="accentRepeatNode" presStyleLbl="solidFgAcc1" presStyleIdx="2" presStyleCnt="3"/>
      <dgm:spPr/>
    </dgm:pt>
  </dgm:ptLst>
  <dgm:cxnLst>
    <dgm:cxn modelId="{65792FD8-00EE-4E57-9B1B-6D41199B7D0E}" srcId="{E65AF7EF-4B31-4D4D-BA59-B8C5FECFDB7D}" destId="{6A9D8DA1-A14C-4E90-A7DE-F82F4567CE47}" srcOrd="1" destOrd="0" parTransId="{125AD3F4-23AB-48F0-B8A5-10EE09C97FAC}" sibTransId="{EFE869F0-72B4-4F0C-8894-05EEED0B7541}"/>
    <dgm:cxn modelId="{FA7D0976-8BF7-4B80-A2E6-99C71D1E9ADC}" type="presOf" srcId="{E65AF7EF-4B31-4D4D-BA59-B8C5FECFDB7D}" destId="{451F55C2-A969-4EC9-BAF9-A6A0EF2BB28F}" srcOrd="0" destOrd="0" presId="urn:microsoft.com/office/officeart/2008/layout/VerticalCurvedList"/>
    <dgm:cxn modelId="{C491CC54-D580-4E8B-AA5F-D532F41AD2E4}" srcId="{E65AF7EF-4B31-4D4D-BA59-B8C5FECFDB7D}" destId="{3E2CF31A-4B55-4EA4-B284-0A00F85377FB}" srcOrd="0" destOrd="0" parTransId="{F1E31F2A-B141-41A8-B025-D4755345F031}" sibTransId="{BA813460-0084-461F-A42A-997A5D208C03}"/>
    <dgm:cxn modelId="{1EC6A796-F2D1-4B1C-B117-D2DE9BE49890}" type="presOf" srcId="{1FE55BCA-FB4A-4539-B163-276F222D9F44}" destId="{3746309B-FF34-42E6-8E3C-BFD91266BB9E}" srcOrd="0" destOrd="0" presId="urn:microsoft.com/office/officeart/2008/layout/VerticalCurvedList"/>
    <dgm:cxn modelId="{9C47399C-322C-424B-82D7-45EA7066AE16}" type="presOf" srcId="{6A9D8DA1-A14C-4E90-A7DE-F82F4567CE47}" destId="{35EA05C8-3900-445F-A7BA-7DA57A4C991E}" srcOrd="0" destOrd="0" presId="urn:microsoft.com/office/officeart/2008/layout/VerticalCurvedList"/>
    <dgm:cxn modelId="{C3D8A844-1FFD-4C9B-976C-3646890A886D}" type="presOf" srcId="{BA813460-0084-461F-A42A-997A5D208C03}" destId="{78F8EA30-5EEB-4965-B93E-0E5CD9850459}" srcOrd="0" destOrd="0" presId="urn:microsoft.com/office/officeart/2008/layout/VerticalCurvedList"/>
    <dgm:cxn modelId="{6C1F7C18-5351-4E6F-8FF9-EFA6EE4ECE2A}" srcId="{E65AF7EF-4B31-4D4D-BA59-B8C5FECFDB7D}" destId="{1FE55BCA-FB4A-4539-B163-276F222D9F44}" srcOrd="2" destOrd="0" parTransId="{A4944E6F-594E-424E-98F3-4BE266C6E362}" sibTransId="{33E4C80C-937E-455E-89E6-3C6B8CDDCD49}"/>
    <dgm:cxn modelId="{89BC25F0-5C4D-4B2C-B747-F503AA6BC63B}" type="presOf" srcId="{3E2CF31A-4B55-4EA4-B284-0A00F85377FB}" destId="{49CB2AD0-3F50-411C-A086-91DCFFEE1464}" srcOrd="0" destOrd="0" presId="urn:microsoft.com/office/officeart/2008/layout/VerticalCurvedList"/>
    <dgm:cxn modelId="{9C407676-7D74-4F39-A902-2B2BDBCC93FF}" type="presParOf" srcId="{451F55C2-A969-4EC9-BAF9-A6A0EF2BB28F}" destId="{00260FC2-9A7D-4844-84F6-64F207EC2C3C}" srcOrd="0" destOrd="0" presId="urn:microsoft.com/office/officeart/2008/layout/VerticalCurvedList"/>
    <dgm:cxn modelId="{E69628EF-B008-4D93-A862-5ED261A718CF}" type="presParOf" srcId="{00260FC2-9A7D-4844-84F6-64F207EC2C3C}" destId="{8EA9324A-8664-4B5E-865C-C36A2F82E8A9}" srcOrd="0" destOrd="0" presId="urn:microsoft.com/office/officeart/2008/layout/VerticalCurvedList"/>
    <dgm:cxn modelId="{39ED3763-CFB0-4485-A42B-E5E8037E9199}" type="presParOf" srcId="{8EA9324A-8664-4B5E-865C-C36A2F82E8A9}" destId="{D03DADAA-CB9B-4325-985D-EDC534D2BA63}" srcOrd="0" destOrd="0" presId="urn:microsoft.com/office/officeart/2008/layout/VerticalCurvedList"/>
    <dgm:cxn modelId="{539D19A0-634A-460D-854F-58EAA9268F9F}" type="presParOf" srcId="{8EA9324A-8664-4B5E-865C-C36A2F82E8A9}" destId="{78F8EA30-5EEB-4965-B93E-0E5CD9850459}" srcOrd="1" destOrd="0" presId="urn:microsoft.com/office/officeart/2008/layout/VerticalCurvedList"/>
    <dgm:cxn modelId="{320396C4-D642-4788-832A-A39CF5ACD553}" type="presParOf" srcId="{8EA9324A-8664-4B5E-865C-C36A2F82E8A9}" destId="{6928C009-8EAA-48C2-9D03-CE48A3FD6357}" srcOrd="2" destOrd="0" presId="urn:microsoft.com/office/officeart/2008/layout/VerticalCurvedList"/>
    <dgm:cxn modelId="{C3A4D272-1B33-4D29-98BB-E94CAE245E0D}" type="presParOf" srcId="{8EA9324A-8664-4B5E-865C-C36A2F82E8A9}" destId="{87A03F1F-8885-43D5-9654-61C7275F17A7}" srcOrd="3" destOrd="0" presId="urn:microsoft.com/office/officeart/2008/layout/VerticalCurvedList"/>
    <dgm:cxn modelId="{8BA25E39-5E7D-4D65-8258-92D2A625CCF7}" type="presParOf" srcId="{00260FC2-9A7D-4844-84F6-64F207EC2C3C}" destId="{49CB2AD0-3F50-411C-A086-91DCFFEE1464}" srcOrd="1" destOrd="0" presId="urn:microsoft.com/office/officeart/2008/layout/VerticalCurvedList"/>
    <dgm:cxn modelId="{1140C858-A178-4316-9969-ABA39C4FF6A3}" type="presParOf" srcId="{00260FC2-9A7D-4844-84F6-64F207EC2C3C}" destId="{29DBFB0B-CC6D-4333-883F-34FC182D4884}" srcOrd="2" destOrd="0" presId="urn:microsoft.com/office/officeart/2008/layout/VerticalCurvedList"/>
    <dgm:cxn modelId="{BB111840-C665-4E3F-A5FB-F1BF1426193A}" type="presParOf" srcId="{29DBFB0B-CC6D-4333-883F-34FC182D4884}" destId="{85C2F2CE-0CBE-4640-BFE8-EBEFDF4225CB}" srcOrd="0" destOrd="0" presId="urn:microsoft.com/office/officeart/2008/layout/VerticalCurvedList"/>
    <dgm:cxn modelId="{21642C0D-6177-4015-8DAC-83B4148C87C2}" type="presParOf" srcId="{00260FC2-9A7D-4844-84F6-64F207EC2C3C}" destId="{35EA05C8-3900-445F-A7BA-7DA57A4C991E}" srcOrd="3" destOrd="0" presId="urn:microsoft.com/office/officeart/2008/layout/VerticalCurvedList"/>
    <dgm:cxn modelId="{12929CC4-175E-435D-8E1E-375BBC9B9532}" type="presParOf" srcId="{00260FC2-9A7D-4844-84F6-64F207EC2C3C}" destId="{CC038A36-98EB-486D-A1F0-B1C673A1F4B0}" srcOrd="4" destOrd="0" presId="urn:microsoft.com/office/officeart/2008/layout/VerticalCurvedList"/>
    <dgm:cxn modelId="{A24E4D2C-0DB3-4068-8C32-2C7BBE61D46A}" type="presParOf" srcId="{CC038A36-98EB-486D-A1F0-B1C673A1F4B0}" destId="{766439C8-E7AB-448A-8E1F-BA5963A52428}" srcOrd="0" destOrd="0" presId="urn:microsoft.com/office/officeart/2008/layout/VerticalCurvedList"/>
    <dgm:cxn modelId="{57EABAE5-C6ED-44D6-9BA2-328CBAFD6767}" type="presParOf" srcId="{00260FC2-9A7D-4844-84F6-64F207EC2C3C}" destId="{3746309B-FF34-42E6-8E3C-BFD91266BB9E}" srcOrd="5" destOrd="0" presId="urn:microsoft.com/office/officeart/2008/layout/VerticalCurvedList"/>
    <dgm:cxn modelId="{E64B53AA-4EE2-4C5A-89DD-1D45935FA2E4}" type="presParOf" srcId="{00260FC2-9A7D-4844-84F6-64F207EC2C3C}" destId="{851BAEF3-5A2A-4BE1-A7B6-22DED41DCD7B}" srcOrd="6" destOrd="0" presId="urn:microsoft.com/office/officeart/2008/layout/VerticalCurvedList"/>
    <dgm:cxn modelId="{3307F6F7-D8BA-4D4C-8FBC-75410D013EF8}" type="presParOf" srcId="{851BAEF3-5A2A-4BE1-A7B6-22DED41DCD7B}" destId="{E925340A-3597-4B69-9DD4-12280876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FA3FEC-D8BC-4CF6-8A1A-C8C72F74D98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2C930270-AF4C-4070-94DC-E89CC8560EF2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메소드를</a:t>
          </a:r>
          <a:r>
            <a:rPr lang="ko-KR" altLang="en-US" sz="1800" dirty="0" smtClean="0"/>
            <a:t> 통해 객체들이 상호작용</a:t>
          </a:r>
          <a:endParaRPr lang="ko-KR" altLang="en-US" sz="1800" dirty="0"/>
        </a:p>
      </dgm:t>
    </dgm:pt>
    <dgm:pt modelId="{B4370C9D-54CE-40D4-BD85-38A14C490F5D}" type="parTrans" cxnId="{1126D444-E605-4806-BE06-39E650C1F419}">
      <dgm:prSet/>
      <dgm:spPr/>
      <dgm:t>
        <a:bodyPr/>
        <a:lstStyle/>
        <a:p>
          <a:pPr latinLnBrk="1"/>
          <a:endParaRPr lang="ko-KR" altLang="en-US" sz="1800"/>
        </a:p>
      </dgm:t>
    </dgm:pt>
    <dgm:pt modelId="{564BC241-E1AC-4189-ADCC-C86F7429DAAB}" type="sibTrans" cxnId="{1126D444-E605-4806-BE06-39E650C1F419}">
      <dgm:prSet/>
      <dgm:spPr/>
      <dgm:t>
        <a:bodyPr/>
        <a:lstStyle/>
        <a:p>
          <a:pPr latinLnBrk="1"/>
          <a:endParaRPr lang="ko-KR" altLang="en-US" sz="1800"/>
        </a:p>
      </dgm:t>
    </dgm:pt>
    <dgm:pt modelId="{D87741B9-8398-4467-BDCB-59774F14B336}">
      <dgm:prSet phldrT="[텍스트]" phldr="1" custT="1"/>
      <dgm:spPr/>
      <dgm:t>
        <a:bodyPr/>
        <a:lstStyle/>
        <a:p>
          <a:pPr latinLnBrk="1"/>
          <a:endParaRPr lang="ko-KR" altLang="en-US" sz="1800" dirty="0"/>
        </a:p>
      </dgm:t>
    </dgm:pt>
    <dgm:pt modelId="{CD80109E-4E66-461E-B8B7-A6B439959AD6}" type="parTrans" cxnId="{773941B2-A23A-4F16-9E1A-6EFB0C7BB8A6}">
      <dgm:prSet/>
      <dgm:spPr/>
      <dgm:t>
        <a:bodyPr/>
        <a:lstStyle/>
        <a:p>
          <a:pPr latinLnBrk="1"/>
          <a:endParaRPr lang="ko-KR" altLang="en-US" sz="1800"/>
        </a:p>
      </dgm:t>
    </dgm:pt>
    <dgm:pt modelId="{51854ED3-8F63-4105-B329-154739725541}" type="sibTrans" cxnId="{773941B2-A23A-4F16-9E1A-6EFB0C7BB8A6}">
      <dgm:prSet/>
      <dgm:spPr/>
      <dgm:t>
        <a:bodyPr/>
        <a:lstStyle/>
        <a:p>
          <a:pPr latinLnBrk="1"/>
          <a:endParaRPr lang="ko-KR" altLang="en-US" sz="1800"/>
        </a:p>
      </dgm:t>
    </dgm:pt>
    <dgm:pt modelId="{01B1A4FA-34F4-4E76-908D-AEF398BBF7C5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메소드</a:t>
          </a:r>
          <a:r>
            <a:rPr lang="ko-KR" altLang="en-US" sz="1800" dirty="0" smtClean="0"/>
            <a:t> 호출 </a:t>
          </a:r>
          <a:r>
            <a:rPr lang="en-US" altLang="ko-KR" sz="1800" dirty="0" smtClean="0"/>
            <a:t>: </a:t>
          </a:r>
          <a:r>
            <a:rPr lang="ko-KR" altLang="en-US" sz="1800" dirty="0" smtClean="0"/>
            <a:t>객체가 다른 객체의 기능을 이용하는 것 </a:t>
          </a:r>
          <a:endParaRPr lang="ko-KR" altLang="en-US" sz="1800" dirty="0"/>
        </a:p>
      </dgm:t>
    </dgm:pt>
    <dgm:pt modelId="{8777F4B8-6E7E-4876-8EE9-8A583841A242}" type="parTrans" cxnId="{D3892790-8586-4B9F-9675-00E705A0A1FD}">
      <dgm:prSet/>
      <dgm:spPr/>
      <dgm:t>
        <a:bodyPr/>
        <a:lstStyle/>
        <a:p>
          <a:pPr latinLnBrk="1"/>
          <a:endParaRPr lang="ko-KR" altLang="en-US" sz="1800"/>
        </a:p>
      </dgm:t>
    </dgm:pt>
    <dgm:pt modelId="{97C470E3-E1B9-4709-8D0E-82A2AF584E3C}" type="sibTrans" cxnId="{D3892790-8586-4B9F-9675-00E705A0A1FD}">
      <dgm:prSet/>
      <dgm:spPr/>
      <dgm:t>
        <a:bodyPr/>
        <a:lstStyle/>
        <a:p>
          <a:pPr latinLnBrk="1"/>
          <a:endParaRPr lang="ko-KR" altLang="en-US" sz="1800"/>
        </a:p>
      </dgm:t>
    </dgm:pt>
    <dgm:pt modelId="{9BA06D15-CEA3-4047-A1BB-86A1F9FFC344}" type="pres">
      <dgm:prSet presAssocID="{C1FA3FEC-D8BC-4CF6-8A1A-C8C72F74D9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EB10D-1E62-4921-88E1-3A9A65772521}" type="pres">
      <dgm:prSet presAssocID="{2C930270-AF4C-4070-94DC-E89CC8560EF2}" presName="parentText" presStyleLbl="node1" presStyleIdx="0" presStyleCnt="2" custLinFactY="-600000" custLinFactNeighborX="31664" custLinFactNeighborY="-6781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38C400-A216-47A4-AB5A-3B37E0EB0B13}" type="pres">
      <dgm:prSet presAssocID="{2C930270-AF4C-4070-94DC-E89CC8560EF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6C7CEA-3ECE-4F59-8C38-36FA2892CE73}" type="pres">
      <dgm:prSet presAssocID="{01B1A4FA-34F4-4E76-908D-AEF398BBF7C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8493EBA-7C61-4334-ABA2-8D13C41CD623}" type="presOf" srcId="{01B1A4FA-34F4-4E76-908D-AEF398BBF7C5}" destId="{2A6C7CEA-3ECE-4F59-8C38-36FA2892CE73}" srcOrd="0" destOrd="0" presId="urn:microsoft.com/office/officeart/2005/8/layout/vList2"/>
    <dgm:cxn modelId="{FE9D02CA-88DB-4F7F-8F3A-EF92D7BC0053}" type="presOf" srcId="{D87741B9-8398-4467-BDCB-59774F14B336}" destId="{7938C400-A216-47A4-AB5A-3B37E0EB0B13}" srcOrd="0" destOrd="0" presId="urn:microsoft.com/office/officeart/2005/8/layout/vList2"/>
    <dgm:cxn modelId="{D3892790-8586-4B9F-9675-00E705A0A1FD}" srcId="{C1FA3FEC-D8BC-4CF6-8A1A-C8C72F74D98F}" destId="{01B1A4FA-34F4-4E76-908D-AEF398BBF7C5}" srcOrd="1" destOrd="0" parTransId="{8777F4B8-6E7E-4876-8EE9-8A583841A242}" sibTransId="{97C470E3-E1B9-4709-8D0E-82A2AF584E3C}"/>
    <dgm:cxn modelId="{C70B07BA-272E-4B20-BCB3-540EC47A4863}" type="presOf" srcId="{C1FA3FEC-D8BC-4CF6-8A1A-C8C72F74D98F}" destId="{9BA06D15-CEA3-4047-A1BB-86A1F9FFC344}" srcOrd="0" destOrd="0" presId="urn:microsoft.com/office/officeart/2005/8/layout/vList2"/>
    <dgm:cxn modelId="{1126D444-E605-4806-BE06-39E650C1F419}" srcId="{C1FA3FEC-D8BC-4CF6-8A1A-C8C72F74D98F}" destId="{2C930270-AF4C-4070-94DC-E89CC8560EF2}" srcOrd="0" destOrd="0" parTransId="{B4370C9D-54CE-40D4-BD85-38A14C490F5D}" sibTransId="{564BC241-E1AC-4189-ADCC-C86F7429DAAB}"/>
    <dgm:cxn modelId="{C4869FF1-3F56-44C6-901C-9A7A7A9FFFCD}" type="presOf" srcId="{2C930270-AF4C-4070-94DC-E89CC8560EF2}" destId="{E6DEB10D-1E62-4921-88E1-3A9A65772521}" srcOrd="0" destOrd="0" presId="urn:microsoft.com/office/officeart/2005/8/layout/vList2"/>
    <dgm:cxn modelId="{773941B2-A23A-4F16-9E1A-6EFB0C7BB8A6}" srcId="{2C930270-AF4C-4070-94DC-E89CC8560EF2}" destId="{D87741B9-8398-4467-BDCB-59774F14B336}" srcOrd="0" destOrd="0" parTransId="{CD80109E-4E66-461E-B8B7-A6B439959AD6}" sibTransId="{51854ED3-8F63-4105-B329-154739725541}"/>
    <dgm:cxn modelId="{57E7E88C-6BA4-4D02-9919-397CFDD9CDAE}" type="presParOf" srcId="{9BA06D15-CEA3-4047-A1BB-86A1F9FFC344}" destId="{E6DEB10D-1E62-4921-88E1-3A9A65772521}" srcOrd="0" destOrd="0" presId="urn:microsoft.com/office/officeart/2005/8/layout/vList2"/>
    <dgm:cxn modelId="{7946E202-15F2-497A-A716-8C9823245D6B}" type="presParOf" srcId="{9BA06D15-CEA3-4047-A1BB-86A1F9FFC344}" destId="{7938C400-A216-47A4-AB5A-3B37E0EB0B13}" srcOrd="1" destOrd="0" presId="urn:microsoft.com/office/officeart/2005/8/layout/vList2"/>
    <dgm:cxn modelId="{94A8BDA7-8999-40D2-88F5-4E05B3E9ED24}" type="presParOf" srcId="{9BA06D15-CEA3-4047-A1BB-86A1F9FFC344}" destId="{2A6C7CEA-3ECE-4F59-8C38-36FA2892CE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5AF7EF-4B31-4D4D-BA59-B8C5FECFDB7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E2CF31A-4B55-4EA4-B284-0A00F85377FB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개별 부품을 이용하여 완성품을 만들어가는 관계</a:t>
          </a:r>
          <a:endParaRPr lang="en-US" altLang="ko-KR" sz="1800" dirty="0" smtClean="0"/>
        </a:p>
        <a:p>
          <a:pPr latinLnBrk="1"/>
          <a:r>
            <a:rPr lang="ko-KR" altLang="en-US" sz="1800" dirty="0" smtClean="0"/>
            <a:t>완성품과 부품의 관계</a:t>
          </a:r>
          <a:endParaRPr lang="ko-KR" altLang="en-US" sz="1800" dirty="0"/>
        </a:p>
      </dgm:t>
    </dgm:pt>
    <dgm:pt modelId="{F1E31F2A-B141-41A8-B025-D4755345F031}" type="parTrans" cxnId="{C491CC54-D580-4E8B-AA5F-D532F41AD2E4}">
      <dgm:prSet/>
      <dgm:spPr/>
      <dgm:t>
        <a:bodyPr/>
        <a:lstStyle/>
        <a:p>
          <a:pPr latinLnBrk="1"/>
          <a:endParaRPr lang="ko-KR" altLang="en-US" sz="1800"/>
        </a:p>
      </dgm:t>
    </dgm:pt>
    <dgm:pt modelId="{BA813460-0084-461F-A42A-997A5D208C03}" type="sibTrans" cxnId="{C491CC54-D580-4E8B-AA5F-D532F41AD2E4}">
      <dgm:prSet/>
      <dgm:spPr/>
      <dgm:t>
        <a:bodyPr/>
        <a:lstStyle/>
        <a:p>
          <a:pPr latinLnBrk="1"/>
          <a:endParaRPr lang="ko-KR" altLang="en-US" sz="1800"/>
        </a:p>
      </dgm:t>
    </dgm:pt>
    <dgm:pt modelId="{6A9D8DA1-A14C-4E90-A7DE-F82F4567CE4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객체 간의 상호작용</a:t>
          </a:r>
          <a:endParaRPr lang="en-US" altLang="ko-KR" sz="1800" dirty="0" smtClean="0"/>
        </a:p>
        <a:p>
          <a:pPr latinLnBrk="1"/>
          <a:r>
            <a:rPr lang="ko-KR" altLang="en-US" sz="1800" dirty="0" smtClean="0"/>
            <a:t>객체가 다른 객체를 사용하는 관계</a:t>
          </a:r>
          <a:endParaRPr lang="ko-KR" altLang="en-US" sz="1800" dirty="0"/>
        </a:p>
      </dgm:t>
    </dgm:pt>
    <dgm:pt modelId="{125AD3F4-23AB-48F0-B8A5-10EE09C97FAC}" type="parTrans" cxnId="{65792FD8-00EE-4E57-9B1B-6D41199B7D0E}">
      <dgm:prSet/>
      <dgm:spPr/>
      <dgm:t>
        <a:bodyPr/>
        <a:lstStyle/>
        <a:p>
          <a:pPr latinLnBrk="1"/>
          <a:endParaRPr lang="ko-KR" altLang="en-US" sz="1800"/>
        </a:p>
      </dgm:t>
    </dgm:pt>
    <dgm:pt modelId="{EFE869F0-72B4-4F0C-8894-05EEED0B7541}" type="sibTrans" cxnId="{65792FD8-00EE-4E57-9B1B-6D41199B7D0E}">
      <dgm:prSet/>
      <dgm:spPr/>
      <dgm:t>
        <a:bodyPr/>
        <a:lstStyle/>
        <a:p>
          <a:pPr latinLnBrk="1"/>
          <a:endParaRPr lang="ko-KR" altLang="en-US" sz="1800"/>
        </a:p>
      </dgm:t>
    </dgm:pt>
    <dgm:pt modelId="{1FE55BCA-FB4A-4539-B163-276F222D9F44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상위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부모</a:t>
          </a:r>
          <a:r>
            <a:rPr lang="en-US" altLang="ko-KR" sz="1800" dirty="0" smtClean="0"/>
            <a:t>)</a:t>
          </a:r>
          <a:r>
            <a:rPr lang="ko-KR" altLang="en-US" sz="1800" dirty="0" smtClean="0"/>
            <a:t> 객체를 이용하여 하위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자식</a:t>
          </a:r>
          <a:r>
            <a:rPr lang="en-US" altLang="ko-KR" sz="1800" dirty="0" smtClean="0"/>
            <a:t>)</a:t>
          </a:r>
          <a:r>
            <a:rPr lang="ko-KR" altLang="en-US" sz="1800" dirty="0" smtClean="0"/>
            <a:t> 객체를 생성</a:t>
          </a:r>
          <a:endParaRPr lang="ko-KR" altLang="en-US" sz="1800" dirty="0"/>
        </a:p>
      </dgm:t>
    </dgm:pt>
    <dgm:pt modelId="{A4944E6F-594E-424E-98F3-4BE266C6E362}" type="parTrans" cxnId="{6C1F7C18-5351-4E6F-8FF9-EFA6EE4ECE2A}">
      <dgm:prSet/>
      <dgm:spPr/>
      <dgm:t>
        <a:bodyPr/>
        <a:lstStyle/>
        <a:p>
          <a:pPr latinLnBrk="1"/>
          <a:endParaRPr lang="ko-KR" altLang="en-US" sz="1800"/>
        </a:p>
      </dgm:t>
    </dgm:pt>
    <dgm:pt modelId="{33E4C80C-937E-455E-89E6-3C6B8CDDCD49}" type="sibTrans" cxnId="{6C1F7C18-5351-4E6F-8FF9-EFA6EE4ECE2A}">
      <dgm:prSet/>
      <dgm:spPr/>
      <dgm:t>
        <a:bodyPr/>
        <a:lstStyle/>
        <a:p>
          <a:pPr latinLnBrk="1"/>
          <a:endParaRPr lang="ko-KR" altLang="en-US" sz="1800"/>
        </a:p>
      </dgm:t>
    </dgm:pt>
    <dgm:pt modelId="{451F55C2-A969-4EC9-BAF9-A6A0EF2BB28F}" type="pres">
      <dgm:prSet presAssocID="{E65AF7EF-4B31-4D4D-BA59-B8C5FECFDB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260FC2-9A7D-4844-84F6-64F207EC2C3C}" type="pres">
      <dgm:prSet presAssocID="{E65AF7EF-4B31-4D4D-BA59-B8C5FECFDB7D}" presName="Name1" presStyleCnt="0"/>
      <dgm:spPr/>
    </dgm:pt>
    <dgm:pt modelId="{8EA9324A-8664-4B5E-865C-C36A2F82E8A9}" type="pres">
      <dgm:prSet presAssocID="{E65AF7EF-4B31-4D4D-BA59-B8C5FECFDB7D}" presName="cycle" presStyleCnt="0"/>
      <dgm:spPr/>
    </dgm:pt>
    <dgm:pt modelId="{D03DADAA-CB9B-4325-985D-EDC534D2BA63}" type="pres">
      <dgm:prSet presAssocID="{E65AF7EF-4B31-4D4D-BA59-B8C5FECFDB7D}" presName="srcNode" presStyleLbl="node1" presStyleIdx="0" presStyleCnt="3"/>
      <dgm:spPr/>
    </dgm:pt>
    <dgm:pt modelId="{78F8EA30-5EEB-4965-B93E-0E5CD9850459}" type="pres">
      <dgm:prSet presAssocID="{E65AF7EF-4B31-4D4D-BA59-B8C5FECFDB7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928C009-8EAA-48C2-9D03-CE48A3FD6357}" type="pres">
      <dgm:prSet presAssocID="{E65AF7EF-4B31-4D4D-BA59-B8C5FECFDB7D}" presName="extraNode" presStyleLbl="node1" presStyleIdx="0" presStyleCnt="3"/>
      <dgm:spPr/>
    </dgm:pt>
    <dgm:pt modelId="{87A03F1F-8885-43D5-9654-61C7275F17A7}" type="pres">
      <dgm:prSet presAssocID="{E65AF7EF-4B31-4D4D-BA59-B8C5FECFDB7D}" presName="dstNode" presStyleLbl="node1" presStyleIdx="0" presStyleCnt="3"/>
      <dgm:spPr/>
    </dgm:pt>
    <dgm:pt modelId="{49CB2AD0-3F50-411C-A086-91DCFFEE1464}" type="pres">
      <dgm:prSet presAssocID="{3E2CF31A-4B55-4EA4-B284-0A00F85377F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DBFB0B-CC6D-4333-883F-34FC182D4884}" type="pres">
      <dgm:prSet presAssocID="{3E2CF31A-4B55-4EA4-B284-0A00F85377FB}" presName="accent_1" presStyleCnt="0"/>
      <dgm:spPr/>
    </dgm:pt>
    <dgm:pt modelId="{85C2F2CE-0CBE-4640-BFE8-EBEFDF4225CB}" type="pres">
      <dgm:prSet presAssocID="{3E2CF31A-4B55-4EA4-B284-0A00F85377FB}" presName="accentRepeatNode" presStyleLbl="solidFgAcc1" presStyleIdx="0" presStyleCnt="3"/>
      <dgm:spPr/>
    </dgm:pt>
    <dgm:pt modelId="{35EA05C8-3900-445F-A7BA-7DA57A4C991E}" type="pres">
      <dgm:prSet presAssocID="{6A9D8DA1-A14C-4E90-A7DE-F82F4567CE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038A36-98EB-486D-A1F0-B1C673A1F4B0}" type="pres">
      <dgm:prSet presAssocID="{6A9D8DA1-A14C-4E90-A7DE-F82F4567CE47}" presName="accent_2" presStyleCnt="0"/>
      <dgm:spPr/>
    </dgm:pt>
    <dgm:pt modelId="{766439C8-E7AB-448A-8E1F-BA5963A52428}" type="pres">
      <dgm:prSet presAssocID="{6A9D8DA1-A14C-4E90-A7DE-F82F4567CE47}" presName="accentRepeatNode" presStyleLbl="solidFgAcc1" presStyleIdx="1" presStyleCnt="3"/>
      <dgm:spPr/>
    </dgm:pt>
    <dgm:pt modelId="{3746309B-FF34-42E6-8E3C-BFD91266BB9E}" type="pres">
      <dgm:prSet presAssocID="{1FE55BCA-FB4A-4539-B163-276F222D9F4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BAEF3-5A2A-4BE1-A7B6-22DED41DCD7B}" type="pres">
      <dgm:prSet presAssocID="{1FE55BCA-FB4A-4539-B163-276F222D9F44}" presName="accent_3" presStyleCnt="0"/>
      <dgm:spPr/>
    </dgm:pt>
    <dgm:pt modelId="{E925340A-3597-4B69-9DD4-1228087600DF}" type="pres">
      <dgm:prSet presAssocID="{1FE55BCA-FB4A-4539-B163-276F222D9F44}" presName="accentRepeatNode" presStyleLbl="solidFgAcc1" presStyleIdx="2" presStyleCnt="3"/>
      <dgm:spPr/>
    </dgm:pt>
  </dgm:ptLst>
  <dgm:cxnLst>
    <dgm:cxn modelId="{65792FD8-00EE-4E57-9B1B-6D41199B7D0E}" srcId="{E65AF7EF-4B31-4D4D-BA59-B8C5FECFDB7D}" destId="{6A9D8DA1-A14C-4E90-A7DE-F82F4567CE47}" srcOrd="1" destOrd="0" parTransId="{125AD3F4-23AB-48F0-B8A5-10EE09C97FAC}" sibTransId="{EFE869F0-72B4-4F0C-8894-05EEED0B7541}"/>
    <dgm:cxn modelId="{FA7D0976-8BF7-4B80-A2E6-99C71D1E9ADC}" type="presOf" srcId="{E65AF7EF-4B31-4D4D-BA59-B8C5FECFDB7D}" destId="{451F55C2-A969-4EC9-BAF9-A6A0EF2BB28F}" srcOrd="0" destOrd="0" presId="urn:microsoft.com/office/officeart/2008/layout/VerticalCurvedList"/>
    <dgm:cxn modelId="{C491CC54-D580-4E8B-AA5F-D532F41AD2E4}" srcId="{E65AF7EF-4B31-4D4D-BA59-B8C5FECFDB7D}" destId="{3E2CF31A-4B55-4EA4-B284-0A00F85377FB}" srcOrd="0" destOrd="0" parTransId="{F1E31F2A-B141-41A8-B025-D4755345F031}" sibTransId="{BA813460-0084-461F-A42A-997A5D208C03}"/>
    <dgm:cxn modelId="{1EC6A796-F2D1-4B1C-B117-D2DE9BE49890}" type="presOf" srcId="{1FE55BCA-FB4A-4539-B163-276F222D9F44}" destId="{3746309B-FF34-42E6-8E3C-BFD91266BB9E}" srcOrd="0" destOrd="0" presId="urn:microsoft.com/office/officeart/2008/layout/VerticalCurvedList"/>
    <dgm:cxn modelId="{9C47399C-322C-424B-82D7-45EA7066AE16}" type="presOf" srcId="{6A9D8DA1-A14C-4E90-A7DE-F82F4567CE47}" destId="{35EA05C8-3900-445F-A7BA-7DA57A4C991E}" srcOrd="0" destOrd="0" presId="urn:microsoft.com/office/officeart/2008/layout/VerticalCurvedList"/>
    <dgm:cxn modelId="{C3D8A844-1FFD-4C9B-976C-3646890A886D}" type="presOf" srcId="{BA813460-0084-461F-A42A-997A5D208C03}" destId="{78F8EA30-5EEB-4965-B93E-0E5CD9850459}" srcOrd="0" destOrd="0" presId="urn:microsoft.com/office/officeart/2008/layout/VerticalCurvedList"/>
    <dgm:cxn modelId="{6C1F7C18-5351-4E6F-8FF9-EFA6EE4ECE2A}" srcId="{E65AF7EF-4B31-4D4D-BA59-B8C5FECFDB7D}" destId="{1FE55BCA-FB4A-4539-B163-276F222D9F44}" srcOrd="2" destOrd="0" parTransId="{A4944E6F-594E-424E-98F3-4BE266C6E362}" sibTransId="{33E4C80C-937E-455E-89E6-3C6B8CDDCD49}"/>
    <dgm:cxn modelId="{89BC25F0-5C4D-4B2C-B747-F503AA6BC63B}" type="presOf" srcId="{3E2CF31A-4B55-4EA4-B284-0A00F85377FB}" destId="{49CB2AD0-3F50-411C-A086-91DCFFEE1464}" srcOrd="0" destOrd="0" presId="urn:microsoft.com/office/officeart/2008/layout/VerticalCurvedList"/>
    <dgm:cxn modelId="{9C407676-7D74-4F39-A902-2B2BDBCC93FF}" type="presParOf" srcId="{451F55C2-A969-4EC9-BAF9-A6A0EF2BB28F}" destId="{00260FC2-9A7D-4844-84F6-64F207EC2C3C}" srcOrd="0" destOrd="0" presId="urn:microsoft.com/office/officeart/2008/layout/VerticalCurvedList"/>
    <dgm:cxn modelId="{E69628EF-B008-4D93-A862-5ED261A718CF}" type="presParOf" srcId="{00260FC2-9A7D-4844-84F6-64F207EC2C3C}" destId="{8EA9324A-8664-4B5E-865C-C36A2F82E8A9}" srcOrd="0" destOrd="0" presId="urn:microsoft.com/office/officeart/2008/layout/VerticalCurvedList"/>
    <dgm:cxn modelId="{39ED3763-CFB0-4485-A42B-E5E8037E9199}" type="presParOf" srcId="{8EA9324A-8664-4B5E-865C-C36A2F82E8A9}" destId="{D03DADAA-CB9B-4325-985D-EDC534D2BA63}" srcOrd="0" destOrd="0" presId="urn:microsoft.com/office/officeart/2008/layout/VerticalCurvedList"/>
    <dgm:cxn modelId="{539D19A0-634A-460D-854F-58EAA9268F9F}" type="presParOf" srcId="{8EA9324A-8664-4B5E-865C-C36A2F82E8A9}" destId="{78F8EA30-5EEB-4965-B93E-0E5CD9850459}" srcOrd="1" destOrd="0" presId="urn:microsoft.com/office/officeart/2008/layout/VerticalCurvedList"/>
    <dgm:cxn modelId="{320396C4-D642-4788-832A-A39CF5ACD553}" type="presParOf" srcId="{8EA9324A-8664-4B5E-865C-C36A2F82E8A9}" destId="{6928C009-8EAA-48C2-9D03-CE48A3FD6357}" srcOrd="2" destOrd="0" presId="urn:microsoft.com/office/officeart/2008/layout/VerticalCurvedList"/>
    <dgm:cxn modelId="{C3A4D272-1B33-4D29-98BB-E94CAE245E0D}" type="presParOf" srcId="{8EA9324A-8664-4B5E-865C-C36A2F82E8A9}" destId="{87A03F1F-8885-43D5-9654-61C7275F17A7}" srcOrd="3" destOrd="0" presId="urn:microsoft.com/office/officeart/2008/layout/VerticalCurvedList"/>
    <dgm:cxn modelId="{8BA25E39-5E7D-4D65-8258-92D2A625CCF7}" type="presParOf" srcId="{00260FC2-9A7D-4844-84F6-64F207EC2C3C}" destId="{49CB2AD0-3F50-411C-A086-91DCFFEE1464}" srcOrd="1" destOrd="0" presId="urn:microsoft.com/office/officeart/2008/layout/VerticalCurvedList"/>
    <dgm:cxn modelId="{1140C858-A178-4316-9969-ABA39C4FF6A3}" type="presParOf" srcId="{00260FC2-9A7D-4844-84F6-64F207EC2C3C}" destId="{29DBFB0B-CC6D-4333-883F-34FC182D4884}" srcOrd="2" destOrd="0" presId="urn:microsoft.com/office/officeart/2008/layout/VerticalCurvedList"/>
    <dgm:cxn modelId="{BB111840-C665-4E3F-A5FB-F1BF1426193A}" type="presParOf" srcId="{29DBFB0B-CC6D-4333-883F-34FC182D4884}" destId="{85C2F2CE-0CBE-4640-BFE8-EBEFDF4225CB}" srcOrd="0" destOrd="0" presId="urn:microsoft.com/office/officeart/2008/layout/VerticalCurvedList"/>
    <dgm:cxn modelId="{21642C0D-6177-4015-8DAC-83B4148C87C2}" type="presParOf" srcId="{00260FC2-9A7D-4844-84F6-64F207EC2C3C}" destId="{35EA05C8-3900-445F-A7BA-7DA57A4C991E}" srcOrd="3" destOrd="0" presId="urn:microsoft.com/office/officeart/2008/layout/VerticalCurvedList"/>
    <dgm:cxn modelId="{12929CC4-175E-435D-8E1E-375BBC9B9532}" type="presParOf" srcId="{00260FC2-9A7D-4844-84F6-64F207EC2C3C}" destId="{CC038A36-98EB-486D-A1F0-B1C673A1F4B0}" srcOrd="4" destOrd="0" presId="urn:microsoft.com/office/officeart/2008/layout/VerticalCurvedList"/>
    <dgm:cxn modelId="{A24E4D2C-0DB3-4068-8C32-2C7BBE61D46A}" type="presParOf" srcId="{CC038A36-98EB-486D-A1F0-B1C673A1F4B0}" destId="{766439C8-E7AB-448A-8E1F-BA5963A52428}" srcOrd="0" destOrd="0" presId="urn:microsoft.com/office/officeart/2008/layout/VerticalCurvedList"/>
    <dgm:cxn modelId="{57EABAE5-C6ED-44D6-9BA2-328CBAFD6767}" type="presParOf" srcId="{00260FC2-9A7D-4844-84F6-64F207EC2C3C}" destId="{3746309B-FF34-42E6-8E3C-BFD91266BB9E}" srcOrd="5" destOrd="0" presId="urn:microsoft.com/office/officeart/2008/layout/VerticalCurvedList"/>
    <dgm:cxn modelId="{E64B53AA-4EE2-4C5A-89DD-1D45935FA2E4}" type="presParOf" srcId="{00260FC2-9A7D-4844-84F6-64F207EC2C3C}" destId="{851BAEF3-5A2A-4BE1-A7B6-22DED41DCD7B}" srcOrd="6" destOrd="0" presId="urn:microsoft.com/office/officeart/2008/layout/VerticalCurvedList"/>
    <dgm:cxn modelId="{3307F6F7-D8BA-4D4C-8FBC-75410D013EF8}" type="presParOf" srcId="{851BAEF3-5A2A-4BE1-A7B6-22DED41DCD7B}" destId="{E925340A-3597-4B69-9DD4-12280876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8EA30-5EEB-4965-B93E-0E5CD9850459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B2AD0-3F50-411C-A086-91DCFFEE1464}">
      <dsp:nvSpPr>
        <dsp:cNvPr id="0" name=""/>
        <dsp:cNvSpPr/>
      </dsp:nvSpPr>
      <dsp:spPr>
        <a:xfrm>
          <a:off x="752110" y="541866"/>
          <a:ext cx="7982290" cy="10837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변수의 확장된 구조 </a:t>
          </a:r>
          <a:r>
            <a:rPr lang="en-US" altLang="ko-KR" sz="1800" kern="1200" dirty="0" smtClean="0"/>
            <a:t>:  </a:t>
          </a:r>
          <a:r>
            <a:rPr lang="ko-KR" altLang="en-US" sz="1800" kern="1200" dirty="0" smtClean="0"/>
            <a:t>필드와 </a:t>
          </a:r>
          <a:r>
            <a:rPr lang="ko-KR" altLang="en-US" sz="1800" kern="1200" dirty="0" err="1" smtClean="0"/>
            <a:t>메소드로</a:t>
          </a:r>
          <a:r>
            <a:rPr lang="ko-KR" altLang="en-US" sz="1800" kern="1200" dirty="0" smtClean="0"/>
            <a:t> 구성된 </a:t>
          </a:r>
          <a:endParaRPr lang="en-US" altLang="ko-KR" sz="1800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                                   </a:t>
          </a:r>
          <a:r>
            <a:rPr lang="ko-KR" altLang="en-US" sz="1800" kern="1200" dirty="0" smtClean="0"/>
            <a:t>실사용 가능한 변수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인스턴스</a:t>
          </a:r>
          <a:r>
            <a:rPr lang="en-US" altLang="ko-KR" sz="1800" kern="1200" dirty="0" smtClean="0"/>
            <a:t>, instance)</a:t>
          </a:r>
          <a:endParaRPr lang="ko-KR" altLang="en-US" sz="1800" kern="1200" dirty="0"/>
        </a:p>
      </dsp:txBody>
      <dsp:txXfrm>
        <a:off x="752110" y="541866"/>
        <a:ext cx="7982290" cy="1083733"/>
      </dsp:txXfrm>
    </dsp:sp>
    <dsp:sp modelId="{85C2F2CE-0CBE-4640-BFE8-EBEFDF4225C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05C8-3900-445F-A7BA-7DA57A4C991E}">
      <dsp:nvSpPr>
        <dsp:cNvPr id="0" name=""/>
        <dsp:cNvSpPr/>
      </dsp:nvSpPr>
      <dsp:spPr>
        <a:xfrm>
          <a:off x="1146048" y="2167466"/>
          <a:ext cx="7588353" cy="1083733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연산자</a:t>
          </a:r>
          <a:r>
            <a:rPr lang="en-US" altLang="ko-KR" sz="1800" kern="1200" dirty="0" smtClean="0"/>
            <a:t> : </a:t>
          </a:r>
          <a:r>
            <a:rPr lang="ko-KR" altLang="en-US" sz="1800" kern="1200" dirty="0" smtClean="0"/>
            <a:t>인스턴스 생성을 위한 연산자 명령어</a:t>
          </a:r>
          <a:endParaRPr lang="ko-KR" altLang="en-US" sz="1800" kern="1200" dirty="0"/>
        </a:p>
      </dsp:txBody>
      <dsp:txXfrm>
        <a:off x="1146048" y="2167466"/>
        <a:ext cx="7588353" cy="1083733"/>
      </dsp:txXfrm>
    </dsp:sp>
    <dsp:sp modelId="{766439C8-E7AB-448A-8E1F-BA5963A5242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309B-FF34-42E6-8E3C-BFD91266BB9E}">
      <dsp:nvSpPr>
        <dsp:cNvPr id="0" name=""/>
        <dsp:cNvSpPr/>
      </dsp:nvSpPr>
      <dsp:spPr>
        <a:xfrm>
          <a:off x="752110" y="3793066"/>
          <a:ext cx="7982290" cy="108373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구조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클래스 구성요소</a:t>
          </a:r>
          <a:r>
            <a:rPr lang="en-US" altLang="ko-KR" sz="1800" kern="1200" dirty="0" smtClean="0"/>
            <a:t>)</a:t>
          </a:r>
          <a:r>
            <a:rPr lang="ko-KR" altLang="en-US" sz="1800" kern="1200" dirty="0" smtClean="0"/>
            <a:t> </a:t>
          </a:r>
          <a:r>
            <a:rPr lang="en-US" altLang="ko-KR" sz="1800" kern="1200" dirty="0" smtClean="0"/>
            <a:t>:  </a:t>
          </a:r>
          <a:r>
            <a:rPr lang="ko-KR" altLang="en-US" sz="1800" kern="1200" dirty="0" smtClean="0"/>
            <a:t>멤버 필드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속성</a:t>
          </a:r>
          <a:r>
            <a:rPr lang="en-US" altLang="ko-KR" sz="1800" kern="1200" dirty="0" smtClean="0"/>
            <a:t>) + </a:t>
          </a:r>
          <a:r>
            <a:rPr lang="ko-KR" altLang="en-US" sz="1800" kern="1200" dirty="0" err="1" smtClean="0"/>
            <a:t>생성자</a:t>
          </a:r>
          <a:r>
            <a:rPr lang="ko-KR" altLang="en-US" sz="1800" kern="1200" dirty="0" smtClean="0"/>
            <a:t> </a:t>
          </a:r>
          <a:r>
            <a:rPr lang="en-US" altLang="ko-KR" sz="1800" kern="1200" dirty="0" smtClean="0"/>
            <a:t>+ </a:t>
          </a:r>
          <a:r>
            <a:rPr lang="ko-KR" altLang="en-US" sz="1800" kern="1200" dirty="0" smtClean="0"/>
            <a:t>멤버 </a:t>
          </a:r>
          <a:r>
            <a:rPr lang="ko-KR" altLang="en-US" sz="1800" kern="1200" dirty="0" err="1" smtClean="0"/>
            <a:t>메소드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동작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</dsp:txBody>
      <dsp:txXfrm>
        <a:off x="752110" y="3793066"/>
        <a:ext cx="7982290" cy="1083733"/>
      </dsp:txXfrm>
    </dsp:sp>
    <dsp:sp modelId="{E925340A-3597-4B69-9DD4-1228087600D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B10D-1E62-4921-88E1-3A9A65772521}">
      <dsp:nvSpPr>
        <dsp:cNvPr id="0" name=""/>
        <dsp:cNvSpPr/>
      </dsp:nvSpPr>
      <dsp:spPr>
        <a:xfrm>
          <a:off x="0" y="0"/>
          <a:ext cx="5938557" cy="5488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메소드를</a:t>
          </a:r>
          <a:r>
            <a:rPr lang="ko-KR" altLang="en-US" sz="1800" kern="1200" dirty="0" smtClean="0"/>
            <a:t> 통해 객체들이 상호작용</a:t>
          </a:r>
          <a:endParaRPr lang="ko-KR" altLang="en-US" sz="1800" kern="1200" dirty="0"/>
        </a:p>
      </dsp:txBody>
      <dsp:txXfrm>
        <a:off x="26791" y="26791"/>
        <a:ext cx="5884975" cy="495244"/>
      </dsp:txXfrm>
    </dsp:sp>
    <dsp:sp modelId="{7938C400-A216-47A4-AB5A-3B37E0EB0B13}">
      <dsp:nvSpPr>
        <dsp:cNvPr id="0" name=""/>
        <dsp:cNvSpPr/>
      </dsp:nvSpPr>
      <dsp:spPr>
        <a:xfrm>
          <a:off x="0" y="663912"/>
          <a:ext cx="5938557" cy="8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549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800" kern="1200" dirty="0"/>
        </a:p>
      </dsp:txBody>
      <dsp:txXfrm>
        <a:off x="0" y="663912"/>
        <a:ext cx="5938557" cy="82638"/>
      </dsp:txXfrm>
    </dsp:sp>
    <dsp:sp modelId="{2A6C7CEA-3ECE-4F59-8C38-36FA2892CE73}">
      <dsp:nvSpPr>
        <dsp:cNvPr id="0" name=""/>
        <dsp:cNvSpPr/>
      </dsp:nvSpPr>
      <dsp:spPr>
        <a:xfrm>
          <a:off x="0" y="746551"/>
          <a:ext cx="5938557" cy="548826"/>
        </a:xfrm>
        <a:prstGeom prst="roundRect">
          <a:avLst/>
        </a:prstGeom>
        <a:solidFill>
          <a:schemeClr val="accent4">
            <a:hueOff val="4532076"/>
            <a:satOff val="589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메소드</a:t>
          </a:r>
          <a:r>
            <a:rPr lang="ko-KR" altLang="en-US" sz="1800" kern="1200" dirty="0" smtClean="0"/>
            <a:t> 호출 </a:t>
          </a:r>
          <a:r>
            <a:rPr lang="en-US" altLang="ko-KR" sz="1800" kern="1200" dirty="0" smtClean="0"/>
            <a:t>: </a:t>
          </a:r>
          <a:r>
            <a:rPr lang="ko-KR" altLang="en-US" sz="1800" kern="1200" dirty="0" smtClean="0"/>
            <a:t>객체가 다른 객체의 기능을 이용하는 것 </a:t>
          </a:r>
          <a:endParaRPr lang="ko-KR" altLang="en-US" sz="1800" kern="1200" dirty="0"/>
        </a:p>
      </dsp:txBody>
      <dsp:txXfrm>
        <a:off x="26791" y="773342"/>
        <a:ext cx="5884975" cy="495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8EA30-5EEB-4965-B93E-0E5CD9850459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B2AD0-3F50-411C-A086-91DCFFEE1464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개별 부품을 이용하여 완성품을 만들어가는 관계</a:t>
          </a:r>
          <a:endParaRPr lang="en-US" altLang="ko-KR" sz="1800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완성품과 부품의 관계</a:t>
          </a:r>
          <a:endParaRPr lang="ko-KR" altLang="en-US" sz="1800" kern="1200" dirty="0"/>
        </a:p>
      </dsp:txBody>
      <dsp:txXfrm>
        <a:off x="752110" y="541866"/>
        <a:ext cx="7301111" cy="1083733"/>
      </dsp:txXfrm>
    </dsp:sp>
    <dsp:sp modelId="{85C2F2CE-0CBE-4640-BFE8-EBEFDF4225C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05C8-3900-445F-A7BA-7DA57A4C991E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객체 간의 상호작용</a:t>
          </a:r>
          <a:endParaRPr lang="en-US" altLang="ko-KR" sz="1800" kern="1200" dirty="0" smtClean="0"/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객체가 다른 객체를 사용하는 관계</a:t>
          </a:r>
          <a:endParaRPr lang="ko-KR" altLang="en-US" sz="1800" kern="1200" dirty="0"/>
        </a:p>
      </dsp:txBody>
      <dsp:txXfrm>
        <a:off x="1146048" y="2167466"/>
        <a:ext cx="6907174" cy="1083733"/>
      </dsp:txXfrm>
    </dsp:sp>
    <dsp:sp modelId="{766439C8-E7AB-448A-8E1F-BA5963A5242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309B-FF34-42E6-8E3C-BFD91266BB9E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상위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부모</a:t>
          </a:r>
          <a:r>
            <a:rPr lang="en-US" altLang="ko-KR" sz="1800" kern="1200" dirty="0" smtClean="0"/>
            <a:t>)</a:t>
          </a:r>
          <a:r>
            <a:rPr lang="ko-KR" altLang="en-US" sz="1800" kern="1200" dirty="0" smtClean="0"/>
            <a:t> 객체를 이용하여 하위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자식</a:t>
          </a:r>
          <a:r>
            <a:rPr lang="en-US" altLang="ko-KR" sz="1800" kern="1200" dirty="0" smtClean="0"/>
            <a:t>)</a:t>
          </a:r>
          <a:r>
            <a:rPr lang="ko-KR" altLang="en-US" sz="1800" kern="1200" dirty="0" smtClean="0"/>
            <a:t> 객체를 생성</a:t>
          </a:r>
          <a:endParaRPr lang="ko-KR" altLang="en-US" sz="1800" kern="1200" dirty="0"/>
        </a:p>
      </dsp:txBody>
      <dsp:txXfrm>
        <a:off x="752110" y="3793066"/>
        <a:ext cx="7301111" cy="1083733"/>
      </dsp:txXfrm>
    </dsp:sp>
    <dsp:sp modelId="{E925340A-3597-4B69-9DD4-1228087600D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9" y="4042723"/>
            <a:ext cx="9268884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객체의 개념과 객체의 상호작용에 대해서 안다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클래스의 구성요소인 멤버를 구성할 수 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클래스로부터 객체를 생성하고</a:t>
            </a:r>
            <a:r>
              <a:rPr lang="en-US" altLang="ko-KR" sz="2800" dirty="0" smtClean="0">
                <a:latin typeface="+mn-ea"/>
              </a:rPr>
              <a:t>,</a:t>
            </a:r>
            <a:r>
              <a:rPr lang="ko-KR" altLang="en-US" sz="2800" dirty="0" smtClean="0">
                <a:latin typeface="+mn-ea"/>
              </a:rPr>
              <a:t> 멤버를 참조할 수 있다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 자바 리뷰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클래스의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멤버와 생성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  <a:r>
              <a:rPr lang="en-US" altLang="ko-KR" dirty="0"/>
              <a:t>(field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초기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초기값은 주어질 수도</a:t>
            </a:r>
            <a:r>
              <a:rPr lang="en-US" altLang="ko-KR" sz="2000" dirty="0"/>
              <a:t>, </a:t>
            </a:r>
            <a:r>
              <a:rPr lang="ko-KR" altLang="en-US" sz="2000" dirty="0"/>
              <a:t>생략할 수도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초기값이 </a:t>
            </a:r>
            <a:r>
              <a:rPr lang="ko-KR" altLang="en-US" sz="2000" dirty="0"/>
              <a:t>지정되지 않은 필드</a:t>
            </a:r>
          </a:p>
          <a:p>
            <a:pPr lvl="1"/>
            <a:r>
              <a:rPr lang="ko-KR" altLang="en-US" sz="2000" dirty="0"/>
              <a:t>객체 생성시 자동으로 기본값으로 초기화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590229"/>
            <a:ext cx="5345663" cy="287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95" y="1665004"/>
            <a:ext cx="2476820" cy="35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57" y="1667351"/>
            <a:ext cx="2389444" cy="158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8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필드 값을 읽고</a:t>
            </a:r>
            <a:r>
              <a:rPr lang="en-US" altLang="ko-KR" sz="2000" dirty="0"/>
              <a:t>, </a:t>
            </a:r>
            <a:r>
              <a:rPr lang="ko-KR" altLang="en-US" sz="2000" dirty="0"/>
              <a:t>변경하는 </a:t>
            </a:r>
            <a:r>
              <a:rPr lang="ko-KR" altLang="en-US" sz="2000" dirty="0" smtClean="0"/>
              <a:t>작업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객체 </a:t>
            </a:r>
            <a:r>
              <a:rPr lang="ko-KR" altLang="en-US" sz="2000" dirty="0"/>
              <a:t>내부</a:t>
            </a:r>
            <a:r>
              <a:rPr lang="en-US" altLang="ko-KR" sz="2000" dirty="0"/>
              <a:t>: “</a:t>
            </a:r>
            <a:r>
              <a:rPr lang="ko-KR" altLang="en-US" sz="2000" dirty="0" err="1"/>
              <a:t>필드이름</a:t>
            </a:r>
            <a:r>
              <a:rPr lang="ko-KR" altLang="en-US" sz="2000" dirty="0"/>
              <a:t>” 으로 바로 </a:t>
            </a:r>
            <a:r>
              <a:rPr lang="ko-KR" altLang="en-US" sz="2000" dirty="0" smtClean="0"/>
              <a:t>접근</a:t>
            </a:r>
            <a:endParaRPr lang="ko-KR" altLang="en-US" sz="2000" dirty="0"/>
          </a:p>
          <a:p>
            <a:pPr lvl="1"/>
            <a:r>
              <a:rPr lang="ko-KR" altLang="en-US" sz="2000" dirty="0"/>
              <a:t>객체 외부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“</a:t>
            </a:r>
            <a:r>
              <a:rPr lang="ko-KR" altLang="en-US" sz="2000" dirty="0" err="1" smtClean="0"/>
              <a:t>객체변수</a:t>
            </a:r>
            <a:r>
              <a:rPr lang="en-US" altLang="ko-KR" sz="2000" dirty="0"/>
              <a:t>.</a:t>
            </a:r>
            <a:r>
              <a:rPr lang="ko-KR" altLang="en-US" sz="2000" dirty="0" err="1"/>
              <a:t>필드이름</a:t>
            </a:r>
            <a:r>
              <a:rPr lang="ko-KR" altLang="en-US" sz="2000" dirty="0" smtClean="0"/>
              <a:t>” 으로 </a:t>
            </a:r>
            <a:r>
              <a:rPr lang="ko-KR" altLang="en-US" sz="2000" dirty="0"/>
              <a:t>접근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72" y="2832635"/>
            <a:ext cx="5402182" cy="339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0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en-US" altLang="ko-KR" dirty="0"/>
              <a:t>constructor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new </a:t>
            </a:r>
            <a:r>
              <a:rPr lang="ko-KR" altLang="en-US" sz="2000" dirty="0"/>
              <a:t>연산자에 의해 호출되어 객체의 초기화 담당</a:t>
            </a:r>
          </a:p>
          <a:p>
            <a:endParaRPr lang="ko-KR" altLang="en-US" sz="2000" dirty="0"/>
          </a:p>
          <a:p>
            <a:r>
              <a:rPr lang="ko-KR" altLang="en-US" sz="2000" dirty="0"/>
              <a:t>기본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(Default Constructor)</a:t>
            </a:r>
          </a:p>
          <a:p>
            <a:pPr lvl="1"/>
            <a:r>
              <a:rPr lang="ko-KR" altLang="en-US" sz="2000" dirty="0"/>
              <a:t>모든 클래스는 생성자가 반드시 존재하며 하나 이상 가질 수 있음</a:t>
            </a:r>
          </a:p>
          <a:p>
            <a:pPr lvl="1"/>
            <a:r>
              <a:rPr lang="ko-KR" altLang="en-US" sz="2000" dirty="0" err="1"/>
              <a:t>생성자</a:t>
            </a:r>
            <a:r>
              <a:rPr lang="ko-KR" altLang="en-US" sz="2000" dirty="0"/>
              <a:t> 선언을 생략하면 컴파일러는 다음과 같은 기본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추가함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    Car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</a:t>
            </a:r>
            <a:r>
              <a:rPr lang="en-US" altLang="ko-KR" sz="2000" u="sng" dirty="0" smtClean="0"/>
              <a:t>Car()</a:t>
            </a:r>
            <a:r>
              <a:rPr lang="en-US" altLang="ko-KR" sz="2000" dirty="0" smtClean="0"/>
              <a:t>;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8500" y="418147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기본생성자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69536" y="3973978"/>
            <a:ext cx="1952625" cy="1514906"/>
            <a:chOff x="1429943" y="4458474"/>
            <a:chExt cx="1952625" cy="151490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429943" y="4611257"/>
              <a:ext cx="1952625" cy="13621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ublic class Car{</a:t>
              </a: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}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66875" y="4458474"/>
              <a:ext cx="1485900" cy="351651"/>
            </a:xfrm>
            <a:prstGeom prst="roundRect">
              <a:avLst>
                <a:gd name="adj" fmla="val 410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소스파일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(Car.java)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079486" y="3973978"/>
            <a:ext cx="3630901" cy="1514906"/>
            <a:chOff x="1429943" y="4458474"/>
            <a:chExt cx="1952625" cy="151490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429943" y="4611257"/>
              <a:ext cx="1952625" cy="13621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ublic class Car{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        public Car(){  }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//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자동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추가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}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666875" y="4458474"/>
              <a:ext cx="1485900" cy="351651"/>
            </a:xfrm>
            <a:prstGeom prst="roundRect">
              <a:avLst>
                <a:gd name="adj" fmla="val 410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바이트 코드 파일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Car.class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endCxn id="17" idx="1"/>
          </p:cNvCxnSpPr>
          <p:nvPr/>
        </p:nvCxnSpPr>
        <p:spPr>
          <a:xfrm>
            <a:off x="6622161" y="4800600"/>
            <a:ext cx="1457325" cy="7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77350" y="492442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//</a:t>
            </a:r>
            <a:r>
              <a:rPr lang="ko-KR" altLang="en-US" sz="1200" dirty="0" err="1" smtClean="0"/>
              <a:t>기본생성자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51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굴림" panose="020B0600000101010101" pitchFamily="50" charset="-127"/>
              </a:rPr>
              <a:t>디폴트 </a:t>
            </a:r>
            <a:r>
              <a:rPr lang="ko-KR" altLang="en-US" sz="2000" dirty="0" err="1">
                <a:ea typeface="굴림" panose="020B0600000101010101" pitchFamily="50" charset="-127"/>
              </a:rPr>
              <a:t>생성자</a:t>
            </a:r>
            <a:r>
              <a:rPr lang="ko-KR" altLang="en-US" sz="2000" dirty="0">
                <a:ea typeface="굴림" panose="020B0600000101010101" pitchFamily="50" charset="-127"/>
              </a:rPr>
              <a:t> 대신 개발자가 직접 </a:t>
            </a:r>
            <a:r>
              <a:rPr lang="ko-KR" altLang="en-US" sz="2000" dirty="0" smtClean="0">
                <a:ea typeface="굴림" panose="020B0600000101010101" pitchFamily="50" charset="-127"/>
              </a:rPr>
              <a:t>선언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marL="228600" lvl="1" indent="-228600"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굴림" panose="020B0600000101010101" pitchFamily="50" charset="-127"/>
              </a:rPr>
              <a:t>개발자가 </a:t>
            </a:r>
            <a:r>
              <a:rPr lang="ko-KR" altLang="en-US" sz="2000" dirty="0">
                <a:ea typeface="굴림" panose="020B0600000101010101" pitchFamily="50" charset="-127"/>
              </a:rPr>
              <a:t>선언한 </a:t>
            </a:r>
            <a:r>
              <a:rPr lang="ko-KR" altLang="en-US" sz="2000" dirty="0" err="1">
                <a:ea typeface="굴림" panose="020B0600000101010101" pitchFamily="50" charset="-127"/>
              </a:rPr>
              <a:t>생성자</a:t>
            </a:r>
            <a:r>
              <a:rPr lang="ko-KR" altLang="en-US" sz="2000" dirty="0">
                <a:ea typeface="굴림" panose="020B0600000101010101" pitchFamily="50" charset="-127"/>
              </a:rPr>
              <a:t> 존재 시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컴파일러는 기본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생성자를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추가하지 </a:t>
            </a:r>
            <a:r>
              <a:rPr lang="ko-KR" altLang="en-US" sz="2000" dirty="0" smtClean="0">
                <a:ea typeface="굴림" panose="020B0600000101010101" pitchFamily="50" charset="-127"/>
              </a:rPr>
              <a:t>않음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marL="228600" lvl="1" indent="-228600"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굴림" panose="020B0600000101010101" pitchFamily="50" charset="-127"/>
              </a:rPr>
              <a:t>클래스에 생성자가 명시적으로 선언되었을 경우 반드시 선언된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생성자를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호출하여 </a:t>
            </a:r>
            <a:r>
              <a:rPr lang="ko-KR" altLang="en-US" sz="2000" dirty="0" smtClean="0">
                <a:ea typeface="굴림" panose="020B0600000101010101" pitchFamily="50" charset="-127"/>
              </a:rPr>
              <a:t>객체 생성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228600" lvl="1" indent="-228600"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굴림" panose="020B0600000101010101" pitchFamily="50" charset="-127"/>
              </a:rPr>
              <a:t>매개 변수 선언은 생략할 수도 있고 여러 개 선언할 수도 있음</a:t>
            </a:r>
          </a:p>
          <a:p>
            <a:pPr marL="228600" lvl="1" indent="-228600"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ko-KR" altLang="en-US" sz="2000" dirty="0" smtClean="0">
              <a:ea typeface="굴림" panose="020B0600000101010101" pitchFamily="50" charset="-127"/>
            </a:endParaRPr>
          </a:p>
          <a:p>
            <a:pPr marL="228600" lvl="1" indent="-228600"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 marL="228600" lvl="1" indent="-228600"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" y="3501275"/>
            <a:ext cx="478631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" y="4947981"/>
            <a:ext cx="47863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7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생성자의 필드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매개 변수 </a:t>
            </a:r>
            <a:r>
              <a:rPr lang="ko-KR" altLang="en-US" sz="2000" dirty="0" smtClean="0"/>
              <a:t>이름은 </a:t>
            </a:r>
            <a:r>
              <a:rPr lang="ko-KR" altLang="en-US" sz="2000" dirty="0"/>
              <a:t>필드 이름과 유사하거나 동일한 </a:t>
            </a:r>
            <a:r>
              <a:rPr lang="ko-KR" altLang="en-US" sz="2000" dirty="0" smtClean="0"/>
              <a:t>이름으로 사용하기를 </a:t>
            </a:r>
            <a:r>
              <a:rPr lang="ko-KR" altLang="en-US" sz="2000" dirty="0"/>
              <a:t>권장</a:t>
            </a:r>
          </a:p>
          <a:p>
            <a:r>
              <a:rPr lang="ko-KR" altLang="en-US" sz="2000" dirty="0"/>
              <a:t>필드와 매개 변수 이름 완전히 동일할 경우 </a:t>
            </a:r>
            <a:r>
              <a:rPr lang="en-US" altLang="ko-KR" sz="2000" dirty="0"/>
              <a:t>this.</a:t>
            </a:r>
            <a:r>
              <a:rPr lang="ko-KR" altLang="en-US" sz="2000" dirty="0"/>
              <a:t>필드로 표현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ED332D-F343-41D9-9B74-98BFF841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4" y="2381353"/>
            <a:ext cx="7547163" cy="344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CDC7F71-B31D-4DAF-96A1-5A84FA0C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52" y="2602244"/>
            <a:ext cx="6157775" cy="83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565" y="3801933"/>
            <a:ext cx="3094396" cy="24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메소드란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객체의 동작</a:t>
            </a:r>
            <a:r>
              <a:rPr lang="en-US" altLang="ko-KR" sz="2000" dirty="0"/>
              <a:t>(</a:t>
            </a:r>
            <a:r>
              <a:rPr lang="ko-KR" altLang="en-US" sz="2000" dirty="0"/>
              <a:t>기능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 err="1" smtClean="0"/>
              <a:t>메소드</a:t>
            </a:r>
            <a:r>
              <a:rPr lang="ko-KR" altLang="en-US" sz="2000" dirty="0" err="1"/>
              <a:t>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호출하면 중괄호 </a:t>
            </a:r>
            <a:r>
              <a:rPr lang="en-US" altLang="ko-KR" sz="2000" dirty="0"/>
              <a:t>{ } </a:t>
            </a:r>
            <a:r>
              <a:rPr lang="ko-KR" altLang="en-US" sz="2000" dirty="0"/>
              <a:t>블록에 있는 모든 코드들이 일괄 </a:t>
            </a:r>
            <a:r>
              <a:rPr lang="ko-KR" altLang="en-US" sz="2000" dirty="0" smtClean="0"/>
              <a:t>실행 됨</a:t>
            </a:r>
            <a:endParaRPr lang="ko-KR" altLang="en-US" sz="2000" dirty="0"/>
          </a:p>
          <a:p>
            <a:pPr lvl="1"/>
            <a:endParaRPr lang="ko-KR" altLang="en-US" sz="2000" dirty="0"/>
          </a:p>
          <a:p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선언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리턴 타입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결과의 타입 표시</a:t>
            </a:r>
          </a:p>
          <a:p>
            <a:pPr lvl="1"/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기능 드러나도록 </a:t>
            </a:r>
            <a:r>
              <a:rPr lang="ko-KR" altLang="en-US" sz="2000" dirty="0" err="1" smtClean="0"/>
              <a:t>식별자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규칙에 </a:t>
            </a:r>
            <a:r>
              <a:rPr lang="ko-KR" altLang="en-US" sz="2000" dirty="0" smtClean="0"/>
              <a:t>맞는 이름 권장</a:t>
            </a:r>
            <a:endParaRPr lang="ko-KR" altLang="en-US" sz="2000" dirty="0"/>
          </a:p>
          <a:p>
            <a:pPr lvl="1"/>
            <a:r>
              <a:rPr lang="ko-KR" altLang="en-US" sz="2000" dirty="0"/>
              <a:t>매개 변수 선언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실행할 때 필요한 </a:t>
            </a:r>
            <a:r>
              <a:rPr lang="ko-KR" altLang="en-US" sz="2000" dirty="0" smtClean="0"/>
              <a:t>데이터</a:t>
            </a:r>
            <a:r>
              <a:rPr lang="ko-KR" altLang="en-US" sz="2000" dirty="0"/>
              <a:t>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받기 위한 변수 선언</a:t>
            </a:r>
          </a:p>
          <a:p>
            <a:pPr lvl="1"/>
            <a:r>
              <a:rPr lang="ko-KR" altLang="en-US" sz="2000" dirty="0" err="1"/>
              <a:t>메소드</a:t>
            </a:r>
            <a:r>
              <a:rPr lang="ko-KR" altLang="en-US" sz="2000" dirty="0"/>
              <a:t> 실행 </a:t>
            </a:r>
            <a:r>
              <a:rPr lang="ko-KR" altLang="en-US" sz="2000" dirty="0" smtClean="0"/>
              <a:t>블록</a:t>
            </a:r>
            <a:r>
              <a:rPr lang="en-US" altLang="ko-KR" sz="2000" dirty="0" smtClean="0"/>
              <a:t>({})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실행할 코드 작성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36411" y="4731582"/>
            <a:ext cx="4226814" cy="1729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메소드이름</a:t>
            </a:r>
            <a:r>
              <a:rPr lang="en-US" altLang="ko-KR" sz="1600" dirty="0" smtClean="0">
                <a:solidFill>
                  <a:schemeClr val="tx1"/>
                </a:solidFill>
              </a:rPr>
              <a:t>([</a:t>
            </a:r>
            <a:r>
              <a:rPr lang="ko-KR" altLang="en-US" sz="1600" dirty="0" smtClean="0">
                <a:solidFill>
                  <a:schemeClr val="tx1"/>
                </a:solidFill>
              </a:rPr>
              <a:t>매개변수선언</a:t>
            </a:r>
            <a:r>
              <a:rPr lang="en-US" altLang="ko-KR" sz="1600" dirty="0" smtClean="0">
                <a:solidFill>
                  <a:schemeClr val="tx1"/>
                </a:solidFill>
              </a:rPr>
              <a:t>, …])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 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실행코드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666144" y="741392"/>
            <a:ext cx="2230581" cy="1717617"/>
            <a:chOff x="1388225" y="1562793"/>
            <a:chExt cx="4505499" cy="451381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88225" y="1562793"/>
              <a:ext cx="4505499" cy="451381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82844" y="2573944"/>
              <a:ext cx="3456384" cy="2531360"/>
              <a:chOff x="2843808" y="2286876"/>
              <a:chExt cx="3456384" cy="2531360"/>
            </a:xfrm>
          </p:grpSpPr>
          <p:sp>
            <p:nvSpPr>
              <p:cNvPr id="17" name="사다리꼴 16"/>
              <p:cNvSpPr/>
              <p:nvPr/>
            </p:nvSpPr>
            <p:spPr>
              <a:xfrm>
                <a:off x="3203848" y="3810124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다리꼴 17"/>
              <p:cNvSpPr/>
              <p:nvPr/>
            </p:nvSpPr>
            <p:spPr>
              <a:xfrm rot="10800000">
                <a:off x="4860032" y="2286876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843808" y="2708920"/>
                <a:ext cx="3456384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73226" y="263691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11860" y="436010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138479" y="165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prstTxWarp prst="textFadeDown">
                <a:avLst/>
              </a:prstTxWarp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71622" y="5551336"/>
              <a:ext cx="639932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</a:bodyPr>
            <a:lstStyle/>
            <a:p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71622" y="3627978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ko-KR" altLang="en-US" dirty="0" smtClean="0"/>
                <a:t>처리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알고리즘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4192051" y="2103001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2521361" y="4930272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5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리턴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리턴 </a:t>
            </a:r>
            <a:r>
              <a:rPr lang="ko-KR" altLang="en-US" sz="2000" dirty="0"/>
              <a:t>타입</a:t>
            </a:r>
          </a:p>
          <a:p>
            <a:pPr lvl="1"/>
            <a:r>
              <a:rPr lang="ko-KR" altLang="en-US" sz="2000" dirty="0" err="1"/>
              <a:t>메소드를</a:t>
            </a:r>
            <a:r>
              <a:rPr lang="ko-KR" altLang="en-US" sz="2000" dirty="0"/>
              <a:t> 실행한 </a:t>
            </a:r>
            <a:r>
              <a:rPr lang="ko-KR" altLang="en-US" sz="2000" dirty="0" smtClean="0"/>
              <a:t>후 결과 값의 타입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pPr lvl="1"/>
            <a:r>
              <a:rPr lang="ko-KR" altLang="en-US" sz="2000" dirty="0" smtClean="0"/>
              <a:t>리턴 값 </a:t>
            </a:r>
            <a:r>
              <a:rPr lang="ko-KR" altLang="en-US" sz="2000" dirty="0"/>
              <a:t>없을 수도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1600" dirty="0" smtClean="0"/>
              <a:t>void fun(){ … }</a:t>
            </a:r>
          </a:p>
          <a:p>
            <a:pPr marL="914400" lvl="2" indent="0">
              <a:buNone/>
            </a:pPr>
            <a:endParaRPr lang="ko-KR" altLang="en-US" sz="1600" dirty="0"/>
          </a:p>
          <a:p>
            <a:pPr lvl="1"/>
            <a:r>
              <a:rPr lang="ko-KR" altLang="en-US" sz="2000" dirty="0" smtClean="0"/>
              <a:t>리턴 값 </a:t>
            </a:r>
            <a:r>
              <a:rPr lang="ko-KR" altLang="en-US" sz="2000" dirty="0"/>
              <a:t>있는 경우 리턴 타입이 </a:t>
            </a:r>
            <a:r>
              <a:rPr lang="ko-KR" altLang="en-US" sz="2000" dirty="0" err="1"/>
              <a:t>선언부에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명시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	double fun() {    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….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return </a:t>
            </a:r>
            <a:r>
              <a:rPr lang="en-US" altLang="ko-KR" sz="1400" dirty="0" smtClean="0"/>
              <a:t>double</a:t>
            </a:r>
            <a:r>
              <a:rPr lang="ko-KR" altLang="en-US" sz="1400" dirty="0" err="1" smtClean="0"/>
              <a:t>형데이터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}</a:t>
            </a:r>
            <a:endParaRPr lang="en-US" altLang="ko-KR" sz="2000" dirty="0" smtClean="0"/>
          </a:p>
          <a:p>
            <a:pPr marL="273050" lvl="1" indent="0">
              <a:buNone/>
            </a:pPr>
            <a:endParaRPr lang="en-US" altLang="ko-KR" sz="2000" dirty="0" smtClean="0"/>
          </a:p>
          <a:p>
            <a:pPr marL="273050" lvl="1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351819" y="741392"/>
            <a:ext cx="2230581" cy="1717617"/>
            <a:chOff x="1388225" y="1562793"/>
            <a:chExt cx="4505499" cy="451381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8225" y="1562793"/>
              <a:ext cx="4505499" cy="451381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782844" y="2573944"/>
              <a:ext cx="3456384" cy="2531360"/>
              <a:chOff x="2843808" y="2286876"/>
              <a:chExt cx="3456384" cy="2531360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3203848" y="3810124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 rot="10800000">
                <a:off x="4860032" y="2286876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843808" y="2708920"/>
                <a:ext cx="3456384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73226" y="263691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11860" y="436010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138479" y="165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prstTxWarp prst="textFadeDown">
                <a:avLst/>
              </a:prstTxWarp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71622" y="5551336"/>
              <a:ext cx="639932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</a:bodyPr>
            <a:lstStyle/>
            <a:p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71622" y="3627978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ko-KR" altLang="en-US" dirty="0" smtClean="0"/>
                <a:t>처리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알고리즘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4192051" y="2103001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2521361" y="4930272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571105" y="3067396"/>
            <a:ext cx="407324" cy="357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71105" y="4048298"/>
            <a:ext cx="798022" cy="357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78177" y="4808911"/>
            <a:ext cx="2144685" cy="357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297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매개 변수 선언</a:t>
            </a:r>
          </a:p>
          <a:p>
            <a:pPr lvl="1"/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실행에 필요한 데이터를 </a:t>
            </a:r>
            <a:r>
              <a:rPr lang="ko-KR" altLang="en-US" sz="2000" dirty="0" smtClean="0"/>
              <a:t>외부에서 </a:t>
            </a:r>
            <a:r>
              <a:rPr lang="ko-KR" altLang="en-US" sz="2000" dirty="0"/>
              <a:t>받아 저장할 </a:t>
            </a:r>
            <a:r>
              <a:rPr lang="ko-KR" altLang="en-US" sz="2000" dirty="0" smtClean="0"/>
              <a:t>목적으로 사용</a:t>
            </a:r>
            <a:endParaRPr lang="en-US" altLang="ko-KR" sz="2000" dirty="0" smtClean="0"/>
          </a:p>
          <a:p>
            <a:pPr marL="857250" lvl="2" indent="0">
              <a:spcBef>
                <a:spcPts val="0"/>
              </a:spcBef>
              <a:buNone/>
            </a:pPr>
            <a:endParaRPr lang="en-US" altLang="ko-KR" sz="1800" dirty="0" smtClean="0">
              <a:latin typeface="+mn-e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+mn-ea"/>
              </a:rPr>
              <a:t>double  divide(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x, 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y) {   …    }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+mn-ea"/>
              </a:rPr>
              <a:t>double result = divide(10, 20);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US" altLang="ko-KR" sz="1800" dirty="0" smtClean="0">
              <a:latin typeface="+mn-e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+mn-ea"/>
              </a:rPr>
              <a:t>or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US" altLang="ko-KR" sz="1800" dirty="0">
              <a:latin typeface="+mn-e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d1 = 10;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d2 = 20;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US" altLang="ko-KR" sz="1800" dirty="0">
              <a:latin typeface="+mn-e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+mn-ea"/>
              </a:rPr>
              <a:t>double  result = divide (d1, d2);</a:t>
            </a:r>
            <a:endParaRPr lang="en-US" altLang="ko-KR" sz="1800" dirty="0" smtClean="0"/>
          </a:p>
          <a:p>
            <a:pPr marL="273050" lvl="1" indent="0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/>
              <a:t>잘못된 </a:t>
            </a:r>
            <a:r>
              <a:rPr lang="ko-KR" altLang="en-US" sz="2000" dirty="0" smtClean="0"/>
              <a:t>매개 값을 </a:t>
            </a:r>
            <a:r>
              <a:rPr lang="ko-KR" altLang="en-US" sz="2000" dirty="0"/>
              <a:t>사용하여 컴파일 </a:t>
            </a:r>
            <a:r>
              <a:rPr lang="ko-KR" altLang="en-US" sz="2000" dirty="0" smtClean="0"/>
              <a:t>에러가 </a:t>
            </a:r>
            <a:r>
              <a:rPr lang="ko-KR" altLang="en-US" sz="2000" dirty="0"/>
              <a:t>발생하는 </a:t>
            </a:r>
            <a:r>
              <a:rPr lang="ko-KR" altLang="en-US" sz="2000" dirty="0" smtClean="0"/>
              <a:t>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</a:t>
            </a:r>
            <a:r>
              <a:rPr lang="en-US" altLang="ko-KR" sz="1800" dirty="0" smtClean="0">
                <a:latin typeface="+mn-ea"/>
              </a:rPr>
              <a:t>double  </a:t>
            </a:r>
            <a:r>
              <a:rPr lang="en-US" altLang="ko-KR" sz="1800" dirty="0">
                <a:latin typeface="+mn-ea"/>
              </a:rPr>
              <a:t>result = divide </a:t>
            </a:r>
            <a:r>
              <a:rPr lang="en-US" altLang="ko-KR" sz="1800" dirty="0" smtClean="0">
                <a:latin typeface="+mn-ea"/>
              </a:rPr>
              <a:t>(10.5, 20.0);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656619" y="1052603"/>
            <a:ext cx="2230581" cy="1717617"/>
            <a:chOff x="1388225" y="1562793"/>
            <a:chExt cx="4505499" cy="451381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8225" y="1562793"/>
              <a:ext cx="4505499" cy="451381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782844" y="2573944"/>
              <a:ext cx="3456384" cy="2531360"/>
              <a:chOff x="2843808" y="2286876"/>
              <a:chExt cx="3456384" cy="2531360"/>
            </a:xfrm>
          </p:grpSpPr>
          <p:sp>
            <p:nvSpPr>
              <p:cNvPr id="16" name="사다리꼴 15"/>
              <p:cNvSpPr/>
              <p:nvPr/>
            </p:nvSpPr>
            <p:spPr>
              <a:xfrm>
                <a:off x="3203848" y="3810124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다리꼴 16"/>
              <p:cNvSpPr/>
              <p:nvPr/>
            </p:nvSpPr>
            <p:spPr>
              <a:xfrm rot="10800000">
                <a:off x="4860032" y="2286876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43808" y="2708920"/>
                <a:ext cx="3456384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973226" y="263691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311860" y="436010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138479" y="165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prstTxWarp prst="textFadeDown">
                <a:avLst/>
              </a:prstTxWarp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1622" y="5551336"/>
              <a:ext cx="639932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</a:bodyPr>
            <a:lstStyle/>
            <a:p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71622" y="3627978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ko-KR" altLang="en-US" dirty="0" smtClean="0"/>
                <a:t>처리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알고리즘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4192051" y="2103001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2521361" y="4930272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매개 </a:t>
            </a:r>
            <a:r>
              <a:rPr lang="ko-KR" altLang="en-US" dirty="0"/>
              <a:t>변수의 개수를 모를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매개 변수를 배열 타입으로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eSum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</a:t>
            </a:r>
            <a:r>
              <a:rPr lang="en-US" altLang="ko-KR" sz="2000" dirty="0" err="1" smtClean="0"/>
              <a:t>nValues</a:t>
            </a:r>
            <a:r>
              <a:rPr lang="en-US" altLang="ko-KR" sz="2000" dirty="0" smtClean="0"/>
              <a:t>} { …  }</a:t>
            </a:r>
          </a:p>
          <a:p>
            <a:pPr marL="400050" lvl="1" indent="0">
              <a:buNone/>
            </a:pPr>
            <a:endParaRPr lang="en-US" altLang="ko-KR" sz="2000" dirty="0" smtClean="0"/>
          </a:p>
          <a:p>
            <a:pPr marL="400050" lvl="1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values = {10, 20, 30};</a:t>
            </a:r>
          </a:p>
          <a:p>
            <a:pPr marL="400050" lvl="1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</a:t>
            </a:r>
            <a:r>
              <a:rPr lang="en-US" altLang="ko-KR" sz="2000" dirty="0" err="1" smtClean="0"/>
              <a:t>eSum</a:t>
            </a:r>
            <a:r>
              <a:rPr lang="en-US" altLang="ko-KR" sz="2000" dirty="0" smtClean="0"/>
              <a:t>(values);</a:t>
            </a:r>
          </a:p>
          <a:p>
            <a:pPr marL="400050" lvl="1" indent="0">
              <a:buNone/>
            </a:pPr>
            <a:endParaRPr lang="en-US" altLang="ko-KR" sz="2000" dirty="0" smtClean="0"/>
          </a:p>
          <a:p>
            <a:pPr marL="400050" lvl="1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</a:t>
            </a:r>
            <a:r>
              <a:rPr lang="en-US" altLang="ko-KR" sz="2000" dirty="0" err="1" smtClean="0"/>
              <a:t>eSum</a:t>
            </a:r>
            <a:r>
              <a:rPr lang="en-US" altLang="ko-KR" sz="2000" dirty="0" smtClean="0"/>
              <a:t>(new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[]{10, 20, 30, 40, 50});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9578" y="4172989"/>
            <a:ext cx="2909455" cy="3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26327" y="3466410"/>
            <a:ext cx="723206" cy="36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실행을 강제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9582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void</a:t>
            </a:r>
            <a:r>
              <a:rPr lang="ko-KR" altLang="en-US" sz="2000" dirty="0"/>
              <a:t>로 선언된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사용하여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실행을 강제로 종료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void </a:t>
            </a:r>
            <a:r>
              <a:rPr lang="en-US" altLang="ko-KR" sz="2000" dirty="0" err="1" smtClean="0"/>
              <a:t>eRun</a:t>
            </a:r>
            <a:r>
              <a:rPr lang="en-US" altLang="ko-KR" sz="2000" dirty="0" smtClean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eflag</a:t>
            </a:r>
            <a:r>
              <a:rPr lang="en-US" altLang="ko-KR" sz="2000" dirty="0" smtClean="0"/>
              <a:t> = 1;</a:t>
            </a:r>
          </a:p>
          <a:p>
            <a:pPr marL="0" indent="0">
              <a:buNone/>
            </a:pPr>
            <a:r>
              <a:rPr lang="en-US" altLang="ko-KR" sz="2000" dirty="0" smtClean="0"/>
              <a:t>	while(true){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	if(</a:t>
            </a:r>
            <a:r>
              <a:rPr lang="en-US" altLang="ko-KR" sz="2000" dirty="0" err="1" smtClean="0"/>
              <a:t>eflag</a:t>
            </a:r>
            <a:r>
              <a:rPr lang="en-US" altLang="ko-KR" sz="2000" dirty="0" smtClean="0"/>
              <a:t> &gt;= 100)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return;    //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실행 종료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else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….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eflag</a:t>
            </a:r>
            <a:r>
              <a:rPr lang="en-US" altLang="ko-KR" sz="2000" dirty="0" smtClean="0"/>
              <a:t>++;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r>
              <a:rPr lang="en-US" altLang="ko-KR" sz="2000" dirty="0" smtClean="0"/>
              <a:t>      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72449"/>
            <a:ext cx="10365971" cy="482773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객체</a:t>
            </a:r>
            <a:r>
              <a:rPr lang="en-US" altLang="ko-KR" sz="3200" dirty="0" smtClean="0"/>
              <a:t>(Object)</a:t>
            </a:r>
            <a:r>
              <a:rPr lang="ko-KR" altLang="en-US" sz="3200" dirty="0" smtClean="0"/>
              <a:t>  </a:t>
            </a:r>
            <a:r>
              <a:rPr lang="en-US" altLang="ko-KR" sz="3200" dirty="0" smtClean="0"/>
              <a:t>=  new  +  </a:t>
            </a:r>
            <a:r>
              <a:rPr lang="ko-KR" altLang="en-US" sz="3200" dirty="0" smtClean="0"/>
              <a:t>클래스</a:t>
            </a:r>
            <a:endParaRPr lang="ko-KR" altLang="en-US" sz="3200" dirty="0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714849671"/>
              </p:ext>
            </p:extLst>
          </p:nvPr>
        </p:nvGraphicFramePr>
        <p:xfrm>
          <a:off x="1556791" y="1439333"/>
          <a:ext cx="88091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11927" y="2211181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68878" y="3964000"/>
            <a:ext cx="6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1927" y="5439820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줄무늬가 있는 오른쪽 화살표 2"/>
          <p:cNvSpPr/>
          <p:nvPr/>
        </p:nvSpPr>
        <p:spPr>
          <a:xfrm rot="16200000">
            <a:off x="-1387954" y="3798643"/>
            <a:ext cx="4871873" cy="815805"/>
          </a:xfrm>
          <a:prstGeom prst="stripedRightArrow">
            <a:avLst>
              <a:gd name="adj1" fmla="val 51905"/>
              <a:gd name="adj2" fmla="val 220476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4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클래스 </a:t>
            </a:r>
            <a:r>
              <a:rPr lang="ko-KR" altLang="en-US" sz="2000" dirty="0" smtClean="0"/>
              <a:t>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외부의 </a:t>
            </a:r>
            <a:r>
              <a:rPr lang="ko-KR" altLang="en-US" sz="2000" dirty="0"/>
              <a:t>호출에 의해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실행</a:t>
            </a:r>
          </a:p>
          <a:p>
            <a:pPr lvl="1"/>
            <a:r>
              <a:rPr lang="ko-KR" altLang="en-US" sz="2000" dirty="0"/>
              <a:t>클래스 </a:t>
            </a:r>
            <a:r>
              <a:rPr lang="ko-KR" altLang="en-US" sz="2000" dirty="0" smtClean="0"/>
              <a:t>내부 </a:t>
            </a:r>
            <a:r>
              <a:rPr lang="en-US" altLang="ko-KR" sz="2000" dirty="0" smtClean="0"/>
              <a:t>: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이름으로 호출 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클래스 </a:t>
            </a:r>
            <a:r>
              <a:rPr lang="ko-KR" altLang="en-US" sz="2000" dirty="0" smtClean="0"/>
              <a:t>외부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객체 생성 후</a:t>
            </a:r>
            <a:r>
              <a:rPr lang="en-US" altLang="ko-KR" sz="2000" dirty="0"/>
              <a:t>, </a:t>
            </a:r>
            <a:r>
              <a:rPr lang="ko-KR" altLang="en-US" sz="2000" dirty="0"/>
              <a:t>참조 변수를 이용해 호출 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2796925"/>
            <a:ext cx="5838836" cy="342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8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Getter</a:t>
            </a:r>
            <a:r>
              <a:rPr lang="ko-KR" altLang="en-US" dirty="0"/>
              <a:t>와 </a:t>
            </a:r>
            <a:r>
              <a:rPr lang="en-US" altLang="ko-KR" dirty="0"/>
              <a:t>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375" y="1562101"/>
            <a:ext cx="11249025" cy="78104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클래스를 </a:t>
            </a:r>
            <a:r>
              <a:rPr lang="ko-KR" altLang="en-US" sz="2000" dirty="0"/>
              <a:t>선언할 때 필드는 일반적으로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접근 제한</a:t>
            </a:r>
          </a:p>
          <a:p>
            <a:pPr lvl="1"/>
            <a:r>
              <a:rPr lang="ko-KR" altLang="en-US" sz="2000" dirty="0"/>
              <a:t>외부에서 객체에 마음대로 접근할 경우 객체의 무결성이 깨질 수 </a:t>
            </a:r>
            <a:r>
              <a:rPr lang="ko-KR" altLang="en-US" sz="2000" dirty="0" smtClean="0"/>
              <a:t>있기 때문</a:t>
            </a:r>
            <a:endParaRPr lang="ko-KR" altLang="en-US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00787" y="2481835"/>
            <a:ext cx="5495925" cy="338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000" dirty="0" smtClean="0"/>
              <a:t>Getter</a:t>
            </a:r>
          </a:p>
          <a:p>
            <a:pPr lvl="2"/>
            <a:r>
              <a:rPr lang="ko-KR" altLang="en-US" sz="1600" dirty="0" smtClean="0"/>
              <a:t>외부로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필드 값을 전달하는 것이 목적</a:t>
            </a:r>
          </a:p>
          <a:p>
            <a:pPr lvl="2"/>
            <a:r>
              <a:rPr lang="ko-KR" altLang="en-US" sz="1600" dirty="0" smtClean="0"/>
              <a:t>필드 값을 가공해서 외부로 전달할 수도 있음</a:t>
            </a:r>
          </a:p>
          <a:p>
            <a:pPr lvl="2"/>
            <a:r>
              <a:rPr lang="ko-KR" altLang="en-US" sz="1600" dirty="0" err="1" smtClean="0"/>
              <a:t>리턴타입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getFieldName</a:t>
            </a:r>
            <a:r>
              <a:rPr lang="en-US" altLang="ko-KR" sz="1600" dirty="0" smtClean="0"/>
              <a:t>(void)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사용 </a:t>
            </a:r>
            <a:endParaRPr lang="en-US" altLang="ko-KR" sz="1600" dirty="0" smtClean="0"/>
          </a:p>
          <a:p>
            <a:pPr marL="914400" lvl="2" indent="0">
              <a:buFont typeface="Wingdings 3" pitchFamily="18" charset="2"/>
              <a:buNone/>
            </a:pPr>
            <a:r>
              <a:rPr lang="en-US" altLang="ko-KR" sz="1600" dirty="0" smtClean="0"/>
              <a:t>ex) double </a:t>
            </a:r>
            <a:r>
              <a:rPr lang="en-US" altLang="ko-KR" sz="1600" dirty="0" err="1" smtClean="0"/>
              <a:t>getSpeed</a:t>
            </a:r>
            <a:r>
              <a:rPr lang="en-US" altLang="ko-KR" sz="1600" dirty="0" smtClean="0"/>
              <a:t>() { </a:t>
            </a:r>
          </a:p>
          <a:p>
            <a:pPr marL="914400" lvl="2" indent="0">
              <a:buFont typeface="Wingdings 3" pitchFamily="18" charset="2"/>
              <a:buNone/>
            </a:pPr>
            <a:r>
              <a:rPr lang="en-US" altLang="ko-KR" sz="1600" dirty="0" smtClean="0"/>
              <a:t>           … </a:t>
            </a:r>
          </a:p>
          <a:p>
            <a:pPr marL="914400" lvl="2" indent="0">
              <a:buFont typeface="Wingdings 3" pitchFamily="18" charset="2"/>
              <a:buNone/>
            </a:pPr>
            <a:r>
              <a:rPr lang="en-US" altLang="ko-KR" sz="1600" dirty="0" smtClean="0"/>
              <a:t>           return double</a:t>
            </a:r>
            <a:r>
              <a:rPr lang="ko-KR" altLang="en-US" sz="1600" dirty="0" err="1" smtClean="0"/>
              <a:t>형데이터</a:t>
            </a:r>
            <a:r>
              <a:rPr lang="en-US" altLang="ko-KR" sz="1600" dirty="0" smtClean="0"/>
              <a:t>;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14400" lvl="2" indent="0">
              <a:buFont typeface="Wingdings 3" pitchFamily="18" charset="2"/>
              <a:buNone/>
            </a:pPr>
            <a:r>
              <a:rPr lang="en-US" altLang="ko-KR" sz="1600" dirty="0" smtClean="0"/>
              <a:t>      }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33375" y="2481835"/>
            <a:ext cx="6457950" cy="354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000" dirty="0" smtClean="0"/>
              <a:t>Setter</a:t>
            </a:r>
            <a:endParaRPr lang="en-US" altLang="ko-KR" sz="2000" dirty="0"/>
          </a:p>
          <a:p>
            <a:pPr lvl="2"/>
            <a:r>
              <a:rPr lang="ko-KR" altLang="en-US" sz="1600" dirty="0"/>
              <a:t>외부의 값을 받아 필드의 값을 변경하는 것이 목적</a:t>
            </a:r>
          </a:p>
          <a:p>
            <a:pPr lvl="2"/>
            <a:r>
              <a:rPr lang="ko-KR" altLang="en-US" sz="1600" dirty="0"/>
              <a:t>매개 값을 검증하여 유효한 값만 필드로 저장할 수 있음</a:t>
            </a:r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setFieldName</a:t>
            </a:r>
            <a:r>
              <a:rPr lang="en-US" altLang="ko-KR" sz="1600" dirty="0"/>
              <a:t>(</a:t>
            </a:r>
            <a:r>
              <a:rPr lang="ko-KR" altLang="en-US" sz="1600" dirty="0"/>
              <a:t>타입 변수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  ex) void </a:t>
            </a:r>
            <a:r>
              <a:rPr lang="en-US" altLang="ko-KR" sz="1600" dirty="0" err="1"/>
              <a:t>setSpeed</a:t>
            </a:r>
            <a:r>
              <a:rPr lang="en-US" altLang="ko-KR" sz="1600" dirty="0"/>
              <a:t>(double speed) {   </a:t>
            </a:r>
          </a:p>
          <a:p>
            <a:pPr marL="1371600" lvl="3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this.speed</a:t>
            </a:r>
            <a:r>
              <a:rPr lang="en-US" altLang="ko-KR" sz="1600" dirty="0"/>
              <a:t> = speed; </a:t>
            </a:r>
          </a:p>
          <a:p>
            <a:pPr marL="1371600" lvl="3" indent="0">
              <a:buNone/>
            </a:pPr>
            <a:r>
              <a:rPr lang="en-US" altLang="ko-KR" sz="1600" dirty="0"/>
              <a:t>	…..   </a:t>
            </a:r>
          </a:p>
          <a:p>
            <a:pPr marL="1371600" lvl="3" indent="0">
              <a:buNone/>
            </a:pPr>
            <a:r>
              <a:rPr lang="en-US" altLang="ko-KR" sz="1600" dirty="0"/>
              <a:t> }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33375" y="5690615"/>
            <a:ext cx="7434262" cy="80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smtClean="0"/>
              <a:t>필드 타입이 </a:t>
            </a:r>
            <a:r>
              <a:rPr lang="en-US" altLang="ko-KR" sz="2000" dirty="0" err="1" smtClean="0"/>
              <a:t>boolean</a:t>
            </a:r>
            <a:r>
              <a:rPr lang="ko-KR" altLang="en-US" sz="2000" dirty="0" smtClean="0"/>
              <a:t>일 경우 </a:t>
            </a:r>
            <a:r>
              <a:rPr lang="en-US" altLang="ko-KR" sz="2000" dirty="0" err="1" smtClean="0"/>
              <a:t>isFieldName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657975" y="2481835"/>
            <a:ext cx="0" cy="269976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인스턴스 멤버와 </a:t>
            </a:r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인스턴스 </a:t>
            </a:r>
            <a:r>
              <a:rPr lang="ko-KR" altLang="en-US" sz="2000" dirty="0" err="1"/>
              <a:t>멤버란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) </a:t>
            </a:r>
            <a:r>
              <a:rPr lang="ko-KR" altLang="en-US" sz="2000" dirty="0"/>
              <a:t>마다 가지고 있는 필드와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인스턴스 </a:t>
            </a:r>
            <a:r>
              <a:rPr lang="ko-KR" altLang="en-US" sz="2000" dirty="0"/>
              <a:t>필드</a:t>
            </a:r>
            <a:r>
              <a:rPr lang="en-US" altLang="ko-KR" sz="2000" dirty="0"/>
              <a:t>, </a:t>
            </a:r>
            <a:r>
              <a:rPr lang="ko-KR" altLang="en-US" sz="2000" dirty="0"/>
              <a:t>인스턴스 </a:t>
            </a:r>
            <a:r>
              <a:rPr lang="ko-KR" altLang="en-US" sz="2000" dirty="0" err="1"/>
              <a:t>메소드라고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부름</a:t>
            </a:r>
            <a:r>
              <a:rPr lang="en-US" altLang="ko-KR" sz="2000" dirty="0" smtClean="0"/>
              <a:t>)</a:t>
            </a:r>
            <a:endParaRPr lang="ko-KR" altLang="en-US" sz="2000" dirty="0"/>
          </a:p>
          <a:p>
            <a:pPr lvl="1"/>
            <a:r>
              <a:rPr lang="ko-KR" altLang="en-US" sz="2000" dirty="0"/>
              <a:t>인스턴스 멤버는 </a:t>
            </a:r>
            <a:r>
              <a:rPr lang="ko-KR" altLang="en-US" sz="2000" dirty="0" smtClean="0"/>
              <a:t>객체에 </a:t>
            </a:r>
            <a:r>
              <a:rPr lang="ko-KR" altLang="en-US" sz="2000" dirty="0"/>
              <a:t>소속된 멤버이기 때문에 </a:t>
            </a:r>
            <a:r>
              <a:rPr lang="ko-KR" altLang="en-US" sz="2000" dirty="0" smtClean="0"/>
              <a:t>객체 없이는 사용불가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sz="2000" dirty="0"/>
              <a:t>this</a:t>
            </a:r>
          </a:p>
          <a:p>
            <a:pPr lvl="1"/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) </a:t>
            </a:r>
            <a:r>
              <a:rPr lang="ko-KR" altLang="en-US" sz="2000" dirty="0"/>
              <a:t>자신의 참조</a:t>
            </a:r>
            <a:r>
              <a:rPr lang="en-US" altLang="ko-KR" sz="2000" dirty="0"/>
              <a:t>(</a:t>
            </a:r>
            <a:r>
              <a:rPr lang="ko-KR" altLang="en-US" sz="2000" dirty="0"/>
              <a:t>번지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가지고 있는 키워드</a:t>
            </a:r>
          </a:p>
          <a:p>
            <a:pPr lvl="1"/>
            <a:r>
              <a:rPr lang="ko-KR" altLang="en-US" sz="2000" dirty="0"/>
              <a:t>객체 내부에서 인스턴스 멤버임을 명확히 하기 위해 </a:t>
            </a:r>
            <a:r>
              <a:rPr lang="en-US" altLang="ko-KR" sz="2000" dirty="0"/>
              <a:t>this. </a:t>
            </a:r>
            <a:r>
              <a:rPr lang="ko-KR" altLang="en-US" sz="2000" dirty="0"/>
              <a:t>사용</a:t>
            </a:r>
          </a:p>
          <a:p>
            <a:pPr lvl="1"/>
            <a:r>
              <a:rPr lang="ko-KR" altLang="en-US" sz="2000" dirty="0"/>
              <a:t>매개변수와 </a:t>
            </a:r>
            <a:r>
              <a:rPr lang="ko-KR" altLang="en-US" sz="2000" dirty="0" err="1" smtClean="0"/>
              <a:t>필드명이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동일할 때 인스턴스 필드임을 명확히 하기 위해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     ex) void </a:t>
            </a:r>
            <a:r>
              <a:rPr lang="en-US" altLang="ko-KR" sz="2000" dirty="0" err="1" smtClean="0"/>
              <a:t>setModel</a:t>
            </a:r>
            <a:r>
              <a:rPr lang="en-US" altLang="ko-KR" sz="2000" dirty="0" smtClean="0"/>
              <a:t>(String model) {   </a:t>
            </a:r>
            <a:r>
              <a:rPr lang="en-US" altLang="ko-KR" sz="2000" dirty="0" err="1" smtClean="0"/>
              <a:t>this.model</a:t>
            </a:r>
            <a:r>
              <a:rPr lang="en-US" altLang="ko-KR" sz="2000" dirty="0" smtClean="0"/>
              <a:t> = model; }</a:t>
            </a:r>
            <a:endParaRPr lang="ko-KR" altLang="en-US" sz="2000" dirty="0"/>
          </a:p>
          <a:p>
            <a:pPr lvl="1"/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정적 멤버와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정적 </a:t>
            </a:r>
            <a:r>
              <a:rPr lang="en-US" altLang="ko-KR" sz="2000" dirty="0"/>
              <a:t>(static) </a:t>
            </a:r>
            <a:r>
              <a:rPr lang="ko-KR" altLang="en-US" sz="2000" dirty="0"/>
              <a:t>멤버</a:t>
            </a:r>
          </a:p>
          <a:p>
            <a:pPr lvl="1"/>
            <a:r>
              <a:rPr lang="ko-KR" altLang="en-US" sz="2000" dirty="0"/>
              <a:t>클래스에 고정된 멤버로서 </a:t>
            </a:r>
            <a:r>
              <a:rPr lang="ko-KR" altLang="en-US" sz="2000" dirty="0" smtClean="0"/>
              <a:t>객체를 </a:t>
            </a:r>
            <a:r>
              <a:rPr lang="ko-KR" altLang="en-US" sz="2000" dirty="0"/>
              <a:t>생성하지 않고 사용할 수 있는 필드와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  <a:p>
            <a:r>
              <a:rPr lang="ko-KR" altLang="en-US" sz="2000" dirty="0"/>
              <a:t>정적 멤버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필드 </a:t>
            </a:r>
            <a:r>
              <a:rPr lang="ko-KR" altLang="en-US" sz="2000" dirty="0"/>
              <a:t>또는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선언할 때 </a:t>
            </a:r>
            <a:r>
              <a:rPr lang="en-US" altLang="ko-KR" sz="2000" dirty="0"/>
              <a:t>static </a:t>
            </a:r>
            <a:r>
              <a:rPr lang="ko-KR" altLang="en-US" sz="2000" dirty="0" smtClean="0"/>
              <a:t>키워드를 붙임</a:t>
            </a:r>
            <a:endParaRPr lang="en-US" altLang="ko-KR" sz="2000" dirty="0" smtClean="0"/>
          </a:p>
          <a:p>
            <a:pPr marL="857250" lvl="2" indent="0">
              <a:buNone/>
            </a:pPr>
            <a:r>
              <a:rPr lang="en-US" altLang="ko-KR" sz="2000" dirty="0" smtClean="0"/>
              <a:t>public class  </a:t>
            </a:r>
            <a:r>
              <a:rPr lang="ko-KR" altLang="en-US" sz="2000" dirty="0" err="1" smtClean="0"/>
              <a:t>클래스명</a:t>
            </a:r>
            <a:r>
              <a:rPr lang="en-US" altLang="ko-KR" sz="2000" dirty="0" smtClean="0"/>
              <a:t>{</a:t>
            </a:r>
          </a:p>
          <a:p>
            <a:pPr marL="1314450" lvl="3" indent="0">
              <a:buNone/>
            </a:pPr>
            <a:r>
              <a:rPr lang="en-US" altLang="ko-KR" dirty="0" smtClean="0"/>
              <a:t>static  </a:t>
            </a:r>
            <a:r>
              <a:rPr lang="ko-KR" altLang="en-US" dirty="0" smtClean="0"/>
              <a:t>타입   필드 </a:t>
            </a:r>
            <a:r>
              <a:rPr lang="en-US" altLang="ko-KR" dirty="0" smtClean="0"/>
              <a:t>[ =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];   //</a:t>
            </a:r>
            <a:r>
              <a:rPr lang="ko-KR" altLang="en-US" dirty="0" smtClean="0"/>
              <a:t>정적 필드</a:t>
            </a:r>
            <a:endParaRPr lang="en-US" altLang="ko-KR" dirty="0" smtClean="0"/>
          </a:p>
          <a:p>
            <a:pPr marL="1314450" lvl="3" indent="0">
              <a:buNone/>
            </a:pPr>
            <a:r>
              <a:rPr lang="en-US" altLang="ko-KR" dirty="0" smtClean="0"/>
              <a:t>static 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([</a:t>
            </a:r>
            <a:r>
              <a:rPr lang="ko-KR" altLang="en-US" dirty="0" smtClean="0"/>
              <a:t>매개변수선언</a:t>
            </a:r>
            <a:r>
              <a:rPr lang="en-US" altLang="ko-KR" dirty="0" smtClean="0"/>
              <a:t>, …]) { ,,, } // 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sz="2000" dirty="0"/>
              <a:t>}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6" y="4823460"/>
            <a:ext cx="3978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98" y="5130801"/>
            <a:ext cx="385286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줄무늬가 있는 오른쪽 화살표 6"/>
          <p:cNvSpPr/>
          <p:nvPr/>
        </p:nvSpPr>
        <p:spPr>
          <a:xfrm>
            <a:off x="6362700" y="5323522"/>
            <a:ext cx="662519" cy="714375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인스턴스 멤버 </a:t>
            </a:r>
            <a:r>
              <a:rPr lang="en-US" altLang="ko-KR" dirty="0"/>
              <a:t>vs </a:t>
            </a:r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필드</a:t>
            </a:r>
            <a:endParaRPr lang="ko-KR" altLang="en-US" sz="2000" dirty="0"/>
          </a:p>
          <a:p>
            <a:pPr lvl="1"/>
            <a:r>
              <a:rPr lang="ko-KR" altLang="en-US" sz="2000" dirty="0"/>
              <a:t>객체 마다 가지고 있어야 할 데이터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인스턴스 </a:t>
            </a:r>
            <a:r>
              <a:rPr lang="ko-KR" altLang="en-US" sz="2000" dirty="0"/>
              <a:t>필드</a:t>
            </a:r>
          </a:p>
          <a:p>
            <a:pPr lvl="1"/>
            <a:r>
              <a:rPr lang="ko-KR" altLang="en-US" sz="2000" dirty="0" smtClean="0"/>
              <a:t>공용 데이터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정적 </a:t>
            </a:r>
            <a:r>
              <a:rPr lang="ko-KR" altLang="en-US" sz="2000" dirty="0"/>
              <a:t>필드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lvl="1"/>
            <a:r>
              <a:rPr lang="ko-KR" altLang="en-US" sz="2000" dirty="0"/>
              <a:t>인스턴스 필드로 작업해야 할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인스턴스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lvl="1"/>
            <a:r>
              <a:rPr lang="ko-KR" altLang="en-US" sz="2000" dirty="0"/>
              <a:t>인스턴스 필드로 작업하지 않는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정적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79" y="2771710"/>
            <a:ext cx="64627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4563049"/>
            <a:ext cx="3886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메소드</a:t>
            </a:r>
            <a:r>
              <a:rPr lang="ko-KR" altLang="en-US" dirty="0"/>
              <a:t> 선언 시 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정적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선언 시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내부에 </a:t>
            </a:r>
            <a:r>
              <a:rPr lang="ko-KR" altLang="en-US" sz="2000" dirty="0"/>
              <a:t>인스턴스 필드 및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사용 </a:t>
            </a:r>
            <a:r>
              <a:rPr lang="ko-KR" altLang="en-US" sz="2000" dirty="0" smtClean="0"/>
              <a:t>불가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자신 </a:t>
            </a:r>
            <a:r>
              <a:rPr lang="ko-KR" altLang="en-US" sz="2000" dirty="0"/>
              <a:t>참조인 </a:t>
            </a:r>
            <a:r>
              <a:rPr lang="en-US" altLang="ko-KR" sz="2000" dirty="0"/>
              <a:t>this </a:t>
            </a:r>
            <a:r>
              <a:rPr lang="ko-KR" altLang="en-US" sz="2000" dirty="0"/>
              <a:t>키워드 사용 </a:t>
            </a:r>
            <a:r>
              <a:rPr lang="ko-KR" altLang="en-US" sz="2000" dirty="0" smtClean="0"/>
              <a:t>불가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객체가 없어도 실행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r>
              <a:rPr lang="en-US" altLang="ko-KR" sz="2000" dirty="0"/>
              <a:t>main()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static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메소드이므로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동일 규칙 </a:t>
            </a:r>
            <a:r>
              <a:rPr lang="ko-KR" altLang="en-US" sz="2000" dirty="0" smtClean="0"/>
              <a:t>적용</a:t>
            </a:r>
            <a:endParaRPr lang="en-US" altLang="ko-KR" sz="2000" dirty="0" smtClean="0"/>
          </a:p>
          <a:p>
            <a:pPr marL="273050" lvl="1" indent="0">
              <a:buNone/>
            </a:pPr>
            <a:r>
              <a:rPr lang="en-US" altLang="ko-KR" sz="2000" dirty="0" smtClean="0"/>
              <a:t> public 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static</a:t>
            </a:r>
            <a:r>
              <a:rPr lang="en-US" altLang="ko-KR" sz="2000" dirty="0" smtClean="0"/>
              <a:t> void main(String </a:t>
            </a:r>
            <a:r>
              <a:rPr lang="en-US" altLang="ko-KR" sz="2000" dirty="0" err="1" smtClean="0"/>
              <a:t>args</a:t>
            </a:r>
            <a:r>
              <a:rPr lang="en-US" altLang="ko-KR" sz="2000" dirty="0" smtClean="0"/>
              <a:t>[]); </a:t>
            </a:r>
            <a:endParaRPr lang="ko-KR" altLang="en-US" sz="2000" dirty="0"/>
          </a:p>
          <a:p>
            <a:pPr lvl="1"/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-504825" y="6611112"/>
            <a:ext cx="2844800" cy="246888"/>
          </a:xfrm>
        </p:spPr>
        <p:txBody>
          <a:bodyPr/>
          <a:lstStyle/>
          <a:p>
            <a:fld id="{1A8C5429-90B9-45AB-86B6-A926160AF55D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545" y="1600201"/>
            <a:ext cx="3906838" cy="4320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BAE408-7392-497C-9A7F-89B71D65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14" y="4438783"/>
            <a:ext cx="3920531" cy="24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</a:t>
            </a:r>
            <a:r>
              <a:rPr lang="en-US" altLang="ko-KR" dirty="0"/>
              <a:t>(singleton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전체 </a:t>
            </a:r>
            <a:r>
              <a:rPr lang="ko-KR" altLang="en-US" sz="2000" dirty="0"/>
              <a:t>프로그램에서 단 하나의 객체만 만들도록 보장하는 코딩 </a:t>
            </a:r>
            <a:r>
              <a:rPr lang="ko-KR" altLang="en-US" sz="2000" dirty="0" smtClean="0"/>
              <a:t>기법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싱글톤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작성 방법</a:t>
            </a:r>
          </a:p>
          <a:p>
            <a:pPr lvl="1"/>
            <a:r>
              <a:rPr lang="ko-KR" altLang="en-US" sz="1800" dirty="0"/>
              <a:t>외부에서 </a:t>
            </a:r>
            <a:r>
              <a:rPr lang="en-US" altLang="ko-KR" sz="1800" dirty="0"/>
              <a:t>new </a:t>
            </a:r>
            <a:r>
              <a:rPr lang="ko-KR" altLang="en-US" sz="1800" dirty="0"/>
              <a:t>연산자로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호출할 수 </a:t>
            </a:r>
            <a:r>
              <a:rPr lang="ko-KR" altLang="en-US" sz="1800" dirty="0" smtClean="0"/>
              <a:t>없도록 </a:t>
            </a:r>
            <a:r>
              <a:rPr lang="en-US" altLang="ko-KR" sz="1800" dirty="0"/>
              <a:t>private </a:t>
            </a:r>
            <a:r>
              <a:rPr lang="ko-KR" altLang="en-US" sz="1800" dirty="0"/>
              <a:t>접근 </a:t>
            </a:r>
            <a:r>
              <a:rPr lang="ko-KR" altLang="en-US" sz="1800" dirty="0" err="1"/>
              <a:t>제한자를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생성자</a:t>
            </a:r>
            <a:r>
              <a:rPr lang="ko-KR" altLang="en-US" sz="1800" dirty="0"/>
              <a:t> 앞에 </a:t>
            </a:r>
            <a:r>
              <a:rPr lang="ko-KR" altLang="en-US" sz="1800" dirty="0" smtClean="0"/>
              <a:t>붙임</a:t>
            </a:r>
            <a:endParaRPr lang="ko-KR" altLang="en-US" sz="1800" dirty="0"/>
          </a:p>
          <a:p>
            <a:pPr lvl="1"/>
            <a:r>
              <a:rPr lang="ko-KR" altLang="en-US" sz="1800" dirty="0" smtClean="0"/>
              <a:t>자신의 타입으로 정적 필드 선언 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자신의 객체를 생성해 초기화</a:t>
            </a:r>
            <a:r>
              <a:rPr lang="en-US" altLang="ko-KR" sz="1800" dirty="0"/>
              <a:t>, </a:t>
            </a:r>
            <a:r>
              <a:rPr lang="ko-KR" altLang="en-US" sz="1800" dirty="0"/>
              <a:t>외부에서 필드 값 변경 </a:t>
            </a:r>
            <a:r>
              <a:rPr lang="ko-KR" altLang="en-US" sz="1800" dirty="0" smtClean="0"/>
              <a:t>할 수 없도록 </a:t>
            </a:r>
            <a:r>
              <a:rPr lang="en-US" altLang="ko-KR" sz="1800" dirty="0" smtClean="0"/>
              <a:t>private </a:t>
            </a:r>
            <a:r>
              <a:rPr lang="ko-KR" altLang="en-US" sz="1800" dirty="0"/>
              <a:t>접근 </a:t>
            </a:r>
            <a:r>
              <a:rPr lang="ko-KR" altLang="en-US" sz="1800" dirty="0" err="1"/>
              <a:t>제한자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붙임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/>
            <a:r>
              <a:rPr lang="ko-KR" altLang="en-US" sz="1800" dirty="0"/>
              <a:t>외부에서 </a:t>
            </a:r>
            <a:r>
              <a:rPr lang="ko-KR" altLang="en-US" sz="1800" dirty="0" smtClean="0"/>
              <a:t>호출 가능한 </a:t>
            </a:r>
            <a:r>
              <a:rPr lang="ko-KR" altLang="en-US" sz="1800" dirty="0"/>
              <a:t>정적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getInstance</a:t>
            </a:r>
            <a:r>
              <a:rPr lang="en-US" altLang="ko-KR" sz="1800" dirty="0"/>
              <a:t>() </a:t>
            </a:r>
            <a:r>
              <a:rPr lang="ko-KR" altLang="en-US" sz="1800" dirty="0" smtClean="0"/>
              <a:t>선언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정적 </a:t>
            </a:r>
            <a:r>
              <a:rPr lang="ko-KR" altLang="en-US" sz="1800" dirty="0"/>
              <a:t>필드에서 참조하고 있는 자신의 객체 </a:t>
            </a:r>
            <a:r>
              <a:rPr lang="ko-KR" altLang="en-US" sz="1800" dirty="0" smtClean="0"/>
              <a:t>리턴</a:t>
            </a:r>
            <a:endParaRPr lang="en-US" altLang="ko-KR" sz="1800" dirty="0" smtClean="0"/>
          </a:p>
          <a:p>
            <a:pPr marL="857250" lvl="2" indent="0">
              <a:buNone/>
            </a:pPr>
            <a:endParaRPr lang="en-US" altLang="ko-KR" sz="1600" dirty="0" smtClean="0"/>
          </a:p>
          <a:p>
            <a:pPr marL="857250" lvl="2" indent="0">
              <a:buNone/>
            </a:pPr>
            <a:r>
              <a:rPr lang="en-US" altLang="ko-KR" sz="1600" dirty="0" smtClean="0"/>
              <a:t>public class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{</a:t>
            </a:r>
          </a:p>
          <a:p>
            <a:pPr marL="1371600" lvl="3" indent="0">
              <a:buNone/>
            </a:pP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static 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singleton = new </a:t>
            </a:r>
            <a:r>
              <a:rPr lang="ko-KR" altLang="en-US" sz="1600" dirty="0" smtClean="0"/>
              <a:t>클래스생성자</a:t>
            </a:r>
            <a:r>
              <a:rPr lang="en-US" altLang="ko-KR" sz="1600" dirty="0" smtClean="0"/>
              <a:t>();  // </a:t>
            </a:r>
            <a:r>
              <a:rPr lang="ko-KR" altLang="en-US" sz="1600" dirty="0" smtClean="0"/>
              <a:t>정적 필드</a:t>
            </a:r>
            <a:endParaRPr lang="en-US" altLang="ko-KR" sz="16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private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() {  }   // </a:t>
            </a:r>
            <a:r>
              <a:rPr lang="ko-KR" altLang="en-US" sz="1600" dirty="0" err="1" smtClean="0"/>
              <a:t>생성자</a:t>
            </a:r>
            <a:endParaRPr lang="en-US" altLang="ko-KR" sz="16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static 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() {  // </a:t>
            </a:r>
            <a:r>
              <a:rPr lang="ko-KR" altLang="en-US" sz="1600" dirty="0" smtClean="0"/>
              <a:t>정적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1828800" lvl="4" indent="0">
              <a:buNone/>
            </a:pPr>
            <a:r>
              <a:rPr lang="en-US" altLang="ko-KR" sz="1600" dirty="0" smtClean="0"/>
              <a:t>return singleton;</a:t>
            </a:r>
          </a:p>
          <a:p>
            <a:pPr marL="1371600" lvl="3" indent="0">
              <a:buNone/>
            </a:pPr>
            <a:r>
              <a:rPr lang="en-US" altLang="ko-KR" sz="1600" dirty="0" smtClean="0"/>
              <a:t>}</a:t>
            </a:r>
          </a:p>
          <a:p>
            <a:pPr marL="857250" lvl="2" indent="0">
              <a:buNone/>
            </a:pPr>
            <a:r>
              <a:rPr lang="en-US" altLang="ko-KR" sz="1600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-1020224" y="6592019"/>
            <a:ext cx="2844800" cy="246888"/>
          </a:xfrm>
        </p:spPr>
        <p:txBody>
          <a:bodyPr/>
          <a:lstStyle/>
          <a:p>
            <a:fld id="{1A8C5429-90B9-45AB-86B6-A926160AF55D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559" y="4002327"/>
            <a:ext cx="3134563" cy="283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644695" y="5479433"/>
            <a:ext cx="3265554" cy="1264605"/>
            <a:chOff x="7078596" y="4657725"/>
            <a:chExt cx="4503803" cy="15690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078596" y="4817702"/>
              <a:ext cx="1952625" cy="13621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364347" y="5293954"/>
              <a:ext cx="1409700" cy="245667"/>
              <a:chOff x="7058025" y="4210003"/>
              <a:chExt cx="1409700" cy="24566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058025" y="4210003"/>
                <a:ext cx="704850" cy="245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762875" y="4210003"/>
                <a:ext cx="704850" cy="245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485271" y="4831033"/>
              <a:ext cx="1161132" cy="343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스택 영역</a:t>
              </a:r>
              <a:endParaRPr lang="ko-KR" altLang="en-US" sz="12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29775" y="4657725"/>
              <a:ext cx="1952624" cy="1569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91289" y="4695310"/>
              <a:ext cx="948892" cy="343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힙</a:t>
              </a:r>
              <a:r>
                <a:rPr lang="ko-KR" altLang="en-US" sz="1200" dirty="0" smtClean="0"/>
                <a:t> 영역</a:t>
              </a:r>
              <a:endParaRPr lang="ko-KR" altLang="en-US" sz="1200" dirty="0"/>
            </a:p>
          </p:txBody>
        </p:sp>
        <p:sp>
          <p:nvSpPr>
            <p:cNvPr id="17" name="정육면체 16"/>
            <p:cNvSpPr/>
            <p:nvPr/>
          </p:nvSpPr>
          <p:spPr>
            <a:xfrm>
              <a:off x="10470386" y="5137804"/>
              <a:ext cx="980929" cy="721918"/>
            </a:xfrm>
            <a:prstGeom prst="cub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싱글톤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객체</a:t>
              </a:r>
              <a:endParaRPr lang="ko-KR" altLang="en-US" sz="10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8408358" y="5409771"/>
              <a:ext cx="1928485" cy="38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7364347" y="5543923"/>
              <a:ext cx="1409700" cy="245667"/>
              <a:chOff x="7058025" y="4210003"/>
              <a:chExt cx="1409700" cy="24566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058025" y="4210003"/>
                <a:ext cx="704850" cy="245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762875" y="4210003"/>
                <a:ext cx="704850" cy="245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>
              <a:off x="8421622" y="5667241"/>
              <a:ext cx="1928485" cy="1872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794897" y="6056779"/>
            <a:ext cx="2631186" cy="53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클래스명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s1=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클래스명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getInstance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클래스명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s2=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클래스명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getInstance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();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6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</a:t>
            </a:r>
            <a:r>
              <a:rPr lang="en-US" altLang="ko-KR" dirty="0"/>
              <a:t>(singleton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67" y="1799463"/>
            <a:ext cx="5225935" cy="4094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Calculator{</a:t>
            </a:r>
          </a:p>
          <a:p>
            <a:pPr marL="358775" indent="0">
              <a:buNone/>
            </a:pPr>
            <a:r>
              <a:rPr lang="en-US" altLang="ko-KR" sz="1600" dirty="0" err="1">
                <a:solidFill>
                  <a:srgbClr val="7F0055"/>
                </a:solidFill>
                <a:latin typeface="+mn-ea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Day {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MON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TUE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WED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THU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FRI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pPr marL="358775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Day </a:t>
            </a:r>
            <a:r>
              <a:rPr lang="en-US" altLang="ko-KR" sz="1600" dirty="0" err="1">
                <a:solidFill>
                  <a:srgbClr val="0000C0"/>
                </a:solidFill>
                <a:latin typeface="+mn-ea"/>
              </a:rPr>
              <a:t>day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358775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private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Calculator </a:t>
            </a:r>
            <a:r>
              <a:rPr lang="en-US" altLang="ko-KR" sz="1600" dirty="0" err="1">
                <a:solidFill>
                  <a:srgbClr val="0000C0"/>
                </a:solidFill>
                <a:latin typeface="+mn-ea"/>
              </a:rPr>
              <a:t>cal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 </a:t>
            </a:r>
            <a:endParaRPr lang="en-US" altLang="ko-KR" sz="1600" dirty="0" smtClean="0">
              <a:solidFill>
                <a:srgbClr val="000000"/>
              </a:solidFill>
              <a:latin typeface="+mn-ea"/>
            </a:endParaRPr>
          </a:p>
          <a:p>
            <a:pPr marL="358775" indent="0">
              <a:spcBef>
                <a:spcPts val="0"/>
              </a:spcBef>
              <a:buClrTx/>
              <a:buSzTx/>
              <a:buNone/>
              <a:defRPr/>
            </a:pPr>
            <a:endParaRPr lang="en-US" altLang="ko-KR" sz="1600" dirty="0">
              <a:solidFill>
                <a:srgbClr val="7F0055"/>
              </a:solidFill>
              <a:latin typeface="+mn-ea"/>
            </a:endParaRPr>
          </a:p>
          <a:p>
            <a:pPr marL="358775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Calculator() { </a:t>
            </a:r>
            <a:r>
              <a:rPr lang="en-US" altLang="ko-KR" sz="1600" b="1" dirty="0">
                <a:solidFill>
                  <a:srgbClr val="0000C0"/>
                </a:solidFill>
                <a:latin typeface="+mn-ea"/>
              </a:rPr>
              <a:t>  </a:t>
            </a:r>
          </a:p>
          <a:p>
            <a:pPr marL="358775" indent="0">
              <a:buNone/>
            </a:pP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  day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Day.</a:t>
            </a:r>
            <a:r>
              <a:rPr lang="en-US" altLang="ko-KR" sz="1600" i="1" dirty="0" err="1">
                <a:solidFill>
                  <a:srgbClr val="0000C0"/>
                </a:solidFill>
                <a:latin typeface="+mn-ea"/>
              </a:rPr>
              <a:t>MON</a:t>
            </a:r>
            <a:r>
              <a:rPr lang="en-US" altLang="ko-KR" sz="1600" i="1" dirty="0">
                <a:solidFill>
                  <a:srgbClr val="000000"/>
                </a:solidFill>
                <a:latin typeface="+mn-ea"/>
              </a:rPr>
              <a:t>;  </a:t>
            </a:r>
          </a:p>
          <a:p>
            <a:pPr marL="358775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358775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static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Calculator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</a:rPr>
              <a:t>getInstance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pPr marL="358775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   </a:t>
            </a:r>
            <a:r>
              <a:rPr lang="en-US" altLang="ko-KR" sz="1600" dirty="0" err="1">
                <a:solidFill>
                  <a:srgbClr val="0000C0"/>
                </a:solidFill>
                <a:latin typeface="+mn-ea"/>
              </a:rPr>
              <a:t>cal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Calculator();</a:t>
            </a:r>
          </a:p>
          <a:p>
            <a:pPr marL="358775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   return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+mn-ea"/>
              </a:rPr>
              <a:t>cal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358775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-1020224" y="6592019"/>
            <a:ext cx="2844800" cy="246888"/>
          </a:xfrm>
        </p:spPr>
        <p:txBody>
          <a:bodyPr/>
          <a:lstStyle/>
          <a:p>
            <a:fld id="{1A8C5429-90B9-45AB-86B6-A926160AF55D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6356465" y="1799463"/>
            <a:ext cx="5225935" cy="409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SingletonExam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358775" indent="0">
              <a:buFont typeface="Wingdings 3" pitchFamily="18" charset="2"/>
              <a:buNone/>
            </a:pPr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main(String[] </a:t>
            </a:r>
            <a:r>
              <a:rPr lang="en-US" altLang="ko-KR" sz="1600" dirty="0" err="1" smtClean="0">
                <a:solidFill>
                  <a:srgbClr val="6A3E3E"/>
                </a:solidFill>
                <a:latin typeface="+mn-ea"/>
              </a:rPr>
              <a:t>args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358775" indent="0">
              <a:buFont typeface="Wingdings 3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Calculator </a:t>
            </a:r>
            <a:r>
              <a:rPr lang="en-US" altLang="ko-KR" sz="1600" dirty="0" err="1" smtClean="0">
                <a:solidFill>
                  <a:srgbClr val="6A3E3E"/>
                </a:solidFill>
                <a:latin typeface="+mn-ea"/>
              </a:rPr>
              <a:t>cal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+mn-ea"/>
              </a:rPr>
              <a:t>Calculator.getInstance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</a:rPr>
              <a:t>();</a:t>
            </a:r>
          </a:p>
          <a:p>
            <a:pPr marL="358775" indent="0">
              <a:buFont typeface="Wingdings 3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600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smtClean="0">
                <a:solidFill>
                  <a:srgbClr val="2A00FF"/>
                </a:solidFill>
                <a:latin typeface="+mn-ea"/>
              </a:rPr>
              <a:t>"Day = "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+ </a:t>
            </a:r>
            <a:r>
              <a:rPr lang="en-US" altLang="ko-KR" sz="1600" dirty="0" err="1" smtClean="0">
                <a:solidFill>
                  <a:srgbClr val="6A3E3E"/>
                </a:solidFill>
                <a:latin typeface="+mn-ea"/>
              </a:rPr>
              <a:t>cal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 smtClean="0">
                <a:solidFill>
                  <a:srgbClr val="0000C0"/>
                </a:solidFill>
                <a:latin typeface="+mn-ea"/>
              </a:rPr>
              <a:t>day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358775" indent="0">
              <a:buFont typeface="Wingdings 3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600" dirty="0" smtClean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5619404" y="1612669"/>
            <a:ext cx="0" cy="472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필드와 상수</a:t>
            </a:r>
            <a:r>
              <a:rPr lang="en-US" altLang="ko-KR" dirty="0"/>
              <a:t>(static final)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final </a:t>
            </a:r>
            <a:r>
              <a:rPr lang="ko-KR" altLang="en-US" sz="2000" dirty="0"/>
              <a:t>필드</a:t>
            </a:r>
          </a:p>
          <a:p>
            <a:pPr lvl="1"/>
            <a:r>
              <a:rPr lang="ko-KR" altLang="en-US" sz="2000" dirty="0"/>
              <a:t>최종적인 값을 갖고 있는 필드 </a:t>
            </a:r>
            <a:r>
              <a:rPr lang="en-US" altLang="ko-KR" sz="2000" dirty="0"/>
              <a:t>= </a:t>
            </a:r>
            <a:r>
              <a:rPr lang="ko-KR" altLang="en-US" sz="2000" dirty="0"/>
              <a:t>값을 변경할 수 없는 필드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final </a:t>
            </a:r>
            <a:r>
              <a:rPr lang="ko-KR" altLang="en-US" sz="2000" dirty="0"/>
              <a:t>필드의 </a:t>
            </a:r>
            <a:r>
              <a:rPr lang="ko-KR" altLang="en-US" sz="2000" dirty="0" smtClean="0"/>
              <a:t>초기값 </a:t>
            </a:r>
            <a:r>
              <a:rPr lang="ko-KR" altLang="en-US" sz="2000" dirty="0"/>
              <a:t>지정 방법</a:t>
            </a:r>
          </a:p>
          <a:p>
            <a:pPr lvl="1"/>
            <a:r>
              <a:rPr lang="ko-KR" altLang="en-US" sz="2000" dirty="0"/>
              <a:t>필드 선언 </a:t>
            </a:r>
            <a:r>
              <a:rPr lang="ko-KR" altLang="en-US" sz="2000" dirty="0" smtClean="0"/>
              <a:t>시 초기화</a:t>
            </a:r>
            <a:endParaRPr lang="ko-KR" altLang="en-US" sz="2000" dirty="0"/>
          </a:p>
          <a:p>
            <a:pPr lvl="1"/>
            <a:r>
              <a:rPr lang="ko-KR" altLang="en-US" sz="2000" dirty="0" smtClean="0"/>
              <a:t>객체 </a:t>
            </a:r>
            <a:r>
              <a:rPr lang="ko-KR" altLang="en-US" sz="2000" dirty="0"/>
              <a:t>생성 시 </a:t>
            </a:r>
            <a:r>
              <a:rPr lang="ko-KR" altLang="en-US" sz="2000" dirty="0" err="1" smtClean="0"/>
              <a:t>생성자에서</a:t>
            </a:r>
            <a:r>
              <a:rPr lang="ko-KR" altLang="en-US" sz="2000" dirty="0" smtClean="0"/>
              <a:t> 초기화</a:t>
            </a:r>
            <a:endParaRPr lang="en-US" altLang="ko-KR" sz="2000" dirty="0"/>
          </a:p>
          <a:p>
            <a:pPr lvl="1"/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32" y="2586741"/>
            <a:ext cx="3197468" cy="27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7058A2E-1731-4AB1-9BEC-80AF5566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69" y="4138745"/>
            <a:ext cx="5900189" cy="94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47725" y="1753749"/>
            <a:ext cx="5905500" cy="800100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326" y="3108601"/>
            <a:ext cx="4581526" cy="3317717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62627" y="2721292"/>
            <a:ext cx="5962649" cy="3317717"/>
          </a:xfrm>
          <a:prstGeom prst="roundRect">
            <a:avLst>
              <a:gd name="adj" fmla="val 273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필수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725" y="1844850"/>
            <a:ext cx="6904736" cy="820641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객체</a:t>
            </a:r>
            <a:r>
              <a:rPr lang="en-US" altLang="ko-KR" dirty="0">
                <a:ea typeface="굴림" panose="020B0600000101010101" pitchFamily="50" charset="-127"/>
              </a:rPr>
              <a:t>(Object)</a:t>
            </a:r>
            <a:r>
              <a:rPr lang="ko-KR" altLang="en-US" dirty="0">
                <a:ea typeface="굴림" panose="020B0600000101010101" pitchFamily="50" charset="-127"/>
              </a:rPr>
              <a:t>와 클래스</a:t>
            </a:r>
            <a:r>
              <a:rPr lang="en-US" altLang="ko-KR" dirty="0">
                <a:ea typeface="굴림" panose="020B0600000101010101" pitchFamily="50" charset="-127"/>
              </a:rPr>
              <a:t>(Class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57901" y="3162102"/>
            <a:ext cx="5372100" cy="292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ea typeface="굴림" panose="020B0600000101010101" pitchFamily="50" charset="-127"/>
              </a:rPr>
              <a:t>객체 생성과 클래스 변수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인스턴스 멤버와 </a:t>
            </a:r>
            <a:r>
              <a:rPr lang="en-US" altLang="ko-KR" dirty="0" smtClean="0">
                <a:ea typeface="굴림" panose="020B0600000101010101" pitchFamily="50" charset="-127"/>
              </a:rPr>
              <a:t>this</a:t>
            </a:r>
          </a:p>
          <a:p>
            <a:r>
              <a:rPr lang="ko-KR" altLang="en-US" dirty="0" smtClean="0">
                <a:ea typeface="굴림" panose="020B0600000101010101" pitchFamily="50" charset="-127"/>
              </a:rPr>
              <a:t>정적 멤버와 </a:t>
            </a:r>
            <a:r>
              <a:rPr lang="en-US" altLang="ko-KR" dirty="0" smtClean="0">
                <a:ea typeface="굴림" panose="020B0600000101010101" pitchFamily="50" charset="-127"/>
              </a:rPr>
              <a:t>static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final </a:t>
            </a:r>
            <a:r>
              <a:rPr lang="ko-KR" altLang="en-US" dirty="0" smtClean="0">
                <a:ea typeface="굴림" panose="020B0600000101010101" pitchFamily="50" charset="-127"/>
              </a:rPr>
              <a:t>필드와 상수</a:t>
            </a:r>
            <a:r>
              <a:rPr lang="en-US" altLang="ko-KR" dirty="0" smtClean="0">
                <a:ea typeface="굴림" panose="020B0600000101010101" pitchFamily="50" charset="-127"/>
              </a:rPr>
              <a:t>(static final)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2" y="3220243"/>
            <a:ext cx="4438650" cy="299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ea typeface="굴림" panose="020B0600000101010101" pitchFamily="50" charset="-127"/>
              </a:rPr>
              <a:t>클래스 선언</a:t>
            </a:r>
          </a:p>
          <a:p>
            <a:r>
              <a:rPr lang="ko-KR" altLang="en-US" dirty="0" smtClean="0">
                <a:ea typeface="굴림" panose="020B0600000101010101" pitchFamily="50" charset="-127"/>
              </a:rPr>
              <a:t>클래스의 구성 멤버</a:t>
            </a:r>
          </a:p>
          <a:p>
            <a:r>
              <a:rPr lang="ko-KR" altLang="en-US" dirty="0" smtClean="0">
                <a:ea typeface="굴림" panose="020B0600000101010101" pitchFamily="50" charset="-127"/>
              </a:rPr>
              <a:t>필드</a:t>
            </a:r>
            <a:r>
              <a:rPr lang="en-US" altLang="ko-KR" dirty="0" smtClean="0">
                <a:ea typeface="굴림" panose="020B0600000101010101" pitchFamily="50" charset="-127"/>
              </a:rPr>
              <a:t>(Field)</a:t>
            </a:r>
          </a:p>
          <a:p>
            <a:r>
              <a:rPr lang="ko-KR" altLang="en-US" dirty="0" err="1" smtClean="0">
                <a:ea typeface="굴림" panose="020B0600000101010101" pitchFamily="50" charset="-127"/>
              </a:rPr>
              <a:t>생성자</a:t>
            </a:r>
            <a:r>
              <a:rPr lang="en-US" altLang="ko-KR" dirty="0" smtClean="0">
                <a:ea typeface="굴림" panose="020B0600000101010101" pitchFamily="50" charset="-127"/>
              </a:rPr>
              <a:t>(Constructor)</a:t>
            </a:r>
          </a:p>
          <a:p>
            <a:r>
              <a:rPr lang="ko-KR" altLang="en-US" dirty="0" err="1" smtClean="0">
                <a:ea typeface="굴림" panose="020B0600000101010101" pitchFamily="50" charset="-127"/>
              </a:rPr>
              <a:t>메소드</a:t>
            </a:r>
            <a:r>
              <a:rPr lang="en-US" altLang="ko-KR" dirty="0" smtClean="0">
                <a:ea typeface="굴림" panose="020B0600000101010101" pitchFamily="50" charset="-127"/>
              </a:rPr>
              <a:t>(Method)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8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72449"/>
            <a:ext cx="10365971" cy="482773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객체간의 상호작용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65019" y="1787237"/>
            <a:ext cx="2435628" cy="2044930"/>
            <a:chOff x="1388225" y="1562793"/>
            <a:chExt cx="4505499" cy="45138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388225" y="1562793"/>
              <a:ext cx="4505499" cy="451381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782844" y="2573944"/>
              <a:ext cx="3456384" cy="2531360"/>
              <a:chOff x="2843808" y="2286876"/>
              <a:chExt cx="3456384" cy="2531360"/>
            </a:xfrm>
          </p:grpSpPr>
          <p:sp>
            <p:nvSpPr>
              <p:cNvPr id="16" name="사다리꼴 15"/>
              <p:cNvSpPr/>
              <p:nvPr/>
            </p:nvSpPr>
            <p:spPr>
              <a:xfrm>
                <a:off x="3203848" y="3810124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다리꼴 16"/>
              <p:cNvSpPr/>
              <p:nvPr/>
            </p:nvSpPr>
            <p:spPr>
              <a:xfrm rot="10800000">
                <a:off x="4860032" y="2286876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43808" y="2708920"/>
                <a:ext cx="3456384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973226" y="263691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311860" y="436010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138479" y="165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prstTxWarp prst="textFadeDown">
                <a:avLst/>
              </a:prstTxWarp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1622" y="5551336"/>
              <a:ext cx="639932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</a:bodyPr>
            <a:lstStyle/>
            <a:p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71622" y="3627978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ko-KR" altLang="en-US" dirty="0" smtClean="0"/>
                <a:t>처리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알고리즘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4" name="아래쪽 화살표 23"/>
            <p:cNvSpPr/>
            <p:nvPr/>
          </p:nvSpPr>
          <p:spPr>
            <a:xfrm>
              <a:off x="4192051" y="2103001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2521361" y="4930272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029488" y="4481459"/>
            <a:ext cx="2435628" cy="2044930"/>
            <a:chOff x="1388225" y="1562793"/>
            <a:chExt cx="4505499" cy="451381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88225" y="1562793"/>
              <a:ext cx="4505499" cy="451381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782844" y="2573944"/>
              <a:ext cx="3456384" cy="2531360"/>
              <a:chOff x="2843808" y="2286876"/>
              <a:chExt cx="3456384" cy="2531360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3203848" y="3810124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 rot="10800000">
                <a:off x="4860032" y="2286876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843808" y="2708920"/>
                <a:ext cx="3456384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973226" y="263691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311860" y="436010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138479" y="165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prstTxWarp prst="textFadeDown">
                <a:avLst/>
              </a:prstTxWarp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71622" y="5551336"/>
              <a:ext cx="639932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</a:bodyPr>
            <a:lstStyle/>
            <a:p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71622" y="3627978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ko-KR" altLang="en-US" dirty="0" smtClean="0"/>
                <a:t>처리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알고리즘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47" name="아래쪽 화살표 46"/>
            <p:cNvSpPr/>
            <p:nvPr/>
          </p:nvSpPr>
          <p:spPr>
            <a:xfrm>
              <a:off x="4192051" y="2103001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아래쪽 화살표 47"/>
            <p:cNvSpPr/>
            <p:nvPr/>
          </p:nvSpPr>
          <p:spPr>
            <a:xfrm>
              <a:off x="2521361" y="4930272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구부러진 연결선 53"/>
          <p:cNvCxnSpPr>
            <a:stCxn id="22" idx="2"/>
            <a:endCxn id="44" idx="0"/>
          </p:cNvCxnSpPr>
          <p:nvPr/>
        </p:nvCxnSpPr>
        <p:spPr>
          <a:xfrm rot="16200000" flipH="1">
            <a:off x="2176075" y="3009111"/>
            <a:ext cx="762462" cy="226728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470957" y="2473684"/>
            <a:ext cx="2435628" cy="2044930"/>
            <a:chOff x="1388225" y="1562793"/>
            <a:chExt cx="4505499" cy="4513811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388225" y="1562793"/>
              <a:ext cx="4505499" cy="451381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1782844" y="2573944"/>
              <a:ext cx="3456384" cy="2531360"/>
              <a:chOff x="2843808" y="2286876"/>
              <a:chExt cx="3456384" cy="2531360"/>
            </a:xfrm>
          </p:grpSpPr>
          <p:sp>
            <p:nvSpPr>
              <p:cNvPr id="65" name="사다리꼴 64"/>
              <p:cNvSpPr/>
              <p:nvPr/>
            </p:nvSpPr>
            <p:spPr>
              <a:xfrm>
                <a:off x="3203848" y="3810124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다리꼴 65"/>
              <p:cNvSpPr/>
              <p:nvPr/>
            </p:nvSpPr>
            <p:spPr>
              <a:xfrm rot="10800000">
                <a:off x="4860032" y="2286876"/>
                <a:ext cx="1296144" cy="1008112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843808" y="2708920"/>
                <a:ext cx="3456384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973226" y="263691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311860" y="4360102"/>
                <a:ext cx="1080120" cy="154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138479" y="165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prstTxWarp prst="textFadeDown">
                <a:avLst/>
              </a:prstTxWarp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71622" y="5551336"/>
              <a:ext cx="639932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</a:bodyPr>
            <a:lstStyle/>
            <a:p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71622" y="3627978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ko-KR" altLang="en-US" dirty="0" smtClean="0"/>
                <a:t>처리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알고리즘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63" name="아래쪽 화살표 62"/>
            <p:cNvSpPr/>
            <p:nvPr/>
          </p:nvSpPr>
          <p:spPr>
            <a:xfrm>
              <a:off x="4192051" y="2103001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쪽 화살표 63"/>
            <p:cNvSpPr/>
            <p:nvPr/>
          </p:nvSpPr>
          <p:spPr>
            <a:xfrm>
              <a:off x="2521361" y="4930272"/>
              <a:ext cx="539189" cy="58895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구부러진 연결선 70"/>
          <p:cNvCxnSpPr>
            <a:stCxn id="45" idx="3"/>
            <a:endCxn id="60" idx="0"/>
          </p:cNvCxnSpPr>
          <p:nvPr/>
        </p:nvCxnSpPr>
        <p:spPr>
          <a:xfrm flipV="1">
            <a:off x="2961103" y="2516209"/>
            <a:ext cx="4171314" cy="3855874"/>
          </a:xfrm>
          <a:prstGeom prst="curvedConnector4">
            <a:avLst>
              <a:gd name="adj1" fmla="val 47906"/>
              <a:gd name="adj2" fmla="val 1175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다이어그램 88"/>
          <p:cNvGraphicFramePr/>
          <p:nvPr>
            <p:extLst>
              <p:ext uri="{D42A27DB-BD31-4B8C-83A1-F6EECF244321}">
                <p14:modId xmlns:p14="http://schemas.microsoft.com/office/powerpoint/2010/main" val="2906822164"/>
              </p:ext>
            </p:extLst>
          </p:nvPr>
        </p:nvGraphicFramePr>
        <p:xfrm>
          <a:off x="5769034" y="5125381"/>
          <a:ext cx="5938558" cy="1410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" name="구름 모양 설명선 90"/>
          <p:cNvSpPr/>
          <p:nvPr/>
        </p:nvSpPr>
        <p:spPr>
          <a:xfrm>
            <a:off x="8856049" y="2474602"/>
            <a:ext cx="2600702" cy="2133043"/>
          </a:xfrm>
          <a:prstGeom prst="cloudCallout">
            <a:avLst>
              <a:gd name="adj1" fmla="val -95947"/>
              <a:gd name="adj2" fmla="val 7692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객체가 뭐였지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다시 생각해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보자</a:t>
            </a:r>
            <a:endParaRPr lang="ko-KR" altLang="en-US" dirty="0"/>
          </a:p>
        </p:txBody>
      </p:sp>
      <p:sp>
        <p:nvSpPr>
          <p:cNvPr id="5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0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객체간의 </a:t>
            </a:r>
            <a:r>
              <a:rPr lang="ko-KR" altLang="en-US" smtClean="0"/>
              <a:t>상호작용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7" y="2479130"/>
            <a:ext cx="4239293" cy="153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32" y="5289998"/>
            <a:ext cx="3305175" cy="1285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66" y="2023456"/>
            <a:ext cx="5239778" cy="1994903"/>
          </a:xfrm>
          <a:prstGeom prst="rect">
            <a:avLst/>
          </a:prstGeom>
        </p:spPr>
      </p:pic>
      <p:sp>
        <p:nvSpPr>
          <p:cNvPr id="7" name="줄무늬가 있는 오른쪽 화살표 6"/>
          <p:cNvSpPr/>
          <p:nvPr/>
        </p:nvSpPr>
        <p:spPr>
          <a:xfrm>
            <a:off x="5037471" y="2932509"/>
            <a:ext cx="665018" cy="924596"/>
          </a:xfrm>
          <a:prstGeom prst="striped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줄무늬가 있는 오른쪽 화살표 7"/>
          <p:cNvSpPr/>
          <p:nvPr/>
        </p:nvSpPr>
        <p:spPr>
          <a:xfrm rot="6322690">
            <a:off x="7863798" y="4105223"/>
            <a:ext cx="665018" cy="924596"/>
          </a:xfrm>
          <a:prstGeom prst="striped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16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879" y="754475"/>
            <a:ext cx="10365971" cy="482773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다양한 객체간의 관계</a:t>
            </a:r>
            <a:endParaRPr lang="ko-KR" altLang="en-US" sz="3200" dirty="0"/>
          </a:p>
        </p:txBody>
      </p:sp>
      <p:graphicFrame>
        <p:nvGraphicFramePr>
          <p:cNvPr id="72" name="다이어그램 71"/>
          <p:cNvGraphicFramePr/>
          <p:nvPr>
            <p:extLst>
              <p:ext uri="{D42A27DB-BD31-4B8C-83A1-F6EECF244321}">
                <p14:modId xmlns:p14="http://schemas.microsoft.com/office/powerpoint/2010/main" val="943046624"/>
              </p:ext>
            </p:extLst>
          </p:nvPr>
        </p:nvGraphicFramePr>
        <p:xfrm>
          <a:off x="37596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977638" y="2332335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집합관계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389120" y="3964000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사용관계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977638" y="55956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상속관계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81" y="1693507"/>
            <a:ext cx="723641" cy="7236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986" y="2055327"/>
            <a:ext cx="676477" cy="6802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56" y="2548241"/>
            <a:ext cx="859166" cy="7080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4020" y="1942980"/>
            <a:ext cx="1390650" cy="1019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9194" y="3664318"/>
            <a:ext cx="755965" cy="9946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3581" y="3455039"/>
            <a:ext cx="1381125" cy="1266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1493" y="5144722"/>
            <a:ext cx="2438400" cy="1362075"/>
          </a:xfrm>
          <a:prstGeom prst="rect">
            <a:avLst/>
          </a:prstGeom>
        </p:spPr>
      </p:pic>
      <p:sp>
        <p:nvSpPr>
          <p:cNvPr id="14" name="줄무늬가 있는 오른쪽 화살표 13"/>
          <p:cNvSpPr/>
          <p:nvPr/>
        </p:nvSpPr>
        <p:spPr>
          <a:xfrm>
            <a:off x="1945001" y="2372350"/>
            <a:ext cx="397481" cy="540828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줄무늬가 있는 오른쪽 화살표 75"/>
          <p:cNvSpPr/>
          <p:nvPr/>
        </p:nvSpPr>
        <p:spPr>
          <a:xfrm>
            <a:off x="2260472" y="4030306"/>
            <a:ext cx="397481" cy="540828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줄무늬가 있는 오른쪽 화살표 76"/>
          <p:cNvSpPr/>
          <p:nvPr/>
        </p:nvSpPr>
        <p:spPr>
          <a:xfrm>
            <a:off x="812139" y="5509917"/>
            <a:ext cx="397481" cy="540828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6854" y="407830"/>
            <a:ext cx="6277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객체지향프로그램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집합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사용 관계 있는 객체를 하나씩 설계한 후 조립하여 프로그램 개발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34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객체 구상 후 클래스 이름 결정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식별자</a:t>
            </a:r>
            <a:r>
              <a:rPr lang="ko-KR" altLang="en-US" sz="2000" dirty="0" smtClean="0"/>
              <a:t> 작성 규칙 적용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통상적으로 </a:t>
            </a:r>
            <a:r>
              <a:rPr lang="ko-KR" altLang="en-US" sz="2000" dirty="0" err="1" smtClean="0"/>
              <a:t>첫글자를</a:t>
            </a:r>
            <a:r>
              <a:rPr lang="ko-KR" altLang="en-US" sz="2000" dirty="0" smtClean="0"/>
              <a:t> 대문자로 작성</a:t>
            </a:r>
            <a:r>
              <a:rPr lang="en-US" altLang="ko-KR" sz="2000" dirty="0" smtClean="0"/>
              <a:t>(Car, WebEx..)</a:t>
            </a:r>
          </a:p>
          <a:p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클래스이름</a:t>
            </a:r>
            <a:r>
              <a:rPr lang="en-US" altLang="ko-KR" sz="2400" dirty="0" smtClean="0"/>
              <a:t>.java”</a:t>
            </a:r>
            <a:r>
              <a:rPr lang="ko-KR" altLang="en-US" sz="2400" dirty="0" smtClean="0"/>
              <a:t>로 소스 파일 생성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public class  </a:t>
            </a:r>
            <a:r>
              <a:rPr lang="ko-KR" altLang="en-US" sz="2000" dirty="0" err="1" smtClean="0"/>
              <a:t>클래스이름</a:t>
            </a:r>
            <a:r>
              <a:rPr lang="en-US" altLang="ko-KR" sz="2000" dirty="0" smtClean="0"/>
              <a:t>{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 smtClean="0"/>
              <a:t>객체 생성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ko-KR" altLang="en-US" sz="2000" dirty="0" smtClean="0"/>
              <a:t>클래스  변수</a:t>
            </a:r>
            <a:r>
              <a:rPr lang="en-US" altLang="ko-KR" sz="2000" dirty="0" smtClean="0"/>
              <a:t>;</a:t>
            </a:r>
          </a:p>
          <a:p>
            <a:pPr marL="457200" lvl="1" indent="0">
              <a:buNone/>
            </a:pP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= new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클래스생성자</a:t>
            </a:r>
            <a:r>
              <a:rPr lang="en-US" altLang="ko-KR" sz="2000" dirty="0" smtClean="0"/>
              <a:t>(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126164"/>
            <a:ext cx="641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dirty="0" smtClean="0"/>
              <a:t>Or </a:t>
            </a:r>
            <a:r>
              <a:rPr lang="ko-KR" altLang="en-US" sz="2000" dirty="0" smtClean="0"/>
              <a:t>  클래스  변수 </a:t>
            </a:r>
            <a:r>
              <a:rPr lang="en-US" altLang="ko-KR" sz="2000" dirty="0" smtClean="0"/>
              <a:t>= new</a:t>
            </a:r>
            <a:r>
              <a:rPr lang="ko-KR" altLang="en-US" sz="2000" dirty="0" smtClean="0"/>
              <a:t> 클래스생성자</a:t>
            </a:r>
            <a:r>
              <a:rPr lang="en-US" altLang="ko-KR" sz="2000" dirty="0" smtClean="0"/>
              <a:t>( );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6076949" y="5049869"/>
            <a:ext cx="1952625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62700" y="5526120"/>
            <a:ext cx="704850" cy="245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67550" y="5526120"/>
            <a:ext cx="704850" cy="245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1855" y="513410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스택 영역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78105" y="5789378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객체의 주소 번지</a:t>
            </a:r>
            <a:endParaRPr lang="ko-KR" altLang="en-US" sz="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28128" y="4630769"/>
            <a:ext cx="1952625" cy="148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86090" y="471107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힙</a:t>
            </a:r>
            <a:r>
              <a:rPr lang="ko-KR" altLang="en-US" sz="1400" dirty="0" smtClean="0"/>
              <a:t> 영역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348460" y="5204410"/>
            <a:ext cx="845337" cy="734884"/>
            <a:chOff x="9115425" y="3339834"/>
            <a:chExt cx="845337" cy="734884"/>
          </a:xfrm>
        </p:grpSpPr>
        <p:sp>
          <p:nvSpPr>
            <p:cNvPr id="7" name="정육면체 6"/>
            <p:cNvSpPr/>
            <p:nvPr/>
          </p:nvSpPr>
          <p:spPr>
            <a:xfrm>
              <a:off x="9115425" y="3352800"/>
              <a:ext cx="838200" cy="721918"/>
            </a:xfrm>
            <a:prstGeom prst="cub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나</a:t>
              </a:r>
              <a:r>
                <a:rPr lang="en-US" altLang="ko-KR" sz="1400" dirty="0" smtClean="0"/>
                <a:t>! </a:t>
              </a:r>
            </a:p>
            <a:p>
              <a:pPr algn="ctr"/>
              <a:r>
                <a:rPr lang="ko-KR" altLang="en-US" sz="1400" dirty="0" smtClean="0"/>
                <a:t>객체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68557" y="3339834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100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번지 주소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화살표 연결선 15"/>
          <p:cNvCxnSpPr>
            <a:endCxn id="7" idx="2"/>
          </p:cNvCxnSpPr>
          <p:nvPr/>
        </p:nvCxnSpPr>
        <p:spPr>
          <a:xfrm>
            <a:off x="7677150" y="5648953"/>
            <a:ext cx="1671310" cy="19622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00257" y="5433847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참조</a:t>
            </a:r>
            <a:endParaRPr lang="ko-KR" altLang="en-US" sz="900" dirty="0"/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75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생성과 클래스 변수의 사용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600" y="1816332"/>
            <a:ext cx="10972800" cy="4525963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altLang="ko-KR" sz="2000" dirty="0" smtClean="0"/>
              <a:t>public class  Student{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StudentEx</a:t>
            </a:r>
            <a:r>
              <a:rPr lang="en-US" altLang="ko-KR" sz="2000" dirty="0" smtClean="0"/>
              <a:t>{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 public static void main(String[] </a:t>
            </a:r>
            <a:r>
              <a:rPr lang="en-US" altLang="ko-KR" sz="2000" dirty="0" err="1" smtClean="0"/>
              <a:t>args</a:t>
            </a:r>
            <a:r>
              <a:rPr lang="en-US" altLang="ko-KR" sz="2000" dirty="0" smtClean="0"/>
              <a:t>){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Student s1 = new Student();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….</a:t>
            </a:r>
          </a:p>
          <a:p>
            <a:pPr marL="457200" lvl="1" indent="0">
              <a:buNone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Student s2;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s2 = new Student();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….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 }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ko-KR" altLang="en-US" sz="2400" dirty="0" smtClean="0"/>
              <a:t>클래스의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용도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라이브러리</a:t>
            </a:r>
            <a:r>
              <a:rPr lang="en-US" altLang="ko-KR" sz="2000" dirty="0" smtClean="0"/>
              <a:t>(API : Application Program Interface)</a:t>
            </a:r>
            <a:r>
              <a:rPr lang="ko-KR" altLang="en-US" sz="2000" dirty="0" smtClean="0"/>
              <a:t> 클래스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객체 생성 및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제공 역할 </a:t>
            </a:r>
            <a:r>
              <a:rPr lang="en-US" altLang="ko-KR" sz="1600" dirty="0" smtClean="0"/>
              <a:t>– Student.java</a:t>
            </a:r>
          </a:p>
          <a:p>
            <a:pPr lvl="1"/>
            <a:r>
              <a:rPr lang="ko-KR" altLang="en-US" sz="2000" dirty="0" smtClean="0"/>
              <a:t>실행 클래스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main()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제공 역할 </a:t>
            </a:r>
            <a:r>
              <a:rPr lang="en-US" altLang="ko-KR" sz="1600" dirty="0" smtClean="0"/>
              <a:t>– StudentEx.java</a:t>
            </a:r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980902" y="1740686"/>
            <a:ext cx="2394065" cy="7531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0902" y="2569465"/>
            <a:ext cx="4172989" cy="2274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64626" y="2005862"/>
            <a:ext cx="1632065" cy="37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Student.java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67447" y="4092198"/>
            <a:ext cx="1632065" cy="37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StudentEx.java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344843" y="2235432"/>
            <a:ext cx="1952625" cy="13621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630594" y="2711684"/>
            <a:ext cx="1409700" cy="245667"/>
            <a:chOff x="7058025" y="4210003"/>
            <a:chExt cx="1409700" cy="245667"/>
          </a:xfrm>
        </p:grpSpPr>
        <p:sp>
          <p:nvSpPr>
            <p:cNvPr id="12" name="직사각형 11"/>
            <p:cNvSpPr/>
            <p:nvPr/>
          </p:nvSpPr>
          <p:spPr>
            <a:xfrm>
              <a:off x="7058025" y="4210003"/>
              <a:ext cx="704850" cy="245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62875" y="4210003"/>
              <a:ext cx="704850" cy="245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69749" y="231967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스택 영역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96022" y="1816332"/>
            <a:ext cx="1952625" cy="3027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053984" y="189663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힙</a:t>
            </a:r>
            <a:r>
              <a:rPr lang="ko-KR" altLang="en-US" sz="1400" dirty="0" smtClean="0"/>
              <a:t> 영역</a:t>
            </a:r>
            <a:endParaRPr lang="ko-KR" altLang="en-US" sz="1400" dirty="0"/>
          </a:p>
        </p:txBody>
      </p:sp>
      <p:sp>
        <p:nvSpPr>
          <p:cNvPr id="19" name="정육면체 18"/>
          <p:cNvSpPr/>
          <p:nvPr/>
        </p:nvSpPr>
        <p:spPr>
          <a:xfrm>
            <a:off x="9616354" y="2402940"/>
            <a:ext cx="838200" cy="721918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Student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endCxn id="19" idx="2"/>
          </p:cNvCxnSpPr>
          <p:nvPr/>
        </p:nvCxnSpPr>
        <p:spPr>
          <a:xfrm>
            <a:off x="7687869" y="2850243"/>
            <a:ext cx="1928485" cy="389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68151" y="2619411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참조</a:t>
            </a:r>
            <a:endParaRPr lang="ko-KR" altLang="en-US" sz="900" dirty="0"/>
          </a:p>
        </p:txBody>
      </p:sp>
      <p:sp>
        <p:nvSpPr>
          <p:cNvPr id="24" name="정육면체 23"/>
          <p:cNvSpPr/>
          <p:nvPr/>
        </p:nvSpPr>
        <p:spPr>
          <a:xfrm>
            <a:off x="9616354" y="3458105"/>
            <a:ext cx="838200" cy="721918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Student </a:t>
            </a:r>
            <a:r>
              <a:rPr lang="ko-KR" altLang="en-US" sz="1200" dirty="0"/>
              <a:t>객체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6630594" y="2961653"/>
            <a:ext cx="1409700" cy="245667"/>
            <a:chOff x="7058025" y="4210003"/>
            <a:chExt cx="1409700" cy="245667"/>
          </a:xfrm>
        </p:grpSpPr>
        <p:sp>
          <p:nvSpPr>
            <p:cNvPr id="27" name="직사각형 26"/>
            <p:cNvSpPr/>
            <p:nvPr/>
          </p:nvSpPr>
          <p:spPr>
            <a:xfrm>
              <a:off x="7058025" y="4210003"/>
              <a:ext cx="704850" cy="245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62875" y="4210003"/>
              <a:ext cx="704850" cy="245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>
            <a:off x="7687869" y="3084971"/>
            <a:ext cx="1928485" cy="799182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73259" y="3557785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참조</a:t>
            </a:r>
            <a:endParaRPr lang="ko-KR" altLang="en-US" sz="900" dirty="0"/>
          </a:p>
        </p:txBody>
      </p:sp>
      <p:sp>
        <p:nvSpPr>
          <p:cNvPr id="3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77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멤버</a:t>
            </a:r>
            <a:endParaRPr lang="ko-KR" altLang="en-US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9" y="1636568"/>
            <a:ext cx="9785825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4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(field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필드</a:t>
            </a:r>
            <a:r>
              <a:rPr lang="en-US" altLang="ko-KR" sz="2000" dirty="0"/>
              <a:t>(field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객체의 </a:t>
            </a:r>
            <a:r>
              <a:rPr lang="ko-KR" altLang="en-US" sz="2000" dirty="0"/>
              <a:t>고유 </a:t>
            </a:r>
            <a:r>
              <a:rPr lang="ko-KR" altLang="en-US" sz="2000" dirty="0" smtClean="0"/>
              <a:t>데이터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객체가 </a:t>
            </a:r>
            <a:r>
              <a:rPr lang="ko-KR" altLang="en-US" sz="2000" dirty="0"/>
              <a:t>가져야 할 </a:t>
            </a:r>
            <a:r>
              <a:rPr lang="ko-KR" altLang="en-US" sz="2000" dirty="0" smtClean="0"/>
              <a:t>부품 값 또는 객체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객체의 </a:t>
            </a:r>
            <a:r>
              <a:rPr lang="ko-KR" altLang="en-US" sz="2000" dirty="0"/>
              <a:t>현재 상태 데이터 등을 </a:t>
            </a:r>
            <a:r>
              <a:rPr lang="ko-KR" altLang="en-US" sz="2000" dirty="0" smtClean="0"/>
              <a:t>저장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필드 선언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클래스의 </a:t>
            </a:r>
            <a:r>
              <a:rPr lang="ko-KR" altLang="en-US" sz="2000" dirty="0"/>
              <a:t>중괄호 블록 어디서든 존재 가능</a:t>
            </a:r>
          </a:p>
          <a:p>
            <a:pPr lvl="1"/>
            <a:r>
              <a:rPr lang="ko-KR" altLang="en-US" sz="2000" dirty="0" err="1"/>
              <a:t>생성자와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중괄호 블록 내부에는 선언 불가</a:t>
            </a:r>
          </a:p>
          <a:p>
            <a:pPr lvl="1"/>
            <a:r>
              <a:rPr lang="ko-KR" altLang="en-US" sz="2000" dirty="0"/>
              <a:t>변수와 선언 형태 유사하나 변수 아님에 </a:t>
            </a:r>
            <a:r>
              <a:rPr lang="ko-KR" altLang="en-US" sz="2000" dirty="0" smtClean="0"/>
              <a:t>주의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17" y="1692337"/>
            <a:ext cx="4553443" cy="418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0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481</TotalTime>
  <Words>1474</Words>
  <Application>Microsoft Office PowerPoint</Application>
  <PresentationFormat>와이드스크린</PresentationFormat>
  <Paragraphs>387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맑은 고딕</vt:lpstr>
      <vt:lpstr>Arial</vt:lpstr>
      <vt:lpstr>Calibri</vt:lpstr>
      <vt:lpstr>Calibri Light</vt:lpstr>
      <vt:lpstr>Tw Cen MT</vt:lpstr>
      <vt:lpstr>Wingdings</vt:lpstr>
      <vt:lpstr>Wingdings 2</vt:lpstr>
      <vt:lpstr>Wingdings 3</vt:lpstr>
      <vt:lpstr>HDOfficeLightV0</vt:lpstr>
      <vt:lpstr>New_Simple01</vt:lpstr>
      <vt:lpstr>제1부 자바 리뷰(1)</vt:lpstr>
      <vt:lpstr>객체(Object)  =  new  +  클래스</vt:lpstr>
      <vt:lpstr>객체간의 상호작용(1)</vt:lpstr>
      <vt:lpstr>객체간의 상호작용(2)</vt:lpstr>
      <vt:lpstr>다양한 객체간의 관계</vt:lpstr>
      <vt:lpstr>클래스 선언과 객체 생성</vt:lpstr>
      <vt:lpstr>객체 생성과 클래스 변수의 사용</vt:lpstr>
      <vt:lpstr>클래스의 구성 멤버</vt:lpstr>
      <vt:lpstr>필드(field)</vt:lpstr>
      <vt:lpstr>필드(field) 초기 값</vt:lpstr>
      <vt:lpstr>필드 사용</vt:lpstr>
      <vt:lpstr>생성자(constructor)</vt:lpstr>
      <vt:lpstr>생성자 선언</vt:lpstr>
      <vt:lpstr>생성자의 필드 초기화</vt:lpstr>
      <vt:lpstr>메소드(method)</vt:lpstr>
      <vt:lpstr>메소드 리턴 타입</vt:lpstr>
      <vt:lpstr>메소드 매개변수</vt:lpstr>
      <vt:lpstr>메소드 매개 변수의 개수를 모를 경우</vt:lpstr>
      <vt:lpstr>메소드 실행을 강제 종료</vt:lpstr>
      <vt:lpstr>메소드 호출</vt:lpstr>
      <vt:lpstr>Getter와 Setter</vt:lpstr>
      <vt:lpstr>인스턴스 멤버와 this</vt:lpstr>
      <vt:lpstr>정적 멤버와 static</vt:lpstr>
      <vt:lpstr>인스턴스 멤버 vs 정적 멤버</vt:lpstr>
      <vt:lpstr>정적 메소드 선언 시 주의할 점</vt:lpstr>
      <vt:lpstr>싱글톤 (singleton)</vt:lpstr>
      <vt:lpstr>싱글톤 (singleton)</vt:lpstr>
      <vt:lpstr>final 필드와 상수(static final)</vt:lpstr>
      <vt:lpstr>정리해 보면…필수 키워드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82</cp:revision>
  <dcterms:created xsi:type="dcterms:W3CDTF">2022-07-20T08:54:17Z</dcterms:created>
  <dcterms:modified xsi:type="dcterms:W3CDTF">2022-09-01T07:42:57Z</dcterms:modified>
</cp:coreProperties>
</file>