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93" r:id="rId4"/>
    <p:sldId id="301" r:id="rId5"/>
    <p:sldId id="303" r:id="rId6"/>
    <p:sldId id="294" r:id="rId7"/>
    <p:sldId id="304" r:id="rId8"/>
    <p:sldId id="305" r:id="rId9"/>
    <p:sldId id="295" r:id="rId10"/>
    <p:sldId id="299" r:id="rId11"/>
    <p:sldId id="300" r:id="rId12"/>
    <p:sldId id="298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9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9" y="4042723"/>
            <a:ext cx="10726013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배열 객체를 선언하고 생성하는 방법을 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2800" dirty="0" err="1" smtClean="0">
                <a:latin typeface="+mn-ea"/>
              </a:rPr>
              <a:t>오버로딩의</a:t>
            </a:r>
            <a:r>
              <a:rPr lang="ko-KR" altLang="en-US" sz="2800" dirty="0" smtClean="0">
                <a:latin typeface="+mn-ea"/>
              </a:rPr>
              <a:t> 개념과 구조를 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2800" dirty="0" err="1" smtClean="0">
                <a:latin typeface="+mn-ea"/>
              </a:rPr>
              <a:t>생성자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오버로딩과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메소드</a:t>
            </a:r>
            <a:r>
              <a:rPr lang="ko-KR" altLang="en-US" sz="2800" dirty="0" smtClean="0">
                <a:latin typeface="+mn-ea"/>
              </a:rPr>
              <a:t> 오버로딩을 설계 및 구현할 수 있다</a:t>
            </a:r>
            <a:r>
              <a:rPr lang="en-US" altLang="ko-KR" sz="2800" dirty="0" smtClean="0"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 자바 리뷰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클래스와 객체 고급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  <a:cs typeface="함초롬돋움" panose="020B0604000101010101" pitchFamily="50" charset="-127"/>
              </a:rPr>
              <a:t>예제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9600" y="2353690"/>
            <a:ext cx="8747051" cy="4366087"/>
          </a:xfrm>
          <a:prstGeom prst="roundRect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	</a:t>
            </a:r>
            <a:r>
              <a:rPr lang="ko-KR" altLang="ko-KR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전용 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		</a:t>
            </a:r>
            <a:r>
              <a:rPr lang="ko-KR" altLang="ko-KR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디폴트 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	</a:t>
            </a:r>
            <a:r>
              <a:rPr lang="ko-KR" altLang="ko-KR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공용 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		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객체 생성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		</a:t>
            </a:r>
            <a:r>
              <a:rPr lang="ko-KR" altLang="ko-KR" b="1" strike="sngStrike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b="1" strike="sngStrike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.a</a:t>
            </a:r>
            <a:r>
              <a:rPr lang="ko-KR" altLang="ko-KR" b="1" strike="sngStrike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10;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전용 멤버는 다른 클래스에서는 접근 안 됨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.b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20;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디폴트 멤버는 접근할 수 있음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.c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30;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공용 멤버는 접근할 수 있음</a:t>
            </a: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  <a:endParaRPr lang="ko-KR" altLang="ko-KR" b="1" strike="sngStrike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>
              <a:spcBef>
                <a:spcPct val="0"/>
              </a:spcBef>
              <a:spcAft>
                <a:spcPct val="16000"/>
              </a:spcAft>
              <a:defRPr lang="ko-KR"/>
            </a:pPr>
            <a:r>
              <a:rPr lang="ko-KR" altLang="ko-KR" b="1" strike="sngStrike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  <a:endParaRPr lang="ko-KR" altLang="ko-KR" b="1" strike="sngStrike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59236" y="2156120"/>
            <a:ext cx="5496066" cy="2623695"/>
            <a:chOff x="4614105" y="1600201"/>
            <a:chExt cx="8166652" cy="338424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4105" y="1600201"/>
              <a:ext cx="8166652" cy="3384249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8324208" y="2861525"/>
              <a:ext cx="419877" cy="20527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/>
            <p:nvPr/>
          </p:nvSpPr>
          <p:spPr>
            <a:xfrm>
              <a:off x="5590338" y="1600201"/>
              <a:ext cx="1670179" cy="94239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자식클래스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17514" y="3494315"/>
              <a:ext cx="132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protected</a:t>
              </a:r>
              <a:r>
                <a:rPr lang="en-US" altLang="ko-KR" sz="1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2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</a:t>
              </a:r>
              <a:r>
                <a:rPr lang="en-US" altLang="ko-KR" sz="1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x;</a:t>
              </a:r>
              <a:r>
                <a:rPr lang="ko-KR" altLang="en-US" sz="1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endPara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9537187" y="3579982"/>
              <a:ext cx="1222310" cy="4665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9740312" y="3494315"/>
              <a:ext cx="235414" cy="20696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2" idx="1"/>
            </p:cNvCxnSpPr>
            <p:nvPr/>
          </p:nvCxnSpPr>
          <p:spPr>
            <a:xfrm flipH="1" flipV="1">
              <a:off x="6593751" y="2203772"/>
              <a:ext cx="1823763" cy="142904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7046877" y="2519325"/>
              <a:ext cx="235414" cy="20696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0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466" y="1648969"/>
            <a:ext cx="638140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배열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같은 타입의 데이터가 연속된 메모리 공간 저장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(index)</a:t>
            </a:r>
            <a:r>
              <a:rPr lang="ko-KR" altLang="en-US" sz="2000" dirty="0" smtClean="0"/>
              <a:t>를 이용하여 데이터에 접근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한번 생성된 배열의 길이는 변경할 수 없음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배열 객체 변수의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선언</a:t>
            </a:r>
            <a:r>
              <a:rPr lang="ko-KR" altLang="en-US" sz="2000" dirty="0" smtClean="0"/>
              <a:t> 방법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ko-KR" altLang="en-US" sz="1600" dirty="0" smtClean="0"/>
              <a:t>참조할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배열 객체 없는 경우 배열 변수는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값으로 초기화</a:t>
            </a:r>
            <a:endParaRPr lang="en-US" altLang="ko-KR" sz="16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82042" y="3943007"/>
            <a:ext cx="2285999" cy="831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[ 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intArray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double[ 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doubleArray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String[ 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strArray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76583" y="3943007"/>
            <a:ext cx="2285999" cy="831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intArray</a:t>
            </a:r>
            <a:r>
              <a:rPr lang="en-US" altLang="ko-KR" sz="1600" dirty="0" smtClean="0">
                <a:solidFill>
                  <a:schemeClr val="tx1"/>
                </a:solidFill>
              </a:rPr>
              <a:t>[ ];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double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doubleArray</a:t>
            </a:r>
            <a:r>
              <a:rPr lang="en-US" altLang="ko-KR" sz="1600" dirty="0" smtClean="0">
                <a:solidFill>
                  <a:schemeClr val="tx1"/>
                </a:solidFill>
              </a:rPr>
              <a:t>[ ];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strArray</a:t>
            </a:r>
            <a:r>
              <a:rPr lang="en-US" altLang="ko-KR" sz="1600" dirty="0" smtClean="0">
                <a:solidFill>
                  <a:schemeClr val="tx1"/>
                </a:solidFill>
              </a:rPr>
              <a:t>[ ];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13907" y="5297979"/>
            <a:ext cx="2285999" cy="432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타입</a:t>
            </a:r>
            <a:r>
              <a:rPr lang="en-US" altLang="ko-KR" sz="1600" dirty="0" smtClean="0">
                <a:solidFill>
                  <a:schemeClr val="tx1"/>
                </a:solidFill>
              </a:rPr>
              <a:t>[ ] 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= null;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603631" y="1648969"/>
            <a:ext cx="4893425" cy="500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배열 객체 변수의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생성</a:t>
            </a:r>
            <a:r>
              <a:rPr lang="ko-KR" altLang="en-US" sz="2000" dirty="0" smtClean="0"/>
              <a:t> 방법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값 목록으로 배열 생성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연산자를 이용해서 배열 생성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목록을 통해 배열 생성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337923" y="2350118"/>
            <a:ext cx="3894244" cy="742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타입</a:t>
            </a:r>
            <a:r>
              <a:rPr lang="en-US" altLang="ko-KR" sz="1600" dirty="0" smtClean="0">
                <a:solidFill>
                  <a:schemeClr val="tx1"/>
                </a:solidFill>
              </a:rPr>
              <a:t>[ ] 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= { </a:t>
            </a:r>
            <a:r>
              <a:rPr lang="ko-KR" altLang="en-US" sz="1600" dirty="0" smtClean="0">
                <a:solidFill>
                  <a:schemeClr val="tx1"/>
                </a:solidFill>
              </a:rPr>
              <a:t>값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값</a:t>
            </a:r>
            <a:r>
              <a:rPr lang="en-US" altLang="ko-KR" sz="1600" dirty="0" smtClean="0">
                <a:solidFill>
                  <a:schemeClr val="tx1"/>
                </a:solidFill>
              </a:rPr>
              <a:t>1,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값</a:t>
            </a:r>
            <a:r>
              <a:rPr lang="en-US" altLang="ko-KR" sz="1600" dirty="0" smtClean="0">
                <a:solidFill>
                  <a:schemeClr val="tx1"/>
                </a:solidFill>
              </a:rPr>
              <a:t>2, </a:t>
            </a:r>
            <a:r>
              <a:rPr lang="ko-KR" altLang="en-US" sz="1600" dirty="0" smtClean="0">
                <a:solidFill>
                  <a:schemeClr val="tx1"/>
                </a:solidFill>
              </a:rPr>
              <a:t>값</a:t>
            </a:r>
            <a:r>
              <a:rPr lang="en-US" altLang="ko-KR" sz="1600" dirty="0" smtClean="0">
                <a:solidFill>
                  <a:schemeClr val="tx1"/>
                </a:solidFill>
              </a:rPr>
              <a:t>3, … };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Ex)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[ ]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dArr</a:t>
            </a:r>
            <a:r>
              <a:rPr lang="en-US" altLang="ko-KR" sz="1600" dirty="0" smtClean="0">
                <a:solidFill>
                  <a:schemeClr val="tx1"/>
                </a:solidFill>
              </a:rPr>
              <a:t>={10, 20, 30, 40, 50};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337923" y="3610456"/>
            <a:ext cx="3894244" cy="839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타입</a:t>
            </a:r>
            <a:r>
              <a:rPr lang="en-US" altLang="ko-KR" sz="1600" dirty="0" smtClean="0">
                <a:solidFill>
                  <a:schemeClr val="tx1"/>
                </a:solidFill>
              </a:rPr>
              <a:t>[ ] 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= new  </a:t>
            </a:r>
            <a:r>
              <a:rPr lang="ko-KR" altLang="en-US" sz="1600" dirty="0" smtClean="0">
                <a:solidFill>
                  <a:schemeClr val="tx1"/>
                </a:solidFill>
              </a:rPr>
              <a:t>타입</a:t>
            </a:r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크기</a:t>
            </a:r>
            <a:r>
              <a:rPr lang="en-US" altLang="ko-KR" sz="16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Ex)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[ ]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dArr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[5];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37922" y="4969400"/>
            <a:ext cx="4329822" cy="16996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타입</a:t>
            </a:r>
            <a:r>
              <a:rPr lang="en-US" altLang="ko-KR" sz="1600" dirty="0" smtClean="0">
                <a:solidFill>
                  <a:schemeClr val="tx1"/>
                </a:solidFill>
              </a:rPr>
              <a:t>[ ] 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= new  </a:t>
            </a:r>
            <a:r>
              <a:rPr lang="ko-KR" altLang="en-US" sz="1600" dirty="0" smtClean="0">
                <a:solidFill>
                  <a:schemeClr val="tx1"/>
                </a:solidFill>
              </a:rPr>
              <a:t>타입</a:t>
            </a:r>
            <a:r>
              <a:rPr lang="en-US" altLang="ko-KR" sz="1600" dirty="0" smtClean="0">
                <a:solidFill>
                  <a:schemeClr val="tx1"/>
                </a:solidFill>
              </a:rPr>
              <a:t>[]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0, 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1,</a:t>
            </a:r>
            <a:r>
              <a:rPr lang="ko-KR" altLang="en-US" sz="1600" dirty="0">
                <a:solidFill>
                  <a:schemeClr val="tx1"/>
                </a:solidFill>
              </a:rPr>
              <a:t> 값</a:t>
            </a:r>
            <a:r>
              <a:rPr lang="en-US" altLang="ko-KR" sz="1600" dirty="0">
                <a:solidFill>
                  <a:schemeClr val="tx1"/>
                </a:solidFill>
              </a:rPr>
              <a:t>2, 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3, … };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Ex)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[ ]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dArr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dArr</a:t>
            </a:r>
            <a:r>
              <a:rPr lang="en-US" altLang="ko-KR" sz="1600" dirty="0" smtClean="0">
                <a:solidFill>
                  <a:schemeClr val="tx1"/>
                </a:solidFill>
              </a:rPr>
              <a:t>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[]{10, 20, 30, 40, 50};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556526" y="1648969"/>
            <a:ext cx="0" cy="500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669536" y="6537960"/>
            <a:ext cx="2844800" cy="246888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68385" y="3466408"/>
            <a:ext cx="1163782" cy="3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21943" y="1628464"/>
            <a:ext cx="1163782" cy="3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필드 선언 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인스턴스 초기화 블록(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instance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initializer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 초기화</a:t>
            </a:r>
            <a:endParaRPr lang="ko-KR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6270" y="2749623"/>
            <a:ext cx="9414963" cy="40529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"속도는 "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100;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c1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c2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1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기초형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변수가 전달되는 경우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객체가 전달되는 경우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인수 전달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169" y="2305275"/>
            <a:ext cx="5610450" cy="17784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3709" y="3200427"/>
            <a:ext cx="5458691" cy="34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배열이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전달되는 경우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배열도 객체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인수 전달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7545" y="2237112"/>
            <a:ext cx="8393477" cy="45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인스턴스 멤버와 정적 멤버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클레스</a:t>
            </a:r>
            <a:r>
              <a:rPr lang="ko-KR" altLang="en-US" dirty="0" smtClean="0"/>
              <a:t> 멤버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0144" y="2650458"/>
            <a:ext cx="7844963" cy="38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인스턴스 변수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인스턴스 마다 생성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클레스</a:t>
            </a:r>
            <a:r>
              <a:rPr lang="ko-KR" altLang="en-US" dirty="0" smtClean="0"/>
              <a:t> 멤버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6953" y="2475115"/>
            <a:ext cx="9898094" cy="41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정적 변수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인스턴스에 공통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하나의 클래스에 하나 존재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클레스</a:t>
            </a:r>
            <a:r>
              <a:rPr lang="ko-KR" altLang="en-US" dirty="0" smtClean="0"/>
              <a:t> 멤버</a:t>
            </a:r>
            <a:endParaRPr lang="ko-KR" altLang="en-US" dirty="0"/>
          </a:p>
        </p:txBody>
      </p:sp>
      <p:pic>
        <p:nvPicPr>
          <p:cNvPr id="5" name="그림 4"/>
          <p:cNvPicPr>
            <a:picLocks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8400" y="2476800"/>
            <a:ext cx="9900000" cy="41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클레스</a:t>
            </a:r>
            <a:r>
              <a:rPr lang="ko-KR" altLang="en-US" dirty="0" smtClean="0"/>
              <a:t> 멤버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6269" y="2085110"/>
            <a:ext cx="7739062" cy="4640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color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ko-KR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자동차의 시리얼 번호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0;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c,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ko-KR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</a:t>
            </a:r>
            <a:r>
              <a:rPr lang="ko-KR" altLang="ko-KR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color</a:t>
            </a:r>
            <a:r>
              <a:rPr lang="ko-KR" altLang="ko-KR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c;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 </a:t>
            </a:r>
            <a:r>
              <a:rPr lang="ko-KR" altLang="ko-KR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자동차의 개수를 증가하고 </a:t>
            </a:r>
            <a:r>
              <a:rPr lang="ko-KR" altLang="ko-KR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id에</a:t>
            </a:r>
            <a:r>
              <a:rPr lang="ko-KR" altLang="ko-KR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대입한다.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++</a:t>
            </a:r>
            <a:r>
              <a:rPr lang="ko-KR" altLang="ko-KR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74338" y="2211802"/>
            <a:ext cx="7061393" cy="3302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CarTest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[]) </a:t>
            </a:r>
            <a:r>
              <a:rPr lang="ko-KR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{</a:t>
            </a:r>
            <a:endParaRPr lang="en-US" altLang="ko-KR" b="1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>
              <a:spcBef>
                <a:spcPct val="0"/>
              </a:spcBef>
              <a:spcAft>
                <a:spcPct val="0"/>
              </a:spcAft>
              <a:defRPr lang="en-US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c1 =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"S600", “</a:t>
            </a:r>
            <a:r>
              <a:rPr lang="ko-KR" altLang="ko-KR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white</a:t>
            </a:r>
            <a:r>
              <a:rPr lang="ko-KR" altLang="ko-KR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80); </a:t>
            </a:r>
            <a:endParaRPr lang="en-US" altLang="ko-KR" b="1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c2 = </a:t>
            </a:r>
            <a:r>
              <a:rPr lang="ko-KR" altLang="ko-KR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"E500", “</a:t>
            </a:r>
            <a:r>
              <a:rPr lang="ko-KR" altLang="ko-KR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20); 	</a:t>
            </a:r>
            <a:r>
              <a:rPr lang="ko-KR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endParaRPr lang="en-US" altLang="ko-KR" b="1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endParaRPr lang="en-US" altLang="ko-KR" b="1" kern="0" dirty="0">
              <a:solidFill>
                <a:srgbClr val="7F005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b="1" kern="0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   </a:t>
            </a:r>
            <a:r>
              <a:rPr lang="ko-KR" altLang="ko-KR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Car.numbers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	</a:t>
            </a:r>
            <a:r>
              <a:rPr lang="ko-KR" altLang="ko-KR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정적 변수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endParaRPr lang="en-US" altLang="ko-KR" b="1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b="1" kern="0" dirty="0" err="1" smtClea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kern="0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총</a:t>
            </a:r>
            <a:r>
              <a:rPr lang="ko-KR" altLang="ko-KR" b="1" kern="0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생성된 자동차 수 = "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74338" y="6050162"/>
            <a:ext cx="7061393" cy="560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b="1" i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지금까지 생성된 자동차 수 = 2</a:t>
            </a:r>
          </a:p>
        </p:txBody>
      </p:sp>
    </p:spTree>
    <p:extLst>
      <p:ext uri="{BB962C8B-B14F-4D97-AF65-F5344CB8AC3E}">
        <p14:creationId xmlns:p14="http://schemas.microsoft.com/office/powerpoint/2010/main" val="2753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정적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메소드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+mn-ea"/>
                <a:cs typeface="함초롬돋움" panose="020B0604000101010101" pitchFamily="50" charset="-127"/>
              </a:rPr>
              <a:t>static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+mn-ea"/>
                <a:cs typeface="함초롬돋움" panose="020B0604000101010101" pitchFamily="50" charset="-127"/>
              </a:rPr>
              <a:t>수식자를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+mn-ea"/>
                <a:cs typeface="함초롬돋움" panose="020B0604000101010101" pitchFamily="50" charset="-127"/>
              </a:rPr>
              <a:t>메소드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 앞에 붙이며 클래스 이름을 통하여 호출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클레스</a:t>
            </a:r>
            <a:r>
              <a:rPr lang="ko-KR" altLang="en-US" dirty="0" smtClean="0"/>
              <a:t> 멤버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9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cs typeface="함초롬돋움" panose="020B0604000101010101" pitchFamily="50" charset="-127"/>
              </a:rPr>
              <a:t>객체지향 프로그래밍 </a:t>
            </a:r>
            <a:r>
              <a:rPr lang="en-US" altLang="ko-KR" dirty="0">
                <a:latin typeface="맑은 고딕" panose="020B0503020000020004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맑은 고딕" panose="020B0503020000020004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클래스를 추가해 나가는 과정</a:t>
            </a:r>
            <a:endParaRPr lang="en-US" altLang="ko-KR" dirty="0">
              <a:latin typeface="맑은 고딕" panose="020B0503020000020004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클래스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(class):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객체를 만드는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설계도</a:t>
            </a:r>
            <a:endParaRPr lang="en-US" altLang="ko-KR" sz="3200" dirty="0" smtClean="0"/>
          </a:p>
          <a:p>
            <a:r>
              <a:rPr lang="ko-KR" altLang="en-US" dirty="0">
                <a:latin typeface="맑은 고딕" panose="020B0503020000020004" pitchFamily="50" charset="-127"/>
                <a:cs typeface="함초롬돋움" panose="020B0604000101010101" pitchFamily="50" charset="-127"/>
              </a:rPr>
              <a:t>클래스로부터 만들어지는 각각의 </a:t>
            </a:r>
            <a:r>
              <a:rPr lang="ko-KR" altLang="en-US" dirty="0" smtClean="0">
                <a:latin typeface="맑은 고딕" panose="020B0503020000020004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dirty="0" smtClean="0">
                <a:latin typeface="맑은 고딕" panose="020B0503020000020004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cs typeface="함초롬돋움" panose="020B0604000101010101" pitchFamily="50" charset="-127"/>
              </a:rPr>
              <a:t>그 </a:t>
            </a:r>
            <a:r>
              <a:rPr lang="ko-KR" altLang="en-US" dirty="0">
                <a:latin typeface="맑은 고딕" panose="020B0503020000020004" pitchFamily="50" charset="-127"/>
                <a:cs typeface="함초롬돋움" panose="020B0604000101010101" pitchFamily="50" charset="-127"/>
              </a:rPr>
              <a:t>클래스의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인스턴스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(instance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)</a:t>
            </a:r>
            <a:endParaRPr lang="en-US" altLang="ko-KR" dirty="0" smtClean="0">
              <a:latin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cs typeface="함초롬돋움" panose="020B0604000101010101" pitchFamily="50" charset="-127"/>
              </a:rPr>
              <a:t>클래스 구조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625703" y="3863182"/>
            <a:ext cx="7410894" cy="2841092"/>
            <a:chOff x="2296632" y="3634136"/>
            <a:chExt cx="8436851" cy="3313659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632" y="3634136"/>
              <a:ext cx="8436851" cy="33136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372058" y="457887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필드</a:t>
              </a:r>
              <a:endPara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12985" y="601271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메소드</a:t>
              </a:r>
              <a:endPara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왼쪽 중괄호 22"/>
            <p:cNvSpPr/>
            <p:nvPr/>
          </p:nvSpPr>
          <p:spPr>
            <a:xfrm flipH="1">
              <a:off x="6274869" y="4708667"/>
              <a:ext cx="359072" cy="1552575"/>
            </a:xfrm>
            <a:prstGeom prst="leftBrac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3316" y="514528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mtClean="0">
                  <a:solidFill>
                    <a:srgbClr val="00B0F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멤버</a:t>
              </a:r>
              <a:endParaRPr lang="ko-KR" altLang="en-US" sz="2800" b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8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클레스</a:t>
            </a:r>
            <a:r>
              <a:rPr lang="ko-KR" altLang="en-US" dirty="0" smtClean="0"/>
              <a:t> 멤버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6591" y="2126674"/>
            <a:ext cx="7739062" cy="4610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color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  </a:t>
            </a:r>
            <a:endParaRPr lang="ko-KR" altLang="ko-KR" sz="1600" b="1" kern="0" dirty="0">
              <a:solidFill>
                <a:srgbClr val="3F7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  <a:endParaRPr lang="ko-KR" altLang="ko-KR" sz="1600" b="1" kern="0" dirty="0">
              <a:solidFill>
                <a:srgbClr val="3F7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0;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c,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ko-KR" sz="16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</a:t>
            </a:r>
            <a:r>
              <a:rPr lang="ko-KR" altLang="ko-KR" sz="16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color</a:t>
            </a:r>
            <a:r>
              <a:rPr lang="ko-KR" altLang="ko-KR" sz="16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c;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 </a:t>
            </a:r>
            <a:r>
              <a:rPr lang="ko-KR" altLang="ko-KR" sz="16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자동차의 개수를 증가하고 </a:t>
            </a:r>
            <a:r>
              <a:rPr lang="ko-KR" altLang="ko-KR" sz="16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id에</a:t>
            </a:r>
            <a:r>
              <a:rPr lang="ko-KR" altLang="ko-KR" sz="16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대입한다.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++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정적 </a:t>
            </a:r>
            <a:r>
              <a:rPr lang="ko-KR" altLang="ko-KR" sz="16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ko-KR" sz="16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getNumberOfCars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return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ko-KR" sz="16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OK!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4291" y="2500744"/>
            <a:ext cx="7481118" cy="28076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CarTest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c1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"S600", “</a:t>
            </a:r>
            <a:r>
              <a:rPr lang="ko-KR" altLang="ko-KR" sz="16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white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80); </a:t>
            </a:r>
            <a:r>
              <a:rPr lang="ko-KR" altLang="ko-KR" sz="1600" b="1" kern="0" dirty="0" smtClea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ko-KR" sz="16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첫 번째 </a:t>
            </a:r>
            <a:r>
              <a:rPr lang="ko-KR" altLang="ko-KR" sz="16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ko-KR" sz="16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c2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"E500", “</a:t>
            </a:r>
            <a:r>
              <a:rPr lang="ko-KR" altLang="ko-KR" sz="16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20); </a:t>
            </a:r>
            <a:r>
              <a:rPr lang="ko-KR" altLang="ko-KR" sz="1600" b="1" kern="0" dirty="0" smtClea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ko-KR" sz="16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첫 번째 </a:t>
            </a:r>
            <a:r>
              <a:rPr lang="ko-KR" altLang="ko-KR" sz="16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ko-KR" sz="16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Car.</a:t>
            </a:r>
            <a:r>
              <a:rPr lang="ko-KR" altLang="ko-KR" sz="16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getNumberOfCars</a:t>
            </a:r>
            <a:r>
              <a:rPr lang="ko-KR" altLang="ko-KR" sz="16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	</a:t>
            </a:r>
            <a:r>
              <a:rPr lang="ko-KR" altLang="ko-KR" sz="1600" b="1" i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정적 </a:t>
            </a:r>
            <a:r>
              <a:rPr lang="ko-KR" altLang="ko-KR" sz="1600" b="1" i="1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ko-KR" sz="1600" b="1" i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</a:t>
            </a:r>
            <a:r>
              <a:rPr lang="ko-KR" altLang="ko-KR" sz="16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1600" b="1" i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16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16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i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"지금까지 생성된 자동차 수 = "</a:t>
            </a:r>
            <a:r>
              <a:rPr lang="ko-KR" altLang="ko-KR" sz="16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sz="16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7846" y="5783070"/>
            <a:ext cx="6946991" cy="479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b="1" i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지금까지 생성된 자동차 수 = 2</a:t>
            </a:r>
          </a:p>
        </p:txBody>
      </p:sp>
    </p:spTree>
    <p:extLst>
      <p:ext uri="{BB962C8B-B14F-4D97-AF65-F5344CB8AC3E}">
        <p14:creationId xmlns:p14="http://schemas.microsoft.com/office/powerpoint/2010/main" val="32671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형식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클래스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658" y="2302826"/>
            <a:ext cx="10992060" cy="31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분류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클래스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2338" y="2348948"/>
            <a:ext cx="10790062" cy="37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내부 클래스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2548" y="2075070"/>
            <a:ext cx="8328789" cy="42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클래스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2141" y="2140777"/>
            <a:ext cx="10727532" cy="460638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import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java.util.ArrayList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GameCharacter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  </a:t>
            </a:r>
            <a:r>
              <a:rPr lang="ko-KR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price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getPrice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 {			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return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price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		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  <a:endParaRPr lang="ko-KR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smtClea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@</a:t>
            </a:r>
            <a:r>
              <a:rPr lang="ko-KR" altLang="ko-KR" sz="1400" b="1" kern="0" dirty="0" err="1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Override</a:t>
            </a:r>
            <a:endParaRPr lang="ko-KR" altLang="ko-KR" sz="1400" b="1" kern="0" dirty="0">
              <a:solidFill>
                <a:srgbClr val="64646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toString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{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          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return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GameItem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[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", 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", 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price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price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"]"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	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}</a:t>
            </a:r>
            <a:endParaRPr lang="ko-KR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  <a:endParaRPr lang="ko-KR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  <a:endParaRPr lang="ko-KR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0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클래스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141" y="2140778"/>
            <a:ext cx="7739062" cy="45509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private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ArrayList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&lt;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GameItem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&gt;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list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=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new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ArrayList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&lt;&gt;();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public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void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add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(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String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,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type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,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price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GameItem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=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new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GameItem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.</a:t>
            </a:r>
            <a:r>
              <a:rPr lang="ko-KR" altLang="ko-KR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.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type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type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.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price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price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list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.add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(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public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void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print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total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for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(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GameItem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: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list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	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System.</a:t>
            </a:r>
            <a:r>
              <a:rPr lang="ko-KR" altLang="ko-KR" sz="1400" b="1" i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out</a:t>
            </a:r>
            <a:r>
              <a:rPr lang="ko-KR" altLang="ko-KR" sz="14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.println</a:t>
            </a: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(</a:t>
            </a:r>
            <a:r>
              <a:rPr lang="ko-KR" altLang="ko-KR" sz="1400" b="1" i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	</a:t>
            </a:r>
            <a:r>
              <a:rPr lang="ko-KR" altLang="ko-KR" sz="1400" b="1" i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total</a:t>
            </a: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 += </a:t>
            </a:r>
            <a:r>
              <a:rPr lang="ko-KR" altLang="ko-KR" sz="1400" b="1" i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item</a:t>
            </a:r>
            <a:r>
              <a:rPr lang="ko-KR" altLang="ko-KR" sz="14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.getPrice</a:t>
            </a: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	</a:t>
            </a:r>
            <a:r>
              <a:rPr lang="ko-KR" altLang="ko-KR" sz="14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System.</a:t>
            </a:r>
            <a:r>
              <a:rPr lang="ko-KR" altLang="ko-KR" sz="1400" b="1" i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out</a:t>
            </a:r>
            <a:r>
              <a:rPr lang="ko-KR" altLang="ko-KR" sz="1400" b="1" i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.println</a:t>
            </a: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(</a:t>
            </a:r>
            <a:r>
              <a:rPr lang="ko-KR" altLang="ko-KR" sz="1400" b="1" i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total</a:t>
            </a: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굴림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4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클래스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2141" y="2140777"/>
            <a:ext cx="7739062" cy="23833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GameChracterTest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[]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	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GameCharacter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charac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GameCharacter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	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charac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.add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Sword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1, 100);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	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charac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.add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Gun</a:t>
            </a:r>
            <a:r>
              <a:rPr lang="ko-KR" altLang="ko-KR" sz="16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2, 50);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	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charac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2141" y="5064742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GameItem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[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Sword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=1, 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price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=100]</a:t>
            </a:r>
          </a:p>
          <a:p>
            <a:pPr marL="0" indent="0">
              <a:buNone/>
              <a:defRPr lang="ko-KR" altLang="en-US"/>
            </a:pP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GameItem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[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Gun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=2, </a:t>
            </a:r>
            <a:r>
              <a:rPr lang="ko-KR" altLang="ko-KR" sz="1600" b="1" i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price</a:t>
            </a:r>
            <a:r>
              <a:rPr lang="ko-KR" altLang="ko-KR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=50]</a:t>
            </a:r>
          </a:p>
          <a:p>
            <a:pPr marL="0" indent="0">
              <a:buNone/>
              <a:defRPr lang="ko-KR" altLang="en-US"/>
            </a:pPr>
            <a:r>
              <a:rPr lang="ko-KR" altLang="ko-KR" sz="1600" b="1" i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150</a:t>
            </a:r>
            <a:endParaRPr lang="ko-KR" altLang="ko-KR" sz="1600" b="1" i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95326" y="1953019"/>
            <a:ext cx="7985379" cy="800100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326" y="2873071"/>
            <a:ext cx="7266050" cy="3911776"/>
          </a:xfrm>
          <a:prstGeom prst="roundRect">
            <a:avLst>
              <a:gd name="adj" fmla="val 920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필수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725" y="2044120"/>
            <a:ext cx="7832980" cy="8206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배열 객체 변수의 </a:t>
            </a:r>
            <a:r>
              <a:rPr lang="ko-KR" altLang="en-US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선언</a:t>
            </a:r>
            <a:r>
              <a:rPr lang="ko-KR" altLang="en-US" dirty="0" smtClean="0">
                <a:ea typeface="굴림" panose="020B0600000101010101" pitchFamily="50" charset="-127"/>
              </a:rPr>
              <a:t>과 </a:t>
            </a:r>
            <a:r>
              <a:rPr lang="ko-KR" altLang="en-US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생성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&amp;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인덱스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2984712"/>
            <a:ext cx="7652003" cy="380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ea typeface="굴림" panose="020B0600000101010101" pitchFamily="50" charset="-127"/>
              </a:rPr>
              <a:t>오버로딩</a:t>
            </a:r>
            <a:r>
              <a:rPr lang="en-US" altLang="ko-KR" sz="2400" dirty="0" smtClean="0">
                <a:ea typeface="굴림" panose="020B0600000101010101" pitchFamily="50" charset="-127"/>
              </a:rPr>
              <a:t>(Overloading)</a:t>
            </a:r>
          </a:p>
          <a:p>
            <a:pPr lvl="1"/>
            <a:r>
              <a:rPr lang="ko-KR" altLang="en-US" sz="2400" dirty="0" err="1" smtClean="0">
                <a:ea typeface="굴림" panose="020B0600000101010101" pitchFamily="50" charset="-127"/>
              </a:rPr>
              <a:t>생성자</a:t>
            </a:r>
            <a:r>
              <a:rPr lang="ko-KR" altLang="en-US" sz="2400" dirty="0" smtClean="0">
                <a:ea typeface="굴림" panose="020B0600000101010101" pitchFamily="50" charset="-127"/>
              </a:rPr>
              <a:t> 오버로딩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2400" dirty="0" err="1" smtClean="0">
                <a:ea typeface="굴림" panose="020B0600000101010101" pitchFamily="50" charset="-127"/>
              </a:rPr>
              <a:t>메소드</a:t>
            </a:r>
            <a:r>
              <a:rPr lang="ko-KR" altLang="en-US" sz="2400" dirty="0" smtClean="0"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ea typeface="굴림" panose="020B0600000101010101" pitchFamily="50" charset="-127"/>
              </a:rPr>
              <a:t>오버로딩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endParaRPr lang="en-US" altLang="ko-KR" sz="2400" dirty="0"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필드 초기화</a:t>
            </a:r>
            <a:endParaRPr lang="en-US" altLang="ko-KR" sz="2400" dirty="0"/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객체에 인수 전달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인스턴스 멤버와 정적 멤버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r>
              <a:rPr lang="ko-KR" altLang="en-US" sz="2400" dirty="0" err="1" smtClean="0">
                <a:ea typeface="굴림" panose="020B0600000101010101" pitchFamily="50" charset="-127"/>
              </a:rPr>
              <a:t>내부클래스</a:t>
            </a:r>
            <a:endParaRPr lang="en-US" altLang="ko-KR" sz="2400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8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객체가 생성될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때 필드 초기화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절차를 실행하는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정의 방법 특정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규칙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클래스와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이름이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같아야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한다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리턴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타입이 없다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 (void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도 아니다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</a:t>
            </a:r>
            <a:r>
              <a:rPr lang="ko-KR" altLang="en-US" dirty="0" err="1" smtClean="0"/>
              <a:t>자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3590" y="3939564"/>
            <a:ext cx="7474689" cy="2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</a:t>
            </a:r>
            <a:r>
              <a:rPr lang="ko-KR" altLang="en-US" dirty="0" err="1" smtClean="0"/>
              <a:t>자</a:t>
            </a:r>
            <a:endParaRPr lang="ko-KR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875589" y="1568411"/>
            <a:ext cx="8895192" cy="3588380"/>
          </a:xfrm>
          <a:prstGeom prst="rect">
            <a:avLst/>
          </a:prstGeom>
          <a:solidFill>
            <a:schemeClr val="accent3">
              <a:alpha val="50000"/>
            </a:schemeClr>
          </a:solidFill>
          <a:ln cap="rnd"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 class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Television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 </a:t>
            </a:r>
            <a:r>
              <a:rPr lang="en-US" altLang="en-US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channel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 </a:t>
            </a:r>
            <a:r>
              <a:rPr lang="en-US" altLang="en-US" sz="14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</a:t>
            </a:r>
            <a:r>
              <a:rPr lang="en-US" altLang="en-US" sz="14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채널</a:t>
            </a:r>
            <a:r>
              <a:rPr lang="en-US" altLang="en-US" sz="14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번호</a:t>
            </a:r>
            <a:endParaRPr lang="en-US" altLang="en-US" sz="1400" b="1" kern="0" dirty="0">
              <a:solidFill>
                <a:srgbClr val="3F7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volume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 </a:t>
            </a:r>
            <a:r>
              <a:rPr lang="en-US" altLang="en-US" sz="14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</a:t>
            </a:r>
            <a:r>
              <a:rPr lang="en-US" altLang="en-US" sz="14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볼륨</a:t>
            </a:r>
            <a:endParaRPr lang="en-US" altLang="en-US" sz="1400" b="1" kern="0" dirty="0">
              <a:solidFill>
                <a:srgbClr val="3F7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boolean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onOff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 </a:t>
            </a:r>
            <a:r>
              <a:rPr lang="en-US" altLang="en-US" sz="14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</a:t>
            </a:r>
            <a:r>
              <a:rPr lang="en-US" altLang="en-US" sz="14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전원</a:t>
            </a:r>
            <a:r>
              <a:rPr lang="en-US" altLang="en-US" sz="14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 err="1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상태</a:t>
            </a:r>
            <a:endParaRPr lang="en-US" altLang="en-US" sz="1400" b="1" kern="0" dirty="0">
              <a:solidFill>
                <a:srgbClr val="3F7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Television(</a:t>
            </a:r>
            <a:r>
              <a:rPr lang="en-US" altLang="en-US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en-US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en-US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boolean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en-US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channel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en-US" sz="1400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en-US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volume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en-US" sz="1400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en-US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onOff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en-US" sz="1400" b="1" kern="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print()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en-US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.println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en-US" altLang="en-US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en-US" altLang="en-US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채널은</a:t>
            </a:r>
            <a:r>
              <a:rPr lang="en-US" altLang="en-US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"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en-US" altLang="en-US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channel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en-US" altLang="en-US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en-US" altLang="en-US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이고</a:t>
            </a:r>
            <a:r>
              <a:rPr lang="en-US" altLang="en-US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볼륨은</a:t>
            </a:r>
            <a:r>
              <a:rPr lang="en-US" altLang="en-US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"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en-US" altLang="en-US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volume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en-US" altLang="en-US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en-US" altLang="en-US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en-US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."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75589" y="4888641"/>
            <a:ext cx="8895192" cy="19414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TelevisionTest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main(String[] </a:t>
            </a:r>
            <a:r>
              <a:rPr lang="en-US" altLang="en-US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Television </a:t>
            </a:r>
            <a:r>
              <a:rPr lang="en-US" altLang="en-US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myTv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Television(7, 10, 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en-US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myTv</a:t>
            </a:r>
            <a:r>
              <a:rPr lang="en-US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Television </a:t>
            </a:r>
            <a:r>
              <a:rPr lang="en-US" altLang="en-US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yourTv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Television(11, 20, </a:t>
            </a:r>
            <a:r>
              <a:rPr lang="en-US" altLang="en-US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en-US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yourTv</a:t>
            </a:r>
            <a:r>
              <a:rPr lang="en-US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</a:t>
            </a: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5372" y="1727201"/>
            <a:ext cx="4899837" cy="22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매개변수의 타입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개수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순서가 다른 </a:t>
            </a:r>
            <a:r>
              <a:rPr lang="ko-KR" altLang="en-US" dirty="0" err="1" smtClean="0">
                <a:latin typeface="+mj-ea"/>
                <a:ea typeface="+mj-ea"/>
              </a:rPr>
              <a:t>생성자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여러 개 선언</a:t>
            </a:r>
          </a:p>
          <a:p>
            <a:pPr lvl="1"/>
            <a:r>
              <a:rPr lang="ko-KR" altLang="en-US" sz="3200" dirty="0">
                <a:latin typeface="+mj-ea"/>
                <a:ea typeface="+mj-ea"/>
              </a:rPr>
              <a:t>매개 변수의 타입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개수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선언된 순서 같은 경우</a:t>
            </a:r>
            <a:r>
              <a:rPr lang="en-US" altLang="ko-KR" sz="3200" dirty="0">
                <a:latin typeface="+mj-ea"/>
                <a:ea typeface="+mj-ea"/>
              </a:rPr>
              <a:t>,</a:t>
            </a:r>
            <a:r>
              <a:rPr lang="ko-KR" altLang="en-US" sz="3200" dirty="0">
                <a:latin typeface="+mj-ea"/>
                <a:ea typeface="+mj-ea"/>
              </a:rPr>
              <a:t> 매개 변수 이름만 바꾸는 것은 </a:t>
            </a:r>
            <a:r>
              <a:rPr lang="ko-KR" altLang="en-US" sz="3200" dirty="0" err="1">
                <a:latin typeface="+mj-ea"/>
                <a:ea typeface="+mj-ea"/>
              </a:rPr>
              <a:t>생성자</a:t>
            </a:r>
            <a:r>
              <a:rPr lang="ko-KR" altLang="en-US" sz="3200" dirty="0">
                <a:latin typeface="+mj-ea"/>
                <a:ea typeface="+mj-ea"/>
              </a:rPr>
              <a:t> 오버로딩 </a:t>
            </a:r>
            <a:r>
              <a:rPr lang="ko-KR" altLang="en-US" sz="3200" dirty="0" smtClean="0">
                <a:latin typeface="+mj-ea"/>
                <a:ea typeface="+mj-ea"/>
              </a:rPr>
              <a:t>아님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외부에서 제공되는 다양한 데이터를 사용하여 </a:t>
            </a:r>
            <a:r>
              <a:rPr lang="ko-KR" altLang="en-US" dirty="0" err="1" smtClean="0">
                <a:latin typeface="+mj-ea"/>
                <a:ea typeface="+mj-ea"/>
              </a:rPr>
              <a:t>객체화하기</a:t>
            </a:r>
            <a:r>
              <a:rPr lang="ko-KR" altLang="en-US" dirty="0" smtClean="0">
                <a:latin typeface="+mj-ea"/>
                <a:ea typeface="+mj-ea"/>
              </a:rPr>
              <a:t> 위해 </a:t>
            </a:r>
            <a:r>
              <a:rPr lang="ko-KR" altLang="en-US" dirty="0" err="1" smtClean="0">
                <a:latin typeface="+mj-ea"/>
                <a:ea typeface="+mj-ea"/>
              </a:rPr>
              <a:t>생성자</a:t>
            </a:r>
            <a:r>
              <a:rPr lang="ko-KR" altLang="en-US" dirty="0" smtClean="0">
                <a:latin typeface="+mj-ea"/>
                <a:ea typeface="+mj-ea"/>
              </a:rPr>
              <a:t> 오버로딩 사용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429-90B9-45AB-86B6-A926160AF55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0" y="3742278"/>
            <a:ext cx="8713311" cy="22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0" y="5862416"/>
            <a:ext cx="7499124" cy="92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CE60A-701A-4BDB-BC34-3F71A947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421" y="4026713"/>
            <a:ext cx="4747948" cy="1659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33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r>
              <a:rPr lang="en-US" altLang="ko-KR" dirty="0"/>
              <a:t>(Overloading)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75600" y="1569600"/>
            <a:ext cx="9164545" cy="50449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Student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Student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100;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"New 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Student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18;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Student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400" b="1" kern="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1400" b="1" kern="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400" b="1" kern="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@</a:t>
            </a:r>
            <a:r>
              <a:rPr lang="ko-KR" altLang="ko-KR" sz="1400" b="1" kern="0" dirty="0" err="1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Override</a:t>
            </a:r>
            <a:endParaRPr lang="ko-KR" altLang="ko-KR" sz="1400" b="1" kern="0" dirty="0">
              <a:solidFill>
                <a:srgbClr val="64646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toString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4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return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Student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[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number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", 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", </a:t>
            </a:r>
            <a:r>
              <a:rPr lang="ko-KR" altLang="ko-KR" sz="1400" b="1" kern="0" dirty="0" err="1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400" b="1" kern="0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"]"</a:t>
            </a: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03637" y="4092064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this는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현재 객체를 나타낸다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예시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 smtClean="0"/>
              <a:t>this()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75600" y="1569600"/>
            <a:ext cx="9164545" cy="51637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Rectangle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width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height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Rectangle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(0, 0, 1, 1);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Rectangle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width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height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(0, 0,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width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height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Rectangle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width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height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width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width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1600" b="1" kern="0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height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height</a:t>
            </a: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...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</a:t>
            </a:r>
            <a:endParaRPr lang="ko-KR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4292" y="6126820"/>
            <a:ext cx="551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his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클래스의 다른 </a:t>
            </a:r>
            <a:r>
              <a:rPr lang="ko-KR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생성자를</a:t>
            </a:r>
            <a:r>
              <a:rPr lang="ko-KR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 사용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0493" y="1722174"/>
            <a:ext cx="4207511" cy="26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this()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984247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내용을 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생성자에만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집중해서 작성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 내용 가진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this()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오버로딩 증가 시 중복 코드 발생 문제 해결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this()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줄에서만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허용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72896" y="6537960"/>
            <a:ext cx="2844800" cy="246888"/>
          </a:xfrm>
        </p:spPr>
        <p:txBody>
          <a:bodyPr/>
          <a:lstStyle/>
          <a:p>
            <a:fld id="{1A8C5429-90B9-45AB-86B6-A926160AF55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868E27-C6B3-4317-8475-0C001F67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1" y="3307676"/>
            <a:ext cx="4124153" cy="35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  <a:cs typeface="함초롬돋움" panose="020B0604000101010101" pitchFamily="50" charset="-127"/>
              </a:rPr>
              <a:t>타</a:t>
            </a:r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  <a:cs typeface="함초롬돋움" panose="020B0604000101010101" pitchFamily="50" charset="-127"/>
              </a:rPr>
              <a:t>클래스가 </a:t>
            </a:r>
            <a:r>
              <a:rPr lang="ko-KR" altLang="en-US" dirty="0">
                <a:latin typeface="+mj-ea"/>
                <a:ea typeface="+mj-ea"/>
                <a:cs typeface="함초롬돋움" panose="020B0604000101010101" pitchFamily="50" charset="-127"/>
              </a:rPr>
              <a:t>특정한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  <a:cs typeface="함초롬돋움" panose="020B0604000101010101" pitchFamily="50" charset="-127"/>
              </a:rPr>
              <a:t>필드나 </a:t>
            </a:r>
            <a:r>
              <a:rPr lang="ko-KR" altLang="en-US" dirty="0" err="1">
                <a:solidFill>
                  <a:srgbClr val="FF0000"/>
                </a:solidFill>
                <a:latin typeface="+mj-ea"/>
                <a:ea typeface="+mj-ea"/>
                <a:cs typeface="함초롬돋움" panose="020B0604000101010101" pitchFamily="50" charset="-127"/>
              </a:rPr>
              <a:t>메소드</a:t>
            </a:r>
            <a:r>
              <a:rPr lang="ko-KR" altLang="en-US" dirty="0" err="1">
                <a:latin typeface="+mj-ea"/>
                <a:ea typeface="+mj-ea"/>
                <a:cs typeface="함초롬돋움" panose="020B0604000101010101" pitchFamily="50" charset="-127"/>
              </a:rPr>
              <a:t>에</a:t>
            </a:r>
            <a:r>
              <a:rPr lang="ko-KR" altLang="en-US" dirty="0">
                <a:latin typeface="+mj-ea"/>
                <a:ea typeface="+mj-ea"/>
                <a:cs typeface="함초롬돋움" panose="020B0604000101010101" pitchFamily="50" charset="-127"/>
              </a:rPr>
              <a:t> 접근하는 것을 </a:t>
            </a:r>
            <a:r>
              <a:rPr lang="ko-KR" altLang="en-US" dirty="0" smtClean="0">
                <a:latin typeface="+mj-ea"/>
                <a:ea typeface="+mj-ea"/>
                <a:cs typeface="함초롬돋움" panose="020B0604000101010101" pitchFamily="50" charset="-127"/>
              </a:rPr>
              <a:t>제어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0" y="2384461"/>
            <a:ext cx="11656540" cy="24533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4806466"/>
            <a:ext cx="60671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클래스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접근제한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디폴트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public</a:t>
            </a: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디폴트 클래스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패키지 내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라이브러리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클래스는 모두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접근제한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: public, protected, default, private</a:t>
            </a:r>
          </a:p>
        </p:txBody>
      </p:sp>
    </p:spTree>
    <p:extLst>
      <p:ext uri="{BB962C8B-B14F-4D97-AF65-F5344CB8AC3E}">
        <p14:creationId xmlns:p14="http://schemas.microsoft.com/office/powerpoint/2010/main" val="39030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664</TotalTime>
  <Words>891</Words>
  <Application>Microsoft Office PowerPoint</Application>
  <PresentationFormat>와이드스크린</PresentationFormat>
  <Paragraphs>333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굴림</vt:lpstr>
      <vt:lpstr>맑은 고딕</vt:lpstr>
      <vt:lpstr>함초롬돋움</vt:lpstr>
      <vt:lpstr>Arial</vt:lpstr>
      <vt:lpstr>Calibri</vt:lpstr>
      <vt:lpstr>Calibri Light</vt:lpstr>
      <vt:lpstr>Symbol</vt:lpstr>
      <vt:lpstr>Tw Cen MT</vt:lpstr>
      <vt:lpstr>Wingdings</vt:lpstr>
      <vt:lpstr>Wingdings 2</vt:lpstr>
      <vt:lpstr>Wingdings 3</vt:lpstr>
      <vt:lpstr>HDOfficeLightV0</vt:lpstr>
      <vt:lpstr>New_Simple01</vt:lpstr>
      <vt:lpstr>제1부 자바 리뷰(2)</vt:lpstr>
      <vt:lpstr>클래스와 객체</vt:lpstr>
      <vt:lpstr>생성자</vt:lpstr>
      <vt:lpstr>생성자</vt:lpstr>
      <vt:lpstr>생성자 오버로딩(Overloading)</vt:lpstr>
      <vt:lpstr>생성자 오버로딩(Overloading)</vt:lpstr>
      <vt:lpstr>생성자 this()</vt:lpstr>
      <vt:lpstr>생성자 this()</vt:lpstr>
      <vt:lpstr>접근제어</vt:lpstr>
      <vt:lpstr>접근제어</vt:lpstr>
      <vt:lpstr>배열 선언과 생성</vt:lpstr>
      <vt:lpstr>필드 초기화</vt:lpstr>
      <vt:lpstr>메소드 인수 전달</vt:lpstr>
      <vt:lpstr>메소드 인수 전달</vt:lpstr>
      <vt:lpstr>클레스 멤버</vt:lpstr>
      <vt:lpstr>클레스 멤버</vt:lpstr>
      <vt:lpstr>클레스 멤버</vt:lpstr>
      <vt:lpstr>클레스 멤버</vt:lpstr>
      <vt:lpstr>클레스 멤버</vt:lpstr>
      <vt:lpstr>클레스 멤버</vt:lpstr>
      <vt:lpstr>내장 클래스</vt:lpstr>
      <vt:lpstr>내장 클래스</vt:lpstr>
      <vt:lpstr>내장 클래스</vt:lpstr>
      <vt:lpstr>내장 클래스</vt:lpstr>
      <vt:lpstr>내장 클래스</vt:lpstr>
      <vt:lpstr>내장 클래스</vt:lpstr>
      <vt:lpstr>정리해 보면…필수 키워드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104</cp:revision>
  <dcterms:created xsi:type="dcterms:W3CDTF">2022-07-20T08:54:17Z</dcterms:created>
  <dcterms:modified xsi:type="dcterms:W3CDTF">2022-09-08T06:05:50Z</dcterms:modified>
</cp:coreProperties>
</file>