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4" r:id="rId16"/>
    <p:sldId id="375" r:id="rId17"/>
    <p:sldId id="376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90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33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475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58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9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0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76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인터페이스의 정의와 구현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추상클래스와 인터페이스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>
                <a:latin typeface="+mn-ea"/>
              </a:rPr>
              <a:t>인터페이스와 다중 상속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>
                <a:latin typeface="+mj-ea"/>
              </a:rPr>
              <a:t>제9장 인터페이스, </a:t>
            </a:r>
            <a:r>
              <a:rPr lang="ko-KR" altLang="en-US" sz="3200" dirty="0" err="1">
                <a:latin typeface="+mj-ea"/>
              </a:rPr>
              <a:t>람다식</a:t>
            </a:r>
            <a:r>
              <a:rPr lang="ko-KR" altLang="en-US" sz="3200" dirty="0">
                <a:latin typeface="+mj-ea"/>
              </a:rPr>
              <a:t>, </a:t>
            </a:r>
            <a:r>
              <a:rPr lang="ko-KR" altLang="en-US" sz="3200" dirty="0" smtClean="0">
                <a:latin typeface="+mj-ea"/>
              </a:rPr>
              <a:t>패키지</a:t>
            </a:r>
            <a:r>
              <a:rPr lang="en-US" altLang="ko-KR" sz="3200" dirty="0" smtClean="0">
                <a:latin typeface="+mj-ea"/>
              </a:rPr>
              <a:t>_1</a:t>
            </a:r>
            <a:r>
              <a:rPr lang="ko-KR" altLang="en-US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>
                <a:latin typeface="+mj-ea"/>
              </a:rPr>
              <a:t>인터페이스 </a:t>
            </a:r>
            <a:r>
              <a:rPr lang="en-US" altLang="ko-KR" dirty="0" smtClean="0">
                <a:latin typeface="+mj-ea"/>
                <a:ea typeface="+mj-ea"/>
              </a:rPr>
              <a:t>vs </a:t>
            </a:r>
            <a:r>
              <a:rPr lang="ko-KR" altLang="en-US" dirty="0" err="1" smtClean="0">
                <a:latin typeface="+mj-ea"/>
                <a:ea typeface="+mj-ea"/>
              </a:rPr>
              <a:t>추상클래스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4" y="1569275"/>
            <a:ext cx="4715533" cy="3400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654" y="2781544"/>
            <a:ext cx="4772691" cy="3915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385" y="3533473"/>
            <a:ext cx="3809000" cy="2051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172" y="2952798"/>
            <a:ext cx="2015213" cy="5280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392" y="1268292"/>
            <a:ext cx="3115993" cy="16318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752632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>
                <a:latin typeface="+mj-ea"/>
              </a:rPr>
              <a:t>인터페이스 </a:t>
            </a:r>
            <a:r>
              <a:rPr lang="en-US" altLang="ko-KR" dirty="0" smtClean="0">
                <a:latin typeface="+mj-ea"/>
                <a:ea typeface="+mj-ea"/>
              </a:rPr>
              <a:t>vs </a:t>
            </a:r>
            <a:r>
              <a:rPr lang="ko-KR" altLang="en-US" dirty="0" err="1" smtClean="0">
                <a:latin typeface="+mj-ea"/>
                <a:ea typeface="+mj-ea"/>
              </a:rPr>
              <a:t>추상클래스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37" y="2925579"/>
            <a:ext cx="3085848" cy="6612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434" y="3612284"/>
            <a:ext cx="3499951" cy="32121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14" y="1569275"/>
            <a:ext cx="4715533" cy="340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654" y="2781544"/>
            <a:ext cx="4772691" cy="3915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392" y="1268292"/>
            <a:ext cx="3115993" cy="16318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740729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+mj-ea"/>
                <a:ea typeface="+mj-ea"/>
              </a:rPr>
              <a:t>추상 메소드를 가지는 인터페이스와 이 인터페이스를 구현하는 클래스를 작성하여 테스트해보자.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ko-KR" sz="3200" dirty="0" err="1">
                <a:latin typeface="+mj-ea"/>
              </a:rPr>
              <a:t>Lab</a:t>
            </a:r>
            <a:r>
              <a:rPr lang="ko-KR" altLang="ko-KR" sz="3200" dirty="0">
                <a:latin typeface="+mj-ea"/>
              </a:rPr>
              <a:t>: 자율 주행 자동차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762" y="2913615"/>
            <a:ext cx="7610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78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2314" y="1719810"/>
            <a:ext cx="4122848" cy="22886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OperateCar</a:t>
            </a:r>
            <a:r>
              <a:rPr lang="ko-KR" altLang="ko-KR" sz="1600" b="1" kern="0" dirty="0">
                <a:latin typeface="+mj-ea"/>
                <a:ea typeface="+mj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start</a:t>
            </a:r>
            <a:r>
              <a:rPr lang="ko-KR" altLang="ko-KR" sz="1600" b="1" kern="0" dirty="0">
                <a:latin typeface="+mj-ea"/>
                <a:ea typeface="+mj-e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	</a:t>
            </a:r>
            <a:r>
              <a:rPr lang="ko-KR" altLang="ko-KR" sz="16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stop</a:t>
            </a:r>
            <a:r>
              <a:rPr lang="ko-KR" altLang="ko-KR" sz="1600" b="1" kern="0" dirty="0">
                <a:latin typeface="+mj-ea"/>
                <a:ea typeface="+mj-e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	</a:t>
            </a:r>
            <a:r>
              <a:rPr lang="ko-KR" altLang="ko-KR" sz="1600" b="1" kern="0" dirty="0" err="1" smtClean="0">
                <a:solidFill>
                  <a:srgbClr val="7F0055"/>
                </a:solidFill>
                <a:latin typeface="+mj-ea"/>
              </a:rPr>
              <a:t>void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setSpeed</a:t>
            </a:r>
            <a:r>
              <a:rPr lang="ko-KR" altLang="ko-KR" sz="1600" b="1" kern="0" dirty="0">
                <a:latin typeface="+mj-ea"/>
                <a:ea typeface="+mj-ea"/>
              </a:rPr>
              <a:t>(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speed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	</a:t>
            </a:r>
            <a:r>
              <a:rPr lang="ko-KR" altLang="ko-KR" sz="1600" b="1" kern="0" dirty="0" err="1" smtClean="0">
                <a:solidFill>
                  <a:srgbClr val="7F0055"/>
                </a:solidFill>
                <a:latin typeface="+mj-ea"/>
              </a:rPr>
              <a:t>void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turn</a:t>
            </a:r>
            <a:r>
              <a:rPr lang="ko-KR" altLang="ko-KR" sz="1600" b="1" kern="0" dirty="0">
                <a:latin typeface="+mj-ea"/>
                <a:ea typeface="+mj-ea"/>
              </a:rPr>
              <a:t>(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degree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>
                <a:latin typeface="+mj-ea"/>
              </a:rPr>
              <a:t>SOLUTION</a:t>
            </a:r>
            <a:r>
              <a:rPr lang="ko-KR" altLang="en-US" sz="3600" dirty="0">
                <a:latin typeface="+mj-ea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15720" y="1719810"/>
            <a:ext cx="6907684" cy="47979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public class</a:t>
            </a:r>
            <a:r>
              <a:rPr lang="en-US" altLang="en-US" sz="1400" b="1" kern="0" dirty="0"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latin typeface="+mj-ea"/>
                <a:ea typeface="+mj-ea"/>
              </a:rPr>
              <a:t>AutoCar</a:t>
            </a:r>
            <a:r>
              <a:rPr lang="en-US" altLang="en-US" sz="1400" b="1" kern="0" dirty="0">
                <a:latin typeface="+mj-ea"/>
                <a:ea typeface="+mj-ea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en-US" altLang="en-US" sz="1400" b="1" kern="0" dirty="0"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latin typeface="+mj-ea"/>
                <a:ea typeface="+mj-ea"/>
              </a:rPr>
              <a:t>OperateCar</a:t>
            </a:r>
            <a:r>
              <a:rPr lang="en-US" altLang="en-US" sz="1400" b="1" kern="0" dirty="0">
                <a:latin typeface="+mj-ea"/>
                <a:ea typeface="+mj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kern="0" dirty="0">
                <a:latin typeface="+mj-ea"/>
                <a:ea typeface="+mj-ea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sz="1400" b="1" kern="0" dirty="0">
                <a:latin typeface="+mj-ea"/>
                <a:ea typeface="+mj-ea"/>
              </a:rPr>
              <a:t> start()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	</a:t>
            </a:r>
            <a:r>
              <a:rPr lang="en-US" altLang="en-US" sz="1400" b="1" kern="0" dirty="0" err="1">
                <a:latin typeface="+mj-ea"/>
                <a:ea typeface="+mj-ea"/>
              </a:rPr>
              <a:t>System.</a:t>
            </a:r>
            <a:r>
              <a:rPr lang="en-US" altLang="en-US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en-US" sz="1400" b="1" kern="0" dirty="0" err="1">
                <a:latin typeface="+mj-ea"/>
                <a:ea typeface="+mj-ea"/>
              </a:rPr>
              <a:t>.println</a:t>
            </a:r>
            <a:r>
              <a:rPr lang="en-US" altLang="en-US" sz="1400" b="1" kern="0" dirty="0">
                <a:latin typeface="+mj-ea"/>
                <a:ea typeface="+mj-ea"/>
              </a:rPr>
              <a:t>(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자동차가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출발합니다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."</a:t>
            </a:r>
            <a:r>
              <a:rPr lang="en-US" altLang="en-US" sz="14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kern="0" dirty="0">
                <a:latin typeface="+mj-ea"/>
                <a:ea typeface="+mj-ea"/>
              </a:rPr>
              <a:t> 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sz="1400" b="1" kern="0" dirty="0">
                <a:latin typeface="+mj-ea"/>
                <a:ea typeface="+mj-ea"/>
              </a:rPr>
              <a:t> stop()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	</a:t>
            </a:r>
            <a:r>
              <a:rPr lang="en-US" altLang="en-US" sz="1400" b="1" kern="0" dirty="0" err="1">
                <a:latin typeface="+mj-ea"/>
                <a:ea typeface="+mj-ea"/>
              </a:rPr>
              <a:t>System.</a:t>
            </a:r>
            <a:r>
              <a:rPr lang="en-US" altLang="en-US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en-US" sz="1400" b="1" kern="0" dirty="0" err="1">
                <a:latin typeface="+mj-ea"/>
                <a:ea typeface="+mj-ea"/>
              </a:rPr>
              <a:t>.println</a:t>
            </a:r>
            <a:r>
              <a:rPr lang="en-US" altLang="en-US" sz="1400" b="1" kern="0" dirty="0">
                <a:latin typeface="+mj-ea"/>
                <a:ea typeface="+mj-ea"/>
              </a:rPr>
              <a:t>(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자동차가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정지합니다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."</a:t>
            </a:r>
            <a:r>
              <a:rPr lang="en-US" altLang="en-US" sz="14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kern="0" dirty="0">
                <a:latin typeface="+mj-ea"/>
                <a:ea typeface="+mj-ea"/>
              </a:rPr>
              <a:t> void </a:t>
            </a:r>
            <a:r>
              <a:rPr lang="en-US" altLang="en-US" sz="1400" b="1" kern="0" dirty="0" err="1">
                <a:latin typeface="+mj-ea"/>
                <a:ea typeface="+mj-ea"/>
              </a:rPr>
              <a:t>setSpeed</a:t>
            </a:r>
            <a:r>
              <a:rPr lang="en-US" altLang="en-US" sz="1400" b="1" kern="0" dirty="0">
                <a:latin typeface="+mj-ea"/>
                <a:ea typeface="+mj-ea"/>
              </a:rPr>
              <a:t>(</a:t>
            </a:r>
            <a:r>
              <a:rPr lang="en-US" altLang="en-US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en-US" sz="1400" b="1" kern="0" dirty="0">
                <a:latin typeface="+mj-ea"/>
                <a:ea typeface="+mj-ea"/>
              </a:rPr>
              <a:t> speed)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	</a:t>
            </a:r>
            <a:r>
              <a:rPr lang="en-US" altLang="en-US" sz="1400" b="1" kern="0" dirty="0" err="1">
                <a:latin typeface="+mj-ea"/>
                <a:ea typeface="+mj-ea"/>
              </a:rPr>
              <a:t>System.</a:t>
            </a:r>
            <a:r>
              <a:rPr lang="en-US" altLang="en-US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en-US" sz="1400" b="1" kern="0" dirty="0" err="1">
                <a:latin typeface="+mj-ea"/>
                <a:ea typeface="+mj-ea"/>
              </a:rPr>
              <a:t>.println</a:t>
            </a:r>
            <a:r>
              <a:rPr lang="en-US" altLang="en-US" sz="1400" b="1" kern="0" dirty="0">
                <a:latin typeface="+mj-ea"/>
                <a:ea typeface="+mj-ea"/>
              </a:rPr>
              <a:t>(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자동차가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속도를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"</a:t>
            </a:r>
            <a:r>
              <a:rPr lang="en-US" altLang="en-US" sz="1400" b="1" kern="0" dirty="0">
                <a:latin typeface="+mj-ea"/>
                <a:ea typeface="+mj-ea"/>
              </a:rPr>
              <a:t> + speed + 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"km/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h로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바꿉니다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."</a:t>
            </a:r>
            <a:r>
              <a:rPr lang="en-US" altLang="en-US" sz="14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</a:t>
            </a:r>
            <a:r>
              <a:rPr lang="en-US" altLang="en-US" sz="14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kern="0" dirty="0">
                <a:latin typeface="+mj-ea"/>
                <a:ea typeface="+mj-ea"/>
              </a:rPr>
              <a:t> void turn(</a:t>
            </a:r>
            <a:r>
              <a:rPr lang="en-US" altLang="en-US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en-US" sz="1400" b="1" kern="0" dirty="0">
                <a:latin typeface="+mj-ea"/>
                <a:ea typeface="+mj-ea"/>
              </a:rPr>
              <a:t> degree)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	</a:t>
            </a:r>
            <a:r>
              <a:rPr lang="en-US" altLang="en-US" sz="1400" b="1" kern="0" dirty="0" err="1">
                <a:latin typeface="+mj-ea"/>
                <a:ea typeface="+mj-ea"/>
              </a:rPr>
              <a:t>System.</a:t>
            </a:r>
            <a:r>
              <a:rPr lang="en-US" altLang="en-US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en-US" sz="1400" b="1" kern="0" dirty="0" err="1">
                <a:latin typeface="+mj-ea"/>
                <a:ea typeface="+mj-ea"/>
              </a:rPr>
              <a:t>.println</a:t>
            </a:r>
            <a:r>
              <a:rPr lang="en-US" altLang="en-US" sz="1400" b="1" kern="0" dirty="0">
                <a:latin typeface="+mj-ea"/>
                <a:ea typeface="+mj-ea"/>
              </a:rPr>
              <a:t>(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자동차가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방향을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"</a:t>
            </a:r>
            <a:r>
              <a:rPr lang="en-US" altLang="en-US" sz="1400" b="1" kern="0" dirty="0">
                <a:latin typeface="+mj-ea"/>
                <a:ea typeface="+mj-ea"/>
              </a:rPr>
              <a:t> + degree + 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"도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만큼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en-US" altLang="en-US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바꿉니다</a:t>
            </a:r>
            <a:r>
              <a:rPr lang="en-US" altLang="en-US" sz="1400" b="1" kern="0" dirty="0">
                <a:solidFill>
                  <a:srgbClr val="2A00FF"/>
                </a:solidFill>
                <a:latin typeface="+mj-ea"/>
                <a:ea typeface="+mj-ea"/>
              </a:rPr>
              <a:t>."</a:t>
            </a:r>
            <a:r>
              <a:rPr lang="en-US" altLang="en-US" sz="14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sz="1400" b="1" kern="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3268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724" y="1809422"/>
            <a:ext cx="7761287" cy="36454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b="1" kern="0" dirty="0">
                <a:latin typeface="+mj-ea"/>
                <a:ea typeface="+mj-ea"/>
              </a:rPr>
              <a:t> </a:t>
            </a: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en-US" b="1" kern="0" dirty="0">
                <a:latin typeface="+mj-ea"/>
                <a:ea typeface="+mj-ea"/>
              </a:rPr>
              <a:t> </a:t>
            </a:r>
            <a:r>
              <a:rPr lang="en-US" altLang="en-US" b="1" kern="0" dirty="0" err="1">
                <a:latin typeface="+mj-ea"/>
                <a:ea typeface="+mj-ea"/>
              </a:rPr>
              <a:t>AutoCarTest</a:t>
            </a:r>
            <a:r>
              <a:rPr lang="en-US" altLang="en-US" b="1" kern="0" dirty="0">
                <a:latin typeface="+mj-ea"/>
                <a:ea typeface="+mj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</a:t>
            </a: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b="1" kern="0" dirty="0">
                <a:latin typeface="+mj-ea"/>
                <a:ea typeface="+mj-ea"/>
              </a:rPr>
              <a:t> </a:t>
            </a: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en-US" altLang="en-US" b="1" kern="0" dirty="0">
                <a:latin typeface="+mj-ea"/>
                <a:ea typeface="+mj-ea"/>
              </a:rPr>
              <a:t> </a:t>
            </a: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b="1" kern="0" dirty="0">
                <a:latin typeface="+mj-ea"/>
                <a:ea typeface="+mj-ea"/>
              </a:rPr>
              <a:t> main(String[] </a:t>
            </a:r>
            <a:r>
              <a:rPr lang="en-US" altLang="en-US" b="1" kern="0" dirty="0" err="1">
                <a:latin typeface="+mj-ea"/>
                <a:ea typeface="+mj-ea"/>
              </a:rPr>
              <a:t>args</a:t>
            </a:r>
            <a:r>
              <a:rPr lang="en-US" altLang="en-US" b="1" kern="0" dirty="0">
                <a:latin typeface="+mj-ea"/>
                <a:ea typeface="+mj-e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	</a:t>
            </a:r>
            <a:r>
              <a:rPr lang="en-US" altLang="en-US" b="1" kern="0" dirty="0" smtClean="0">
                <a:latin typeface="+mj-ea"/>
                <a:ea typeface="+mj-ea"/>
              </a:rPr>
              <a:t>	</a:t>
            </a:r>
            <a:r>
              <a:rPr lang="en-US" altLang="en-US" b="1" kern="0" dirty="0" err="1" smtClean="0">
                <a:latin typeface="+mj-ea"/>
                <a:ea typeface="+mj-ea"/>
              </a:rPr>
              <a:t>OperateCar</a:t>
            </a:r>
            <a:r>
              <a:rPr lang="en-US" altLang="en-US" b="1" kern="0" dirty="0" smtClean="0">
                <a:latin typeface="+mj-ea"/>
                <a:ea typeface="+mj-ea"/>
              </a:rPr>
              <a:t> </a:t>
            </a:r>
            <a:r>
              <a:rPr lang="en-US" altLang="en-US" b="1" kern="0" dirty="0" err="1">
                <a:latin typeface="+mj-ea"/>
                <a:ea typeface="+mj-ea"/>
              </a:rPr>
              <a:t>obj</a:t>
            </a:r>
            <a:r>
              <a:rPr lang="en-US" altLang="en-US" b="1" kern="0" dirty="0">
                <a:latin typeface="+mj-ea"/>
                <a:ea typeface="+mj-ea"/>
              </a:rPr>
              <a:t> = </a:t>
            </a:r>
            <a:r>
              <a:rPr lang="en-US" altLang="en-US" b="1" kern="0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en-US" b="1" kern="0" dirty="0">
                <a:latin typeface="+mj-ea"/>
                <a:ea typeface="+mj-ea"/>
              </a:rPr>
              <a:t> </a:t>
            </a:r>
            <a:r>
              <a:rPr lang="en-US" altLang="en-US" b="1" kern="0" dirty="0" err="1">
                <a:latin typeface="+mj-ea"/>
                <a:ea typeface="+mj-ea"/>
              </a:rPr>
              <a:t>AutoCar</a:t>
            </a:r>
            <a:r>
              <a:rPr lang="en-US" altLang="en-US" b="1" kern="0" dirty="0">
                <a:latin typeface="+mj-ea"/>
                <a:ea typeface="+mj-e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	</a:t>
            </a:r>
            <a:r>
              <a:rPr lang="en-US" altLang="en-US" b="1" kern="0" dirty="0" smtClean="0">
                <a:latin typeface="+mj-ea"/>
                <a:ea typeface="+mj-ea"/>
              </a:rPr>
              <a:t>	</a:t>
            </a:r>
            <a:r>
              <a:rPr lang="en-US" altLang="en-US" b="1" kern="0" dirty="0" err="1" smtClean="0">
                <a:latin typeface="+mj-ea"/>
                <a:ea typeface="+mj-ea"/>
              </a:rPr>
              <a:t>obj.start</a:t>
            </a:r>
            <a:r>
              <a:rPr lang="en-US" altLang="en-US" b="1" kern="0" dirty="0">
                <a:latin typeface="+mj-ea"/>
                <a:ea typeface="+mj-e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	</a:t>
            </a:r>
            <a:r>
              <a:rPr lang="en-US" altLang="en-US" b="1" kern="0" dirty="0" smtClean="0">
                <a:latin typeface="+mj-ea"/>
                <a:ea typeface="+mj-ea"/>
              </a:rPr>
              <a:t>	</a:t>
            </a:r>
            <a:r>
              <a:rPr lang="en-US" altLang="en-US" b="1" kern="0" dirty="0" err="1" smtClean="0">
                <a:latin typeface="+mj-ea"/>
                <a:ea typeface="+mj-ea"/>
              </a:rPr>
              <a:t>obj.setSpeed</a:t>
            </a:r>
            <a:r>
              <a:rPr lang="en-US" altLang="en-US" b="1" kern="0" dirty="0" smtClean="0">
                <a:latin typeface="+mj-ea"/>
                <a:ea typeface="+mj-ea"/>
              </a:rPr>
              <a:t>(30</a:t>
            </a:r>
            <a:r>
              <a:rPr lang="en-US" altLang="en-US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	</a:t>
            </a:r>
            <a:r>
              <a:rPr lang="en-US" altLang="en-US" b="1" kern="0" dirty="0" smtClean="0">
                <a:latin typeface="+mj-ea"/>
                <a:ea typeface="+mj-ea"/>
              </a:rPr>
              <a:t>	</a:t>
            </a:r>
            <a:r>
              <a:rPr lang="en-US" altLang="en-US" b="1" kern="0" dirty="0" err="1" smtClean="0">
                <a:latin typeface="+mj-ea"/>
                <a:ea typeface="+mj-ea"/>
              </a:rPr>
              <a:t>obj.turn</a:t>
            </a:r>
            <a:r>
              <a:rPr lang="en-US" altLang="en-US" b="1" kern="0" dirty="0" smtClean="0">
                <a:latin typeface="+mj-ea"/>
                <a:ea typeface="+mj-ea"/>
              </a:rPr>
              <a:t>(15</a:t>
            </a:r>
            <a:r>
              <a:rPr lang="en-US" altLang="en-US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	</a:t>
            </a:r>
            <a:r>
              <a:rPr lang="en-US" altLang="en-US" b="1" kern="0" dirty="0" smtClean="0">
                <a:latin typeface="+mj-ea"/>
                <a:ea typeface="+mj-ea"/>
              </a:rPr>
              <a:t>	</a:t>
            </a:r>
            <a:r>
              <a:rPr lang="en-US" altLang="en-US" b="1" kern="0" dirty="0" err="1" smtClean="0">
                <a:latin typeface="+mj-ea"/>
                <a:ea typeface="+mj-ea"/>
              </a:rPr>
              <a:t>obj.stop</a:t>
            </a:r>
            <a:r>
              <a:rPr lang="en-US" altLang="en-US" b="1" kern="0" dirty="0">
                <a:latin typeface="+mj-ea"/>
                <a:ea typeface="+mj-ea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	</a:t>
            </a:r>
            <a:r>
              <a:rPr lang="en-US" altLang="en-US" b="1" kern="0" dirty="0" smtClean="0">
                <a:latin typeface="+mj-ea"/>
                <a:ea typeface="+mj-ea"/>
              </a:rPr>
              <a:t>		}</a:t>
            </a:r>
            <a:endParaRPr lang="en-US" altLang="en-US" b="1" kern="0" dirty="0"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en-US" b="1" kern="0" dirty="0">
                <a:latin typeface="+mj-ea"/>
                <a:ea typeface="+mj-ea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>
                <a:latin typeface="+mj-ea"/>
              </a:rPr>
              <a:t>SOLUTION</a:t>
            </a:r>
            <a:r>
              <a:rPr lang="ko-KR" altLang="en-US" sz="3600" dirty="0">
                <a:latin typeface="+mj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14" y="2255506"/>
            <a:ext cx="5164411" cy="44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7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Comparable인터페이스</a:t>
            </a:r>
            <a:r>
              <a:rPr lang="ko-KR" altLang="en-US" dirty="0">
                <a:latin typeface="+mj-ea"/>
                <a:ea typeface="+mj-ea"/>
              </a:rPr>
              <a:t>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실습하여 본다. </a:t>
            </a: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이 </a:t>
            </a:r>
            <a:r>
              <a:rPr lang="en-US" altLang="ko-KR" dirty="0" err="1">
                <a:latin typeface="+mj-ea"/>
                <a:ea typeface="+mj-ea"/>
              </a:rPr>
              <a:t>인터페이스는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우리가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정의하는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것이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아니고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표준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자바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라이브러리에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다음과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같이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정의되어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있다</a:t>
            </a:r>
            <a:r>
              <a:rPr lang="en-US" altLang="ko-KR" dirty="0">
                <a:latin typeface="+mj-ea"/>
                <a:ea typeface="+mj-ea"/>
              </a:rPr>
              <a:t>. 이 </a:t>
            </a:r>
            <a:r>
              <a:rPr lang="en-US" altLang="ko-KR" dirty="0" err="1">
                <a:latin typeface="+mj-ea"/>
                <a:ea typeface="+mj-ea"/>
              </a:rPr>
              <a:t>인터페이스는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객체와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객체의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크기를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비교할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때사용된다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sz="3200" dirty="0">
                <a:latin typeface="+mj-ea"/>
              </a:rPr>
              <a:t>Lab: </a:t>
            </a:r>
            <a:r>
              <a:rPr lang="en-US" altLang="en-US" sz="3200" dirty="0" err="1">
                <a:latin typeface="+mj-ea"/>
              </a:rPr>
              <a:t>객체</a:t>
            </a:r>
            <a:r>
              <a:rPr lang="en-US" altLang="en-US" sz="3200" dirty="0">
                <a:latin typeface="+mj-ea"/>
              </a:rPr>
              <a:t> </a:t>
            </a:r>
            <a:r>
              <a:rPr lang="en-US" altLang="en-US" sz="3200" dirty="0" err="1">
                <a:latin typeface="+mj-ea"/>
              </a:rPr>
              <a:t>비교하기</a:t>
            </a:r>
            <a:endParaRPr lang="en-US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0399" y="3789223"/>
            <a:ext cx="7512740" cy="2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92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3576" y="1620982"/>
            <a:ext cx="7761287" cy="504305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Rectangle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Comparable</a:t>
            </a:r>
            <a:r>
              <a:rPr lang="ko-KR" altLang="ko-KR" sz="1400" b="1" kern="0" dirty="0">
                <a:latin typeface="+mj-ea"/>
                <a:ea typeface="+mj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width</a:t>
            </a:r>
            <a:r>
              <a:rPr lang="ko-KR" altLang="ko-KR" sz="1400" b="1" kern="0" dirty="0">
                <a:latin typeface="+mj-ea"/>
                <a:ea typeface="+mj-ea"/>
              </a:rPr>
              <a:t> = 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height</a:t>
            </a:r>
            <a:r>
              <a:rPr lang="ko-KR" altLang="ko-KR" sz="1400" b="1" kern="0" dirty="0">
                <a:latin typeface="+mj-ea"/>
                <a:ea typeface="+mj-ea"/>
              </a:rPr>
              <a:t> = 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>
                <a:solidFill>
                  <a:srgbClr val="646464"/>
                </a:solidFill>
                <a:latin typeface="+mj-ea"/>
                <a:ea typeface="+mj-ea"/>
              </a:rPr>
              <a:t>@</a:t>
            </a:r>
            <a:r>
              <a:rPr lang="ko-KR" altLang="ko-KR" sz="1400" b="1" kern="0" dirty="0" err="1">
                <a:solidFill>
                  <a:srgbClr val="646464"/>
                </a:solidFill>
                <a:latin typeface="+mj-ea"/>
                <a:ea typeface="+mj-ea"/>
              </a:rPr>
              <a:t>Override</a:t>
            </a:r>
            <a:endParaRPr lang="ko-KR" altLang="ko-KR" sz="1400" b="1" kern="0" dirty="0">
              <a:solidFill>
                <a:srgbClr val="646464"/>
              </a:solidFill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String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toString</a:t>
            </a:r>
            <a:r>
              <a:rPr lang="ko-KR" altLang="ko-KR" sz="1400" b="1" kern="0" dirty="0">
                <a:latin typeface="+mj-ea"/>
                <a:ea typeface="+mj-ea"/>
              </a:rPr>
              <a:t>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Rectangle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 [</a:t>
            </a:r>
            <a:r>
              <a:rPr lang="ko-KR" altLang="ko-KR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width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="</a:t>
            </a:r>
            <a:r>
              <a:rPr lang="ko-KR" altLang="ko-KR" sz="1400" b="1" kern="0" dirty="0">
                <a:latin typeface="+mj-ea"/>
                <a:ea typeface="+mj-ea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width</a:t>
            </a:r>
            <a:r>
              <a:rPr lang="ko-KR" altLang="ko-KR" sz="1400" b="1" kern="0" dirty="0">
                <a:latin typeface="+mj-ea"/>
                <a:ea typeface="+mj-ea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", </a:t>
            </a:r>
            <a:r>
              <a:rPr lang="ko-KR" altLang="ko-KR" sz="1400" b="1" kern="0" dirty="0" err="1">
                <a:solidFill>
                  <a:srgbClr val="2A00FF"/>
                </a:solidFill>
                <a:latin typeface="+mj-ea"/>
                <a:ea typeface="+mj-ea"/>
              </a:rPr>
              <a:t>height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="</a:t>
            </a:r>
            <a:r>
              <a:rPr lang="ko-KR" altLang="ko-KR" sz="1400" b="1" kern="0" dirty="0">
                <a:latin typeface="+mj-ea"/>
                <a:ea typeface="+mj-ea"/>
              </a:rPr>
              <a:t> +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height</a:t>
            </a:r>
            <a:r>
              <a:rPr lang="ko-KR" altLang="ko-KR" sz="1400" b="1" kern="0" dirty="0">
                <a:latin typeface="+mj-ea"/>
                <a:ea typeface="+mj-ea"/>
              </a:rPr>
              <a:t> + </a:t>
            </a:r>
            <a:r>
              <a:rPr lang="ko-KR" altLang="ko-KR" sz="1400" b="1" kern="0" dirty="0">
                <a:solidFill>
                  <a:srgbClr val="2A00FF"/>
                </a:solidFill>
                <a:latin typeface="+mj-ea"/>
                <a:ea typeface="+mj-ea"/>
              </a:rPr>
              <a:t>"]"</a:t>
            </a:r>
            <a:r>
              <a:rPr lang="ko-KR" altLang="ko-KR" sz="1400" b="1" kern="0" dirty="0">
                <a:latin typeface="+mj-ea"/>
                <a:ea typeface="+mj-e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Rectangle</a:t>
            </a:r>
            <a:r>
              <a:rPr lang="ko-KR" altLang="ko-KR" sz="1400" b="1" kern="0" dirty="0">
                <a:latin typeface="+mj-ea"/>
                <a:ea typeface="+mj-ea"/>
              </a:rPr>
              <a:t>(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w</a:t>
            </a:r>
            <a:r>
              <a:rPr lang="ko-KR" altLang="ko-KR" sz="1400" b="1" kern="0" dirty="0">
                <a:latin typeface="+mj-ea"/>
                <a:ea typeface="+mj-ea"/>
              </a:rPr>
              <a:t>,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h</a:t>
            </a:r>
            <a:r>
              <a:rPr lang="ko-KR" altLang="ko-KR" sz="1400" b="1" kern="0" dirty="0">
                <a:latin typeface="+mj-ea"/>
                <a:ea typeface="+mj-e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width</a:t>
            </a:r>
            <a:r>
              <a:rPr lang="ko-KR" altLang="ko-KR" sz="1400" b="1" kern="0" dirty="0">
                <a:latin typeface="+mj-ea"/>
                <a:ea typeface="+mj-ea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w</a:t>
            </a:r>
            <a:r>
              <a:rPr lang="ko-KR" altLang="ko-KR" sz="1400" b="1" kern="0" dirty="0">
                <a:latin typeface="+mj-ea"/>
                <a:ea typeface="+mj-e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height</a:t>
            </a:r>
            <a:r>
              <a:rPr lang="ko-KR" altLang="ko-KR" sz="1400" b="1" kern="0" dirty="0">
                <a:latin typeface="+mj-ea"/>
                <a:ea typeface="+mj-ea"/>
              </a:rPr>
              <a:t> =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h</a:t>
            </a:r>
            <a:r>
              <a:rPr lang="ko-KR" altLang="ko-KR" sz="1400" b="1" kern="0" dirty="0">
                <a:latin typeface="+mj-ea"/>
                <a:ea typeface="+mj-e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ko-KR" altLang="ko-KR" sz="1400" b="1" kern="0" dirty="0" err="1">
                <a:latin typeface="+mj-ea"/>
                <a:ea typeface="+mj-ea"/>
              </a:rPr>
              <a:t>System.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400" b="1" kern="0" dirty="0" err="1">
                <a:latin typeface="+mj-ea"/>
                <a:ea typeface="+mj-ea"/>
              </a:rPr>
              <a:t>.println</a:t>
            </a:r>
            <a:r>
              <a:rPr lang="ko-KR" altLang="ko-KR" sz="1400" b="1" kern="0" dirty="0">
                <a:latin typeface="+mj-ea"/>
                <a:ea typeface="+mj-ea"/>
              </a:rPr>
              <a:t>(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this</a:t>
            </a:r>
            <a:r>
              <a:rPr lang="ko-KR" altLang="ko-KR" sz="14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getArea</a:t>
            </a:r>
            <a:r>
              <a:rPr lang="ko-KR" altLang="ko-KR" sz="1400" b="1" kern="0" dirty="0">
                <a:latin typeface="+mj-ea"/>
                <a:ea typeface="+mj-ea"/>
              </a:rPr>
              <a:t>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width</a:t>
            </a:r>
            <a:r>
              <a:rPr lang="ko-KR" altLang="ko-KR" sz="1400" b="1" kern="0" dirty="0">
                <a:latin typeface="+mj-ea"/>
                <a:ea typeface="+mj-ea"/>
              </a:rPr>
              <a:t> * </a:t>
            </a:r>
            <a:r>
              <a:rPr lang="ko-KR" altLang="ko-KR" sz="1400" b="1" kern="0" dirty="0" err="1">
                <a:solidFill>
                  <a:srgbClr val="0000C0"/>
                </a:solidFill>
                <a:latin typeface="+mj-ea"/>
                <a:ea typeface="+mj-ea"/>
              </a:rPr>
              <a:t>height</a:t>
            </a:r>
            <a:r>
              <a:rPr lang="ko-KR" altLang="ko-KR" sz="1400" b="1" kern="0" dirty="0">
                <a:latin typeface="+mj-ea"/>
                <a:ea typeface="+mj-e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>
                <a:latin typeface="+mj-ea"/>
              </a:rPr>
              <a:t>SOLUTION</a:t>
            </a:r>
            <a:r>
              <a:rPr lang="ko-KR" altLang="en-US" sz="3600" dirty="0">
                <a:latin typeface="+mj-ea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26624" y="3742383"/>
            <a:ext cx="7761287" cy="3043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  </a:t>
            </a:r>
            <a:r>
              <a:rPr lang="en-US" altLang="ko-KR" sz="1400" b="1" kern="0" dirty="0" smtClean="0">
                <a:solidFill>
                  <a:srgbClr val="646464"/>
                </a:solidFill>
                <a:latin typeface="+mj-ea"/>
                <a:ea typeface="+mj-ea"/>
              </a:rPr>
              <a:t>  </a:t>
            </a:r>
            <a:r>
              <a:rPr lang="ko-KR" altLang="ko-KR" sz="1400" b="1" kern="0" dirty="0" smtClean="0">
                <a:solidFill>
                  <a:srgbClr val="646464"/>
                </a:solidFill>
                <a:latin typeface="+mj-ea"/>
                <a:ea typeface="+mj-ea"/>
              </a:rPr>
              <a:t>@</a:t>
            </a:r>
            <a:r>
              <a:rPr lang="ko-KR" altLang="ko-KR" sz="1400" b="1" kern="0" dirty="0" err="1">
                <a:solidFill>
                  <a:srgbClr val="646464"/>
                </a:solidFill>
                <a:latin typeface="+mj-ea"/>
                <a:ea typeface="+mj-ea"/>
              </a:rPr>
              <a:t>Override</a:t>
            </a:r>
            <a:endParaRPr lang="ko-KR" altLang="ko-KR" sz="1400" b="1" kern="0" dirty="0">
              <a:solidFill>
                <a:srgbClr val="646464"/>
              </a:solidFill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</a:rPr>
              <a:t>compareTo</a:t>
            </a:r>
            <a:r>
              <a:rPr lang="ko-KR" altLang="ko-KR" sz="1400" b="1" kern="0" dirty="0">
                <a:latin typeface="+mj-ea"/>
                <a:ea typeface="+mj-ea"/>
              </a:rPr>
              <a:t>(</a:t>
            </a:r>
            <a:r>
              <a:rPr lang="ko-KR" altLang="ko-KR" sz="1400" b="1" kern="0" dirty="0" err="1">
                <a:latin typeface="+mj-ea"/>
                <a:ea typeface="+mj-ea"/>
              </a:rPr>
              <a:t>Object</a:t>
            </a:r>
            <a:r>
              <a:rPr lang="ko-KR" altLang="ko-KR" sz="1400" b="1" kern="0" dirty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other</a:t>
            </a:r>
            <a:r>
              <a:rPr lang="ko-KR" altLang="ko-KR" sz="1400" b="1" kern="0" dirty="0">
                <a:latin typeface="+mj-ea"/>
                <a:ea typeface="+mj-e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latin typeface="+mj-ea"/>
                <a:ea typeface="+mj-ea"/>
              </a:rPr>
              <a:t>Rectangle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otherRect</a:t>
            </a:r>
            <a:r>
              <a:rPr lang="ko-KR" altLang="ko-KR" sz="1400" b="1" kern="0" dirty="0">
                <a:latin typeface="+mj-ea"/>
                <a:ea typeface="+mj-ea"/>
              </a:rPr>
              <a:t> = (</a:t>
            </a:r>
            <a:r>
              <a:rPr lang="ko-KR" altLang="ko-KR" sz="1400" b="1" kern="0" dirty="0" err="1">
                <a:latin typeface="+mj-ea"/>
                <a:ea typeface="+mj-ea"/>
              </a:rPr>
              <a:t>Rectangle</a:t>
            </a:r>
            <a:r>
              <a:rPr lang="ko-KR" altLang="ko-KR" sz="1400" b="1" kern="0" dirty="0">
                <a:latin typeface="+mj-ea"/>
                <a:ea typeface="+mj-ea"/>
              </a:rPr>
              <a:t>)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other</a:t>
            </a:r>
            <a:r>
              <a:rPr lang="ko-KR" altLang="ko-KR" sz="1400" b="1" kern="0" dirty="0">
                <a:latin typeface="+mj-ea"/>
                <a:ea typeface="+mj-ea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if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>
                <a:latin typeface="+mj-ea"/>
                <a:ea typeface="+mj-ea"/>
              </a:rPr>
              <a:t>(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this</a:t>
            </a:r>
            <a:r>
              <a:rPr lang="ko-KR" altLang="ko-KR" sz="1400" b="1" kern="0" dirty="0" err="1">
                <a:latin typeface="+mj-ea"/>
                <a:ea typeface="+mj-ea"/>
              </a:rPr>
              <a:t>.getArea</a:t>
            </a:r>
            <a:r>
              <a:rPr lang="ko-KR" altLang="ko-KR" sz="1400" b="1" kern="0" dirty="0">
                <a:latin typeface="+mj-ea"/>
                <a:ea typeface="+mj-ea"/>
              </a:rPr>
              <a:t>() &lt;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otherRect</a:t>
            </a:r>
            <a:r>
              <a:rPr lang="ko-KR" altLang="ko-KR" sz="1400" b="1" kern="0" dirty="0" err="1">
                <a:latin typeface="+mj-ea"/>
                <a:ea typeface="+mj-ea"/>
              </a:rPr>
              <a:t>.getArea</a:t>
            </a:r>
            <a:r>
              <a:rPr lang="ko-KR" altLang="ko-KR" sz="1400" b="1" kern="0" dirty="0">
                <a:latin typeface="+mj-ea"/>
                <a:ea typeface="+mj-ea"/>
              </a:rPr>
              <a:t>())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>
                <a:latin typeface="+mj-ea"/>
                <a:ea typeface="+mj-ea"/>
              </a:rPr>
              <a:t>-1;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else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if</a:t>
            </a:r>
            <a:r>
              <a:rPr lang="ko-KR" altLang="ko-KR" sz="1400" b="1" kern="0" dirty="0">
                <a:latin typeface="+mj-ea"/>
                <a:ea typeface="+mj-ea"/>
              </a:rPr>
              <a:t> (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this</a:t>
            </a:r>
            <a:r>
              <a:rPr lang="ko-KR" altLang="ko-KR" sz="1400" b="1" kern="0" dirty="0" err="1">
                <a:latin typeface="+mj-ea"/>
                <a:ea typeface="+mj-ea"/>
              </a:rPr>
              <a:t>.getArea</a:t>
            </a:r>
            <a:r>
              <a:rPr lang="ko-KR" altLang="ko-KR" sz="1400" b="1" kern="0" dirty="0">
                <a:latin typeface="+mj-ea"/>
                <a:ea typeface="+mj-ea"/>
              </a:rPr>
              <a:t>() &gt; </a:t>
            </a:r>
            <a:r>
              <a:rPr lang="ko-KR" altLang="ko-KR" sz="1400" b="1" kern="0" dirty="0" err="1">
                <a:solidFill>
                  <a:srgbClr val="6A3E3E"/>
                </a:solidFill>
                <a:latin typeface="+mj-ea"/>
                <a:ea typeface="+mj-ea"/>
              </a:rPr>
              <a:t>otherRect</a:t>
            </a:r>
            <a:r>
              <a:rPr lang="ko-KR" altLang="ko-KR" sz="1400" b="1" kern="0" dirty="0" err="1">
                <a:latin typeface="+mj-ea"/>
                <a:ea typeface="+mj-ea"/>
              </a:rPr>
              <a:t>.getArea</a:t>
            </a:r>
            <a:r>
              <a:rPr lang="ko-KR" altLang="ko-KR" sz="1400" b="1" kern="0" dirty="0">
                <a:latin typeface="+mj-ea"/>
                <a:ea typeface="+mj-ea"/>
              </a:rPr>
              <a:t>())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>
                <a:latin typeface="+mj-ea"/>
                <a:ea typeface="+mj-ea"/>
              </a:rPr>
              <a:t>1;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</a:rPr>
              <a:t>else</a:t>
            </a:r>
            <a:endParaRPr lang="ko-KR" altLang="ko-KR" sz="1400" b="1" kern="0" dirty="0">
              <a:solidFill>
                <a:srgbClr val="7F0055"/>
              </a:solidFill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		</a:t>
            </a:r>
            <a:r>
              <a:rPr lang="en-US" altLang="ko-KR" sz="1400" b="1" kern="0" dirty="0" smtClean="0">
                <a:latin typeface="+mj-ea"/>
                <a:ea typeface="+mj-ea"/>
              </a:rPr>
              <a:t>	</a:t>
            </a:r>
            <a:r>
              <a:rPr lang="ko-KR" altLang="ko-KR" sz="14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sz="1400" b="1" kern="0" dirty="0" smtClean="0">
                <a:latin typeface="+mj-ea"/>
                <a:ea typeface="+mj-ea"/>
              </a:rPr>
              <a:t> </a:t>
            </a:r>
            <a:r>
              <a:rPr lang="ko-KR" altLang="ko-KR" sz="1400" b="1" kern="0" dirty="0">
                <a:latin typeface="+mj-ea"/>
                <a:ea typeface="+mj-ea"/>
              </a:rPr>
              <a:t>0;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latin typeface="+mj-ea"/>
                <a:ea typeface="+mj-ea"/>
              </a:rPr>
              <a:t>		</a:t>
            </a:r>
            <a:r>
              <a:rPr lang="ko-KR" altLang="ko-KR" sz="1400" b="1" kern="0" dirty="0" smtClean="0">
                <a:latin typeface="+mj-ea"/>
                <a:ea typeface="+mj-ea"/>
              </a:rPr>
              <a:t>}</a:t>
            </a:r>
            <a:endParaRPr lang="ko-KR" altLang="ko-KR" sz="1400" b="1" kern="0" dirty="0"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484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60286" y="1671392"/>
            <a:ext cx="7761287" cy="47504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RectangleTest</a:t>
            </a:r>
            <a:r>
              <a:rPr lang="ko-KR" altLang="ko-KR" sz="1600" b="1" kern="0" dirty="0">
                <a:latin typeface="+mj-ea"/>
                <a:ea typeface="+mj-ea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	</a:t>
            </a:r>
            <a:r>
              <a:rPr lang="ko-KR" altLang="ko-KR" sz="16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main</a:t>
            </a:r>
            <a:r>
              <a:rPr lang="ko-KR" altLang="ko-KR" sz="1600" b="1" kern="0" dirty="0">
                <a:latin typeface="+mj-ea"/>
                <a:ea typeface="+mj-ea"/>
              </a:rPr>
              <a:t>(</a:t>
            </a:r>
            <a:r>
              <a:rPr lang="ko-KR" altLang="ko-KR" sz="1600" b="1" kern="0" dirty="0" err="1">
                <a:latin typeface="+mj-ea"/>
                <a:ea typeface="+mj-ea"/>
              </a:rPr>
              <a:t>String</a:t>
            </a:r>
            <a:r>
              <a:rPr lang="ko-KR" altLang="ko-KR" sz="1600" b="1" kern="0" dirty="0">
                <a:latin typeface="+mj-ea"/>
                <a:ea typeface="+mj-ea"/>
              </a:rPr>
              <a:t>[] </a:t>
            </a:r>
            <a:r>
              <a:rPr lang="ko-KR" altLang="ko-KR" sz="1600" b="1" kern="0" dirty="0" err="1">
                <a:solidFill>
                  <a:srgbClr val="6A3E3E"/>
                </a:solidFill>
                <a:latin typeface="+mj-ea"/>
                <a:ea typeface="+mj-ea"/>
              </a:rPr>
              <a:t>args</a:t>
            </a:r>
            <a:r>
              <a:rPr lang="ko-KR" altLang="ko-KR" sz="1600" b="1" kern="0" dirty="0">
                <a:latin typeface="+mj-ea"/>
                <a:ea typeface="+mj-ea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latin typeface="+mj-ea"/>
                <a:ea typeface="+mj-ea"/>
              </a:rPr>
              <a:t>Rectangle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solidFill>
                  <a:srgbClr val="6A3E3E"/>
                </a:solidFill>
                <a:latin typeface="+mj-ea"/>
                <a:ea typeface="+mj-ea"/>
              </a:rPr>
              <a:t>r1</a:t>
            </a:r>
            <a:r>
              <a:rPr lang="ko-KR" altLang="ko-KR" sz="1600" b="1" kern="0" dirty="0">
                <a:latin typeface="+mj-ea"/>
                <a:ea typeface="+mj-ea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Rectangle</a:t>
            </a:r>
            <a:r>
              <a:rPr lang="ko-KR" altLang="ko-KR" sz="1600" b="1" kern="0" dirty="0">
                <a:latin typeface="+mj-ea"/>
                <a:ea typeface="+mj-ea"/>
              </a:rPr>
              <a:t>(100, 30);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latin typeface="+mj-ea"/>
                <a:ea typeface="+mj-ea"/>
              </a:rPr>
              <a:t>Rectangle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solidFill>
                  <a:srgbClr val="6A3E3E"/>
                </a:solidFill>
                <a:latin typeface="+mj-ea"/>
                <a:ea typeface="+mj-ea"/>
              </a:rPr>
              <a:t>r2</a:t>
            </a:r>
            <a:r>
              <a:rPr lang="ko-KR" altLang="ko-KR" sz="1600" b="1" kern="0" dirty="0">
                <a:latin typeface="+mj-ea"/>
                <a:ea typeface="+mj-ea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latin typeface="+mj-ea"/>
                <a:ea typeface="+mj-ea"/>
              </a:rPr>
              <a:t>Rectangle</a:t>
            </a:r>
            <a:r>
              <a:rPr lang="ko-KR" altLang="ko-KR" sz="1600" b="1" kern="0" dirty="0">
                <a:latin typeface="+mj-ea"/>
                <a:ea typeface="+mj-ea"/>
              </a:rPr>
              <a:t>(200, 10);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+mj-ea"/>
                <a:ea typeface="+mj-ea"/>
              </a:rPr>
              <a:t>result</a:t>
            </a:r>
            <a:r>
              <a:rPr lang="ko-KR" altLang="ko-KR" sz="1600" b="1" kern="0" dirty="0">
                <a:latin typeface="+mj-ea"/>
                <a:ea typeface="+mj-ea"/>
              </a:rPr>
              <a:t> = </a:t>
            </a:r>
            <a:r>
              <a:rPr lang="ko-KR" altLang="ko-KR" sz="1600" b="1" kern="0" dirty="0">
                <a:solidFill>
                  <a:srgbClr val="6A3E3E"/>
                </a:solidFill>
                <a:latin typeface="+mj-ea"/>
                <a:ea typeface="+mj-ea"/>
              </a:rPr>
              <a:t>r1</a:t>
            </a:r>
            <a:r>
              <a:rPr lang="ko-KR" altLang="ko-KR" sz="1600" b="1" kern="0" dirty="0">
                <a:latin typeface="+mj-ea"/>
                <a:ea typeface="+mj-ea"/>
              </a:rPr>
              <a:t>.compareTo(</a:t>
            </a:r>
            <a:r>
              <a:rPr lang="ko-KR" altLang="ko-KR" sz="1600" b="1" kern="0" dirty="0">
                <a:solidFill>
                  <a:srgbClr val="6A3E3E"/>
                </a:solidFill>
                <a:latin typeface="+mj-ea"/>
                <a:ea typeface="+mj-ea"/>
              </a:rPr>
              <a:t>r2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 err="1" smtClean="0">
                <a:solidFill>
                  <a:srgbClr val="7F0055"/>
                </a:solidFill>
                <a:latin typeface="+mj-ea"/>
                <a:ea typeface="+mj-ea"/>
              </a:rPr>
              <a:t>if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latin typeface="+mj-ea"/>
                <a:ea typeface="+mj-ea"/>
              </a:rPr>
              <a:t>(</a:t>
            </a:r>
            <a:r>
              <a:rPr lang="ko-KR" altLang="ko-KR" sz="1600" b="1" kern="0" dirty="0" err="1">
                <a:solidFill>
                  <a:srgbClr val="6A3E3E"/>
                </a:solidFill>
                <a:latin typeface="+mj-ea"/>
                <a:ea typeface="+mj-ea"/>
              </a:rPr>
              <a:t>result</a:t>
            </a:r>
            <a:r>
              <a:rPr lang="ko-KR" altLang="ko-KR" sz="1600" b="1" kern="0" dirty="0">
                <a:latin typeface="+mj-ea"/>
                <a:ea typeface="+mj-ea"/>
              </a:rPr>
              <a:t> == 1)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	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System.</a:t>
            </a:r>
            <a:r>
              <a:rPr lang="ko-KR" altLang="ko-KR" sz="1600" b="1" kern="0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.println</a:t>
            </a:r>
            <a:r>
              <a:rPr lang="ko-KR" altLang="ko-KR" sz="1600" b="1" kern="0" dirty="0" smtClean="0">
                <a:latin typeface="+mj-ea"/>
                <a:ea typeface="+mj-ea"/>
              </a:rPr>
              <a:t>(</a:t>
            </a:r>
            <a:r>
              <a:rPr lang="ko-KR" altLang="ko-KR" sz="1600" b="1" kern="0" dirty="0" smtClean="0">
                <a:solidFill>
                  <a:srgbClr val="6A3E3E"/>
                </a:solidFill>
                <a:latin typeface="+mj-ea"/>
                <a:ea typeface="+mj-ea"/>
              </a:rPr>
              <a:t>r1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latin typeface="+mj-ea"/>
                <a:ea typeface="+mj-ea"/>
              </a:rPr>
              <a:t>+ 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</a:rPr>
              <a:t>"가 더 큽니다."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else</a:t>
            </a:r>
            <a:r>
              <a:rPr lang="ko-KR" altLang="ko-KR" sz="1600" b="1" kern="0" dirty="0">
                <a:latin typeface="+mj-ea"/>
                <a:ea typeface="+mj-ea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if</a:t>
            </a:r>
            <a:r>
              <a:rPr lang="ko-KR" altLang="ko-KR" sz="1600" b="1" kern="0" dirty="0">
                <a:latin typeface="+mj-ea"/>
                <a:ea typeface="+mj-ea"/>
              </a:rPr>
              <a:t> (</a:t>
            </a:r>
            <a:r>
              <a:rPr lang="ko-KR" altLang="ko-KR" sz="1600" b="1" kern="0" dirty="0" err="1">
                <a:solidFill>
                  <a:srgbClr val="6A3E3E"/>
                </a:solidFill>
                <a:latin typeface="+mj-ea"/>
                <a:ea typeface="+mj-ea"/>
              </a:rPr>
              <a:t>result</a:t>
            </a:r>
            <a:r>
              <a:rPr lang="ko-KR" altLang="ko-KR" sz="1600" b="1" kern="0" dirty="0">
                <a:latin typeface="+mj-ea"/>
                <a:ea typeface="+mj-ea"/>
              </a:rPr>
              <a:t> == 0)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	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System.</a:t>
            </a:r>
            <a:r>
              <a:rPr lang="ko-KR" altLang="ko-KR" sz="1600" b="1" kern="0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.println</a:t>
            </a:r>
            <a:r>
              <a:rPr lang="ko-KR" altLang="ko-KR" sz="1600" b="1" kern="0" dirty="0">
                <a:latin typeface="+mj-ea"/>
                <a:ea typeface="+mj-ea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</a:rPr>
              <a:t>"같습니다"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+mj-ea"/>
                <a:ea typeface="+mj-ea"/>
              </a:rPr>
              <a:t>else</a:t>
            </a:r>
            <a:endParaRPr lang="ko-KR" altLang="ko-KR" sz="1600" b="1" kern="0" dirty="0">
              <a:solidFill>
                <a:srgbClr val="7F0055"/>
              </a:solidFill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		</a:t>
            </a:r>
            <a:r>
              <a:rPr lang="en-US" altLang="ko-KR" sz="1600" b="1" kern="0" dirty="0" smtClean="0">
                <a:latin typeface="+mj-ea"/>
                <a:ea typeface="+mj-ea"/>
              </a:rPr>
              <a:t>	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System.</a:t>
            </a:r>
            <a:r>
              <a:rPr lang="ko-KR" altLang="ko-KR" sz="1600" b="1" kern="0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600" b="1" kern="0" dirty="0" err="1" smtClean="0">
                <a:latin typeface="+mj-ea"/>
                <a:ea typeface="+mj-ea"/>
              </a:rPr>
              <a:t>.println</a:t>
            </a:r>
            <a:r>
              <a:rPr lang="ko-KR" altLang="ko-KR" sz="1600" b="1" kern="0" dirty="0" smtClean="0">
                <a:latin typeface="+mj-ea"/>
                <a:ea typeface="+mj-ea"/>
              </a:rPr>
              <a:t>(</a:t>
            </a:r>
            <a:r>
              <a:rPr lang="ko-KR" altLang="ko-KR" sz="1600" b="1" kern="0" dirty="0" smtClean="0">
                <a:solidFill>
                  <a:srgbClr val="6A3E3E"/>
                </a:solidFill>
                <a:latin typeface="+mj-ea"/>
                <a:ea typeface="+mj-ea"/>
              </a:rPr>
              <a:t>r2</a:t>
            </a:r>
            <a:r>
              <a:rPr lang="ko-KR" altLang="ko-KR" sz="1600" b="1" kern="0" dirty="0" smtClean="0">
                <a:latin typeface="+mj-ea"/>
                <a:ea typeface="+mj-ea"/>
              </a:rPr>
              <a:t> </a:t>
            </a:r>
            <a:r>
              <a:rPr lang="ko-KR" altLang="ko-KR" sz="1600" b="1" kern="0" dirty="0">
                <a:latin typeface="+mj-ea"/>
                <a:ea typeface="+mj-ea"/>
              </a:rPr>
              <a:t>+ 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</a:rPr>
              <a:t>"가 더 큽니다."</a:t>
            </a:r>
            <a:r>
              <a:rPr lang="ko-KR" altLang="ko-KR" sz="1600" b="1" kern="0" dirty="0">
                <a:latin typeface="+mj-ea"/>
                <a:ea typeface="+mj-ea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latin typeface="+mj-ea"/>
                <a:ea typeface="+mj-ea"/>
              </a:rPr>
              <a:t>		</a:t>
            </a:r>
            <a:r>
              <a:rPr lang="ko-KR" altLang="ko-KR" sz="1600" b="1" kern="0" dirty="0" smtClean="0">
                <a:latin typeface="+mj-ea"/>
                <a:ea typeface="+mj-ea"/>
              </a:rPr>
              <a:t>}</a:t>
            </a:r>
            <a:endParaRPr lang="ko-KR" altLang="ko-KR" sz="1600" b="1" kern="0" dirty="0">
              <a:latin typeface="+mj-ea"/>
              <a:ea typeface="+mj-ea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</a:rPr>
              <a:t>}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 dirty="0">
                <a:latin typeface="+mj-ea"/>
              </a:rPr>
              <a:t>SOLUTION</a:t>
            </a:r>
            <a:r>
              <a:rPr lang="ko-KR" altLang="en-US" sz="3600" dirty="0">
                <a:latin typeface="+mj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57" y="2054164"/>
            <a:ext cx="5364681" cy="39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90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14610" y="2476555"/>
            <a:ext cx="7788278" cy="114432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RemoteControl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Television();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obj.turnOn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obj.turnOff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>
                <a:latin typeface="+mj-ea"/>
              </a:rPr>
              <a:t>인터페이스와 타입</a:t>
            </a:r>
          </a:p>
        </p:txBody>
      </p:sp>
      <p:sp>
        <p:nvSpPr>
          <p:cNvPr id="1275909" name="AutoShape 5"/>
          <p:cNvSpPr/>
          <p:nvPr/>
        </p:nvSpPr>
        <p:spPr>
          <a:xfrm>
            <a:off x="7839238" y="3027669"/>
            <a:ext cx="2509837" cy="601663"/>
          </a:xfrm>
          <a:prstGeom prst="borderCallout2">
            <a:avLst>
              <a:gd name="adj1" fmla="val 18995"/>
              <a:gd name="adj2" fmla="val -3037"/>
              <a:gd name="adj3" fmla="val 18995"/>
              <a:gd name="adj4" fmla="val -56801"/>
              <a:gd name="adj5" fmla="val -27719"/>
              <a:gd name="adj6" fmla="val -129031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인터페이스로 참조 변수를 만들 수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275910" name="Line 6"/>
          <p:cNvSpPr>
            <a:spLocks noChangeShapeType="1"/>
          </p:cNvSpPr>
          <p:nvPr/>
        </p:nvSpPr>
        <p:spPr>
          <a:xfrm>
            <a:off x="4408488" y="2821041"/>
            <a:ext cx="2905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75911" name="그림 12759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6010" y="4040743"/>
            <a:ext cx="7802217" cy="281725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445760" y="2552013"/>
            <a:ext cx="944880" cy="26902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67120" y="2286056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인터페이스를 구현한 클래스만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6046" y="3746936"/>
            <a:ext cx="620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obj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를 통해서는 </a:t>
            </a:r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RemoteControl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인터페이스에 정의된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메소드만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호출 가능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dirty="0">
                <a:latin typeface="+mj-ea"/>
              </a:rPr>
              <a:t>인터페이스는 하나의 타입으로 간주된다</a:t>
            </a:r>
            <a:r>
              <a:rPr lang="en-US" altLang="ko-KR" dirty="0"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98432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예제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95828" y="1656762"/>
            <a:ext cx="7608887" cy="15159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b="1" dirty="0">
                <a:solidFill>
                  <a:srgbClr val="7F0055"/>
                </a:solidFill>
                <a:latin typeface="+mj-ea"/>
                <a:ea typeface="+mj-ea"/>
              </a:rPr>
              <a:t>public interface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Comparable {</a:t>
            </a:r>
          </a:p>
          <a:p>
            <a:pPr marL="0" indent="0">
              <a:buNone/>
              <a:defRPr lang="ko-KR" altLang="en-US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      </a:t>
            </a:r>
            <a:r>
              <a:rPr lang="en-US" altLang="ko-KR" dirty="0">
                <a:solidFill>
                  <a:srgbClr val="3F7F5F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+mj-ea"/>
                <a:ea typeface="+mj-ea"/>
              </a:rPr>
              <a:t>이 객체가 다른 객체보다 크면 </a:t>
            </a:r>
            <a:r>
              <a:rPr lang="en-US" altLang="ko-KR" dirty="0">
                <a:solidFill>
                  <a:srgbClr val="3F7F5F"/>
                </a:solidFill>
                <a:latin typeface="+mj-ea"/>
                <a:ea typeface="+mj-ea"/>
              </a:rPr>
              <a:t>1, </a:t>
            </a:r>
            <a:r>
              <a:rPr lang="ko-KR" altLang="en-US" dirty="0">
                <a:solidFill>
                  <a:srgbClr val="3F7F5F"/>
                </a:solidFill>
                <a:latin typeface="+mj-ea"/>
                <a:ea typeface="+mj-ea"/>
              </a:rPr>
              <a:t>같으면 </a:t>
            </a:r>
            <a:r>
              <a:rPr lang="en-US" altLang="ko-KR" dirty="0">
                <a:solidFill>
                  <a:srgbClr val="3F7F5F"/>
                </a:solidFill>
                <a:latin typeface="+mj-ea"/>
                <a:ea typeface="+mj-ea"/>
              </a:rPr>
              <a:t>0, </a:t>
            </a:r>
            <a:r>
              <a:rPr lang="ko-KR" altLang="en-US" dirty="0">
                <a:solidFill>
                  <a:srgbClr val="3F7F5F"/>
                </a:solidFill>
                <a:latin typeface="+mj-ea"/>
                <a:ea typeface="+mj-ea"/>
              </a:rPr>
              <a:t>작으면 </a:t>
            </a:r>
            <a:r>
              <a:rPr lang="en-US" altLang="ko-KR" dirty="0">
                <a:solidFill>
                  <a:srgbClr val="3F7F5F"/>
                </a:solidFill>
                <a:latin typeface="+mj-ea"/>
                <a:ea typeface="+mj-ea"/>
              </a:rPr>
              <a:t>-1</a:t>
            </a:r>
            <a:r>
              <a:rPr lang="ko-KR" altLang="en-US" dirty="0">
                <a:solidFill>
                  <a:srgbClr val="3F7F5F"/>
                </a:solidFill>
                <a:latin typeface="+mj-ea"/>
                <a:ea typeface="+mj-ea"/>
              </a:rPr>
              <a:t>을 반환한다</a:t>
            </a:r>
            <a:r>
              <a:rPr lang="en-US" altLang="ko-KR" dirty="0">
                <a:solidFill>
                  <a:srgbClr val="3F7F5F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      </a:t>
            </a:r>
            <a:r>
              <a:rPr lang="en-US" altLang="ko-KR" b="1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compareTo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(Object other);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8958" y="3276104"/>
            <a:ext cx="7608887" cy="31801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buNone/>
              <a:defRPr lang="ko-KR" altLang="en-US"/>
            </a:pPr>
            <a:r>
              <a:rPr lang="ko-KR" altLang="ko-KR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Object</a:t>
            </a:r>
            <a:r>
              <a:rPr lang="ko-KR" altLang="ko-KR" dirty="0" smtClean="0">
                <a:latin typeface="+mj-ea"/>
                <a:ea typeface="+mj-ea"/>
              </a:rPr>
              <a:t> </a:t>
            </a:r>
            <a:r>
              <a:rPr lang="ko-KR" altLang="ko-KR" dirty="0" err="1" smtClean="0">
                <a:latin typeface="+mj-ea"/>
                <a:ea typeface="+mj-ea"/>
              </a:rPr>
              <a:t>findLargest</a:t>
            </a:r>
            <a:r>
              <a:rPr lang="ko-KR" altLang="ko-KR" dirty="0" smtClean="0">
                <a:latin typeface="+mj-ea"/>
                <a:ea typeface="+mj-ea"/>
              </a:rPr>
              <a:t>(</a:t>
            </a:r>
            <a:r>
              <a:rPr lang="ko-KR" altLang="ko-KR" dirty="0" err="1" smtClean="0">
                <a:latin typeface="+mj-ea"/>
              </a:rPr>
              <a:t>Object</a:t>
            </a:r>
            <a:r>
              <a:rPr lang="ko-KR" altLang="ko-KR" dirty="0" smtClean="0">
                <a:latin typeface="+mj-ea"/>
                <a:ea typeface="+mj-ea"/>
              </a:rPr>
              <a:t> object1</a:t>
            </a:r>
            <a:r>
              <a:rPr lang="ko-KR" altLang="ko-KR" dirty="0">
                <a:latin typeface="+mj-ea"/>
                <a:ea typeface="+mj-ea"/>
              </a:rPr>
              <a:t>, </a:t>
            </a:r>
            <a:r>
              <a:rPr lang="ko-KR" altLang="ko-KR" dirty="0" err="1">
                <a:latin typeface="+mj-ea"/>
                <a:ea typeface="+mj-ea"/>
              </a:rPr>
              <a:t>Object</a:t>
            </a:r>
            <a:r>
              <a:rPr lang="ko-KR" altLang="ko-KR" dirty="0">
                <a:latin typeface="+mj-ea"/>
                <a:ea typeface="+mj-ea"/>
              </a:rPr>
              <a:t> object2) {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</a:t>
            </a:r>
            <a:r>
              <a:rPr lang="ko-KR" altLang="ko-KR" dirty="0" err="1">
                <a:latin typeface="+mj-ea"/>
                <a:ea typeface="+mj-ea"/>
              </a:rPr>
              <a:t>Comparable</a:t>
            </a:r>
            <a:r>
              <a:rPr lang="ko-KR" altLang="ko-KR" dirty="0">
                <a:latin typeface="+mj-ea"/>
                <a:ea typeface="+mj-ea"/>
              </a:rPr>
              <a:t> obj1 = </a:t>
            </a:r>
            <a:r>
              <a:rPr lang="ko-KR" altLang="ko-KR" dirty="0" smtClean="0">
                <a:latin typeface="+mj-ea"/>
                <a:ea typeface="+mj-ea"/>
              </a:rPr>
              <a:t>(</a:t>
            </a:r>
            <a:r>
              <a:rPr lang="ko-KR" altLang="ko-KR" dirty="0" err="1" smtClean="0">
                <a:latin typeface="+mj-ea"/>
                <a:ea typeface="+mj-ea"/>
              </a:rPr>
              <a:t>Comparable</a:t>
            </a:r>
            <a:r>
              <a:rPr lang="ko-KR" altLang="ko-KR" dirty="0" smtClean="0">
                <a:latin typeface="+mj-ea"/>
                <a:ea typeface="+mj-ea"/>
              </a:rPr>
              <a:t>)object1</a:t>
            </a:r>
            <a:r>
              <a:rPr lang="ko-KR" altLang="ko-KR" dirty="0">
                <a:latin typeface="+mj-ea"/>
                <a:ea typeface="+mj-ea"/>
              </a:rPr>
              <a:t>;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</a:t>
            </a:r>
            <a:r>
              <a:rPr lang="ko-KR" altLang="ko-KR" dirty="0" err="1">
                <a:latin typeface="+mj-ea"/>
                <a:ea typeface="+mj-ea"/>
              </a:rPr>
              <a:t>Comparable</a:t>
            </a:r>
            <a:r>
              <a:rPr lang="ko-KR" altLang="ko-KR" dirty="0">
                <a:latin typeface="+mj-ea"/>
                <a:ea typeface="+mj-ea"/>
              </a:rPr>
              <a:t> obj2 = (</a:t>
            </a:r>
            <a:r>
              <a:rPr lang="ko-KR" altLang="ko-KR" dirty="0" err="1">
                <a:latin typeface="+mj-ea"/>
                <a:ea typeface="+mj-ea"/>
              </a:rPr>
              <a:t>Comparable</a:t>
            </a:r>
            <a:r>
              <a:rPr lang="ko-KR" altLang="ko-KR" dirty="0">
                <a:latin typeface="+mj-ea"/>
                <a:ea typeface="+mj-ea"/>
              </a:rPr>
              <a:t>)object2;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</a:t>
            </a:r>
            <a:r>
              <a:rPr lang="ko-KR" altLang="ko-KR" dirty="0" err="1">
                <a:solidFill>
                  <a:srgbClr val="7F0055"/>
                </a:solidFill>
                <a:latin typeface="+mj-ea"/>
                <a:ea typeface="+mj-ea"/>
              </a:rPr>
              <a:t>if</a:t>
            </a:r>
            <a:r>
              <a:rPr lang="ko-KR" altLang="ko-KR" dirty="0">
                <a:latin typeface="+mj-ea"/>
                <a:ea typeface="+mj-ea"/>
              </a:rPr>
              <a:t> ((obj1).</a:t>
            </a:r>
            <a:r>
              <a:rPr lang="ko-KR" altLang="ko-KR" dirty="0" err="1">
                <a:latin typeface="+mj-ea"/>
                <a:ea typeface="+mj-ea"/>
              </a:rPr>
              <a:t>compareTo</a:t>
            </a:r>
            <a:r>
              <a:rPr lang="ko-KR" altLang="ko-KR" dirty="0">
                <a:latin typeface="+mj-ea"/>
                <a:ea typeface="+mj-ea"/>
              </a:rPr>
              <a:t>(obj2) &gt; 0)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   </a:t>
            </a:r>
            <a:r>
              <a:rPr lang="ko-KR" altLang="ko-KR" dirty="0" err="1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dirty="0">
                <a:latin typeface="+mj-ea"/>
                <a:ea typeface="+mj-ea"/>
              </a:rPr>
              <a:t> object1;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</a:t>
            </a:r>
            <a:r>
              <a:rPr lang="ko-KR" altLang="ko-KR" dirty="0" err="1">
                <a:solidFill>
                  <a:srgbClr val="7F0055"/>
                </a:solidFill>
                <a:latin typeface="+mj-ea"/>
                <a:ea typeface="+mj-ea"/>
              </a:rPr>
              <a:t>else</a:t>
            </a:r>
            <a:r>
              <a:rPr lang="ko-KR" altLang="ko-KR" dirty="0">
                <a:latin typeface="+mj-ea"/>
                <a:ea typeface="+mj-ea"/>
              </a:rPr>
              <a:t> 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      </a:t>
            </a:r>
            <a:r>
              <a:rPr lang="ko-KR" altLang="ko-KR" dirty="0" err="1">
                <a:solidFill>
                  <a:srgbClr val="7F0055"/>
                </a:solidFill>
                <a:latin typeface="+mj-ea"/>
                <a:ea typeface="+mj-ea"/>
              </a:rPr>
              <a:t>return</a:t>
            </a:r>
            <a:r>
              <a:rPr lang="ko-KR" altLang="ko-KR" dirty="0">
                <a:latin typeface="+mj-ea"/>
                <a:ea typeface="+mj-ea"/>
              </a:rPr>
              <a:t> object2;</a:t>
            </a:r>
          </a:p>
          <a:p>
            <a:pPr marL="127000" indent="0">
              <a:buNone/>
              <a:defRPr lang="ko-KR" altLang="en-US"/>
            </a:pPr>
            <a:r>
              <a:rPr lang="ko-KR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7104" y="5948554"/>
            <a:ext cx="8105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Object1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object2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comparable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인터페이스를 구현한 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객체여야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19701148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인터페이스(</a:t>
            </a:r>
            <a:r>
              <a:rPr lang="ko-KR" altLang="en-US" dirty="0" err="1">
                <a:latin typeface="+mj-ea"/>
                <a:ea typeface="+mj-ea"/>
              </a:rPr>
              <a:t>interafce</a:t>
            </a:r>
            <a:r>
              <a:rPr lang="ko-KR" altLang="en-US" dirty="0">
                <a:latin typeface="+mj-ea"/>
                <a:ea typeface="+mj-ea"/>
              </a:rPr>
              <a:t>)는 서로 다른 장치들이 연결되어서 상호 데이터를 주고받는 규격을 의미한다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950" y="2778194"/>
            <a:ext cx="8420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5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예를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들어서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버튼을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눌렀을</a:t>
            </a:r>
            <a:r>
              <a:rPr lang="en-US" altLang="ko-KR" dirty="0">
                <a:latin typeface="+mj-ea"/>
                <a:ea typeface="+mj-ea"/>
              </a:rPr>
              <a:t> 때 </a:t>
            </a:r>
            <a:r>
              <a:rPr lang="en-US" altLang="ko-KR" dirty="0" err="1">
                <a:latin typeface="+mj-ea"/>
                <a:ea typeface="+mj-ea"/>
              </a:rPr>
              <a:t>발생하는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이벤트를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처리하려면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어떤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공통적인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규격이있어야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ActionListener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인터페이스가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버튼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이벤트를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처리할</a:t>
            </a:r>
            <a:r>
              <a:rPr lang="en-US" altLang="ko-KR" dirty="0">
                <a:latin typeface="+mj-ea"/>
                <a:ea typeface="+mj-ea"/>
              </a:rPr>
              <a:t> 때 </a:t>
            </a:r>
            <a:r>
              <a:rPr lang="en-US" altLang="ko-KR" dirty="0" err="1">
                <a:latin typeface="+mj-ea"/>
                <a:ea typeface="+mj-ea"/>
              </a:rPr>
              <a:t>규격을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정의한다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LAB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8807" y="3583677"/>
            <a:ext cx="4114386" cy="26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181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 err="1">
                <a:latin typeface="+mj-ea"/>
              </a:rPr>
              <a:t>ActionListener는</a:t>
            </a:r>
            <a:r>
              <a:rPr lang="en-US" altLang="ko-KR" dirty="0">
                <a:latin typeface="+mj-ea"/>
              </a:rPr>
              <a:t> Timer </a:t>
            </a:r>
            <a:r>
              <a:rPr lang="en-US" altLang="ko-KR" dirty="0" err="1">
                <a:latin typeface="+mj-ea"/>
              </a:rPr>
              <a:t>이벤트를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처리할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때도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사용된다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자바에서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기본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제공되는</a:t>
            </a:r>
            <a:r>
              <a:rPr lang="en-US" altLang="ko-KR" dirty="0">
                <a:latin typeface="+mj-ea"/>
              </a:rPr>
              <a:t> Timer </a:t>
            </a:r>
            <a:r>
              <a:rPr lang="en-US" altLang="ko-KR" dirty="0" err="1">
                <a:latin typeface="+mj-ea"/>
              </a:rPr>
              <a:t>클래스는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주어진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시간이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되면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이벤트를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발생시키면서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actionPerformed</a:t>
            </a:r>
            <a:r>
              <a:rPr lang="en-US" altLang="ko-KR" dirty="0">
                <a:latin typeface="+mj-ea"/>
              </a:rPr>
              <a:t>() </a:t>
            </a:r>
            <a:r>
              <a:rPr lang="en-US" altLang="ko-KR" dirty="0" err="1">
                <a:latin typeface="+mj-ea"/>
              </a:rPr>
              <a:t>메소드를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호출한다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이점을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이용하여서</a:t>
            </a:r>
            <a:r>
              <a:rPr lang="en-US" altLang="ko-KR" dirty="0">
                <a:latin typeface="+mj-ea"/>
              </a:rPr>
              <a:t> 1초에 한 </a:t>
            </a:r>
            <a:r>
              <a:rPr lang="en-US" altLang="ko-KR" dirty="0" err="1">
                <a:latin typeface="+mj-ea"/>
              </a:rPr>
              <a:t>번씩</a:t>
            </a:r>
            <a:r>
              <a:rPr lang="en-US" altLang="ko-KR" dirty="0">
                <a:latin typeface="+mj-ea"/>
              </a:rPr>
              <a:t> "</a:t>
            </a:r>
            <a:r>
              <a:rPr lang="en-US" altLang="ko-KR" dirty="0" err="1">
                <a:latin typeface="+mj-ea"/>
              </a:rPr>
              <a:t>beep"를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출력하는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프로그램을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작성하여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보자</a:t>
            </a:r>
            <a:r>
              <a:rPr lang="en-US" altLang="ko-KR" dirty="0">
                <a:latin typeface="+mj-ea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LAB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07468" y="4318047"/>
            <a:ext cx="7608887" cy="90059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defRPr lang="ko-KR" altLang="en-US"/>
            </a:pPr>
            <a:r>
              <a:rPr lang="en-US" altLang="en-US" sz="1600" b="1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600" b="1" dirty="0">
                <a:latin typeface="+mj-ea"/>
                <a:ea typeface="+mj-ea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en-US" altLang="en-US" sz="1600" b="1" dirty="0">
                <a:latin typeface="+mj-ea"/>
                <a:ea typeface="+mj-ea"/>
              </a:rPr>
              <a:t> </a:t>
            </a:r>
            <a:r>
              <a:rPr lang="en-US" altLang="en-US" sz="1600" b="1" dirty="0" err="1">
                <a:latin typeface="+mj-ea"/>
                <a:ea typeface="+mj-ea"/>
              </a:rPr>
              <a:t>ActionListener</a:t>
            </a:r>
            <a:r>
              <a:rPr lang="en-US" altLang="en-US" sz="1600" b="1" dirty="0">
                <a:latin typeface="+mj-ea"/>
                <a:ea typeface="+mj-ea"/>
              </a:rPr>
              <a:t> {</a:t>
            </a:r>
          </a:p>
          <a:p>
            <a:pPr marL="127000">
              <a:defRPr lang="ko-KR" altLang="en-US"/>
            </a:pPr>
            <a:r>
              <a:rPr lang="en-US" altLang="en-US" sz="1600" b="1" dirty="0">
                <a:latin typeface="+mj-ea"/>
                <a:ea typeface="+mj-ea"/>
              </a:rPr>
              <a:t>	</a:t>
            </a:r>
            <a:r>
              <a:rPr lang="en-US" altLang="en-US" sz="1600" b="1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sz="1600" b="1" dirty="0">
                <a:latin typeface="+mj-ea"/>
                <a:ea typeface="+mj-ea"/>
              </a:rPr>
              <a:t> </a:t>
            </a:r>
            <a:r>
              <a:rPr lang="en-US" altLang="en-US" sz="1600" b="1" dirty="0" err="1">
                <a:latin typeface="+mj-ea"/>
                <a:ea typeface="+mj-ea"/>
              </a:rPr>
              <a:t>actionPerformed</a:t>
            </a:r>
            <a:r>
              <a:rPr lang="en-US" altLang="en-US" sz="1600" b="1" dirty="0">
                <a:latin typeface="+mj-ea"/>
                <a:ea typeface="+mj-ea"/>
              </a:rPr>
              <a:t>(</a:t>
            </a:r>
            <a:r>
              <a:rPr lang="en-US" altLang="en-US" sz="1600" b="1" dirty="0" err="1">
                <a:latin typeface="+mj-ea"/>
                <a:ea typeface="+mj-ea"/>
              </a:rPr>
              <a:t>ActionEvent</a:t>
            </a:r>
            <a:r>
              <a:rPr lang="en-US" altLang="en-US" sz="1600" b="1" dirty="0">
                <a:latin typeface="+mj-ea"/>
                <a:ea typeface="+mj-ea"/>
              </a:rPr>
              <a:t> event);</a:t>
            </a:r>
          </a:p>
          <a:p>
            <a:pPr marL="127000">
              <a:defRPr lang="ko-KR" altLang="en-US"/>
            </a:pPr>
            <a:r>
              <a:rPr lang="en-US" altLang="en-US" sz="160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07468" y="5562030"/>
            <a:ext cx="7608887" cy="11025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en-US" altLang="en-US" sz="16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en-US" altLang="en-US" sz="16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en-US" altLang="en-US" sz="16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en-US" altLang="en-US" sz="1600" i="1">
                <a:latin typeface="+mj-ea"/>
                <a:ea typeface="+mj-ea"/>
              </a:rPr>
              <a:t>...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31065" y="548190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48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SOLUTION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499616"/>
            <a:ext cx="8074025" cy="5249931"/>
          </a:xfr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>
            <a:noAutofit/>
          </a:bodyPr>
          <a:lstStyle/>
          <a:p>
            <a:pPr marL="127000">
              <a:buNone/>
              <a:defRPr lang="ko-KR" altLang="en-US"/>
            </a:pP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latin typeface="+mj-ea"/>
                <a:ea typeface="+mj-ea"/>
              </a:rPr>
              <a:t>MyClass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latin typeface="+mj-ea"/>
                <a:ea typeface="+mj-ea"/>
              </a:rPr>
              <a:t>ActionListener</a:t>
            </a:r>
            <a:r>
              <a:rPr lang="en-US" altLang="en-US" sz="1400" b="1" dirty="0">
                <a:latin typeface="+mj-ea"/>
                <a:ea typeface="+mj-ea"/>
              </a:rPr>
              <a:t>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latin typeface="+mj-ea"/>
                <a:ea typeface="+mj-ea"/>
              </a:rPr>
              <a:t>actionPerformed</a:t>
            </a:r>
            <a:r>
              <a:rPr lang="en-US" altLang="en-US" sz="1400" b="1" dirty="0">
                <a:latin typeface="+mj-ea"/>
                <a:ea typeface="+mj-ea"/>
              </a:rPr>
              <a:t>(</a:t>
            </a:r>
            <a:r>
              <a:rPr lang="en-US" altLang="en-US" sz="1400" b="1" dirty="0" err="1">
                <a:latin typeface="+mj-ea"/>
                <a:ea typeface="+mj-ea"/>
              </a:rPr>
              <a:t>ActionEvent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6A3E3E"/>
                </a:solidFill>
                <a:latin typeface="+mj-ea"/>
                <a:ea typeface="+mj-ea"/>
              </a:rPr>
              <a:t>event</a:t>
            </a:r>
            <a:r>
              <a:rPr lang="en-US" altLang="en-US" sz="1400" b="1" dirty="0">
                <a:latin typeface="+mj-ea"/>
                <a:ea typeface="+mj-ea"/>
              </a:rPr>
              <a:t>)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</a:t>
            </a:r>
            <a:r>
              <a:rPr lang="en-US" altLang="en-US" sz="1400" b="1" dirty="0" err="1">
                <a:latin typeface="+mj-ea"/>
                <a:ea typeface="+mj-ea"/>
              </a:rPr>
              <a:t>System.</a:t>
            </a:r>
            <a:r>
              <a:rPr lang="en-US" altLang="en-US" sz="1400" b="1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en-US" sz="1400" b="1" dirty="0" err="1">
                <a:latin typeface="+mj-ea"/>
                <a:ea typeface="+mj-ea"/>
              </a:rPr>
              <a:t>.println</a:t>
            </a:r>
            <a:r>
              <a:rPr lang="en-US" altLang="en-US" sz="1400" b="1" dirty="0">
                <a:latin typeface="+mj-ea"/>
                <a:ea typeface="+mj-ea"/>
              </a:rPr>
              <a:t>(</a:t>
            </a:r>
            <a:r>
              <a:rPr lang="en-US" altLang="en-US" sz="1400" b="1" dirty="0">
                <a:solidFill>
                  <a:srgbClr val="2A00FF"/>
                </a:solidFill>
                <a:latin typeface="+mj-ea"/>
                <a:ea typeface="+mj-ea"/>
              </a:rPr>
              <a:t>"beep"</a:t>
            </a:r>
            <a:r>
              <a:rPr lang="en-US" altLang="en-US" sz="1400" b="1" dirty="0">
                <a:latin typeface="+mj-ea"/>
                <a:ea typeface="+mj-ea"/>
              </a:rPr>
              <a:t>);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}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}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  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latin typeface="+mj-ea"/>
                <a:ea typeface="+mj-ea"/>
              </a:rPr>
              <a:t>CallbackTest</a:t>
            </a:r>
            <a:r>
              <a:rPr lang="en-US" altLang="en-US" sz="1400" b="1" dirty="0">
                <a:latin typeface="+mj-ea"/>
                <a:ea typeface="+mj-ea"/>
              </a:rPr>
              <a:t>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en-US" sz="1400" b="1" dirty="0">
                <a:latin typeface="+mj-ea"/>
                <a:ea typeface="+mj-ea"/>
              </a:rPr>
              <a:t> main(String[] </a:t>
            </a:r>
            <a:r>
              <a:rPr lang="en-US" altLang="en-US" sz="1400" b="1" dirty="0" err="1">
                <a:solidFill>
                  <a:srgbClr val="6A3E3E"/>
                </a:solidFill>
                <a:latin typeface="+mj-ea"/>
                <a:ea typeface="+mj-ea"/>
              </a:rPr>
              <a:t>args</a:t>
            </a:r>
            <a:r>
              <a:rPr lang="en-US" altLang="en-US" sz="1400" b="1" dirty="0">
                <a:latin typeface="+mj-ea"/>
                <a:ea typeface="+mj-ea"/>
              </a:rPr>
              <a:t>)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  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</a:t>
            </a:r>
            <a:r>
              <a:rPr lang="en-US" altLang="en-US" sz="1400" b="1" dirty="0" err="1">
                <a:latin typeface="+mj-ea"/>
                <a:ea typeface="+mj-ea"/>
              </a:rPr>
              <a:t>ActionListener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6A3E3E"/>
                </a:solidFill>
                <a:latin typeface="+mj-ea"/>
                <a:ea typeface="+mj-ea"/>
              </a:rPr>
              <a:t>listener</a:t>
            </a:r>
            <a:r>
              <a:rPr lang="en-US" altLang="en-US" sz="1400" b="1" dirty="0">
                <a:latin typeface="+mj-ea"/>
                <a:ea typeface="+mj-ea"/>
              </a:rPr>
              <a:t> =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latin typeface="+mj-ea"/>
                <a:ea typeface="+mj-ea"/>
              </a:rPr>
              <a:t>MyClass</a:t>
            </a:r>
            <a:r>
              <a:rPr lang="en-US" altLang="en-US" sz="1400" b="1" dirty="0">
                <a:latin typeface="+mj-ea"/>
                <a:ea typeface="+mj-ea"/>
              </a:rPr>
              <a:t>();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Timer </a:t>
            </a:r>
            <a:r>
              <a:rPr lang="en-US" altLang="en-US" sz="1400" b="1" dirty="0">
                <a:solidFill>
                  <a:srgbClr val="6A3E3E"/>
                </a:solidFill>
                <a:latin typeface="+mj-ea"/>
                <a:ea typeface="+mj-ea"/>
              </a:rPr>
              <a:t>t</a:t>
            </a:r>
            <a:r>
              <a:rPr lang="en-US" altLang="en-US" sz="1400" b="1" dirty="0">
                <a:latin typeface="+mj-ea"/>
                <a:ea typeface="+mj-ea"/>
              </a:rPr>
              <a:t> =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en-US" sz="1400" b="1" dirty="0">
                <a:latin typeface="+mj-ea"/>
                <a:ea typeface="+mj-ea"/>
              </a:rPr>
              <a:t> Timer(1000, </a:t>
            </a:r>
            <a:r>
              <a:rPr lang="en-US" altLang="en-US" sz="1400" b="1" dirty="0">
                <a:solidFill>
                  <a:srgbClr val="6A3E3E"/>
                </a:solidFill>
                <a:latin typeface="+mj-ea"/>
                <a:ea typeface="+mj-ea"/>
              </a:rPr>
              <a:t>listener</a:t>
            </a:r>
            <a:r>
              <a:rPr lang="en-US" altLang="en-US" sz="1400" b="1" dirty="0">
                <a:latin typeface="+mj-ea"/>
                <a:ea typeface="+mj-ea"/>
              </a:rPr>
              <a:t>);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</a:t>
            </a:r>
            <a:r>
              <a:rPr lang="en-US" altLang="en-US" sz="1400" b="1" dirty="0" err="1">
                <a:solidFill>
                  <a:srgbClr val="6A3E3E"/>
                </a:solidFill>
                <a:latin typeface="+mj-ea"/>
                <a:ea typeface="+mj-ea"/>
              </a:rPr>
              <a:t>t</a:t>
            </a:r>
            <a:r>
              <a:rPr lang="en-US" altLang="en-US" sz="1400" b="1" dirty="0" err="1">
                <a:latin typeface="+mj-ea"/>
                <a:ea typeface="+mj-ea"/>
              </a:rPr>
              <a:t>.start</a:t>
            </a:r>
            <a:r>
              <a:rPr lang="en-US" altLang="en-US" sz="1400" b="1" dirty="0">
                <a:latin typeface="+mj-ea"/>
                <a:ea typeface="+mj-ea"/>
              </a:rPr>
              <a:t>();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for</a:t>
            </a:r>
            <a:r>
              <a:rPr lang="en-US" altLang="en-US" sz="1400" b="1" dirty="0">
                <a:latin typeface="+mj-ea"/>
                <a:ea typeface="+mj-ea"/>
              </a:rPr>
              <a:t> (</a:t>
            </a:r>
            <a:r>
              <a:rPr lang="en-US" altLang="en-US" sz="1400" b="1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 err="1">
                <a:solidFill>
                  <a:srgbClr val="6A3E3E"/>
                </a:solidFill>
                <a:latin typeface="+mj-ea"/>
                <a:ea typeface="+mj-ea"/>
              </a:rPr>
              <a:t>i</a:t>
            </a:r>
            <a:r>
              <a:rPr lang="en-US" altLang="en-US" sz="1400" b="1" dirty="0">
                <a:latin typeface="+mj-ea"/>
                <a:ea typeface="+mj-ea"/>
              </a:rPr>
              <a:t> = 0; </a:t>
            </a:r>
            <a:r>
              <a:rPr lang="en-US" altLang="en-US" sz="1400" b="1" dirty="0" err="1">
                <a:solidFill>
                  <a:srgbClr val="6A3E3E"/>
                </a:solidFill>
                <a:latin typeface="+mj-ea"/>
                <a:ea typeface="+mj-ea"/>
              </a:rPr>
              <a:t>i</a:t>
            </a:r>
            <a:r>
              <a:rPr lang="en-US" altLang="en-US" sz="1400" b="1" dirty="0">
                <a:latin typeface="+mj-ea"/>
                <a:ea typeface="+mj-ea"/>
              </a:rPr>
              <a:t> &lt; 1000; </a:t>
            </a:r>
            <a:r>
              <a:rPr lang="en-US" altLang="en-US" sz="1400" b="1" dirty="0" err="1">
                <a:solidFill>
                  <a:srgbClr val="6A3E3E"/>
                </a:solidFill>
                <a:latin typeface="+mj-ea"/>
                <a:ea typeface="+mj-ea"/>
              </a:rPr>
              <a:t>i</a:t>
            </a:r>
            <a:r>
              <a:rPr lang="en-US" altLang="en-US" sz="1400" b="1" dirty="0">
                <a:latin typeface="+mj-ea"/>
                <a:ea typeface="+mj-ea"/>
              </a:rPr>
              <a:t>++)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	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try</a:t>
            </a:r>
            <a:r>
              <a:rPr lang="en-US" altLang="en-US" sz="1400" b="1" dirty="0">
                <a:latin typeface="+mj-ea"/>
                <a:ea typeface="+mj-ea"/>
              </a:rPr>
              <a:t>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		</a:t>
            </a:r>
            <a:r>
              <a:rPr lang="en-US" altLang="en-US" sz="1400" b="1" dirty="0" err="1">
                <a:latin typeface="+mj-ea"/>
                <a:ea typeface="+mj-ea"/>
              </a:rPr>
              <a:t>Thread.sleep</a:t>
            </a:r>
            <a:r>
              <a:rPr lang="en-US" altLang="en-US" sz="1400" b="1" dirty="0">
                <a:latin typeface="+mj-ea"/>
                <a:ea typeface="+mj-ea"/>
              </a:rPr>
              <a:t>(1000);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	} </a:t>
            </a:r>
            <a:r>
              <a:rPr lang="en-US" altLang="en-US" sz="1400" b="1" dirty="0">
                <a:solidFill>
                  <a:srgbClr val="7F0055"/>
                </a:solidFill>
                <a:latin typeface="+mj-ea"/>
                <a:ea typeface="+mj-ea"/>
              </a:rPr>
              <a:t>catch</a:t>
            </a:r>
            <a:r>
              <a:rPr lang="en-US" altLang="en-US" sz="1400" b="1" dirty="0">
                <a:latin typeface="+mj-ea"/>
                <a:ea typeface="+mj-ea"/>
              </a:rPr>
              <a:t> (</a:t>
            </a:r>
            <a:r>
              <a:rPr lang="en-US" altLang="en-US" sz="1400" b="1" dirty="0" err="1">
                <a:latin typeface="+mj-ea"/>
                <a:ea typeface="+mj-ea"/>
              </a:rPr>
              <a:t>InterruptedException</a:t>
            </a:r>
            <a:r>
              <a:rPr lang="en-US" altLang="en-US" sz="1400" b="1" dirty="0">
                <a:latin typeface="+mj-ea"/>
                <a:ea typeface="+mj-ea"/>
              </a:rPr>
              <a:t> </a:t>
            </a:r>
            <a:r>
              <a:rPr lang="en-US" altLang="en-US" sz="1400" b="1" dirty="0">
                <a:solidFill>
                  <a:srgbClr val="6A3E3E"/>
                </a:solidFill>
                <a:latin typeface="+mj-ea"/>
                <a:ea typeface="+mj-ea"/>
              </a:rPr>
              <a:t>e</a:t>
            </a:r>
            <a:r>
              <a:rPr lang="en-US" altLang="en-US" sz="1400" b="1" dirty="0">
                <a:latin typeface="+mj-ea"/>
                <a:ea typeface="+mj-ea"/>
              </a:rPr>
              <a:t>) {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	}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	}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	}</a:t>
            </a:r>
          </a:p>
          <a:p>
            <a:pPr marL="127000">
              <a:buNone/>
              <a:defRPr lang="ko-KR" altLang="en-US"/>
            </a:pPr>
            <a:r>
              <a:rPr lang="en-US" altLang="en-US" sz="140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1595404" name="Rectangle 12"/>
          <p:cNvSpPr>
            <a:spLocks noChangeArrowheads="1"/>
          </p:cNvSpPr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129280" y="4429760"/>
            <a:ext cx="4064000" cy="161544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03785" y="4429760"/>
            <a:ext cx="241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1000ms</a:t>
            </a:r>
            <a:r>
              <a:rPr lang="ko-KR" altLang="en-US" sz="1400" dirty="0">
                <a:latin typeface="+mj-ea"/>
                <a:ea typeface="+mj-ea"/>
              </a:rPr>
              <a:t>동안 </a:t>
            </a:r>
            <a:r>
              <a:rPr lang="en-US" altLang="ko-KR" sz="1400" dirty="0">
                <a:latin typeface="+mj-ea"/>
                <a:ea typeface="+mj-ea"/>
              </a:rPr>
              <a:t>sleep </a:t>
            </a:r>
            <a:r>
              <a:rPr lang="ko-KR" altLang="en-US" sz="1400" dirty="0">
                <a:latin typeface="+mj-ea"/>
                <a:ea typeface="+mj-ea"/>
              </a:rPr>
              <a:t>모드로 있다가 깨어나는 동작을 </a:t>
            </a:r>
            <a:r>
              <a:rPr lang="en-US" altLang="ko-KR" sz="1400" dirty="0">
                <a:latin typeface="+mj-ea"/>
                <a:ea typeface="+mj-ea"/>
              </a:rPr>
              <a:t>1000</a:t>
            </a:r>
            <a:r>
              <a:rPr lang="ko-KR" altLang="en-US" sz="1400" dirty="0">
                <a:latin typeface="+mj-ea"/>
                <a:ea typeface="+mj-ea"/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20891902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 상속하기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인터페이스가 인터페이스를 상속받는 것도 가능하다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71812" y="2340390"/>
            <a:ext cx="8363114" cy="14753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b="1" dirty="0">
                <a:solidFill>
                  <a:srgbClr val="7F0055"/>
                </a:solidFill>
                <a:latin typeface="+mj-ea"/>
                <a:ea typeface="+mj-ea"/>
              </a:rPr>
              <a:t>public interface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AdvancedRemoteControl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j-ea"/>
                <a:ea typeface="+mj-ea"/>
              </a:rPr>
              <a:t>extends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RemoteControl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0" indent="0">
              <a:buNone/>
              <a:defRPr lang="ko-KR" altLang="en-US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+mj-ea"/>
                <a:ea typeface="+mj-ea"/>
              </a:rPr>
              <a:t>public void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volumeUp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();	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가전제품의 볼륨을 높인다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+mj-ea"/>
                <a:ea typeface="+mj-ea"/>
              </a:rPr>
              <a:t>public void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volumeDown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가전제품의 볼륨을 낮춘다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0169" y="4084227"/>
            <a:ext cx="6076950" cy="2038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3845" y="3661334"/>
            <a:ext cx="7135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인터페이스 사용자들은 새 버전으로의 업그레이드 선택 가능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518644" y="5051385"/>
            <a:ext cx="1119883" cy="18711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45999" y="4555916"/>
            <a:ext cx="3651626" cy="19913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public interface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RemoteControl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+mj-ea"/>
                <a:ea typeface="+mj-ea"/>
              </a:rPr>
              <a:t>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endParaRPr lang="en-US" altLang="ko-KR" sz="1600" kern="0" dirty="0">
              <a:solidFill>
                <a:srgbClr val="008000"/>
              </a:solidFill>
              <a:latin typeface="+mj-ea"/>
              <a:ea typeface="+mj-ea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public void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turnOff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+mj-ea"/>
              </a:rPr>
              <a:t>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</a:rPr>
              <a:t>void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volumeUp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 smtClean="0">
                <a:solidFill>
                  <a:srgbClr val="7F0055"/>
                </a:solidFill>
                <a:latin typeface="+mj-ea"/>
              </a:rPr>
              <a:t>			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</a:rPr>
              <a:t>void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volumnDown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();</a:t>
            </a:r>
            <a:endParaRPr lang="en-US" altLang="ko-KR" sz="1600" kern="0" dirty="0">
              <a:solidFill>
                <a:srgbClr val="008000"/>
              </a:solidFill>
              <a:latin typeface="+mj-ea"/>
              <a:ea typeface="+mj-ea"/>
            </a:endParaRP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9" y="4051736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RemoteControl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 두개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추가하면 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원래 인터페이스를 구현하였던 클래스가 동작하지 않게 됨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8262897">
            <a:off x="3454888" y="3661334"/>
            <a:ext cx="638647" cy="4228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14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다중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상속</a:t>
            </a:r>
            <a:r>
              <a:rPr lang="en-US" altLang="ko-KR" dirty="0">
                <a:latin typeface="+mj-ea"/>
                <a:ea typeface="+mj-ea"/>
              </a:rPr>
              <a:t>(Multiple inheritance)은 </a:t>
            </a:r>
            <a:r>
              <a:rPr lang="en-US" altLang="ko-KR" dirty="0" err="1">
                <a:latin typeface="+mj-ea"/>
                <a:ea typeface="+mj-ea"/>
              </a:rPr>
              <a:t>하나의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클래스가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여러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개의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부모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클래스를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가지는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en-US" altLang="ko-KR" dirty="0" err="1">
                <a:latin typeface="+mj-ea"/>
                <a:ea typeface="+mj-ea"/>
              </a:rPr>
              <a:t>예를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들어서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하늘을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나는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자동차는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자동차의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특성도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가지고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있지만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비행기의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특징도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가지고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다중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상속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2387" y="3632771"/>
            <a:ext cx="4467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715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74411" y="3378458"/>
            <a:ext cx="9043177" cy="33702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SuperA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{ </a:t>
            </a:r>
            <a:r>
              <a:rPr lang="en-US" altLang="ko-KR" sz="18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x; 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SuperB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{ </a:t>
            </a:r>
            <a:r>
              <a:rPr lang="en-US" altLang="ko-KR" sz="18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x; 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Sub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extends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SuperA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SuperB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800" kern="0" dirty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ko-KR" altLang="en-US" sz="1800" kern="0" dirty="0">
                <a:solidFill>
                  <a:srgbClr val="FF0000"/>
                </a:solidFill>
                <a:latin typeface="+mj-ea"/>
                <a:ea typeface="+mj-ea"/>
              </a:rPr>
              <a:t>만약에 다중 상속이 허용된다면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Sub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Sub();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obj.x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= 10; 		</a:t>
            </a:r>
            <a:r>
              <a:rPr lang="en-US" altLang="ko-KR" sz="1800" kern="0" dirty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800" kern="0" dirty="0" err="1">
                <a:solidFill>
                  <a:srgbClr val="FF0000"/>
                </a:solidFill>
                <a:latin typeface="+mj-ea"/>
                <a:ea typeface="+mj-ea"/>
              </a:rPr>
              <a:t>obj.x</a:t>
            </a:r>
            <a:r>
              <a:rPr lang="ko-KR" altLang="en-US" sz="1800" kern="0" dirty="0">
                <a:solidFill>
                  <a:srgbClr val="FF0000"/>
                </a:solidFill>
                <a:latin typeface="+mj-ea"/>
                <a:ea typeface="+mj-ea"/>
              </a:rPr>
              <a:t>는 어떤 수퍼 클래스의 </a:t>
            </a:r>
            <a:r>
              <a:rPr lang="en-US" altLang="ko-KR" sz="1800" kern="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ko-KR" altLang="en-US" sz="1800" kern="0" dirty="0">
                <a:solidFill>
                  <a:srgbClr val="FF0000"/>
                </a:solidFill>
                <a:latin typeface="+mj-ea"/>
                <a:ea typeface="+mj-ea"/>
              </a:rPr>
              <a:t>를 참조하는가</a:t>
            </a:r>
            <a:r>
              <a:rPr lang="en-US" altLang="ko-KR" sz="1800" kern="0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</a:rPr>
              <a:t>다중 상속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다중 상속이란 여러 개의 수퍼 클래스로부터 상속하는 것</a:t>
            </a:r>
          </a:p>
          <a:p>
            <a:pPr lvl="0">
              <a:defRPr lang="ko-KR" altLang="en-US"/>
            </a:pP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자바에서는 다중 상속을 지원하지 않는다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다중 상속에는 어려운 문제가 발생한다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</p:txBody>
      </p:sp>
      <p:pic>
        <p:nvPicPr>
          <p:cNvPr id="1026" name="Picture 2" descr="https://blog.kakaocdn.net/dn/cgUAvw/btqARytLSJ1/dxnmpqDGoxEjkiJgcZWlF0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07" y="2222784"/>
            <a:ext cx="2846624" cy="20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915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</a:rPr>
              <a:t>다중 상속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인터페이스를 이용하면 다중 상속의 효과를 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58446" y="2259693"/>
            <a:ext cx="7889350" cy="432765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Shape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	protected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>
                <a:solidFill>
                  <a:srgbClr val="0000C0"/>
                </a:solidFill>
                <a:latin typeface="+mj-ea"/>
                <a:ea typeface="+mj-ea"/>
              </a:rPr>
              <a:t>x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800" kern="0" dirty="0">
                <a:solidFill>
                  <a:srgbClr val="0000C0"/>
                </a:solidFill>
                <a:latin typeface="+mj-ea"/>
                <a:ea typeface="+mj-ea"/>
              </a:rPr>
              <a:t>y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Drawable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	void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draw();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Rectangle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extends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Shape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Drawable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>
                <a:solidFill>
                  <a:srgbClr val="0000C0"/>
                </a:solidFill>
                <a:latin typeface="+mj-ea"/>
                <a:ea typeface="+mj-ea"/>
              </a:rPr>
              <a:t>width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800" kern="0" dirty="0">
                <a:solidFill>
                  <a:srgbClr val="0000C0"/>
                </a:solidFill>
                <a:latin typeface="+mj-ea"/>
                <a:ea typeface="+mj-ea"/>
              </a:rPr>
              <a:t>height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 smtClean="0">
                <a:solidFill>
                  <a:srgbClr val="7F0055"/>
                </a:solidFill>
                <a:latin typeface="+mj-ea"/>
                <a:ea typeface="+mj-ea"/>
              </a:rPr>
              <a:t>	public</a:t>
            </a:r>
            <a:r>
              <a:rPr lang="en-US" altLang="ko-KR" sz="18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draw()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8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System.</a:t>
            </a:r>
            <a:r>
              <a:rPr lang="en-US" altLang="ko-KR" sz="1800" i="1" kern="0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.println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800" kern="0" dirty="0">
                <a:solidFill>
                  <a:srgbClr val="2A00FF"/>
                </a:solidFill>
                <a:latin typeface="+mj-ea"/>
                <a:ea typeface="+mj-ea"/>
              </a:rPr>
              <a:t>"Rectangle Draw"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en-US" altLang="ko-KR" sz="18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8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5780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개 인터페이스를 </a:t>
            </a:r>
            <a:r>
              <a:rPr lang="ko-KR" altLang="en-US" dirty="0" smtClean="0">
                <a:latin typeface="+mj-ea"/>
                <a:ea typeface="+mj-ea"/>
              </a:rPr>
              <a:t>이용하는 것도 </a:t>
            </a:r>
            <a:r>
              <a:rPr lang="ko-KR" altLang="en-US" dirty="0">
                <a:latin typeface="+mj-ea"/>
                <a:ea typeface="+mj-ea"/>
              </a:rPr>
              <a:t>가능하다.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자바에서의 </a:t>
            </a:r>
            <a:r>
              <a:rPr lang="ko-KR" altLang="en-US" dirty="0" err="1">
                <a:latin typeface="+mj-ea"/>
                <a:ea typeface="+mj-ea"/>
              </a:rPr>
              <a:t>다중상속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09600" y="2329993"/>
            <a:ext cx="2713073" cy="23947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ko-KR" altLang="ko-KR" b="1" spc="5" dirty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Drivable</a:t>
            </a:r>
            <a:r>
              <a:rPr lang="ko-KR" altLang="ko-KR" b="1" spc="5" dirty="0">
                <a:latin typeface="+mj-ea"/>
                <a:ea typeface="+mj-ea"/>
              </a:rPr>
              <a:t>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	</a:t>
            </a:r>
            <a:r>
              <a:rPr lang="ko-KR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b="1" spc="5" dirty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drive</a:t>
            </a:r>
            <a:r>
              <a:rPr lang="ko-KR" altLang="ko-KR" b="1" spc="5" dirty="0">
                <a:latin typeface="+mj-ea"/>
                <a:ea typeface="+mj-ea"/>
              </a:rPr>
              <a:t>();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}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  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ko-KR" altLang="ko-KR" b="1" spc="5" dirty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Flyable</a:t>
            </a:r>
            <a:r>
              <a:rPr lang="ko-KR" altLang="ko-KR" b="1" spc="5" dirty="0">
                <a:latin typeface="+mj-ea"/>
                <a:ea typeface="+mj-ea"/>
              </a:rPr>
              <a:t>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	</a:t>
            </a:r>
            <a:r>
              <a:rPr lang="ko-KR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b="1" spc="5" dirty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fly</a:t>
            </a:r>
            <a:r>
              <a:rPr lang="ko-KR" altLang="ko-KR" b="1" spc="5" dirty="0">
                <a:latin typeface="+mj-ea"/>
                <a:ea typeface="+mj-ea"/>
              </a:rPr>
              <a:t>();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01226" y="2110274"/>
            <a:ext cx="8074025" cy="44819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dirty="0" smtClean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ko-KR" altLang="ko-KR" sz="1600" b="1" dirty="0" smtClean="0">
                <a:latin typeface="+mj-ea"/>
                <a:ea typeface="+mj-ea"/>
              </a:rPr>
              <a:t> FlyingCar1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latin typeface="+mj-ea"/>
                <a:ea typeface="+mj-ea"/>
              </a:rPr>
              <a:t>Drivable</a:t>
            </a:r>
            <a:r>
              <a:rPr lang="ko-KR" altLang="ko-KR" sz="1600" b="1" dirty="0" smtClean="0">
                <a:latin typeface="+mj-ea"/>
                <a:ea typeface="+mj-ea"/>
              </a:rPr>
              <a:t>, </a:t>
            </a:r>
            <a:r>
              <a:rPr lang="ko-KR" altLang="ko-KR" sz="1600" b="1" dirty="0" err="1" smtClean="0">
                <a:latin typeface="+mj-ea"/>
                <a:ea typeface="+mj-ea"/>
              </a:rPr>
              <a:t>Flyable</a:t>
            </a:r>
            <a:r>
              <a:rPr lang="ko-KR" altLang="ko-KR" sz="1600" b="1" dirty="0" smtClean="0">
                <a:latin typeface="+mj-ea"/>
                <a:ea typeface="+mj-ea"/>
              </a:rPr>
              <a:t>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latin typeface="+mj-ea"/>
                <a:ea typeface="+mj-ea"/>
              </a:rPr>
              <a:t>drive</a:t>
            </a:r>
            <a:r>
              <a:rPr lang="ko-KR" altLang="ko-KR" sz="1600" b="1" dirty="0" smtClean="0">
                <a:latin typeface="+mj-ea"/>
                <a:ea typeface="+mj-ea"/>
              </a:rPr>
              <a:t>()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	</a:t>
            </a:r>
            <a:r>
              <a:rPr lang="ko-KR" altLang="ko-KR" sz="1600" b="1" dirty="0" err="1" smtClean="0">
                <a:latin typeface="+mj-ea"/>
                <a:ea typeface="+mj-ea"/>
              </a:rPr>
              <a:t>System.</a:t>
            </a:r>
            <a:r>
              <a:rPr lang="ko-KR" altLang="ko-KR" sz="1600" b="1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600" b="1" dirty="0" err="1" smtClean="0">
                <a:latin typeface="+mj-ea"/>
                <a:ea typeface="+mj-ea"/>
              </a:rPr>
              <a:t>.println</a:t>
            </a:r>
            <a:r>
              <a:rPr lang="ko-KR" altLang="ko-KR" sz="1600" b="1" dirty="0" smtClean="0">
                <a:latin typeface="+mj-ea"/>
                <a:ea typeface="+mj-ea"/>
              </a:rPr>
              <a:t>(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600" b="1" dirty="0" err="1" smtClean="0">
                <a:solidFill>
                  <a:srgbClr val="2A00FF"/>
                </a:solidFill>
                <a:latin typeface="+mj-ea"/>
                <a:ea typeface="+mj-ea"/>
              </a:rPr>
              <a:t>I’m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2A00FF"/>
                </a:solidFill>
                <a:latin typeface="+mj-ea"/>
                <a:ea typeface="+mj-ea"/>
              </a:rPr>
              <a:t>driving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600" b="1" dirty="0" smtClean="0">
                <a:latin typeface="+mj-ea"/>
                <a:ea typeface="+mj-ea"/>
              </a:rPr>
              <a:t>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}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  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latin typeface="+mj-ea"/>
                <a:ea typeface="+mj-ea"/>
              </a:rPr>
              <a:t>fly</a:t>
            </a:r>
            <a:r>
              <a:rPr lang="ko-KR" altLang="ko-KR" sz="1600" b="1" dirty="0" smtClean="0">
                <a:latin typeface="+mj-ea"/>
                <a:ea typeface="+mj-ea"/>
              </a:rPr>
              <a:t>()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	</a:t>
            </a:r>
            <a:r>
              <a:rPr lang="ko-KR" altLang="ko-KR" sz="1600" b="1" dirty="0" err="1" smtClean="0">
                <a:latin typeface="+mj-ea"/>
                <a:ea typeface="+mj-ea"/>
              </a:rPr>
              <a:t>System.</a:t>
            </a:r>
            <a:r>
              <a:rPr lang="ko-KR" altLang="ko-KR" sz="1600" b="1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600" b="1" dirty="0" err="1" smtClean="0">
                <a:latin typeface="+mj-ea"/>
                <a:ea typeface="+mj-ea"/>
              </a:rPr>
              <a:t>.println</a:t>
            </a:r>
            <a:r>
              <a:rPr lang="ko-KR" altLang="ko-KR" sz="1600" b="1" dirty="0" smtClean="0">
                <a:latin typeface="+mj-ea"/>
                <a:ea typeface="+mj-ea"/>
              </a:rPr>
              <a:t>(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600" b="1" dirty="0" err="1" smtClean="0">
                <a:solidFill>
                  <a:srgbClr val="2A00FF"/>
                </a:solidFill>
                <a:latin typeface="+mj-ea"/>
                <a:ea typeface="+mj-ea"/>
              </a:rPr>
              <a:t>I’m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2A00FF"/>
                </a:solidFill>
                <a:latin typeface="+mj-ea"/>
                <a:ea typeface="+mj-ea"/>
              </a:rPr>
              <a:t>flying</a:t>
            </a:r>
            <a:r>
              <a:rPr lang="ko-KR" altLang="ko-KR" sz="16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600" b="1" dirty="0" smtClean="0">
                <a:latin typeface="+mj-ea"/>
                <a:ea typeface="+mj-ea"/>
              </a:rPr>
              <a:t>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}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  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latin typeface="+mj-ea"/>
                <a:ea typeface="+mj-ea"/>
              </a:rPr>
              <a:t>main</a:t>
            </a:r>
            <a:r>
              <a:rPr lang="ko-KR" altLang="ko-KR" sz="1600" b="1" dirty="0" smtClean="0">
                <a:latin typeface="+mj-ea"/>
                <a:ea typeface="+mj-ea"/>
              </a:rPr>
              <a:t>(</a:t>
            </a:r>
            <a:r>
              <a:rPr lang="ko-KR" altLang="ko-KR" sz="1600" b="1" dirty="0" err="1" smtClean="0">
                <a:latin typeface="+mj-ea"/>
                <a:ea typeface="+mj-ea"/>
              </a:rPr>
              <a:t>String</a:t>
            </a:r>
            <a:r>
              <a:rPr lang="ko-KR" altLang="ko-KR" sz="1600" b="1" dirty="0" smtClean="0">
                <a:latin typeface="+mj-ea"/>
                <a:ea typeface="+mj-ea"/>
              </a:rPr>
              <a:t> </a:t>
            </a:r>
            <a:r>
              <a:rPr lang="ko-KR" altLang="ko-KR" sz="1600" b="1" dirty="0" err="1" smtClean="0">
                <a:solidFill>
                  <a:srgbClr val="6A3E3E"/>
                </a:solidFill>
                <a:latin typeface="+mj-ea"/>
                <a:ea typeface="+mj-ea"/>
              </a:rPr>
              <a:t>args</a:t>
            </a:r>
            <a:r>
              <a:rPr lang="ko-KR" altLang="ko-KR" sz="1600" b="1" dirty="0" smtClean="0">
                <a:latin typeface="+mj-ea"/>
                <a:ea typeface="+mj-ea"/>
              </a:rPr>
              <a:t>[])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	FlyingCar1 </a:t>
            </a:r>
            <a:r>
              <a:rPr lang="ko-KR" altLang="ko-KR" sz="16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600" b="1" dirty="0" smtClean="0">
                <a:latin typeface="+mj-ea"/>
                <a:ea typeface="+mj-ea"/>
              </a:rPr>
              <a:t> = </a:t>
            </a:r>
            <a:r>
              <a:rPr lang="ko-KR" altLang="ko-KR" sz="1600" b="1" dirty="0" err="1" smtClean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ko-KR" altLang="ko-KR" sz="1600" b="1" dirty="0" smtClean="0">
                <a:latin typeface="+mj-ea"/>
                <a:ea typeface="+mj-ea"/>
              </a:rPr>
              <a:t> FlyingCar1();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	</a:t>
            </a:r>
            <a:r>
              <a:rPr lang="ko-KR" altLang="ko-KR" sz="16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600" b="1" dirty="0" err="1" smtClean="0">
                <a:latin typeface="+mj-ea"/>
                <a:ea typeface="+mj-ea"/>
              </a:rPr>
              <a:t>.drive</a:t>
            </a:r>
            <a:r>
              <a:rPr lang="ko-KR" altLang="ko-KR" sz="1600" b="1" dirty="0" smtClean="0">
                <a:latin typeface="+mj-ea"/>
                <a:ea typeface="+mj-ea"/>
              </a:rPr>
              <a:t>();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	</a:t>
            </a:r>
            <a:r>
              <a:rPr lang="ko-KR" altLang="ko-KR" sz="16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600" b="1" dirty="0" err="1" smtClean="0">
                <a:latin typeface="+mj-ea"/>
                <a:ea typeface="+mj-ea"/>
              </a:rPr>
              <a:t>.fly</a:t>
            </a:r>
            <a:r>
              <a:rPr lang="ko-KR" altLang="ko-KR" sz="1600" b="1" dirty="0" smtClean="0">
                <a:latin typeface="+mj-ea"/>
                <a:ea typeface="+mj-ea"/>
              </a:rPr>
              <a:t>();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	}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600" b="1" dirty="0" smtClean="0">
                <a:latin typeface="+mj-ea"/>
                <a:ea typeface="+mj-ea"/>
              </a:rPr>
              <a:t>}</a:t>
            </a:r>
            <a:endParaRPr lang="ko-KR" altLang="ko-KR" sz="1600" b="1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23421" y="5926618"/>
            <a:ext cx="8045519" cy="8239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600" i="1">
                <a:latin typeface="+mj-ea"/>
                <a:ea typeface="+mj-ea"/>
              </a:rPr>
              <a:t>I’m driving</a:t>
            </a:r>
          </a:p>
          <a:p>
            <a:pPr>
              <a:defRPr lang="ko-KR" altLang="en-US"/>
            </a:pPr>
            <a:r>
              <a:rPr lang="ko-KR" altLang="ko-KR" sz="1600" i="1">
                <a:latin typeface="+mj-ea"/>
                <a:ea typeface="+mj-ea"/>
              </a:rPr>
              <a:t>I’m flying</a:t>
            </a:r>
          </a:p>
          <a:p>
            <a:pPr>
              <a:defRPr lang="ko-KR" altLang="en-US"/>
            </a:pPr>
            <a:r>
              <a:rPr lang="ko-KR" altLang="ko-KR" sz="1600" i="1">
                <a:latin typeface="+mj-ea"/>
                <a:ea typeface="+mj-ea"/>
              </a:rPr>
              <a:t>  </a:t>
            </a:r>
          </a:p>
          <a:p>
            <a:pPr>
              <a:defRPr lang="ko-KR" altLang="en-US"/>
            </a:pPr>
            <a:r>
              <a:rPr lang="ko-KR" altLang="ko-KR" sz="1600" i="1">
                <a:latin typeface="+mj-ea"/>
                <a:ea typeface="+mj-ea"/>
              </a:rPr>
              <a:t>  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50122" y="5892337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413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 클래스와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 인터페이스를 </a:t>
            </a:r>
            <a:r>
              <a:rPr lang="ko-KR" altLang="en-US" dirty="0">
                <a:latin typeface="+mj-ea"/>
                <a:ea typeface="+mj-ea"/>
              </a:rPr>
              <a:t>이용하여 가능하다.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자바에서의 </a:t>
            </a:r>
            <a:r>
              <a:rPr lang="ko-KR" altLang="en-US" dirty="0" err="1">
                <a:latin typeface="+mj-ea"/>
                <a:ea typeface="+mj-ea"/>
              </a:rPr>
              <a:t>다중상속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253411" y="2287465"/>
            <a:ext cx="4361120" cy="34199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ko-KR" altLang="ko-KR" b="1" spc="5" dirty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Flyable</a:t>
            </a:r>
            <a:r>
              <a:rPr lang="ko-KR" altLang="ko-KR" b="1" spc="5" dirty="0">
                <a:latin typeface="+mj-ea"/>
                <a:ea typeface="+mj-ea"/>
              </a:rPr>
              <a:t>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>
                <a:latin typeface="+mj-ea"/>
                <a:ea typeface="+mj-ea"/>
              </a:rPr>
              <a:t>	</a:t>
            </a:r>
            <a:r>
              <a:rPr lang="en-US" altLang="ko-KR" b="1" spc="5" dirty="0" smtClean="0">
                <a:latin typeface="+mj-ea"/>
                <a:ea typeface="+mj-ea"/>
              </a:rPr>
              <a:t>	</a:t>
            </a:r>
            <a:r>
              <a:rPr lang="ko-KR" altLang="ko-KR" b="1" spc="5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b="1" spc="5" dirty="0" smtClean="0">
                <a:latin typeface="+mj-ea"/>
                <a:ea typeface="+mj-ea"/>
              </a:rPr>
              <a:t> </a:t>
            </a:r>
            <a:r>
              <a:rPr lang="ko-KR" altLang="ko-KR" b="1" spc="5" dirty="0" err="1">
                <a:latin typeface="+mj-ea"/>
                <a:ea typeface="+mj-ea"/>
              </a:rPr>
              <a:t>fly</a:t>
            </a:r>
            <a:r>
              <a:rPr lang="ko-KR" altLang="ko-KR" b="1" spc="5" dirty="0">
                <a:latin typeface="+mj-ea"/>
                <a:ea typeface="+mj-ea"/>
              </a:rPr>
              <a:t>();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}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endParaRPr lang="en-US" altLang="ko-KR" b="1" spc="5" dirty="0">
              <a:solidFill>
                <a:srgbClr val="7F0055"/>
              </a:solidFill>
              <a:latin typeface="+mj-ea"/>
              <a:ea typeface="+mj-ea"/>
            </a:endParaRP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class </a:t>
            </a:r>
            <a:r>
              <a:rPr lang="en-US" altLang="ko-KR" b="1" spc="5" dirty="0">
                <a:latin typeface="+mj-ea"/>
                <a:ea typeface="+mj-ea"/>
              </a:rPr>
              <a:t>Car</a:t>
            </a:r>
            <a:r>
              <a:rPr lang="ko-KR" altLang="ko-KR" b="1" spc="5" dirty="0">
                <a:latin typeface="+mj-ea"/>
                <a:ea typeface="+mj-ea"/>
              </a:rPr>
              <a:t>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 smtClean="0">
                <a:latin typeface="+mj-ea"/>
                <a:ea typeface="+mj-ea"/>
              </a:rPr>
              <a:t>	</a:t>
            </a:r>
            <a:r>
              <a:rPr lang="ko-KR" altLang="ko-KR" b="1" spc="5" dirty="0">
                <a:latin typeface="+mj-ea"/>
                <a:ea typeface="+mj-ea"/>
              </a:rPr>
              <a:t>	</a:t>
            </a:r>
            <a:r>
              <a:rPr lang="en-US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b="1" spc="5" dirty="0">
                <a:latin typeface="+mj-ea"/>
                <a:ea typeface="+mj-ea"/>
              </a:rPr>
              <a:t> </a:t>
            </a:r>
            <a:r>
              <a:rPr lang="en-US" altLang="ko-KR" b="1" spc="5" dirty="0">
                <a:solidFill>
                  <a:srgbClr val="0070C0"/>
                </a:solidFill>
                <a:latin typeface="+mj-ea"/>
                <a:ea typeface="+mj-ea"/>
              </a:rPr>
              <a:t>speed</a:t>
            </a:r>
            <a:r>
              <a:rPr lang="en-US" altLang="ko-KR" b="1" spc="5" dirty="0">
                <a:latin typeface="+mj-ea"/>
                <a:ea typeface="+mj-ea"/>
              </a:rPr>
              <a:t>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en-US" altLang="ko-KR" b="1" spc="5" dirty="0" smtClean="0">
                <a:solidFill>
                  <a:srgbClr val="7F0055"/>
                </a:solidFill>
                <a:latin typeface="+mj-ea"/>
                <a:ea typeface="+mj-ea"/>
              </a:rPr>
              <a:t>		void </a:t>
            </a:r>
            <a:r>
              <a:rPr lang="en-US" altLang="ko-KR" b="1" spc="5" dirty="0" err="1">
                <a:latin typeface="+mj-ea"/>
                <a:ea typeface="+mj-ea"/>
              </a:rPr>
              <a:t>setSpeed</a:t>
            </a:r>
            <a:r>
              <a:rPr lang="en-US" altLang="ko-KR" b="1" spc="5" dirty="0">
                <a:latin typeface="+mj-ea"/>
                <a:ea typeface="+mj-ea"/>
              </a:rPr>
              <a:t>(</a:t>
            </a:r>
            <a:r>
              <a:rPr lang="en-US" altLang="ko-KR" b="1" spc="5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en-US" altLang="ko-KR" b="1" spc="5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speed</a:t>
            </a:r>
            <a:r>
              <a:rPr lang="en-US" altLang="ko-KR" b="1" spc="5" dirty="0">
                <a:latin typeface="+mj-ea"/>
                <a:ea typeface="+mj-ea"/>
              </a:rPr>
              <a:t>)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   </a:t>
            </a:r>
            <a:r>
              <a:rPr lang="en-US" altLang="ko-KR" b="1" spc="5" dirty="0" smtClean="0">
                <a:solidFill>
                  <a:srgbClr val="7F0055"/>
                </a:solidFill>
                <a:latin typeface="+mj-ea"/>
                <a:ea typeface="+mj-ea"/>
              </a:rPr>
              <a:t>		</a:t>
            </a:r>
            <a:r>
              <a:rPr lang="en-US" altLang="ko-KR" b="1" spc="5" dirty="0" err="1" smtClean="0">
                <a:solidFill>
                  <a:srgbClr val="7F0055"/>
                </a:solidFill>
                <a:latin typeface="+mj-ea"/>
                <a:ea typeface="+mj-ea"/>
              </a:rPr>
              <a:t>this.</a:t>
            </a:r>
            <a:r>
              <a:rPr lang="en-US" altLang="ko-KR" b="1" spc="5" dirty="0" err="1" smtClean="0">
                <a:solidFill>
                  <a:srgbClr val="0070C0"/>
                </a:solidFill>
                <a:latin typeface="+mj-ea"/>
                <a:ea typeface="+mj-ea"/>
              </a:rPr>
              <a:t>speed</a:t>
            </a:r>
            <a:r>
              <a:rPr lang="en-US" altLang="ko-KR" b="1" spc="5" dirty="0" smtClean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= </a:t>
            </a:r>
            <a:r>
              <a:rPr lang="en-US" altLang="ko-KR" b="1" spc="5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speed</a:t>
            </a: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en-US" altLang="ko-KR" b="1" spc="5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en-US" altLang="ko-KR" b="1" spc="5" dirty="0" smtClean="0">
                <a:solidFill>
                  <a:srgbClr val="7F0055"/>
                </a:solidFill>
                <a:latin typeface="+mj-ea"/>
                <a:ea typeface="+mj-ea"/>
              </a:rPr>
              <a:t>		 </a:t>
            </a:r>
            <a:r>
              <a:rPr lang="en-US" altLang="ko-KR" b="1" spc="5" dirty="0">
                <a:latin typeface="+mj-ea"/>
                <a:ea typeface="+mj-ea"/>
              </a:rPr>
              <a:t>}</a:t>
            </a:r>
            <a:endParaRPr lang="ko-KR" altLang="ko-KR" b="1" spc="5" dirty="0">
              <a:latin typeface="+mj-ea"/>
              <a:ea typeface="+mj-ea"/>
            </a:endParaRP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}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+mj-ea"/>
                <a:ea typeface="+mj-ea"/>
              </a:rPr>
              <a:t> 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44031" y="2287465"/>
            <a:ext cx="6508869" cy="3739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800" b="1" dirty="0" smtClean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latin typeface="+mj-ea"/>
                <a:ea typeface="+mj-ea"/>
              </a:rPr>
              <a:t>FlyingCar</a:t>
            </a:r>
            <a:r>
              <a:rPr lang="en-US" altLang="ko-KR" sz="1800" b="1" dirty="0" smtClean="0">
                <a:latin typeface="+mj-ea"/>
                <a:ea typeface="+mj-ea"/>
              </a:rPr>
              <a:t>2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  <a:latin typeface="+mj-ea"/>
                <a:ea typeface="+mj-ea"/>
              </a:rPr>
              <a:t>extends</a:t>
            </a:r>
            <a:r>
              <a:rPr lang="en-US" altLang="ko-KR" sz="1800" b="1" dirty="0" smtClean="0">
                <a:latin typeface="+mj-ea"/>
                <a:ea typeface="+mj-ea"/>
              </a:rPr>
              <a:t> Car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latin typeface="+mj-ea"/>
                <a:ea typeface="+mj-ea"/>
              </a:rPr>
              <a:t>Flyable</a:t>
            </a:r>
            <a:r>
              <a:rPr lang="ko-KR" altLang="ko-KR" sz="1800" b="1" dirty="0" smtClean="0">
                <a:latin typeface="+mj-ea"/>
                <a:ea typeface="+mj-ea"/>
              </a:rPr>
              <a:t>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latin typeface="+mj-ea"/>
                <a:ea typeface="+mj-ea"/>
              </a:rPr>
              <a:t>fly</a:t>
            </a:r>
            <a:r>
              <a:rPr lang="ko-KR" altLang="ko-KR" sz="1800" b="1" dirty="0" smtClean="0">
                <a:latin typeface="+mj-ea"/>
                <a:ea typeface="+mj-ea"/>
              </a:rPr>
              <a:t>()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	</a:t>
            </a:r>
            <a:r>
              <a:rPr lang="ko-KR" altLang="ko-KR" sz="1800" b="1" dirty="0" err="1" smtClean="0">
                <a:latin typeface="+mj-ea"/>
                <a:ea typeface="+mj-ea"/>
              </a:rPr>
              <a:t>System.</a:t>
            </a:r>
            <a:r>
              <a:rPr lang="ko-KR" altLang="ko-KR" sz="1800" b="1" dirty="0" err="1" smtClean="0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ko-KR" altLang="ko-KR" sz="1800" b="1" dirty="0" err="1" smtClean="0">
                <a:latin typeface="+mj-ea"/>
                <a:ea typeface="+mj-ea"/>
              </a:rPr>
              <a:t>.println</a:t>
            </a:r>
            <a:r>
              <a:rPr lang="ko-KR" altLang="ko-KR" sz="1800" b="1" dirty="0" smtClean="0">
                <a:latin typeface="+mj-ea"/>
                <a:ea typeface="+mj-ea"/>
              </a:rPr>
              <a:t>(</a:t>
            </a:r>
            <a:r>
              <a:rPr lang="ko-KR" altLang="ko-KR" sz="18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800" b="1" dirty="0" err="1" smtClean="0">
                <a:solidFill>
                  <a:srgbClr val="2A00FF"/>
                </a:solidFill>
                <a:latin typeface="+mj-ea"/>
                <a:ea typeface="+mj-ea"/>
              </a:rPr>
              <a:t>I’m</a:t>
            </a:r>
            <a:r>
              <a:rPr lang="ko-KR" altLang="ko-KR" sz="1800" b="1" dirty="0" smtClean="0">
                <a:solidFill>
                  <a:srgbClr val="2A00FF"/>
                </a:solidFill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2A00FF"/>
                </a:solidFill>
                <a:latin typeface="+mj-ea"/>
                <a:ea typeface="+mj-ea"/>
              </a:rPr>
              <a:t>flying</a:t>
            </a:r>
            <a:r>
              <a:rPr lang="ko-KR" altLang="ko-KR" sz="1800" b="1" dirty="0" smtClean="0">
                <a:solidFill>
                  <a:srgbClr val="2A00FF"/>
                </a:solidFill>
                <a:latin typeface="+mj-ea"/>
                <a:ea typeface="+mj-ea"/>
              </a:rPr>
              <a:t>"</a:t>
            </a:r>
            <a:r>
              <a:rPr lang="ko-KR" altLang="ko-KR" sz="1800" b="1" dirty="0" smtClean="0">
                <a:latin typeface="+mj-ea"/>
                <a:ea typeface="+mj-ea"/>
              </a:rPr>
              <a:t>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}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  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latin typeface="+mj-ea"/>
                <a:ea typeface="+mj-ea"/>
              </a:rPr>
              <a:t>main</a:t>
            </a:r>
            <a:r>
              <a:rPr lang="ko-KR" altLang="ko-KR" sz="1800" b="1" dirty="0" smtClean="0">
                <a:latin typeface="+mj-ea"/>
                <a:ea typeface="+mj-ea"/>
              </a:rPr>
              <a:t>(</a:t>
            </a:r>
            <a:r>
              <a:rPr lang="ko-KR" altLang="ko-KR" sz="1800" b="1" dirty="0" err="1" smtClean="0">
                <a:latin typeface="+mj-ea"/>
                <a:ea typeface="+mj-ea"/>
              </a:rPr>
              <a:t>String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6A3E3E"/>
                </a:solidFill>
                <a:latin typeface="+mj-ea"/>
                <a:ea typeface="+mj-ea"/>
              </a:rPr>
              <a:t>args</a:t>
            </a:r>
            <a:r>
              <a:rPr lang="ko-KR" altLang="ko-KR" sz="1800" b="1" dirty="0" smtClean="0">
                <a:latin typeface="+mj-ea"/>
                <a:ea typeface="+mj-ea"/>
              </a:rPr>
              <a:t>[]) {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	</a:t>
            </a:r>
            <a:r>
              <a:rPr lang="ko-KR" altLang="ko-KR" sz="1800" b="1" dirty="0" err="1" smtClean="0">
                <a:latin typeface="+mj-ea"/>
                <a:ea typeface="+mj-ea"/>
              </a:rPr>
              <a:t>FlyingCar</a:t>
            </a:r>
            <a:r>
              <a:rPr lang="en-US" altLang="ko-KR" sz="1800" b="1" dirty="0" smtClean="0">
                <a:latin typeface="+mj-ea"/>
                <a:ea typeface="+mj-ea"/>
              </a:rPr>
              <a:t>2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800" b="1" dirty="0" smtClean="0">
                <a:latin typeface="+mj-ea"/>
                <a:ea typeface="+mj-ea"/>
              </a:rPr>
              <a:t> = </a:t>
            </a:r>
            <a:r>
              <a:rPr lang="ko-KR" altLang="ko-KR" sz="1800" b="1" dirty="0" err="1" smtClean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ko-KR" altLang="ko-KR" sz="1800" b="1" dirty="0" smtClean="0">
                <a:latin typeface="+mj-ea"/>
                <a:ea typeface="+mj-ea"/>
              </a:rPr>
              <a:t> </a:t>
            </a:r>
            <a:r>
              <a:rPr lang="ko-KR" altLang="ko-KR" sz="1800" b="1" dirty="0" err="1" smtClean="0">
                <a:latin typeface="+mj-ea"/>
                <a:ea typeface="+mj-ea"/>
              </a:rPr>
              <a:t>FlyingCar</a:t>
            </a:r>
            <a:r>
              <a:rPr lang="en-US" altLang="ko-KR" sz="1800" b="1" dirty="0" smtClean="0">
                <a:latin typeface="+mj-ea"/>
                <a:ea typeface="+mj-ea"/>
              </a:rPr>
              <a:t>2</a:t>
            </a:r>
            <a:r>
              <a:rPr lang="ko-KR" altLang="ko-KR" sz="1800" b="1" dirty="0" smtClean="0">
                <a:latin typeface="+mj-ea"/>
                <a:ea typeface="+mj-ea"/>
              </a:rPr>
              <a:t>();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	</a:t>
            </a:r>
            <a:r>
              <a:rPr lang="ko-KR" altLang="ko-KR" sz="18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800" b="1" dirty="0" smtClean="0">
                <a:latin typeface="+mj-ea"/>
                <a:ea typeface="+mj-ea"/>
              </a:rPr>
              <a:t>.</a:t>
            </a:r>
            <a:r>
              <a:rPr lang="en-US" altLang="ko-KR" sz="1800" b="1" dirty="0" err="1" smtClean="0">
                <a:latin typeface="+mj-ea"/>
                <a:ea typeface="+mj-ea"/>
              </a:rPr>
              <a:t>setSpeed</a:t>
            </a:r>
            <a:r>
              <a:rPr lang="ko-KR" altLang="ko-KR" sz="1800" b="1" dirty="0" smtClean="0">
                <a:latin typeface="+mj-ea"/>
                <a:ea typeface="+mj-ea"/>
              </a:rPr>
              <a:t>(</a:t>
            </a:r>
            <a:r>
              <a:rPr lang="en-US" altLang="ko-KR" sz="1800" b="1" dirty="0" smtClean="0">
                <a:latin typeface="+mj-ea"/>
                <a:ea typeface="+mj-ea"/>
              </a:rPr>
              <a:t>300</a:t>
            </a:r>
            <a:r>
              <a:rPr lang="ko-KR" altLang="ko-KR" sz="1800" b="1" dirty="0" smtClean="0">
                <a:latin typeface="+mj-ea"/>
                <a:ea typeface="+mj-ea"/>
              </a:rPr>
              <a:t>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	</a:t>
            </a:r>
            <a:r>
              <a:rPr lang="ko-KR" altLang="ko-KR" sz="1800" b="1" dirty="0" err="1" smtClean="0">
                <a:solidFill>
                  <a:srgbClr val="6A3E3E"/>
                </a:solidFill>
                <a:latin typeface="+mj-ea"/>
                <a:ea typeface="+mj-ea"/>
              </a:rPr>
              <a:t>obj</a:t>
            </a:r>
            <a:r>
              <a:rPr lang="ko-KR" altLang="ko-KR" sz="1800" b="1" dirty="0" err="1" smtClean="0">
                <a:latin typeface="+mj-ea"/>
                <a:ea typeface="+mj-ea"/>
              </a:rPr>
              <a:t>.fly</a:t>
            </a:r>
            <a:r>
              <a:rPr lang="ko-KR" altLang="ko-KR" sz="1800" b="1" dirty="0" smtClean="0">
                <a:latin typeface="+mj-ea"/>
                <a:ea typeface="+mj-ea"/>
              </a:rPr>
              <a:t>();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	}</a:t>
            </a:r>
          </a:p>
          <a:p>
            <a:pPr marL="127000">
              <a:buFont typeface="Wingdings 3" pitchFamily="18" charset="2"/>
              <a:buNone/>
              <a:defRPr lang="ko-KR" altLang="en-US"/>
            </a:pPr>
            <a:r>
              <a:rPr lang="ko-KR" altLang="ko-KR" sz="1800" b="1" dirty="0" smtClean="0">
                <a:latin typeface="+mj-ea"/>
                <a:ea typeface="+mj-ea"/>
              </a:rPr>
              <a:t>}</a:t>
            </a:r>
            <a:r>
              <a:rPr lang="en-US" altLang="ko-KR" sz="1800" b="1" dirty="0" smtClean="0">
                <a:latin typeface="+mj-ea"/>
                <a:ea typeface="+mj-ea"/>
              </a:rPr>
              <a:t>	</a:t>
            </a:r>
            <a:endParaRPr lang="ko-KR" altLang="ko-KR" sz="1800" b="1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48967" y="6076530"/>
            <a:ext cx="8045519" cy="7368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i="1" dirty="0" err="1" smtClean="0">
                <a:latin typeface="+mj-ea"/>
                <a:ea typeface="+mj-ea"/>
              </a:rPr>
              <a:t>I’m</a:t>
            </a:r>
            <a:r>
              <a:rPr lang="ko-KR" altLang="ko-KR" i="1" dirty="0" smtClean="0">
                <a:latin typeface="+mj-ea"/>
                <a:ea typeface="+mj-ea"/>
              </a:rPr>
              <a:t> </a:t>
            </a:r>
            <a:r>
              <a:rPr lang="ko-KR" altLang="ko-KR" i="1" dirty="0" err="1">
                <a:latin typeface="+mj-ea"/>
                <a:ea typeface="+mj-ea"/>
              </a:rPr>
              <a:t>flying</a:t>
            </a:r>
            <a:endParaRPr lang="ko-KR" altLang="ko-KR" i="1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ko-KR" i="1" dirty="0">
                <a:latin typeface="+mj-ea"/>
                <a:ea typeface="+mj-ea"/>
              </a:rPr>
              <a:t>  </a:t>
            </a:r>
          </a:p>
          <a:p>
            <a:pPr>
              <a:defRPr lang="ko-KR" altLang="en-US"/>
            </a:pPr>
            <a:r>
              <a:rPr lang="ko-KR" altLang="ko-KR" i="1" dirty="0">
                <a:latin typeface="+mj-ea"/>
                <a:ea typeface="+mj-ea"/>
              </a:rPr>
              <a:t>  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53769" y="6006096"/>
            <a:ext cx="680448" cy="7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03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상수 정의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인터페이스에는 상수를 정의할 수 있다. 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2209801" y="2468218"/>
            <a:ext cx="8074025" cy="21453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b="1" spc="5" dirty="0">
                <a:solidFill>
                  <a:srgbClr val="7F0055"/>
                </a:solidFill>
                <a:latin typeface="Century Schoolbook"/>
                <a:ea typeface="휴먼명조"/>
              </a:rPr>
              <a:t> </a:t>
            </a: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interface</a:t>
            </a:r>
            <a:r>
              <a:rPr lang="ko-KR" altLang="ko-KR" b="1" spc="5" dirty="0">
                <a:solidFill>
                  <a:srgbClr val="7F0055"/>
                </a:solidFill>
                <a:latin typeface="Century Schoolbook"/>
                <a:ea typeface="휴먼명조"/>
              </a:rPr>
              <a:t> </a:t>
            </a:r>
            <a:r>
              <a:rPr lang="ko-KR" altLang="ko-KR" b="1" spc="5" dirty="0" err="1">
                <a:latin typeface="Century Schoolbook"/>
                <a:ea typeface="굴림체"/>
              </a:rPr>
              <a:t>MyConstants</a:t>
            </a:r>
            <a:r>
              <a:rPr lang="ko-KR" altLang="ko-KR" b="1" spc="5" dirty="0">
                <a:latin typeface="Century Schoolbook"/>
                <a:ea typeface="굴림체"/>
              </a:rPr>
              <a:t> {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Century Schoolbook"/>
                <a:ea typeface="굴림체"/>
              </a:rPr>
              <a:t>   </a:t>
            </a:r>
            <a:r>
              <a:rPr lang="ko-KR" altLang="ko-KR" b="1" spc="5" dirty="0">
                <a:solidFill>
                  <a:srgbClr val="7F0055"/>
                </a:solidFill>
                <a:latin typeface="Century Schoolbook"/>
                <a:ea typeface="휴먼명조"/>
              </a:rPr>
              <a:t> </a:t>
            </a: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b="1" spc="5" dirty="0">
                <a:latin typeface="Century Schoolbook"/>
                <a:ea typeface="굴림체"/>
              </a:rPr>
              <a:t> NORTH = 1;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Century Schoolbook"/>
                <a:ea typeface="굴림체"/>
              </a:rPr>
              <a:t>    </a:t>
            </a: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b="1" spc="5" dirty="0">
                <a:latin typeface="Century Schoolbook"/>
                <a:ea typeface="굴림체"/>
              </a:rPr>
              <a:t> EAST = 2;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Century Schoolbook"/>
                <a:ea typeface="굴림체"/>
              </a:rPr>
              <a:t>   </a:t>
            </a:r>
            <a:r>
              <a:rPr lang="ko-KR" altLang="ko-KR" b="1" spc="5" dirty="0">
                <a:solidFill>
                  <a:srgbClr val="7F0055"/>
                </a:solidFill>
                <a:latin typeface="Century Schoolbook"/>
                <a:ea typeface="휴먼명조"/>
              </a:rPr>
              <a:t> </a:t>
            </a: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b="1" spc="5" dirty="0">
                <a:latin typeface="Century Schoolbook"/>
                <a:ea typeface="굴림체"/>
              </a:rPr>
              <a:t> SOUTH = 3;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Century Schoolbook"/>
                <a:ea typeface="굴림체"/>
              </a:rPr>
              <a:t>   </a:t>
            </a:r>
            <a:r>
              <a:rPr lang="ko-KR" altLang="ko-KR" b="1" spc="5" dirty="0">
                <a:solidFill>
                  <a:srgbClr val="7F0055"/>
                </a:solidFill>
                <a:latin typeface="Century Schoolbook"/>
                <a:ea typeface="휴먼명조"/>
              </a:rPr>
              <a:t> </a:t>
            </a:r>
            <a:r>
              <a:rPr lang="ko-KR" altLang="ko-KR" b="1" spc="5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b="1" spc="5" dirty="0">
                <a:latin typeface="Century Schoolbook"/>
                <a:ea typeface="굴림체"/>
              </a:rPr>
              <a:t> WEST = 4;</a:t>
            </a:r>
          </a:p>
          <a:p>
            <a:pPr marL="127000" indent="-342900">
              <a:spcBef>
                <a:spcPct val="20000"/>
              </a:spcBef>
              <a:buClr>
                <a:schemeClr val="accent5"/>
              </a:buClr>
              <a:buSzPct val="85000"/>
              <a:defRPr lang="ko-KR" altLang="en-US"/>
            </a:pPr>
            <a:r>
              <a:rPr lang="ko-KR" altLang="ko-KR" b="1" spc="5" dirty="0">
                <a:latin typeface="Century Schoolbook"/>
                <a:ea typeface="굴림체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81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클래스와 클래스 사이의 상호 작용의 규격</a:t>
            </a:r>
            <a:r>
              <a:rPr lang="ko-KR" altLang="en-US" dirty="0">
                <a:latin typeface="+mj-ea"/>
                <a:ea typeface="+mj-ea"/>
              </a:rPr>
              <a:t>을 나타낸 것이 인터페이스이다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 인터페이스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5428" y="2936600"/>
            <a:ext cx="7964970" cy="29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76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>
                <a:latin typeface="+mj-ea"/>
              </a:rPr>
              <a:t>상수 공유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12557" y="1993601"/>
            <a:ext cx="7889350" cy="18995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Days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public static final </a:t>
            </a:r>
            <a:r>
              <a:rPr lang="en-US" altLang="ko-KR" sz="1800" b="1" kern="0" dirty="0" err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SUNDAY = 1, MONDAY = 2, TUESDAY = 3,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	WEDNESDAY = 4, THURSDAY = 5, FRIDAY = 6,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	SATURDAY = 7;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37406" y="3997370"/>
            <a:ext cx="7889350" cy="249917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public class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DayTest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Days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800" b="1" kern="0" dirty="0">
                <a:solidFill>
                  <a:srgbClr val="7F0055"/>
                </a:solidFill>
                <a:latin typeface="+mj-ea"/>
                <a:ea typeface="+mj-ea"/>
              </a:rPr>
              <a:t>public static void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main(String[] 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args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System.</a:t>
            </a:r>
            <a:r>
              <a:rPr lang="en-US" altLang="ko-KR" sz="1800" i="1" kern="0" dirty="0" err="1">
                <a:solidFill>
                  <a:srgbClr val="0000FF"/>
                </a:solidFill>
                <a:latin typeface="+mj-ea"/>
                <a:ea typeface="+mj-ea"/>
              </a:rPr>
              <a:t>out</a:t>
            </a:r>
            <a:r>
              <a:rPr lang="en-US" altLang="ko-KR" sz="1800" kern="0" dirty="0" err="1">
                <a:solidFill>
                  <a:srgbClr val="000000"/>
                </a:solidFill>
                <a:latin typeface="+mj-ea"/>
                <a:ea typeface="+mj-ea"/>
              </a:rPr>
              <a:t>.println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800" kern="0" dirty="0">
                <a:solidFill>
                  <a:srgbClr val="0000FF"/>
                </a:solidFill>
                <a:latin typeface="+mj-ea"/>
                <a:ea typeface="+mj-ea"/>
              </a:rPr>
              <a:t>"</a:t>
            </a:r>
            <a:r>
              <a:rPr lang="ko-KR" altLang="en-US" sz="1800" kern="0" dirty="0">
                <a:solidFill>
                  <a:srgbClr val="0000FF"/>
                </a:solidFill>
                <a:latin typeface="+mj-ea"/>
                <a:ea typeface="+mj-ea"/>
              </a:rPr>
              <a:t>일요일</a:t>
            </a:r>
            <a:r>
              <a:rPr lang="en-US" altLang="ko-KR" sz="1800" kern="0" dirty="0">
                <a:solidFill>
                  <a:srgbClr val="0000FF"/>
                </a:solidFill>
                <a:latin typeface="+mj-ea"/>
                <a:ea typeface="+mj-ea"/>
              </a:rPr>
              <a:t>: “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+ SUNDAY);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		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280005" name="AutoShape 5"/>
          <p:cNvSpPr/>
          <p:nvPr/>
        </p:nvSpPr>
        <p:spPr>
          <a:xfrm>
            <a:off x="7805601" y="5952032"/>
            <a:ext cx="2554287" cy="544512"/>
          </a:xfrm>
          <a:prstGeom prst="borderCallout2">
            <a:avLst>
              <a:gd name="adj1" fmla="val 20991"/>
              <a:gd name="adj2" fmla="val -2981"/>
              <a:gd name="adj3" fmla="val 20991"/>
              <a:gd name="adj4" fmla="val -29708"/>
              <a:gd name="adj5" fmla="val -298250"/>
              <a:gd name="adj6" fmla="val -56495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  <a:tailEnd type="arrow" w="lg" len="lg"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ea typeface="굴림"/>
              </a:rPr>
              <a:t>상수를 공유하려면 인터페이스를 구현하면 된다</a:t>
            </a:r>
            <a:r>
              <a:rPr lang="en-US" altLang="ko-KR" sz="1400" dirty="0">
                <a:solidFill>
                  <a:srgbClr val="FF0000"/>
                </a:solidFill>
                <a:ea typeface="굴림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24713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디폴트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r>
              <a:rPr lang="ko-KR" altLang="en-US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default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method</a:t>
            </a:r>
            <a:r>
              <a:rPr lang="ko-KR" altLang="en-US" dirty="0">
                <a:latin typeface="+mj-ea"/>
                <a:ea typeface="+mj-ea"/>
              </a:rPr>
              <a:t>)는 인터페이스 개발자가 </a:t>
            </a:r>
            <a:r>
              <a:rPr lang="ko-KR" altLang="en-US" dirty="0" err="1">
                <a:latin typeface="+mj-ea"/>
                <a:ea typeface="+mj-ea"/>
              </a:rPr>
              <a:t>메소드의</a:t>
            </a:r>
            <a:r>
              <a:rPr lang="ko-KR" altLang="en-US" dirty="0">
                <a:latin typeface="+mj-ea"/>
                <a:ea typeface="+mj-ea"/>
              </a:rPr>
              <a:t> 디폴트 구현을 제공할 수 있는 기능이다.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인터페이스가 기존의 코드를 건드리지 않고 확장될 수 있도록 함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개발자들이 많이 사용하는 인터페이스에 새로운 </a:t>
            </a:r>
            <a:r>
              <a:rPr lang="ko-KR" altLang="en-US" dirty="0" err="1" smtClean="0">
                <a:latin typeface="+mj-ea"/>
                <a:ea typeface="+mj-ea"/>
              </a:rPr>
              <a:t>메소드가</a:t>
            </a:r>
            <a:r>
              <a:rPr lang="ko-KR" altLang="en-US" dirty="0" smtClean="0">
                <a:latin typeface="+mj-ea"/>
                <a:ea typeface="+mj-ea"/>
              </a:rPr>
              <a:t> 추가되면 이 인터페이스를 사용하는 모든 클래스들이 수정되어야 하는 문제 해결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디폴트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78807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디폴트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38014" y="1508080"/>
            <a:ext cx="7889350" cy="505128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interface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MyInterface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myMethod1();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  	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default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myMethod2()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 smtClean="0">
                <a:latin typeface="+mj-ea"/>
                <a:ea typeface="+mj-ea"/>
                <a:cs typeface="Tahoma"/>
              </a:rPr>
              <a:t>System.</a:t>
            </a:r>
            <a:r>
              <a:rPr lang="ko-KR" altLang="ko-KR" sz="1400" kern="0" dirty="0" err="1" smtClean="0">
                <a:solidFill>
                  <a:srgbClr val="0000C0"/>
                </a:solidFill>
                <a:latin typeface="+mj-ea"/>
                <a:ea typeface="+mj-ea"/>
                <a:cs typeface="Tahoma"/>
              </a:rPr>
              <a:t>out</a:t>
            </a:r>
            <a:r>
              <a:rPr lang="ko-KR" altLang="ko-KR" sz="1400" kern="0" dirty="0" err="1" smtClean="0">
                <a:latin typeface="+mj-ea"/>
                <a:ea typeface="+mj-ea"/>
                <a:cs typeface="Tahoma"/>
              </a:rPr>
              <a:t>.println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"myMethod2()"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  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class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DefaultMethodTest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implements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MyInterface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myMethod1()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System.</a:t>
            </a:r>
            <a:r>
              <a:rPr lang="ko-KR" altLang="ko-KR" sz="1400" kern="0" dirty="0" err="1">
                <a:solidFill>
                  <a:srgbClr val="0000C0"/>
                </a:solidFill>
                <a:latin typeface="+mj-ea"/>
                <a:ea typeface="+mj-ea"/>
                <a:cs typeface="Tahoma"/>
              </a:rPr>
              <a:t>out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.println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"myMethod1()"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  	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static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main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String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[] </a:t>
            </a:r>
            <a:r>
              <a:rPr lang="ko-KR" altLang="ko-KR" sz="1400" kern="0" dirty="0" err="1">
                <a:solidFill>
                  <a:srgbClr val="6A3E3E"/>
                </a:solidFill>
                <a:latin typeface="+mj-ea"/>
                <a:ea typeface="+mj-ea"/>
                <a:cs typeface="Tahoma"/>
              </a:rPr>
              <a:t>args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DefaultMethodTest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6A3E3E"/>
                </a:solidFill>
                <a:latin typeface="+mj-ea"/>
                <a:ea typeface="+mj-ea"/>
                <a:cs typeface="Tahoma"/>
              </a:rPr>
              <a:t>obj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=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new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DefaultMethodTest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smtClean="0">
                <a:solidFill>
                  <a:srgbClr val="6A3E3E"/>
                </a:solidFill>
                <a:latin typeface="+mj-ea"/>
                <a:ea typeface="+mj-ea"/>
                <a:cs typeface="Tahoma"/>
              </a:rPr>
              <a:t>obj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.myMethod1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>
                <a:solidFill>
                  <a:srgbClr val="6A3E3E"/>
                </a:solidFill>
                <a:latin typeface="+mj-ea"/>
                <a:ea typeface="+mj-ea"/>
                <a:cs typeface="Tahoma"/>
              </a:rPr>
              <a:t>obj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.myMethod2();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5914" y="5201103"/>
            <a:ext cx="361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인터페이스를 구현하는 클래스가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메소드의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몸체를 구현하지 않아도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호출 가능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651760" y="1879600"/>
            <a:ext cx="680720" cy="203200"/>
          </a:xfrm>
          <a:prstGeom prst="round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39443" y="6307507"/>
            <a:ext cx="7887921" cy="5037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>
                <a:latin typeface="오이"/>
                <a:ea typeface="휴먼명조"/>
              </a:rPr>
              <a:t>myMethod1()</a:t>
            </a:r>
          </a:p>
          <a:p>
            <a:pPr>
              <a:defRPr lang="ko-KR" altLang="en-US"/>
            </a:pPr>
            <a:r>
              <a:rPr lang="ko-KR" altLang="ko-KR" sz="1400" i="1">
                <a:latin typeface="오이"/>
                <a:ea typeface="휴먼명조"/>
              </a:rPr>
              <a:t>myMethod2()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74800" y="595028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155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인터페이스는 전통적으로 추상적인 규격이기 때문에 정적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r>
              <a:rPr lang="ko-KR" altLang="en-US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static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method</a:t>
            </a:r>
            <a:r>
              <a:rPr lang="ko-KR" altLang="en-US" dirty="0">
                <a:latin typeface="+mj-ea"/>
                <a:ea typeface="+mj-ea"/>
              </a:rPr>
              <a:t>)가 들어간다는 것은 처음에는 생각할 수도 없었다. 하지만 시대가 변했다. 최근에 인터페이스에서도 정적 </a:t>
            </a:r>
            <a:r>
              <a:rPr lang="ko-KR" altLang="en-US" dirty="0" err="1">
                <a:latin typeface="+mj-ea"/>
                <a:ea typeface="+mj-ea"/>
              </a:rPr>
              <a:t>메소드가</a:t>
            </a:r>
            <a:r>
              <a:rPr lang="ko-KR" altLang="en-US" dirty="0">
                <a:latin typeface="+mj-ea"/>
                <a:ea typeface="+mj-ea"/>
              </a:rPr>
              <a:t> 있는 것이 좋다고 간주되고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정적 </a:t>
            </a:r>
            <a:r>
              <a:rPr lang="ko-KR" altLang="en-US" dirty="0" err="1">
                <a:latin typeface="+mj-ea"/>
                <a:ea typeface="+mj-ea"/>
              </a:rPr>
              <a:t>메소드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38015" y="3671455"/>
            <a:ext cx="7889350" cy="30663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interface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MyInterface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	</a:t>
            </a:r>
            <a:r>
              <a:rPr lang="ko-KR" altLang="ko-KR" sz="1400" kern="0" dirty="0" err="1" smtClean="0">
                <a:solidFill>
                  <a:srgbClr val="7F0055"/>
                </a:solidFill>
                <a:latin typeface="+mj-ea"/>
                <a:ea typeface="+mj-ea"/>
                <a:cs typeface="Tahoma"/>
              </a:rPr>
              <a:t>static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print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String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6A3E3E"/>
                </a:solidFill>
                <a:latin typeface="+mj-ea"/>
                <a:ea typeface="+mj-ea"/>
                <a:cs typeface="Tahoma"/>
              </a:rPr>
              <a:t>msg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	</a:t>
            </a:r>
            <a:r>
              <a:rPr lang="ko-KR" altLang="ko-KR" sz="1400" kern="0" dirty="0" err="1" smtClean="0">
                <a:latin typeface="+mj-ea"/>
                <a:ea typeface="+mj-ea"/>
                <a:cs typeface="Tahoma"/>
              </a:rPr>
              <a:t>System.</a:t>
            </a:r>
            <a:r>
              <a:rPr lang="ko-KR" altLang="ko-KR" sz="1400" kern="0" dirty="0" err="1" smtClean="0">
                <a:solidFill>
                  <a:srgbClr val="0000C0"/>
                </a:solidFill>
                <a:latin typeface="+mj-ea"/>
                <a:ea typeface="+mj-ea"/>
                <a:cs typeface="Tahoma"/>
              </a:rPr>
              <a:t>out</a:t>
            </a:r>
            <a:r>
              <a:rPr lang="ko-KR" altLang="ko-KR" sz="1400" kern="0" dirty="0" err="1" smtClean="0">
                <a:latin typeface="+mj-ea"/>
                <a:ea typeface="+mj-ea"/>
                <a:cs typeface="Tahoma"/>
              </a:rPr>
              <a:t>.println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 err="1" smtClean="0">
                <a:solidFill>
                  <a:srgbClr val="6A3E3E"/>
                </a:solidFill>
                <a:latin typeface="+mj-ea"/>
                <a:ea typeface="+mj-ea"/>
                <a:cs typeface="Tahoma"/>
              </a:rPr>
              <a:t>msg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+ 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": 인터페이스의 정적 </a:t>
            </a:r>
            <a:r>
              <a:rPr lang="ko-KR" altLang="ko-KR" sz="1400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메소드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 호출"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	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}</a:t>
            </a:r>
            <a:endParaRPr lang="ko-KR" altLang="ko-KR" sz="1400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class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StaticMethodTest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{</a:t>
            </a:r>
            <a:endParaRPr lang="ko-KR" altLang="ko-KR" sz="1400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	</a:t>
            </a:r>
            <a:r>
              <a:rPr lang="ko-KR" altLang="ko-KR" sz="1400" kern="0" dirty="0" err="1" smtClean="0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kern="0" dirty="0" smtClean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static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main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 err="1">
                <a:latin typeface="+mj-ea"/>
                <a:ea typeface="+mj-ea"/>
                <a:cs typeface="Tahoma"/>
              </a:rPr>
              <a:t>String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[] </a:t>
            </a:r>
            <a:r>
              <a:rPr lang="ko-KR" altLang="ko-KR" sz="1400" kern="0" dirty="0" err="1">
                <a:solidFill>
                  <a:srgbClr val="6A3E3E"/>
                </a:solidFill>
                <a:latin typeface="+mj-ea"/>
                <a:ea typeface="+mj-ea"/>
                <a:cs typeface="Tahoma"/>
              </a:rPr>
              <a:t>args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	</a:t>
            </a: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</a:t>
            </a:r>
            <a:r>
              <a:rPr lang="ko-KR" altLang="ko-KR" sz="1400" kern="0" dirty="0" err="1" smtClean="0">
                <a:latin typeface="+mj-ea"/>
                <a:ea typeface="+mj-ea"/>
                <a:cs typeface="Tahoma"/>
              </a:rPr>
              <a:t>MyInterface.print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</a:t>
            </a:r>
            <a:r>
              <a:rPr lang="ko-KR" altLang="ko-KR" sz="1400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Java</a:t>
            </a:r>
            <a:r>
              <a:rPr lang="ko-KR" altLang="ko-KR" sz="1400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 8"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kern="0" dirty="0" smtClean="0">
                <a:latin typeface="+mj-ea"/>
                <a:ea typeface="+mj-ea"/>
                <a:cs typeface="Tahoma"/>
              </a:rPr>
              <a:t>		</a:t>
            </a:r>
            <a:r>
              <a:rPr lang="ko-KR" altLang="ko-KR" sz="1400" kern="0" dirty="0">
                <a:latin typeface="+mj-ea"/>
                <a:ea typeface="+mj-ea"/>
                <a:cs typeface="Tahoma"/>
              </a:rPr>
              <a:t>	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kern="0" dirty="0">
                <a:latin typeface="+mj-ea"/>
                <a:ea typeface="+mj-e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54399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무명 클래스(</a:t>
            </a:r>
            <a:r>
              <a:rPr lang="ko-KR" altLang="en-US" dirty="0" err="1">
                <a:latin typeface="+mj-ea"/>
                <a:ea typeface="+mj-ea"/>
              </a:rPr>
              <a:t>anonymous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class</a:t>
            </a:r>
            <a:r>
              <a:rPr lang="ko-KR" altLang="en-US" dirty="0">
                <a:latin typeface="+mj-ea"/>
                <a:ea typeface="+mj-ea"/>
              </a:rPr>
              <a:t>)는 클래스 몸체는 정의되지만 이름이 없는 클래스이다. 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무명 클래스는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클래스를 정의하면서 동시에 객체를 생성하게 된다</a:t>
            </a:r>
            <a:r>
              <a:rPr lang="ko-KR" altLang="en-US" dirty="0">
                <a:latin typeface="+mj-ea"/>
                <a:ea typeface="+mj-ea"/>
              </a:rPr>
              <a:t>. 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이름이 없기 때문에 한번만 사용이 가능하다.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무명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4347" y="4391008"/>
            <a:ext cx="7277100" cy="17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90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1325" y="1499615"/>
            <a:ext cx="7889350" cy="504769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interface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RemoteControl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turnOn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turnOff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 smtClean="0">
                <a:latin typeface="+mj-ea"/>
                <a:ea typeface="+mj-ea"/>
                <a:cs typeface="Tahoma"/>
              </a:rPr>
              <a:t>}</a:t>
            </a:r>
            <a:endParaRPr lang="ko-KR" altLang="ko-KR" sz="14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class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AnonymousClassTest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static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main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String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args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[])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      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RemoteControl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ac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=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new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RemoteControl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() {	</a:t>
            </a:r>
            <a:r>
              <a:rPr lang="ko-KR" altLang="ko-KR" sz="1400" b="1" kern="0" dirty="0">
                <a:solidFill>
                  <a:srgbClr val="FF0000"/>
                </a:solidFill>
                <a:latin typeface="+mj-ea"/>
                <a:ea typeface="+mj-ea"/>
                <a:cs typeface="Tahoma"/>
              </a:rPr>
              <a:t>// 무명 클래스 정의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          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turnOn</a:t>
            </a:r>
            <a:r>
              <a:rPr lang="ko-KR" altLang="ko-KR" sz="1400" b="1" kern="0" dirty="0">
                <a:latin typeface="+mj-ea"/>
                <a:ea typeface="+mj-ea"/>
                <a:cs typeface="Tahoma"/>
              </a:rPr>
              <a:t>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kern="0" dirty="0">
                <a:latin typeface="+mj-ea"/>
                <a:ea typeface="+mj-ea"/>
                <a:cs typeface="Tahoma"/>
              </a:rPr>
              <a:t>                           </a:t>
            </a:r>
            <a:r>
              <a:rPr lang="ko-KR" altLang="ko-KR" sz="1400" b="1" kern="0" dirty="0" err="1">
                <a:latin typeface="+mj-ea"/>
                <a:ea typeface="+mj-ea"/>
                <a:cs typeface="Tahoma"/>
              </a:rPr>
              <a:t>System.</a:t>
            </a:r>
            <a:r>
              <a:rPr lang="ko-KR" altLang="ko-KR" sz="1400" b="1" i="1" kern="0" dirty="0" err="1">
                <a:solidFill>
                  <a:srgbClr val="0000C0"/>
                </a:solidFill>
                <a:latin typeface="+mj-ea"/>
                <a:ea typeface="+mj-ea"/>
                <a:cs typeface="Tahoma"/>
              </a:rPr>
              <a:t>out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.println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b="1" i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"TV </a:t>
            </a:r>
            <a:r>
              <a:rPr lang="ko-KR" altLang="ko-KR" sz="1400" b="1" i="1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turnOn</a:t>
            </a:r>
            <a:r>
              <a:rPr lang="ko-KR" altLang="ko-KR" sz="1400" b="1" i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()"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       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        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public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  <a:cs typeface="Tahoma"/>
              </a:rPr>
              <a:t>void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turnOff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              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System.</a:t>
            </a:r>
            <a:r>
              <a:rPr lang="ko-KR" altLang="ko-KR" sz="1400" b="1" i="1" kern="0" dirty="0" err="1">
                <a:solidFill>
                  <a:srgbClr val="0000C0"/>
                </a:solidFill>
                <a:latin typeface="+mj-ea"/>
                <a:ea typeface="+mj-ea"/>
                <a:cs typeface="Tahoma"/>
              </a:rPr>
              <a:t>out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.println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400" b="1" i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"TV </a:t>
            </a:r>
            <a:r>
              <a:rPr lang="ko-KR" altLang="ko-KR" sz="1400" b="1" i="1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turnOff</a:t>
            </a:r>
            <a:r>
              <a:rPr lang="ko-KR" altLang="ko-KR" sz="1400" b="1" i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()"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       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</a:t>
            </a:r>
            <a:r>
              <a:rPr lang="ko-KR" altLang="ko-KR" sz="1400" b="1" i="1" kern="0" dirty="0" smtClean="0">
                <a:latin typeface="+mj-ea"/>
                <a:ea typeface="+mj-ea"/>
                <a:cs typeface="Tahoma"/>
              </a:rPr>
              <a:t>}</a:t>
            </a:r>
            <a:endParaRPr lang="ko-KR" altLang="ko-KR" sz="1400" b="1" i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ac.turnOn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      </a:t>
            </a:r>
            <a:r>
              <a:rPr lang="ko-KR" altLang="ko-KR" sz="1400" b="1" i="1" kern="0" dirty="0" err="1">
                <a:latin typeface="+mj-ea"/>
                <a:ea typeface="+mj-ea"/>
                <a:cs typeface="Tahoma"/>
              </a:rPr>
              <a:t>ac.turnOff</a:t>
            </a: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();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       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  <a:cs typeface="Tahom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51325" y="6265287"/>
            <a:ext cx="7889350" cy="5640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 dirty="0">
                <a:latin typeface="오이"/>
                <a:ea typeface="굴림"/>
              </a:rPr>
              <a:t>TV </a:t>
            </a:r>
            <a:r>
              <a:rPr lang="ko-KR" altLang="ko-KR" sz="1400" i="1" dirty="0" err="1">
                <a:latin typeface="오이"/>
                <a:ea typeface="굴림"/>
              </a:rPr>
              <a:t>turnOn</a:t>
            </a:r>
            <a:r>
              <a:rPr lang="ko-KR" altLang="ko-KR" sz="1400" i="1" dirty="0">
                <a:latin typeface="오이"/>
                <a:ea typeface="굴림"/>
              </a:rPr>
              <a:t>()</a:t>
            </a:r>
          </a:p>
          <a:p>
            <a:pPr>
              <a:defRPr lang="ko-KR" altLang="en-US"/>
            </a:pPr>
            <a:r>
              <a:rPr lang="ko-KR" altLang="ko-KR" sz="1400" i="1" dirty="0">
                <a:latin typeface="오이"/>
                <a:ea typeface="굴림"/>
              </a:rPr>
              <a:t>TV </a:t>
            </a:r>
            <a:r>
              <a:rPr lang="ko-KR" altLang="ko-KR" sz="1400" i="1" dirty="0" err="1">
                <a:latin typeface="오이"/>
                <a:ea typeface="굴림"/>
              </a:rPr>
              <a:t>turnOff</a:t>
            </a:r>
            <a:r>
              <a:rPr lang="ko-KR" altLang="ko-KR" sz="1400" i="1" dirty="0">
                <a:latin typeface="오이"/>
                <a:ea typeface="굴림"/>
              </a:rPr>
              <a:t>()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70877" y="599455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608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725" y="2044119"/>
            <a:ext cx="7832980" cy="241704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ea typeface="굴림" panose="020B0600000101010101" pitchFamily="50" charset="-127"/>
              </a:rPr>
              <a:t>인터페이스 정의 및 구현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추상클래스와 인터페이스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err="1" smtClean="0">
                <a:ea typeface="굴림" panose="020B0600000101010101" pitchFamily="50" charset="-127"/>
              </a:rPr>
              <a:t>다중상속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굴림" panose="020B0600000101010101" pitchFamily="50" charset="-127"/>
              </a:rPr>
              <a:t>디폴트 </a:t>
            </a:r>
            <a:r>
              <a:rPr lang="ko-KR" altLang="en-US" sz="3600" dirty="0" err="1">
                <a:ea typeface="굴림" panose="020B0600000101010101" pitchFamily="50" charset="-127"/>
              </a:rPr>
              <a:t>메소드와</a:t>
            </a:r>
            <a:r>
              <a:rPr lang="ko-KR" altLang="en-US" sz="3600" dirty="0">
                <a:ea typeface="굴림" panose="020B0600000101010101" pitchFamily="50" charset="-127"/>
              </a:rPr>
              <a:t> 정적 </a:t>
            </a:r>
            <a:r>
              <a:rPr lang="ko-KR" altLang="en-US" sz="3600" dirty="0" err="1">
                <a:ea typeface="굴림" panose="020B0600000101010101" pitchFamily="50" charset="-127"/>
              </a:rPr>
              <a:t>메소드</a:t>
            </a:r>
            <a:endParaRPr lang="ko-KR" altLang="en-US" sz="3600" dirty="0"/>
          </a:p>
          <a:p>
            <a:r>
              <a:rPr lang="ko-KR" altLang="en-US" sz="3600" dirty="0" err="1" smtClean="0">
                <a:ea typeface="굴림" panose="020B0600000101010101" pitchFamily="50" charset="-127"/>
              </a:rPr>
              <a:t>무명클래스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04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스마트 홈 시스템(</a:t>
            </a:r>
            <a:r>
              <a:rPr lang="ko-KR" altLang="en-US" dirty="0" err="1">
                <a:latin typeface="+mj-ea"/>
                <a:ea typeface="+mj-ea"/>
              </a:rPr>
              <a:t>Smart</a:t>
            </a:r>
            <a:r>
              <a:rPr lang="ko-KR" altLang="en-US" dirty="0">
                <a:latin typeface="+mj-ea"/>
                <a:ea typeface="+mj-ea"/>
              </a:rPr>
              <a:t> Home System)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인터페이스의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8608" y="2689258"/>
            <a:ext cx="6974785" cy="295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2266" y="5516318"/>
            <a:ext cx="568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스마트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홈 서버가 일관된 방법으로 원격 제어 할 수 있도록 표준 규격이 필요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인터페이스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각 가전 제품들은 별도의 팀에 의해 동시 제작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59728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인터페이스의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8424" y="1711664"/>
            <a:ext cx="7595152" cy="22751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00305" y="4333281"/>
            <a:ext cx="6361527" cy="16552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i="1" kern="0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interface</a:t>
            </a:r>
            <a:r>
              <a:rPr lang="ko-KR" altLang="ko-KR" sz="1400" b="1" i="1" kern="0" dirty="0"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latin typeface="+mj-ea"/>
                <a:ea typeface="+mj-ea"/>
              </a:rPr>
              <a:t>RemoteControl</a:t>
            </a:r>
            <a:r>
              <a:rPr lang="ko-KR" altLang="ko-KR" sz="1400" b="1" i="1" kern="0" dirty="0">
                <a:latin typeface="+mj-ea"/>
                <a:ea typeface="+mj-ea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</a:rPr>
              <a:t>	</a:t>
            </a:r>
            <a:r>
              <a:rPr lang="ko-KR" altLang="ko-KR" sz="1400" b="1" i="1" kern="0" dirty="0">
                <a:solidFill>
                  <a:srgbClr val="008000"/>
                </a:solidFill>
                <a:latin typeface="+mj-ea"/>
                <a:ea typeface="+mj-ea"/>
              </a:rPr>
              <a:t>// 추상 </a:t>
            </a:r>
            <a:r>
              <a:rPr lang="ko-KR" altLang="ko-KR" sz="1400" b="1" i="1" kern="0" dirty="0" err="1">
                <a:solidFill>
                  <a:srgbClr val="008000"/>
                </a:solidFill>
                <a:latin typeface="+mj-ea"/>
                <a:ea typeface="+mj-ea"/>
              </a:rPr>
              <a:t>메소드</a:t>
            </a:r>
            <a:r>
              <a:rPr lang="ko-KR" altLang="ko-KR" sz="1400" b="1" i="1" kern="0" dirty="0">
                <a:solidFill>
                  <a:srgbClr val="008000"/>
                </a:solidFill>
                <a:latin typeface="+mj-ea"/>
                <a:ea typeface="+mj-ea"/>
              </a:rPr>
              <a:t> 정의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</a:rPr>
              <a:t>	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i="1" kern="0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400" b="1" i="1" kern="0" dirty="0"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latin typeface="+mj-ea"/>
                <a:ea typeface="+mj-ea"/>
              </a:rPr>
              <a:t>turnOn</a:t>
            </a:r>
            <a:r>
              <a:rPr lang="ko-KR" altLang="ko-KR" sz="1400" b="1" i="1" kern="0" dirty="0">
                <a:latin typeface="+mj-ea"/>
                <a:ea typeface="+mj-ea"/>
              </a:rPr>
              <a:t>();	</a:t>
            </a:r>
            <a:r>
              <a:rPr lang="ko-KR" altLang="ko-KR" sz="1400" b="1" i="1" kern="0" dirty="0">
                <a:solidFill>
                  <a:srgbClr val="008000"/>
                </a:solidFill>
                <a:latin typeface="+mj-ea"/>
                <a:ea typeface="+mj-ea"/>
              </a:rPr>
              <a:t>// 가전 제품을 켠다.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</a:rPr>
              <a:t>	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ko-KR" altLang="ko-KR" sz="1400" b="1" i="1" kern="0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ko-KR" altLang="ko-KR" sz="1400" b="1" i="1" kern="0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ko-KR" altLang="ko-KR" sz="1400" b="1" i="1" kern="0" dirty="0" err="1">
                <a:latin typeface="+mj-ea"/>
                <a:ea typeface="+mj-ea"/>
              </a:rPr>
              <a:t>turnOff</a:t>
            </a:r>
            <a:r>
              <a:rPr lang="ko-KR" altLang="ko-KR" sz="1400" b="1" i="1" kern="0" dirty="0">
                <a:latin typeface="+mj-ea"/>
                <a:ea typeface="+mj-ea"/>
              </a:rPr>
              <a:t>();	/</a:t>
            </a:r>
            <a:r>
              <a:rPr lang="ko-KR" altLang="ko-KR" sz="1400" b="1" i="1" kern="0" dirty="0">
                <a:solidFill>
                  <a:srgbClr val="008000"/>
                </a:solidFill>
                <a:latin typeface="+mj-ea"/>
                <a:ea typeface="+mj-ea"/>
              </a:rPr>
              <a:t>/ 가전 제품을 끈다.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400" b="1" i="1" kern="0" dirty="0">
                <a:latin typeface="+mj-ea"/>
                <a:ea typeface="+mj-ea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7878" y="1849349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필드 선언 불가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단 상수 정의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258" y="4624508"/>
            <a:ext cx="598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이름과 매개변수만 존재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세미콜론으로 종료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묵시적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public abstract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00304" y="4333282"/>
            <a:ext cx="712784" cy="37228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45480" y="4006139"/>
            <a:ext cx="4535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어떤 패키지의 어떤 클래스도 사용 가능한 인터페이스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0305" y="6147292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인터페이스도 다른 인터페이스를 상속받을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21640766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>
                <a:latin typeface="+mj-ea"/>
              </a:rPr>
              <a:t>인터페이스 구현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15356" y="2124314"/>
            <a:ext cx="7761287" cy="3486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solidFill>
                  <a:srgbClr val="7F0055"/>
                </a:solidFill>
                <a:latin typeface="+mj-ea"/>
                <a:ea typeface="+mj-ea"/>
              </a:rPr>
              <a:t>public class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클래스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_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en-US" altLang="ko-KR" b="1" kern="0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kern="0" dirty="0">
                <a:solidFill>
                  <a:schemeClr val="tx2"/>
                </a:solidFill>
                <a:latin typeface="+mj-ea"/>
                <a:ea typeface="+mj-ea"/>
              </a:rPr>
              <a:t>인터페이스</a:t>
            </a:r>
            <a:r>
              <a:rPr lang="en-US" altLang="ko-KR" kern="0" dirty="0">
                <a:solidFill>
                  <a:schemeClr val="tx2"/>
                </a:solidFill>
                <a:latin typeface="+mj-ea"/>
                <a:ea typeface="+mj-ea"/>
              </a:rPr>
              <a:t>_</a:t>
            </a:r>
            <a:r>
              <a:rPr lang="ko-KR" altLang="en-US" kern="0" dirty="0">
                <a:solidFill>
                  <a:schemeClr val="tx2"/>
                </a:solidFill>
                <a:latin typeface="+mj-ea"/>
                <a:ea typeface="+mj-ea"/>
              </a:rPr>
              <a:t>이름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반환형 	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추상메소드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1(...) {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.....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반환형 	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추상메소드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2(...) {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..... 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9277" y="1754982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인터페이스에 정의된 </a:t>
            </a:r>
            <a:r>
              <a:rPr lang="ko-KR" altLang="en-US" b="1" dirty="0" err="1">
                <a:solidFill>
                  <a:srgbClr val="FF0000"/>
                </a:solidFill>
                <a:latin typeface="+mj-ea"/>
                <a:ea typeface="+mj-ea"/>
              </a:rPr>
              <a:t>추상메소드의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몸체를 정의</a:t>
            </a:r>
          </a:p>
        </p:txBody>
      </p:sp>
    </p:spTree>
    <p:extLst>
      <p:ext uri="{BB962C8B-B14F-4D97-AF65-F5344CB8AC3E}">
        <p14:creationId xmlns:p14="http://schemas.microsoft.com/office/powerpoint/2010/main" val="11665509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96645" y="2823904"/>
            <a:ext cx="7761287" cy="391713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public class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Television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implements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RemoteControl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dirty="0" smtClean="0"/>
              <a:t>			Boolean </a:t>
            </a:r>
            <a:r>
              <a:rPr lang="en-US" altLang="ko-KR" dirty="0" err="1"/>
              <a:t>onOff</a:t>
            </a:r>
            <a:r>
              <a:rPr lang="en-US" altLang="ko-KR" dirty="0" smtClean="0"/>
              <a:t>;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void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{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</a:rPr>
              <a:t>실제로 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</a:rPr>
              <a:t>TV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</a:rPr>
              <a:t>의 전원을 켜기 위한 코드가 들어 간다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</a:rPr>
              <a:t>.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err="1" smtClean="0">
                <a:latin typeface="+mj-ea"/>
                <a:ea typeface="+mj-ea"/>
              </a:rPr>
              <a:t>onOff</a:t>
            </a:r>
            <a:r>
              <a:rPr lang="en-US" altLang="ko-KR" sz="1600" kern="0" dirty="0" smtClean="0">
                <a:latin typeface="+mj-ea"/>
                <a:ea typeface="+mj-ea"/>
              </a:rPr>
              <a:t> </a:t>
            </a:r>
            <a:r>
              <a:rPr lang="en-US" altLang="ko-KR" sz="1600" kern="0" dirty="0">
                <a:latin typeface="+mj-ea"/>
                <a:ea typeface="+mj-ea"/>
              </a:rPr>
              <a:t>= </a:t>
            </a:r>
            <a:r>
              <a:rPr lang="en-US" altLang="ko-KR" sz="1600" kern="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en-US" altLang="ko-KR" sz="1600" kern="0" dirty="0" smtClean="0">
                <a:latin typeface="+mj-ea"/>
                <a:ea typeface="+mj-ea"/>
              </a:rPr>
              <a:t>;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System.out.println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onOff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  <a:endParaRPr lang="en-US" altLang="ko-KR" sz="1600" kern="0" dirty="0">
              <a:latin typeface="+mj-ea"/>
              <a:ea typeface="+mj-ea"/>
            </a:endParaRP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turnOff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{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  <a:ea typeface="+mj-ea"/>
              </a:rPr>
              <a:t>실제로 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TV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  <a:ea typeface="+mj-ea"/>
              </a:rPr>
              <a:t>의 전원을 끄기 위한 코드가 들어 간다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  <a:ea typeface="+mj-ea"/>
              </a:rPr>
              <a:t>.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ea"/>
                <a:ea typeface="+mj-ea"/>
              </a:rPr>
              <a:t>			</a:t>
            </a:r>
            <a:r>
              <a:rPr lang="en-US" altLang="ko-KR" sz="1600" kern="0" dirty="0" err="1" smtClean="0">
                <a:latin typeface="+mj-ea"/>
                <a:ea typeface="+mj-ea"/>
              </a:rPr>
              <a:t>onOff</a:t>
            </a:r>
            <a:r>
              <a:rPr lang="en-US" altLang="ko-KR" sz="1600" kern="0" dirty="0" smtClean="0">
                <a:latin typeface="+mj-ea"/>
                <a:ea typeface="+mj-ea"/>
              </a:rPr>
              <a:t> </a:t>
            </a:r>
            <a:r>
              <a:rPr lang="en-US" altLang="ko-KR" sz="1600" kern="0" dirty="0">
                <a:latin typeface="+mj-ea"/>
                <a:ea typeface="+mj-ea"/>
              </a:rPr>
              <a:t>= </a:t>
            </a:r>
            <a:r>
              <a:rPr lang="en-US" altLang="ko-KR" sz="1600" kern="0" dirty="0">
                <a:solidFill>
                  <a:srgbClr val="FF0000"/>
                </a:solidFill>
                <a:latin typeface="+mj-ea"/>
                <a:ea typeface="+mj-ea"/>
              </a:rPr>
              <a:t>false</a:t>
            </a:r>
            <a:r>
              <a:rPr lang="en-US" altLang="ko-KR" sz="1600" kern="0" dirty="0" smtClean="0">
                <a:latin typeface="+mj-ea"/>
                <a:ea typeface="+mj-ea"/>
              </a:rPr>
              <a:t>;</a:t>
            </a: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dirty="0" smtClean="0">
                <a:latin typeface="+mj-ea"/>
                <a:ea typeface="+mj-ea"/>
              </a:rPr>
              <a:t>				</a:t>
            </a:r>
            <a:r>
              <a:rPr lang="en-US" altLang="ko-KR" sz="1600" dirty="0" err="1" smtClean="0">
                <a:latin typeface="+mj-ea"/>
                <a:ea typeface="+mj-ea"/>
              </a:rPr>
              <a:t>System.out.println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onOff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  <a:endParaRPr lang="en-US" altLang="ko-KR" sz="1600" kern="0" dirty="0">
              <a:solidFill>
                <a:srgbClr val="008000"/>
              </a:solidFill>
              <a:latin typeface="+mj-ea"/>
              <a:ea typeface="+mj-ea"/>
            </a:endParaRP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}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54000" indent="0"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85002" y="1563414"/>
            <a:ext cx="7761287" cy="12285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public interface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RemoteControl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+mj-ea"/>
                <a:ea typeface="+mj-ea"/>
              </a:rPr>
              <a:t>public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	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  <a:ea typeface="+mj-ea"/>
              </a:rPr>
              <a:t>가전 제품을 켠다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public void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turnOff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	/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/ </a:t>
            </a:r>
            <a:r>
              <a:rPr lang="ko-KR" altLang="en-US" sz="1600" kern="0" dirty="0">
                <a:solidFill>
                  <a:srgbClr val="008000"/>
                </a:solidFill>
                <a:latin typeface="+mj-ea"/>
                <a:ea typeface="+mj-ea"/>
              </a:rPr>
              <a:t>가전 제품을 끈다</a:t>
            </a:r>
            <a:r>
              <a:rPr lang="en-US" altLang="ko-KR" sz="1600" kern="0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 err="1">
                <a:latin typeface="+mj-ea"/>
              </a:rPr>
              <a:t>홈네트워킹</a:t>
            </a:r>
            <a:r>
              <a:rPr lang="ko-KR" altLang="en-US" sz="3600" dirty="0">
                <a:latin typeface="+mj-ea"/>
              </a:rPr>
              <a:t> 예제</a:t>
            </a:r>
          </a:p>
        </p:txBody>
      </p:sp>
      <p:sp>
        <p:nvSpPr>
          <p:cNvPr id="1271816" name="Freeform 8"/>
          <p:cNvSpPr/>
          <p:nvPr/>
        </p:nvSpPr>
        <p:spPr>
          <a:xfrm>
            <a:off x="5681464" y="1659192"/>
            <a:ext cx="2807807" cy="1445515"/>
          </a:xfrm>
          <a:custGeom>
            <a:avLst/>
            <a:gdLst>
              <a:gd name="T0" fmla="*/ 0 w 1849"/>
              <a:gd name="T1" fmla="*/ 109 h 1096"/>
              <a:gd name="T2" fmla="*/ 1463 w 1849"/>
              <a:gd name="T3" fmla="*/ 91 h 1096"/>
              <a:gd name="T4" fmla="*/ 1797 w 1849"/>
              <a:gd name="T5" fmla="*/ 657 h 1096"/>
              <a:gd name="T6" fmla="*/ 1148 w 1849"/>
              <a:gd name="T7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9" h="1096">
                <a:moveTo>
                  <a:pt x="0" y="109"/>
                </a:moveTo>
                <a:cubicBezTo>
                  <a:pt x="581" y="54"/>
                  <a:pt x="1163" y="0"/>
                  <a:pt x="1463" y="91"/>
                </a:cubicBezTo>
                <a:cubicBezTo>
                  <a:pt x="1763" y="182"/>
                  <a:pt x="1849" y="490"/>
                  <a:pt x="1797" y="657"/>
                </a:cubicBezTo>
                <a:cubicBezTo>
                  <a:pt x="1745" y="824"/>
                  <a:pt x="1446" y="960"/>
                  <a:pt x="1148" y="109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tailEnd type="arrow" w="med" len="med"/>
          </a:ln>
          <a:effectLst/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71817" name="Text Box 9"/>
          <p:cNvSpPr txBox="1">
            <a:spLocks noChangeArrowheads="1"/>
          </p:cNvSpPr>
          <p:nvPr/>
        </p:nvSpPr>
        <p:spPr>
          <a:xfrm>
            <a:off x="8148012" y="2251329"/>
            <a:ext cx="189827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인터페이스를 구현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140791" y="1583735"/>
            <a:ext cx="1513840" cy="3650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69591" y="2865971"/>
            <a:ext cx="1513840" cy="3650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66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2276486" y="2099114"/>
            <a:ext cx="7788278" cy="23408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Public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class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TelevisionTest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public static void main(String[]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	Television t =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Television();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t.turnOn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t.turnOff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	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 err="1">
                <a:latin typeface="+mj-ea"/>
              </a:rPr>
              <a:t>홈네트워킹</a:t>
            </a:r>
            <a:r>
              <a:rPr lang="ko-KR" altLang="en-US" sz="3600" dirty="0">
                <a:latin typeface="+mj-ea"/>
              </a:rPr>
              <a:t> 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6486" y="4588314"/>
            <a:ext cx="7788278" cy="102000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Refrigerator r = </a:t>
            </a:r>
            <a:r>
              <a:rPr lang="en-US" altLang="ko-KR" sz="1600" b="1" kern="0" dirty="0">
                <a:solidFill>
                  <a:srgbClr val="7F0055"/>
                </a:solidFill>
                <a:latin typeface="+mj-ea"/>
                <a:ea typeface="+mj-ea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Refrigerator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r.turnOn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r.turnOff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9841" y="5882641"/>
            <a:ext cx="771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인터페이스를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어떤 클래스가 사용하려면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인터페이스에 포함된 모든 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추상메소드를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 구현하여야 한다</a:t>
            </a:r>
          </a:p>
        </p:txBody>
      </p:sp>
    </p:spTree>
    <p:extLst>
      <p:ext uri="{BB962C8B-B14F-4D97-AF65-F5344CB8AC3E}">
        <p14:creationId xmlns:p14="http://schemas.microsoft.com/office/powerpoint/2010/main" val="2209128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latin typeface="+mj-ea"/>
              </a:rPr>
              <a:t>추상클래스와 </a:t>
            </a:r>
            <a:r>
              <a:rPr lang="ko-KR" altLang="en-US" dirty="0" smtClean="0">
                <a:latin typeface="+mj-ea"/>
              </a:rPr>
              <a:t>인터페이스는 </a:t>
            </a:r>
            <a:r>
              <a:rPr lang="ko-KR" altLang="en-US" dirty="0">
                <a:latin typeface="+mj-ea"/>
              </a:rPr>
              <a:t>객체화 할 수 없고 구현이 안된 </a:t>
            </a:r>
            <a:r>
              <a:rPr lang="ko-KR" altLang="en-US" dirty="0" err="1">
                <a:latin typeface="+mj-ea"/>
              </a:rPr>
              <a:t>메소드로</a:t>
            </a:r>
            <a:r>
              <a:rPr lang="ko-KR" altLang="en-US" dirty="0">
                <a:latin typeface="+mj-ea"/>
              </a:rPr>
              <a:t> 이루어짐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추상클래스에서는 일반적인 필드와 </a:t>
            </a:r>
            <a:r>
              <a:rPr lang="ko-KR" altLang="en-US" dirty="0" err="1">
                <a:latin typeface="+mj-ea"/>
              </a:rPr>
              <a:t>메소드</a:t>
            </a:r>
            <a:r>
              <a:rPr lang="ko-KR" altLang="en-US" dirty="0">
                <a:latin typeface="+mj-ea"/>
              </a:rPr>
              <a:t> 선언 가능</a:t>
            </a:r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인터페이스는 다중 상속이 가능</a:t>
            </a:r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인터페이스는 </a:t>
            </a:r>
            <a:r>
              <a:rPr lang="en-US" altLang="ko-KR" dirty="0">
                <a:latin typeface="+mj-ea"/>
              </a:rPr>
              <a:t>new </a:t>
            </a:r>
            <a:r>
              <a:rPr lang="ko-KR" altLang="en-US" dirty="0">
                <a:latin typeface="+mj-ea"/>
              </a:rPr>
              <a:t>연산자 사용 불가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추상클래스를 사용하는 경우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관련된 클래스 사이 코드 공유할 때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공통적인 필드나 </a:t>
            </a:r>
            <a:r>
              <a:rPr lang="ko-KR" altLang="en-US" dirty="0" err="1">
                <a:latin typeface="+mj-ea"/>
              </a:rPr>
              <a:t>메소드의</a:t>
            </a:r>
            <a:r>
              <a:rPr lang="ko-KR" altLang="en-US" dirty="0">
                <a:latin typeface="+mj-ea"/>
              </a:rPr>
              <a:t> 수가 많은 경우</a:t>
            </a:r>
            <a:r>
              <a:rPr lang="en-US" altLang="ko-KR" dirty="0">
                <a:latin typeface="+mj-ea"/>
              </a:rPr>
              <a:t>, public </a:t>
            </a:r>
            <a:r>
              <a:rPr lang="ko-KR" altLang="en-US" dirty="0">
                <a:latin typeface="+mj-ea"/>
              </a:rPr>
              <a:t>이외 접근지정자를 사용해야 하는 경우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정적이 아닌 필드나 상수가 아닌 필드를 선언할 때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인터페이스를 사용하는 경우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관련 없는 </a:t>
            </a:r>
            <a:r>
              <a:rPr lang="ko-KR" altLang="en-US" dirty="0">
                <a:latin typeface="+mj-ea"/>
              </a:rPr>
              <a:t>클래스들이 인터페이스를 구현하기 원할 때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특정 </a:t>
            </a:r>
            <a:r>
              <a:rPr lang="ko-KR" altLang="en-US" dirty="0" err="1">
                <a:latin typeface="+mj-ea"/>
              </a:rPr>
              <a:t>자료형의</a:t>
            </a:r>
            <a:r>
              <a:rPr lang="ko-KR" altLang="en-US" dirty="0">
                <a:latin typeface="+mj-ea"/>
              </a:rPr>
              <a:t> 동작을 지정하고 싶지만 누가 구현하든지 </a:t>
            </a:r>
            <a:r>
              <a:rPr lang="ko-KR" altLang="en-US" dirty="0" smtClean="0">
                <a:latin typeface="+mj-ea"/>
              </a:rPr>
              <a:t>신경 쓸 </a:t>
            </a:r>
            <a:r>
              <a:rPr lang="ko-KR" altLang="en-US" dirty="0">
                <a:latin typeface="+mj-ea"/>
              </a:rPr>
              <a:t>필요 없을 때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다중 상속이 필요할 때</a:t>
            </a: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>
                <a:latin typeface="+mj-ea"/>
              </a:rPr>
              <a:t>인터페이스 </a:t>
            </a:r>
            <a:r>
              <a:rPr lang="en-US" altLang="ko-KR" dirty="0" smtClean="0">
                <a:latin typeface="+mj-ea"/>
                <a:ea typeface="+mj-ea"/>
              </a:rPr>
              <a:t>vs </a:t>
            </a:r>
            <a:r>
              <a:rPr lang="ko-KR" altLang="en-US" dirty="0" err="1" smtClean="0">
                <a:latin typeface="+mj-ea"/>
                <a:ea typeface="+mj-ea"/>
              </a:rPr>
              <a:t>추상클래스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13841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695</TotalTime>
  <Words>989</Words>
  <Application>Microsoft Office PowerPoint</Application>
  <PresentationFormat>와이드스크린</PresentationFormat>
  <Paragraphs>410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3" baseType="lpstr">
      <vt:lpstr>굴림</vt:lpstr>
      <vt:lpstr>굴림체</vt:lpstr>
      <vt:lpstr>맑은 고딕</vt:lpstr>
      <vt:lpstr>오이</vt:lpstr>
      <vt:lpstr>휴먼명조</vt:lpstr>
      <vt:lpstr>Arial</vt:lpstr>
      <vt:lpstr>Calibri</vt:lpstr>
      <vt:lpstr>Calibri Light</vt:lpstr>
      <vt:lpstr>Century Schoolbook</vt:lpstr>
      <vt:lpstr>Symbol</vt:lpstr>
      <vt:lpstr>Tahoma</vt:lpstr>
      <vt:lpstr>Tw Cen MT</vt:lpstr>
      <vt:lpstr>Wingdings</vt:lpstr>
      <vt:lpstr>Wingdings 2</vt:lpstr>
      <vt:lpstr>Wingdings 3</vt:lpstr>
      <vt:lpstr>HDOfficeLightV0</vt:lpstr>
      <vt:lpstr>New_Simple01</vt:lpstr>
      <vt:lpstr>제2부 자바II (1)</vt:lpstr>
      <vt:lpstr>인터페이스</vt:lpstr>
      <vt:lpstr>자바 인터페이스</vt:lpstr>
      <vt:lpstr>인터페이스의 예</vt:lpstr>
      <vt:lpstr>인터페이스의 정의</vt:lpstr>
      <vt:lpstr>인터페이스 구현</vt:lpstr>
      <vt:lpstr>홈네트워킹 예제</vt:lpstr>
      <vt:lpstr>홈네트워킹 예제</vt:lpstr>
      <vt:lpstr>인터페이스 vs 추상클래스</vt:lpstr>
      <vt:lpstr>인터페이스 vs 추상클래스</vt:lpstr>
      <vt:lpstr>인터페이스 vs 추상클래스</vt:lpstr>
      <vt:lpstr>Lab: 자율 주행 자동차</vt:lpstr>
      <vt:lpstr>SOLUTION </vt:lpstr>
      <vt:lpstr>SOLUTION </vt:lpstr>
      <vt:lpstr>Lab: 객체 비교하기</vt:lpstr>
      <vt:lpstr>SOLUTION </vt:lpstr>
      <vt:lpstr>SOLUTION </vt:lpstr>
      <vt:lpstr>인터페이스와 타입</vt:lpstr>
      <vt:lpstr>예제 </vt:lpstr>
      <vt:lpstr>LAB </vt:lpstr>
      <vt:lpstr>LAB </vt:lpstr>
      <vt:lpstr>SOLUTION</vt:lpstr>
      <vt:lpstr>인터페이스 상속하기</vt:lpstr>
      <vt:lpstr>다중 상속</vt:lpstr>
      <vt:lpstr>다중 상속</vt:lpstr>
      <vt:lpstr>다중 상속</vt:lpstr>
      <vt:lpstr>자바에서의 다중상속</vt:lpstr>
      <vt:lpstr>자바에서의 다중상속</vt:lpstr>
      <vt:lpstr>상수 정의</vt:lpstr>
      <vt:lpstr>상수 공유</vt:lpstr>
      <vt:lpstr>디폴트 메소드</vt:lpstr>
      <vt:lpstr>디폴트 메소드</vt:lpstr>
      <vt:lpstr>정적 메소드</vt:lpstr>
      <vt:lpstr>무명 클래스</vt:lpstr>
      <vt:lpstr>예제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133</cp:revision>
  <dcterms:created xsi:type="dcterms:W3CDTF">2022-07-20T08:54:17Z</dcterms:created>
  <dcterms:modified xsi:type="dcterms:W3CDTF">2022-09-23T06:16:14Z</dcterms:modified>
</cp:coreProperties>
</file>