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0"/>
  </p:notesMasterIdLst>
  <p:sldIdLst>
    <p:sldId id="256" r:id="rId3"/>
    <p:sldId id="439" r:id="rId4"/>
    <p:sldId id="440" r:id="rId5"/>
    <p:sldId id="441" r:id="rId6"/>
    <p:sldId id="442" r:id="rId7"/>
    <p:sldId id="446" r:id="rId8"/>
    <p:sldId id="443" r:id="rId9"/>
    <p:sldId id="448" r:id="rId10"/>
    <p:sldId id="449" r:id="rId11"/>
    <p:sldId id="45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36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37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38" r:id="rId42"/>
    <p:sldId id="428" r:id="rId43"/>
    <p:sldId id="429" r:id="rId44"/>
    <p:sldId id="430" r:id="rId45"/>
    <p:sldId id="431" r:id="rId46"/>
    <p:sldId id="432" r:id="rId47"/>
    <p:sldId id="433" r:id="rId48"/>
    <p:sldId id="435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ED61E-AD77-40F9-8F75-5148BA6C172F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5C5D-29B1-4D13-A81A-67D9388C0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4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893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6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8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4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1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62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7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018" y="4042723"/>
            <a:ext cx="10217397" cy="267765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[</a:t>
            </a:r>
            <a:r>
              <a:rPr lang="ko-KR" altLang="en-US" sz="2800" dirty="0" smtClean="0">
                <a:latin typeface="+mn-ea"/>
              </a:rPr>
              <a:t>핵심 포인트</a:t>
            </a:r>
            <a:r>
              <a:rPr lang="en-US" altLang="ko-KR" sz="2800" dirty="0" smtClean="0">
                <a:latin typeface="+mn-ea"/>
              </a:rPr>
              <a:t>]</a:t>
            </a:r>
          </a:p>
          <a:p>
            <a:endParaRPr lang="en-US" altLang="ko-KR" sz="2800" dirty="0" smtClean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sz="2800" dirty="0" err="1" smtClean="0">
                <a:latin typeface="+mn-ea"/>
              </a:rPr>
              <a:t>람다식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sz="2800" dirty="0" smtClean="0">
                <a:latin typeface="+mn-ea"/>
              </a:rPr>
              <a:t>함수 인터페이스와 </a:t>
            </a:r>
            <a:r>
              <a:rPr lang="ko-KR" altLang="en-US" sz="2800" dirty="0" err="1" smtClean="0">
                <a:latin typeface="+mn-ea"/>
              </a:rPr>
              <a:t>람다식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sz="2800" dirty="0" smtClean="0">
                <a:latin typeface="+mn-ea"/>
              </a:rPr>
              <a:t>패키지 생성하기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sz="2800" dirty="0" smtClean="0">
                <a:latin typeface="+mn-ea"/>
              </a:rPr>
              <a:t>자바 패키지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부 자바</a:t>
            </a:r>
            <a:r>
              <a:rPr lang="en-US" altLang="ko-KR" dirty="0" smtClean="0"/>
              <a:t>II 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defRPr lang="ko-KR" altLang="en-US"/>
            </a:pPr>
            <a:r>
              <a:rPr lang="ko-KR" altLang="en-US" sz="3200" dirty="0">
                <a:latin typeface="+mj-ea"/>
              </a:rPr>
              <a:t>제9장 인터페이스, </a:t>
            </a:r>
            <a:r>
              <a:rPr lang="ko-KR" altLang="en-US" sz="3200" dirty="0" err="1">
                <a:latin typeface="+mj-ea"/>
              </a:rPr>
              <a:t>람다식</a:t>
            </a:r>
            <a:r>
              <a:rPr lang="ko-KR" altLang="en-US" sz="3200" dirty="0">
                <a:latin typeface="+mj-ea"/>
              </a:rPr>
              <a:t>, </a:t>
            </a:r>
            <a:r>
              <a:rPr lang="ko-KR" altLang="en-US" sz="3200" dirty="0" smtClean="0">
                <a:latin typeface="+mj-ea"/>
              </a:rPr>
              <a:t>패키지</a:t>
            </a:r>
            <a:r>
              <a:rPr lang="en-US" altLang="ko-KR" sz="3200" dirty="0" smtClean="0">
                <a:latin typeface="+mj-ea"/>
              </a:rPr>
              <a:t>_2</a:t>
            </a:r>
            <a:r>
              <a:rPr lang="ko-KR" altLang="en-US" sz="3200" dirty="0" smtClean="0">
                <a:latin typeface="+mj-ea"/>
              </a:rPr>
              <a:t> </a:t>
            </a:r>
            <a:endParaRPr lang="ko-KR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86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예시</a:t>
            </a:r>
            <a:endParaRPr lang="ko-KR" altLang="en-US" dirty="0"/>
          </a:p>
          <a:p>
            <a:pPr>
              <a:defRPr lang="ko-KR" altLang="en-US"/>
            </a:pP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무명 클래스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78" y="1520882"/>
            <a:ext cx="4386221" cy="519889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541181" y="3040912"/>
            <a:ext cx="3700131" cy="139286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11302" y="4199860"/>
            <a:ext cx="202019" cy="2339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32698" y="4508801"/>
            <a:ext cx="4837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1400" b="1" dirty="0">
                <a:solidFill>
                  <a:srgbClr val="222222"/>
                </a:solidFill>
                <a:latin typeface="Source Han Sans (Modified)"/>
              </a:rPr>
              <a:t>무명 멤버 클래스에 새롭게 정의된 필드와 </a:t>
            </a:r>
            <a:r>
              <a:rPr lang="ko-KR" altLang="en-US" sz="1400" b="1" dirty="0" err="1">
                <a:solidFill>
                  <a:srgbClr val="222222"/>
                </a:solidFill>
                <a:latin typeface="Source Han Sans (Modified)"/>
              </a:rPr>
              <a:t>메소드</a:t>
            </a:r>
            <a:endParaRPr lang="ko-KR" altLang="en-US" sz="1400" b="1" dirty="0">
              <a:solidFill>
                <a:srgbClr val="222222"/>
              </a:solidFill>
              <a:latin typeface="Source Han Sans (Modified)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222222"/>
                </a:solidFill>
                <a:latin typeface="Source Han Sans (Modified)"/>
              </a:rPr>
              <a:t>무명 멤버 클래스 내부에서만 사용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222222"/>
                </a:solidFill>
                <a:latin typeface="Source Han Sans (Modified)"/>
              </a:rPr>
              <a:t>외부에서는 무명 객체의 필드와 </a:t>
            </a:r>
            <a:r>
              <a:rPr lang="ko-KR" altLang="en-US" sz="1400" b="1" dirty="0" err="1">
                <a:solidFill>
                  <a:srgbClr val="222222"/>
                </a:solidFill>
                <a:latin typeface="Source Han Sans (Modified)"/>
              </a:rPr>
              <a:t>메소드에</a:t>
            </a:r>
            <a:r>
              <a:rPr lang="ko-KR" altLang="en-US" sz="1400" b="1" dirty="0">
                <a:solidFill>
                  <a:srgbClr val="222222"/>
                </a:solidFill>
                <a:latin typeface="Source Han Sans (Modified)"/>
              </a:rPr>
              <a:t> 접근할 수 있음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222222"/>
                </a:solidFill>
                <a:latin typeface="Source Han Sans (Modified)"/>
              </a:rPr>
              <a:t>무명 객체는 부모 타입 변수에 대입되므로 부모 타입에 선언된 것만 사용 가능</a:t>
            </a:r>
            <a:endParaRPr lang="ko-KR" altLang="en-US" sz="1400" b="1" i="0" dirty="0">
              <a:solidFill>
                <a:srgbClr val="222222"/>
              </a:solidFill>
              <a:effectLst/>
              <a:latin typeface="Source Han Sans (Modified)"/>
            </a:endParaRPr>
          </a:p>
        </p:txBody>
      </p:sp>
    </p:spTree>
    <p:extLst>
      <p:ext uri="{BB962C8B-B14F-4D97-AF65-F5344CB8AC3E}">
        <p14:creationId xmlns:p14="http://schemas.microsoft.com/office/powerpoint/2010/main" val="11511697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lang="ko-KR" altLang="en-US"/>
            </a:pPr>
            <a:r>
              <a:rPr lang="ko-KR" altLang="en-US" dirty="0" err="1">
                <a:latin typeface="+mj-ea"/>
                <a:ea typeface="+mj-ea"/>
              </a:rPr>
              <a:t>람다식</a:t>
            </a:r>
            <a:r>
              <a:rPr lang="ko-KR" altLang="en-US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lambda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expression</a:t>
            </a:r>
            <a:r>
              <a:rPr lang="ko-KR" altLang="en-US" dirty="0" smtClean="0">
                <a:latin typeface="+mj-ea"/>
                <a:ea typeface="+mj-ea"/>
              </a:rPr>
              <a:t>)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이름이 없는 </a:t>
            </a:r>
            <a:r>
              <a:rPr lang="ko-KR" altLang="en-US" dirty="0" err="1" smtClean="0">
                <a:latin typeface="+mj-ea"/>
                <a:ea typeface="+mj-ea"/>
                <a:sym typeface="Wingdings" panose="05000000000000000000" pitchFamily="2" charset="2"/>
              </a:rPr>
              <a:t>메소드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나중에 실행될 목적으로 다른 곳에 전달될 수 있는 코드 블록</a:t>
            </a:r>
            <a:r>
              <a:rPr lang="en-US" altLang="ko-KR" dirty="0">
                <a:latin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err="1">
                <a:latin typeface="+mj-ea"/>
                <a:ea typeface="+mj-ea"/>
              </a:rPr>
              <a:t>람다식을</a:t>
            </a:r>
            <a:r>
              <a:rPr lang="ko-KR" altLang="en-US" dirty="0">
                <a:latin typeface="+mj-ea"/>
                <a:ea typeface="+mj-ea"/>
              </a:rPr>
              <a:t> 이용하면 </a:t>
            </a:r>
            <a:r>
              <a:rPr lang="ko-KR" altLang="en-US" dirty="0" err="1">
                <a:latin typeface="+mj-ea"/>
                <a:ea typeface="+mj-ea"/>
              </a:rPr>
              <a:t>메소드가</a:t>
            </a:r>
            <a:r>
              <a:rPr lang="ko-KR" altLang="en-US" dirty="0">
                <a:latin typeface="+mj-ea"/>
                <a:ea typeface="+mj-ea"/>
              </a:rPr>
              <a:t> 필요한 곳에 간단히 </a:t>
            </a:r>
            <a:r>
              <a:rPr lang="ko-KR" altLang="en-US" dirty="0" err="1">
                <a:latin typeface="+mj-ea"/>
                <a:ea typeface="+mj-ea"/>
              </a:rPr>
              <a:t>메소드를</a:t>
            </a:r>
            <a:r>
              <a:rPr lang="ko-KR" altLang="en-US" dirty="0">
                <a:latin typeface="+mj-ea"/>
                <a:ea typeface="+mj-ea"/>
              </a:rPr>
              <a:t> 보낼 수 있다. 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err="1" smtClean="0">
                <a:latin typeface="+mj-ea"/>
                <a:ea typeface="+mj-ea"/>
              </a:rPr>
              <a:t>메소드가</a:t>
            </a:r>
            <a:r>
              <a:rPr lang="ko-KR" altLang="en-US" dirty="0" smtClean="0">
                <a:latin typeface="+mj-ea"/>
                <a:ea typeface="+mj-ea"/>
              </a:rPr>
              <a:t> 딱 한번 사용되고 길이가 </a:t>
            </a:r>
            <a:r>
              <a:rPr lang="ko-KR" altLang="en-US" dirty="0" err="1" smtClean="0">
                <a:latin typeface="+mj-ea"/>
                <a:ea typeface="+mj-ea"/>
              </a:rPr>
              <a:t>짥은</a:t>
            </a:r>
            <a:r>
              <a:rPr lang="ko-KR" altLang="en-US" dirty="0" smtClean="0">
                <a:latin typeface="+mj-ea"/>
                <a:ea typeface="+mj-ea"/>
              </a:rPr>
              <a:t> 경우 유용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err="1" smtClean="0">
                <a:latin typeface="+mj-ea"/>
                <a:ea typeface="+mj-ea"/>
              </a:rPr>
              <a:t>메소드를</a:t>
            </a:r>
            <a:r>
              <a:rPr lang="ko-KR" altLang="en-US" dirty="0" smtClean="0">
                <a:latin typeface="+mj-ea"/>
                <a:ea typeface="+mj-ea"/>
              </a:rPr>
              <a:t> 객체로 취급 가능하게 </a:t>
            </a:r>
            <a:r>
              <a:rPr lang="ko-KR" altLang="en-US" dirty="0" smtClean="0">
                <a:latin typeface="+mj-ea"/>
                <a:ea typeface="+mj-ea"/>
              </a:rPr>
              <a:t>함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/>
              <a:t>단지 </a:t>
            </a:r>
            <a:r>
              <a:rPr lang="en-US" altLang="ko-KR" dirty="0"/>
              <a:t>1</a:t>
            </a:r>
            <a:r>
              <a:rPr lang="ko-KR" altLang="en-US" dirty="0"/>
              <a:t>개의 추상 </a:t>
            </a:r>
            <a:r>
              <a:rPr lang="ko-KR" altLang="en-US" dirty="0" err="1"/>
              <a:t>메소드로</a:t>
            </a:r>
            <a:r>
              <a:rPr lang="ko-KR" altLang="en-US" dirty="0"/>
              <a:t> 구성된 인터페이스 구현 객체만 </a:t>
            </a:r>
            <a:r>
              <a:rPr lang="ko-KR" altLang="en-US" dirty="0" err="1"/>
              <a:t>람다식으로</a:t>
            </a:r>
            <a:r>
              <a:rPr lang="ko-KR" altLang="en-US" dirty="0"/>
              <a:t> 표현 가능 </a:t>
            </a:r>
            <a:r>
              <a:rPr lang="en-US" altLang="ko-KR" dirty="0"/>
              <a:t>=&gt; </a:t>
            </a:r>
            <a:r>
              <a:rPr lang="ko-KR" altLang="en-US" dirty="0"/>
              <a:t>이 인터페이스를 함수형 인터페이스라고 함</a:t>
            </a:r>
            <a:r>
              <a:rPr lang="en-US" altLang="ko-KR" dirty="0"/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latin typeface="+mj-ea"/>
                <a:ea typeface="+mj-ea"/>
              </a:rPr>
              <a:t>람다식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1327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argument</a:t>
            </a:r>
            <a:r>
              <a:rPr lang="ko-KR" altLang="en-US" dirty="0">
                <a:latin typeface="+mj-ea"/>
                <a:ea typeface="+mj-ea"/>
              </a:rPr>
              <a:t>) -&gt; (</a:t>
            </a:r>
            <a:r>
              <a:rPr lang="ko-KR" altLang="en-US" dirty="0" err="1">
                <a:latin typeface="+mj-ea"/>
                <a:ea typeface="+mj-ea"/>
              </a:rPr>
              <a:t>body</a:t>
            </a:r>
            <a:r>
              <a:rPr lang="ko-KR" altLang="en-US" dirty="0">
                <a:latin typeface="+mj-ea"/>
                <a:ea typeface="+mj-ea"/>
              </a:rPr>
              <a:t>) 구문을 사용하여 작성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latin typeface="+mj-ea"/>
                <a:ea typeface="+mj-ea"/>
              </a:rPr>
              <a:t>람다식의</a:t>
            </a:r>
            <a:r>
              <a:rPr lang="ko-KR" altLang="en-US" dirty="0">
                <a:latin typeface="+mj-ea"/>
                <a:ea typeface="+mj-ea"/>
              </a:rPr>
              <a:t> 구문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0" y="2580502"/>
            <a:ext cx="9144000" cy="16969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3699" y="4335428"/>
            <a:ext cx="6572250" cy="15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897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() -&gt; </a:t>
            </a:r>
            <a:r>
              <a:rPr lang="ko-KR" altLang="en-US" dirty="0" err="1">
                <a:latin typeface="+mj-ea"/>
                <a:ea typeface="+mj-ea"/>
              </a:rPr>
              <a:t>System.out.println</a:t>
            </a:r>
            <a:r>
              <a:rPr lang="ko-KR" altLang="en-US" dirty="0">
                <a:latin typeface="+mj-ea"/>
                <a:ea typeface="+mj-ea"/>
              </a:rPr>
              <a:t>("</a:t>
            </a:r>
            <a:r>
              <a:rPr lang="ko-KR" altLang="en-US" dirty="0" err="1">
                <a:latin typeface="+mj-ea"/>
                <a:ea typeface="+mj-ea"/>
              </a:rPr>
              <a:t>Hello</a:t>
            </a:r>
            <a:r>
              <a:rPr lang="ko-KR" altLang="en-US" dirty="0">
                <a:latin typeface="+mj-ea"/>
                <a:ea typeface="+mj-ea"/>
              </a:rPr>
              <a:t> World");</a:t>
            </a:r>
          </a:p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String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s</a:t>
            </a:r>
            <a:r>
              <a:rPr lang="ko-KR" altLang="en-US" dirty="0">
                <a:latin typeface="+mj-ea"/>
                <a:ea typeface="+mj-ea"/>
              </a:rPr>
              <a:t>) -&gt; { </a:t>
            </a:r>
            <a:r>
              <a:rPr lang="ko-KR" altLang="en-US" dirty="0" err="1">
                <a:latin typeface="+mj-ea"/>
                <a:ea typeface="+mj-ea"/>
              </a:rPr>
              <a:t>System.out.println</a:t>
            </a:r>
            <a:r>
              <a:rPr lang="ko-KR" altLang="en-US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s</a:t>
            </a:r>
            <a:r>
              <a:rPr lang="ko-KR" altLang="en-US" dirty="0">
                <a:latin typeface="+mj-ea"/>
                <a:ea typeface="+mj-ea"/>
              </a:rPr>
              <a:t>); }</a:t>
            </a:r>
          </a:p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() -&gt; 69</a:t>
            </a:r>
          </a:p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() -&gt; { </a:t>
            </a:r>
            <a:r>
              <a:rPr lang="ko-KR" altLang="en-US" dirty="0" err="1">
                <a:latin typeface="+mj-ea"/>
                <a:ea typeface="+mj-ea"/>
              </a:rPr>
              <a:t>return</a:t>
            </a:r>
            <a:r>
              <a:rPr lang="ko-KR" altLang="en-US" dirty="0">
                <a:latin typeface="+mj-ea"/>
                <a:ea typeface="+mj-ea"/>
              </a:rPr>
              <a:t> 3.141592; };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latin typeface="+mj-ea"/>
                <a:ea typeface="+mj-ea"/>
              </a:rPr>
              <a:t>람다식의</a:t>
            </a:r>
            <a:r>
              <a:rPr lang="ko-KR" altLang="en-US" dirty="0">
                <a:latin typeface="+mj-ea"/>
                <a:ea typeface="+mj-ea"/>
              </a:rPr>
              <a:t> 예</a:t>
            </a:r>
          </a:p>
        </p:txBody>
      </p:sp>
      <p:pic>
        <p:nvPicPr>
          <p:cNvPr id="12290" name="Picture 2" descr="https://blog.kakaocdn.net/dn/bEJGOr/btqAnoGtuot/3ylaEUHoN3ncfkUIKGCzG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51" y="3155249"/>
            <a:ext cx="6346399" cy="286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59" y="3975741"/>
            <a:ext cx="3373934" cy="27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229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여러 개 매개 변수 가질 수 있음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괄호로 묶어서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쉼표로 분리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단일 매개 변수의 경우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type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유추가 가능한 경우 괄호 생략 가능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:  a -&gt; return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a*a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변수의 </a:t>
            </a:r>
            <a:r>
              <a:rPr lang="en-US" altLang="ko-KR" dirty="0" smtClean="0">
                <a:latin typeface="+mj-ea"/>
                <a:ea typeface="+mj-ea"/>
              </a:rPr>
              <a:t>type</a:t>
            </a:r>
            <a:r>
              <a:rPr lang="ko-KR" altLang="en-US" dirty="0" smtClean="0">
                <a:latin typeface="+mj-ea"/>
                <a:ea typeface="+mj-ea"/>
              </a:rPr>
              <a:t>을 명시적으로 선언할 수 도 있고 문맥에서 추정이 가능</a:t>
            </a:r>
            <a:r>
              <a:rPr lang="en-US" altLang="ko-KR" dirty="0" smtClean="0">
                <a:latin typeface="+mj-ea"/>
                <a:ea typeface="+mj-ea"/>
              </a:rPr>
              <a:t>: (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a)</a:t>
            </a:r>
            <a:r>
              <a:rPr lang="ko-KR" altLang="en-US" dirty="0" smtClean="0">
                <a:latin typeface="+mj-ea"/>
                <a:ea typeface="+mj-ea"/>
              </a:rPr>
              <a:t>를</a:t>
            </a:r>
            <a:r>
              <a:rPr lang="en-US" altLang="ko-KR" dirty="0" smtClean="0">
                <a:latin typeface="+mj-ea"/>
                <a:ea typeface="+mj-ea"/>
              </a:rPr>
              <a:t> (a)</a:t>
            </a:r>
            <a:r>
              <a:rPr lang="ko-KR" altLang="en-US" dirty="0" smtClean="0">
                <a:latin typeface="+mj-ea"/>
                <a:ea typeface="+mj-ea"/>
              </a:rPr>
              <a:t>로 선언 가능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err="1" smtClean="0">
                <a:latin typeface="+mj-ea"/>
                <a:ea typeface="+mj-ea"/>
              </a:rPr>
              <a:t>빈괄호는</a:t>
            </a:r>
            <a:r>
              <a:rPr lang="ko-KR" altLang="en-US" dirty="0" smtClean="0">
                <a:latin typeface="+mj-ea"/>
                <a:ea typeface="+mj-ea"/>
              </a:rPr>
              <a:t> 매개변수가 없음을 의미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+mj-ea"/>
                <a:ea typeface="+mj-ea"/>
              </a:rPr>
              <a:t>Body</a:t>
            </a:r>
            <a:r>
              <a:rPr lang="ko-KR" altLang="en-US" dirty="0" smtClean="0">
                <a:latin typeface="+mj-ea"/>
                <a:ea typeface="+mj-ea"/>
              </a:rPr>
              <a:t>에 중괄호 이용 여러 개 문장 포함 가능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단일 문장의 경우 중괄호 생략 가능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latin typeface="+mj-ea"/>
                <a:ea typeface="+mj-ea"/>
              </a:rPr>
              <a:t>람다식의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특징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68614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 smtClean="0">
                <a:latin typeface="+mj-ea"/>
                <a:ea typeface="+mj-ea"/>
              </a:rPr>
              <a:t>메소드를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다른 </a:t>
            </a:r>
            <a:r>
              <a:rPr lang="ko-KR" altLang="en-US" dirty="0" err="1" smtClean="0">
                <a:latin typeface="+mj-ea"/>
                <a:ea typeface="+mj-ea"/>
              </a:rPr>
              <a:t>메소드에</a:t>
            </a:r>
            <a:r>
              <a:rPr lang="ko-KR" altLang="en-US" dirty="0" smtClean="0">
                <a:latin typeface="+mj-ea"/>
                <a:ea typeface="+mj-ea"/>
              </a:rPr>
              <a:t> 전달하고자 할 때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예</a:t>
            </a:r>
            <a:r>
              <a:rPr lang="en-US" altLang="ko-KR" dirty="0" smtClean="0">
                <a:latin typeface="+mj-ea"/>
                <a:ea typeface="+mj-ea"/>
              </a:rPr>
              <a:t>1: </a:t>
            </a:r>
            <a:r>
              <a:rPr lang="ko-KR" altLang="en-US" dirty="0" smtClean="0">
                <a:latin typeface="+mj-ea"/>
                <a:ea typeface="+mj-ea"/>
              </a:rPr>
              <a:t>무명클래스를 사용하여 버튼 클릭 이벤트 처리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latin typeface="+mj-ea"/>
                <a:ea typeface="+mj-ea"/>
              </a:rPr>
              <a:t>람다식은</a:t>
            </a:r>
            <a:r>
              <a:rPr lang="ko-KR" altLang="en-US" dirty="0">
                <a:latin typeface="+mj-ea"/>
                <a:ea typeface="+mj-ea"/>
              </a:rPr>
              <a:t> 왜 필요한가?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1325" y="5215440"/>
            <a:ext cx="7889350" cy="13878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// </a:t>
            </a:r>
            <a:r>
              <a:rPr lang="ko-KR" altLang="ko-KR" sz="1600" b="1" kern="0" dirty="0" err="1">
                <a:solidFill>
                  <a:srgbClr val="3F7F5F"/>
                </a:solidFill>
                <a:latin typeface="+mj-ea"/>
                <a:ea typeface="+mj-ea"/>
                <a:cs typeface="Tahoma"/>
              </a:rPr>
              <a:t>람다식을</a:t>
            </a:r>
            <a:r>
              <a:rPr lang="ko-KR" altLang="ko-KR" sz="1600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 이용한 방법 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 err="1">
                <a:latin typeface="+mj-ea"/>
                <a:ea typeface="+mj-ea"/>
                <a:cs typeface="Tahoma"/>
              </a:rPr>
              <a:t>button.addActionListener</a:t>
            </a:r>
            <a:r>
              <a:rPr lang="ko-KR" altLang="ko-KR" sz="1600" b="1" kern="0" dirty="0">
                <a:latin typeface="+mj-ea"/>
                <a:ea typeface="+mj-ea"/>
                <a:cs typeface="Tahoma"/>
              </a:rPr>
              <a:t>( (</a:t>
            </a:r>
            <a:r>
              <a:rPr lang="ko-KR" altLang="ko-KR" sz="1600" b="1" kern="0" dirty="0" err="1">
                <a:latin typeface="+mj-ea"/>
                <a:ea typeface="+mj-ea"/>
                <a:cs typeface="Tahoma"/>
              </a:rPr>
              <a:t>e</a:t>
            </a:r>
            <a:r>
              <a:rPr lang="ko-KR" altLang="ko-KR" sz="1600" b="1" kern="0" dirty="0">
                <a:latin typeface="+mj-ea"/>
                <a:ea typeface="+mj-ea"/>
                <a:cs typeface="Tahoma"/>
              </a:rPr>
              <a:t>) -&gt;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  <a:cs typeface="Tahoma"/>
              </a:rPr>
              <a:t>        </a:t>
            </a:r>
            <a:r>
              <a:rPr lang="ko-KR" altLang="ko-KR" sz="1600" b="1" kern="0" dirty="0" err="1">
                <a:latin typeface="+mj-ea"/>
                <a:ea typeface="+mj-ea"/>
                <a:cs typeface="Tahoma"/>
              </a:rPr>
              <a:t>System.out.println</a:t>
            </a:r>
            <a:r>
              <a:rPr lang="ko-KR" altLang="ko-KR" sz="1600" b="1" kern="0" dirty="0">
                <a:latin typeface="+mj-ea"/>
                <a:ea typeface="+mj-ea"/>
                <a:cs typeface="Tahoma"/>
              </a:rPr>
              <a:t>(</a:t>
            </a:r>
            <a:r>
              <a:rPr lang="ko-KR" altLang="ko-KR" sz="1600" b="1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"버튼이 </a:t>
            </a:r>
            <a:r>
              <a:rPr lang="ko-KR" altLang="ko-KR" sz="1600" b="1" kern="0" dirty="0" err="1">
                <a:solidFill>
                  <a:srgbClr val="2A00FF"/>
                </a:solidFill>
                <a:latin typeface="+mj-ea"/>
                <a:ea typeface="+mj-ea"/>
                <a:cs typeface="Tahoma"/>
              </a:rPr>
              <a:t>클릭되었음</a:t>
            </a:r>
            <a:r>
              <a:rPr lang="ko-KR" altLang="ko-KR" sz="1600" b="1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!"</a:t>
            </a:r>
            <a:r>
              <a:rPr lang="ko-KR" altLang="ko-KR" sz="1600" b="1" kern="0" dirty="0">
                <a:latin typeface="+mj-ea"/>
                <a:ea typeface="+mj-ea"/>
                <a:cs typeface="Tahoma"/>
              </a:rPr>
              <a:t>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 smtClean="0">
                <a:latin typeface="+mj-ea"/>
                <a:ea typeface="+mj-ea"/>
                <a:cs typeface="Tahoma"/>
              </a:rPr>
              <a:t>})</a:t>
            </a:r>
            <a:r>
              <a:rPr lang="en-US" altLang="ko-KR" sz="1600" b="1" kern="0" dirty="0" smtClean="0">
                <a:latin typeface="+mj-ea"/>
                <a:ea typeface="+mj-ea"/>
                <a:cs typeface="Tahoma"/>
              </a:rPr>
              <a:t>;</a:t>
            </a:r>
            <a:endParaRPr lang="ko-KR" altLang="ko-KR" sz="1600" b="1" kern="0" dirty="0">
              <a:latin typeface="+mj-ea"/>
              <a:ea typeface="+mj-ea"/>
              <a:cs typeface="Tahom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51325" y="2808209"/>
            <a:ext cx="7889350" cy="22902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// </a:t>
            </a:r>
            <a:r>
              <a:rPr lang="ko-KR" altLang="ko-KR" sz="1600" b="1" kern="0" dirty="0" err="1">
                <a:solidFill>
                  <a:srgbClr val="3F7F5F"/>
                </a:solidFill>
                <a:latin typeface="+mj-ea"/>
                <a:ea typeface="+mj-ea"/>
                <a:cs typeface="Tahoma"/>
              </a:rPr>
              <a:t>람다식을</a:t>
            </a:r>
            <a:r>
              <a:rPr lang="ko-KR" altLang="ko-KR" sz="1600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 이용</a:t>
            </a:r>
            <a:r>
              <a:rPr lang="ko-KR" altLang="en-US" sz="1600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하지 않은</a:t>
            </a:r>
            <a:r>
              <a:rPr lang="ko-KR" altLang="ko-KR" sz="1600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 방법 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 err="1">
                <a:latin typeface="+mj-ea"/>
                <a:ea typeface="+mj-ea"/>
                <a:cs typeface="Tahoma"/>
              </a:rPr>
              <a:t>button.addActionListener</a:t>
            </a:r>
            <a:r>
              <a:rPr lang="ko-KR" altLang="ko-KR" sz="1600" b="1" kern="0" dirty="0">
                <a:latin typeface="+mj-ea"/>
                <a:ea typeface="+mj-ea"/>
                <a:cs typeface="Tahoma"/>
              </a:rPr>
              <a:t>( </a:t>
            </a:r>
            <a:r>
              <a:rPr lang="en-US" altLang="ko-KR" sz="1600" b="1" kern="0" dirty="0">
                <a:latin typeface="+mj-ea"/>
                <a:ea typeface="+mj-ea"/>
                <a:cs typeface="Tahoma"/>
              </a:rPr>
              <a:t>new</a:t>
            </a:r>
            <a:r>
              <a:rPr lang="ko-KR" altLang="en-US" sz="1600" b="1" kern="0" dirty="0">
                <a:latin typeface="+mj-ea"/>
                <a:ea typeface="+mj-ea"/>
                <a:cs typeface="Tahoma"/>
              </a:rPr>
              <a:t> </a:t>
            </a:r>
            <a:r>
              <a:rPr lang="en-US" altLang="ko-KR" sz="1600" b="1" kern="0" dirty="0" err="1">
                <a:latin typeface="+mj-ea"/>
                <a:ea typeface="+mj-ea"/>
                <a:cs typeface="Tahoma"/>
              </a:rPr>
              <a:t>ActionListener</a:t>
            </a:r>
            <a:r>
              <a:rPr lang="en-US" altLang="ko-KR" sz="1600" b="1" kern="0" dirty="0">
                <a:latin typeface="+mj-ea"/>
                <a:ea typeface="+mj-ea"/>
                <a:cs typeface="Tahoma"/>
              </a:rPr>
              <a:t>()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>
                <a:latin typeface="+mj-ea"/>
                <a:ea typeface="+mj-ea"/>
                <a:cs typeface="Tahoma"/>
              </a:rPr>
              <a:t>        @</a:t>
            </a:r>
            <a:r>
              <a:rPr lang="en-US" altLang="ko-KR" sz="1600" b="1" kern="0" dirty="0" err="1">
                <a:latin typeface="+mj-ea"/>
                <a:ea typeface="+mj-ea"/>
                <a:cs typeface="Tahoma"/>
              </a:rPr>
              <a:t>Overrride</a:t>
            </a:r>
            <a:endParaRPr lang="en-US" altLang="ko-KR" sz="1600" b="1" kern="0" dirty="0">
              <a:latin typeface="+mj-ea"/>
              <a:ea typeface="+mj-ea"/>
              <a:cs typeface="Tahoma"/>
            </a:endParaRP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>
                <a:latin typeface="+mj-ea"/>
                <a:ea typeface="+mj-ea"/>
                <a:cs typeface="Tahoma"/>
              </a:rPr>
              <a:t>        public void </a:t>
            </a:r>
            <a:r>
              <a:rPr lang="en-US" altLang="ko-KR" sz="1600" b="1" kern="0" dirty="0" err="1">
                <a:latin typeface="+mj-ea"/>
                <a:ea typeface="+mj-ea"/>
                <a:cs typeface="Tahoma"/>
              </a:rPr>
              <a:t>actionPerformed</a:t>
            </a:r>
            <a:r>
              <a:rPr lang="en-US" altLang="ko-KR" sz="1600" b="1" kern="0" dirty="0">
                <a:latin typeface="+mj-ea"/>
                <a:ea typeface="+mj-ea"/>
                <a:cs typeface="Tahoma"/>
              </a:rPr>
              <a:t>(</a:t>
            </a:r>
            <a:r>
              <a:rPr lang="en-US" altLang="ko-KR" sz="1600" b="1" kern="0" dirty="0" err="1">
                <a:latin typeface="+mj-ea"/>
                <a:ea typeface="+mj-ea"/>
                <a:cs typeface="Tahoma"/>
              </a:rPr>
              <a:t>ActionEvent</a:t>
            </a:r>
            <a:r>
              <a:rPr lang="en-US" altLang="ko-KR" sz="1600" b="1" kern="0" dirty="0">
                <a:latin typeface="+mj-ea"/>
                <a:ea typeface="+mj-ea"/>
                <a:cs typeface="Tahoma"/>
              </a:rPr>
              <a:t> e) {</a:t>
            </a:r>
            <a:endParaRPr lang="ko-KR" altLang="ko-KR" sz="1600" b="1" kern="0" dirty="0">
              <a:latin typeface="+mj-ea"/>
              <a:ea typeface="+mj-ea"/>
              <a:cs typeface="Tahoma"/>
            </a:endParaRP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  <a:cs typeface="Tahoma"/>
              </a:rPr>
              <a:t>        </a:t>
            </a:r>
            <a:r>
              <a:rPr lang="en-US" altLang="ko-KR" sz="1600" b="1" kern="0" dirty="0">
                <a:latin typeface="+mj-ea"/>
                <a:ea typeface="+mj-ea"/>
                <a:cs typeface="Tahoma"/>
              </a:rPr>
              <a:t>          </a:t>
            </a:r>
            <a:r>
              <a:rPr lang="ko-KR" altLang="ko-KR" sz="1600" b="1" kern="0" dirty="0" err="1">
                <a:latin typeface="+mj-ea"/>
                <a:ea typeface="+mj-ea"/>
                <a:cs typeface="Tahoma"/>
              </a:rPr>
              <a:t>System.out.println</a:t>
            </a:r>
            <a:r>
              <a:rPr lang="ko-KR" altLang="ko-KR" sz="1600" b="1" kern="0" dirty="0">
                <a:latin typeface="+mj-ea"/>
                <a:ea typeface="+mj-ea"/>
                <a:cs typeface="Tahoma"/>
              </a:rPr>
              <a:t>(</a:t>
            </a:r>
            <a:r>
              <a:rPr lang="ko-KR" altLang="ko-KR" sz="1600" b="1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"버튼이 </a:t>
            </a:r>
            <a:r>
              <a:rPr lang="ko-KR" altLang="ko-KR" sz="1600" b="1" kern="0" dirty="0" err="1">
                <a:solidFill>
                  <a:srgbClr val="2A00FF"/>
                </a:solidFill>
                <a:latin typeface="+mj-ea"/>
                <a:ea typeface="+mj-ea"/>
                <a:cs typeface="Tahoma"/>
              </a:rPr>
              <a:t>클릭되었음</a:t>
            </a:r>
            <a:r>
              <a:rPr lang="ko-KR" altLang="ko-KR" sz="1600" b="1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!"</a:t>
            </a:r>
            <a:r>
              <a:rPr lang="ko-KR" altLang="ko-KR" sz="1600" b="1" kern="0" dirty="0">
                <a:latin typeface="+mj-ea"/>
                <a:ea typeface="+mj-ea"/>
                <a:cs typeface="Tahoma"/>
              </a:rPr>
              <a:t>);</a:t>
            </a:r>
            <a:endParaRPr lang="en-US" altLang="ko-KR" sz="1600" b="1" kern="0" dirty="0">
              <a:latin typeface="+mj-ea"/>
              <a:ea typeface="+mj-ea"/>
              <a:cs typeface="Tahoma"/>
            </a:endParaRP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>
                <a:latin typeface="+mj-ea"/>
                <a:ea typeface="+mj-ea"/>
                <a:cs typeface="Tahoma"/>
              </a:rPr>
              <a:t>        }</a:t>
            </a:r>
            <a:endParaRPr lang="ko-KR" altLang="ko-KR" sz="1600" b="1" kern="0" dirty="0">
              <a:latin typeface="+mj-ea"/>
              <a:ea typeface="+mj-ea"/>
              <a:cs typeface="Tahoma"/>
            </a:endParaRP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  <a:cs typeface="Tahoma"/>
              </a:rPr>
              <a:t>}</a:t>
            </a:r>
            <a:r>
              <a:rPr lang="en-US" altLang="ko-KR" sz="1600" b="1" kern="0" dirty="0" smtClean="0">
                <a:latin typeface="+mj-ea"/>
                <a:ea typeface="+mj-ea"/>
                <a:cs typeface="Tahoma"/>
              </a:rPr>
              <a:t>);</a:t>
            </a:r>
            <a:endParaRPr lang="ko-KR" altLang="ko-KR" sz="1600" b="1" kern="0" dirty="0">
              <a:latin typeface="+mj-ea"/>
              <a:ea typeface="+mj-e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3334" y="2808209"/>
            <a:ext cx="4099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  <a:latin typeface="+mj-ea"/>
                <a:ea typeface="+mj-ea"/>
              </a:rPr>
              <a:t>ActionListener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를 상속 받아서 </a:t>
            </a:r>
            <a:r>
              <a:rPr lang="ko-KR" altLang="en-US" sz="1400" b="1" dirty="0" err="1">
                <a:solidFill>
                  <a:srgbClr val="FF0000"/>
                </a:solidFill>
                <a:latin typeface="+mj-ea"/>
                <a:ea typeface="+mj-ea"/>
              </a:rPr>
              <a:t>무명클래스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정의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객체 생성 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버튼의 마우스 </a:t>
            </a:r>
            <a:r>
              <a:rPr lang="ko-KR" altLang="en-US" sz="1400" b="1" dirty="0" err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리스너로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등록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1219" y="5098473"/>
            <a:ext cx="260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Type</a:t>
            </a:r>
            <a:r>
              <a:rPr lang="ko-KR" altLang="en-US" dirty="0" smtClean="0">
                <a:solidFill>
                  <a:srgbClr val="FF0000"/>
                </a:solidFill>
              </a:rPr>
              <a:t> 명시가 생략되었음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082363" y="5326912"/>
            <a:ext cx="329609" cy="362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410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 smtClean="0">
                <a:latin typeface="+mj-ea"/>
                <a:ea typeface="+mj-ea"/>
              </a:rPr>
              <a:t>메소드를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다른 </a:t>
            </a:r>
            <a:r>
              <a:rPr lang="ko-KR" altLang="en-US" dirty="0" err="1" smtClean="0">
                <a:latin typeface="+mj-ea"/>
                <a:ea typeface="+mj-ea"/>
              </a:rPr>
              <a:t>메소드에</a:t>
            </a:r>
            <a:r>
              <a:rPr lang="ko-KR" altLang="en-US" dirty="0" smtClean="0">
                <a:latin typeface="+mj-ea"/>
                <a:ea typeface="+mj-ea"/>
              </a:rPr>
              <a:t> 전달하고자 할 때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예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스레드 작성 시 </a:t>
            </a:r>
            <a:r>
              <a:rPr lang="en-US" altLang="ko-KR" dirty="0" smtClean="0">
                <a:latin typeface="+mj-ea"/>
                <a:ea typeface="+mj-ea"/>
              </a:rPr>
              <a:t>Runnable </a:t>
            </a:r>
            <a:r>
              <a:rPr lang="ko-KR" altLang="en-US" dirty="0" smtClean="0">
                <a:latin typeface="+mj-ea"/>
                <a:ea typeface="+mj-ea"/>
              </a:rPr>
              <a:t>인터페이스 구현하는 클래스 작성이 우선되어야 함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latin typeface="+mj-ea"/>
                <a:ea typeface="+mj-ea"/>
              </a:rPr>
              <a:t>람다식은</a:t>
            </a:r>
            <a:r>
              <a:rPr lang="ko-KR" altLang="en-US" dirty="0">
                <a:latin typeface="+mj-ea"/>
                <a:ea typeface="+mj-ea"/>
              </a:rPr>
              <a:t> 왜 필요한가?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90373" y="5422395"/>
            <a:ext cx="7889350" cy="13878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// </a:t>
            </a:r>
            <a:r>
              <a:rPr lang="ko-KR" altLang="ko-KR" sz="1600" b="1" kern="0" dirty="0" err="1">
                <a:solidFill>
                  <a:srgbClr val="3F7F5F"/>
                </a:solidFill>
                <a:latin typeface="+mj-ea"/>
                <a:ea typeface="+mj-ea"/>
                <a:cs typeface="Tahoma"/>
              </a:rPr>
              <a:t>람다식을</a:t>
            </a:r>
            <a:r>
              <a:rPr lang="ko-KR" altLang="ko-KR" sz="1600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 이용한 방법 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>
                <a:latin typeface="+mj-ea"/>
                <a:cs typeface="Tahoma"/>
              </a:rPr>
              <a:t>new Thread(new</a:t>
            </a:r>
            <a:r>
              <a:rPr lang="ko-KR" altLang="ko-KR" sz="1600" b="1" kern="0" dirty="0">
                <a:latin typeface="+mj-ea"/>
                <a:ea typeface="+mj-ea"/>
                <a:cs typeface="Tahoma"/>
              </a:rPr>
              <a:t>( </a:t>
            </a:r>
            <a:endParaRPr lang="en-US" altLang="ko-KR" sz="1600" b="1" kern="0" dirty="0">
              <a:latin typeface="+mj-ea"/>
              <a:ea typeface="+mj-ea"/>
              <a:cs typeface="Tahoma"/>
            </a:endParaRP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>
                <a:latin typeface="+mj-ea"/>
                <a:ea typeface="+mj-ea"/>
                <a:cs typeface="Tahoma"/>
              </a:rPr>
              <a:t>       </a:t>
            </a:r>
            <a:r>
              <a:rPr lang="ko-KR" altLang="ko-KR" sz="1600" b="1" kern="0" dirty="0">
                <a:latin typeface="+mj-ea"/>
                <a:ea typeface="+mj-ea"/>
                <a:cs typeface="Tahoma"/>
              </a:rPr>
              <a:t>() -&gt; </a:t>
            </a:r>
            <a:r>
              <a:rPr lang="ko-KR" altLang="ko-KR" sz="1600" b="1" kern="0" dirty="0" err="1">
                <a:latin typeface="+mj-ea"/>
                <a:ea typeface="+mj-ea"/>
                <a:cs typeface="Tahoma"/>
              </a:rPr>
              <a:t>System.out.println</a:t>
            </a:r>
            <a:r>
              <a:rPr lang="ko-KR" altLang="ko-KR" sz="1600" b="1" kern="0" dirty="0">
                <a:latin typeface="+mj-ea"/>
                <a:ea typeface="+mj-ea"/>
                <a:cs typeface="Tahoma"/>
              </a:rPr>
              <a:t>(</a:t>
            </a:r>
            <a:r>
              <a:rPr lang="ko-KR" altLang="ko-KR" sz="1600" b="1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"</a:t>
            </a:r>
            <a:r>
              <a:rPr lang="ko-KR" altLang="en-US" sz="1600" b="1" kern="0" dirty="0">
                <a:latin typeface="+mj-ea"/>
                <a:cs typeface="Tahoma"/>
              </a:rPr>
              <a:t> 스레드가 실행되고 있음</a:t>
            </a:r>
            <a:r>
              <a:rPr lang="en-US" altLang="ko-KR" sz="1600" b="1" kern="0" dirty="0">
                <a:latin typeface="+mj-ea"/>
                <a:cs typeface="Tahoma"/>
              </a:rPr>
              <a:t>.</a:t>
            </a:r>
            <a:r>
              <a:rPr lang="ko-KR" altLang="ko-KR" sz="1600" b="1" kern="0" dirty="0">
                <a:solidFill>
                  <a:srgbClr val="2A00FF"/>
                </a:solidFill>
                <a:latin typeface="+mj-ea"/>
                <a:ea typeface="+mj-ea"/>
                <a:cs typeface="Tahoma"/>
              </a:rPr>
              <a:t>"</a:t>
            </a:r>
            <a:r>
              <a:rPr lang="ko-KR" altLang="ko-KR" sz="1600" b="1" kern="0" dirty="0">
                <a:latin typeface="+mj-ea"/>
                <a:ea typeface="+mj-ea"/>
                <a:cs typeface="Tahoma"/>
              </a:rPr>
              <a:t>)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latin typeface="+mj-ea"/>
                <a:ea typeface="+mj-ea"/>
                <a:cs typeface="Tahoma"/>
              </a:rPr>
              <a:t>)</a:t>
            </a:r>
            <a:r>
              <a:rPr lang="en-US" altLang="ko-KR" sz="1600" b="1" kern="0" dirty="0">
                <a:latin typeface="+mj-ea"/>
                <a:ea typeface="+mj-ea"/>
                <a:cs typeface="Tahoma"/>
              </a:rPr>
              <a:t>.start()</a:t>
            </a:r>
            <a:r>
              <a:rPr lang="ko-KR" altLang="ko-KR" sz="1600" b="1" kern="0" dirty="0">
                <a:latin typeface="+mj-ea"/>
                <a:ea typeface="+mj-ea"/>
                <a:cs typeface="Tahoma"/>
              </a:rPr>
              <a:t>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90373" y="3125999"/>
            <a:ext cx="7889350" cy="22911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// </a:t>
            </a:r>
            <a:r>
              <a:rPr lang="ko-KR" altLang="ko-KR" sz="1600" b="1" kern="0" dirty="0" err="1">
                <a:solidFill>
                  <a:srgbClr val="3F7F5F"/>
                </a:solidFill>
                <a:latin typeface="+mj-ea"/>
                <a:ea typeface="+mj-ea"/>
                <a:cs typeface="Tahoma"/>
              </a:rPr>
              <a:t>람다식을</a:t>
            </a:r>
            <a:r>
              <a:rPr lang="ko-KR" altLang="ko-KR" sz="1600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 이용</a:t>
            </a:r>
            <a:r>
              <a:rPr lang="ko-KR" altLang="en-US" sz="1600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하지 않은</a:t>
            </a:r>
            <a:r>
              <a:rPr lang="ko-KR" altLang="ko-KR" sz="1600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 방법 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>
                <a:latin typeface="+mj-ea"/>
                <a:ea typeface="+mj-ea"/>
                <a:cs typeface="Tahoma"/>
              </a:rPr>
              <a:t>new Thread(new Runnable()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>
                <a:latin typeface="+mj-ea"/>
                <a:ea typeface="+mj-ea"/>
                <a:cs typeface="Tahoma"/>
              </a:rPr>
              <a:t>     @Override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>
                <a:latin typeface="+mj-ea"/>
                <a:ea typeface="+mj-ea"/>
                <a:cs typeface="Tahoma"/>
              </a:rPr>
              <a:t>     public void run() {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>
                <a:latin typeface="+mj-ea"/>
                <a:ea typeface="+mj-ea"/>
                <a:cs typeface="Tahoma"/>
              </a:rPr>
              <a:t>          </a:t>
            </a:r>
            <a:r>
              <a:rPr lang="en-US" altLang="ko-KR" sz="1600" b="1" kern="0" dirty="0" err="1">
                <a:latin typeface="+mj-ea"/>
                <a:ea typeface="+mj-ea"/>
                <a:cs typeface="Tahoma"/>
              </a:rPr>
              <a:t>System.out.println</a:t>
            </a:r>
            <a:r>
              <a:rPr lang="en-US" altLang="ko-KR" sz="1600" b="1" kern="0" dirty="0">
                <a:latin typeface="+mj-ea"/>
                <a:ea typeface="+mj-ea"/>
                <a:cs typeface="Tahoma"/>
              </a:rPr>
              <a:t>(“</a:t>
            </a:r>
            <a:r>
              <a:rPr lang="ko-KR" altLang="en-US" sz="1600" b="1" kern="0" dirty="0">
                <a:latin typeface="+mj-ea"/>
                <a:ea typeface="+mj-ea"/>
                <a:cs typeface="Tahoma"/>
              </a:rPr>
              <a:t>스레드가 실행되고 있음</a:t>
            </a:r>
            <a:r>
              <a:rPr lang="en-US" altLang="ko-KR" sz="1600" b="1" kern="0" dirty="0">
                <a:latin typeface="+mj-ea"/>
                <a:ea typeface="+mj-ea"/>
                <a:cs typeface="Tahoma"/>
              </a:rPr>
              <a:t>.”);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>
                <a:latin typeface="+mj-ea"/>
                <a:ea typeface="+mj-ea"/>
                <a:cs typeface="Tahoma"/>
              </a:rPr>
              <a:t>     }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sz="1600" b="1" kern="0" dirty="0" smtClean="0">
                <a:latin typeface="+mj-ea"/>
                <a:ea typeface="+mj-ea"/>
                <a:cs typeface="Tahoma"/>
              </a:rPr>
              <a:t>}).</a:t>
            </a:r>
            <a:r>
              <a:rPr lang="en-US" altLang="ko-KR" sz="1600" b="1" kern="0" dirty="0">
                <a:latin typeface="+mj-ea"/>
                <a:ea typeface="+mj-ea"/>
                <a:cs typeface="Tahoma"/>
              </a:rPr>
              <a:t>start();</a:t>
            </a:r>
            <a:endParaRPr lang="ko-KR" altLang="ko-KR" sz="1600" b="1" kern="0" dirty="0">
              <a:latin typeface="+mj-ea"/>
              <a:ea typeface="+mj-e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5048" y="2808209"/>
            <a:ext cx="4202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Runnable interface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를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구현하는 </a:t>
            </a:r>
            <a:r>
              <a:rPr lang="ko-KR" altLang="en-US" sz="1400" b="1" dirty="0" err="1">
                <a:solidFill>
                  <a:srgbClr val="FF0000"/>
                </a:solidFill>
                <a:latin typeface="+mj-ea"/>
                <a:ea typeface="+mj-ea"/>
              </a:rPr>
              <a:t>무명클래스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정의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객체 생성 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스레드 생성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79779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 smtClean="0">
                <a:latin typeface="+mj-ea"/>
                <a:ea typeface="+mj-ea"/>
              </a:rPr>
              <a:t>메소드를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다른 </a:t>
            </a:r>
            <a:r>
              <a:rPr lang="ko-KR" altLang="en-US" dirty="0" err="1" smtClean="0">
                <a:latin typeface="+mj-ea"/>
                <a:ea typeface="+mj-ea"/>
              </a:rPr>
              <a:t>메소드에</a:t>
            </a:r>
            <a:r>
              <a:rPr lang="ko-KR" altLang="en-US" dirty="0" smtClean="0">
                <a:latin typeface="+mj-ea"/>
                <a:ea typeface="+mj-ea"/>
              </a:rPr>
              <a:t> 전달하고자 할 때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예</a:t>
            </a:r>
            <a:r>
              <a:rPr lang="en-US" altLang="ko-KR" dirty="0" smtClean="0">
                <a:latin typeface="+mj-ea"/>
                <a:ea typeface="+mj-ea"/>
              </a:rPr>
              <a:t>3: </a:t>
            </a:r>
            <a:r>
              <a:rPr lang="ko-KR" altLang="en-US" dirty="0" smtClean="0">
                <a:latin typeface="+mj-ea"/>
                <a:ea typeface="+mj-ea"/>
              </a:rPr>
              <a:t>주어진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배열의 모든 요소 출력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latin typeface="+mj-ea"/>
                <a:ea typeface="+mj-ea"/>
              </a:rPr>
              <a:t>람다식은</a:t>
            </a:r>
            <a:r>
              <a:rPr lang="ko-KR" altLang="en-US" dirty="0">
                <a:latin typeface="+mj-ea"/>
                <a:ea typeface="+mj-ea"/>
              </a:rPr>
              <a:t> 왜 필요한가?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1325" y="4979910"/>
            <a:ext cx="7889350" cy="13878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// </a:t>
            </a:r>
            <a:r>
              <a:rPr lang="ko-KR" altLang="ko-KR" b="1" kern="0" dirty="0" err="1">
                <a:solidFill>
                  <a:srgbClr val="3F7F5F"/>
                </a:solidFill>
                <a:latin typeface="+mj-ea"/>
                <a:ea typeface="+mj-ea"/>
                <a:cs typeface="Tahoma"/>
              </a:rPr>
              <a:t>람다식을</a:t>
            </a:r>
            <a:r>
              <a:rPr lang="ko-KR" altLang="ko-KR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 이용한 방법 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b="1" kern="0" dirty="0">
                <a:latin typeface="+mj-ea"/>
                <a:cs typeface="Tahoma"/>
              </a:rPr>
              <a:t>List&lt;Integer&gt; list = </a:t>
            </a:r>
            <a:r>
              <a:rPr lang="en-US" altLang="ko-KR" b="1" kern="0" dirty="0" err="1" smtClean="0">
                <a:latin typeface="+mj-ea"/>
                <a:cs typeface="Tahoma"/>
              </a:rPr>
              <a:t>Array.asList</a:t>
            </a:r>
            <a:r>
              <a:rPr lang="en-US" altLang="ko-KR" b="1" kern="0" dirty="0" smtClean="0">
                <a:latin typeface="+mj-ea"/>
                <a:cs typeface="Tahoma"/>
              </a:rPr>
              <a:t>(1,2,3,4,5,6,7</a:t>
            </a:r>
            <a:r>
              <a:rPr lang="en-US" altLang="ko-KR" b="1" kern="0" dirty="0">
                <a:latin typeface="+mj-ea"/>
                <a:cs typeface="Tahoma"/>
              </a:rPr>
              <a:t>);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b="1" kern="0" dirty="0" err="1">
                <a:latin typeface="+mj-ea"/>
                <a:cs typeface="Tahoma"/>
              </a:rPr>
              <a:t>List.forEach</a:t>
            </a:r>
            <a:r>
              <a:rPr lang="en-US" altLang="ko-KR" b="1" kern="0" dirty="0">
                <a:latin typeface="+mj-ea"/>
                <a:cs typeface="Tahoma"/>
              </a:rPr>
              <a:t>(n -&gt; </a:t>
            </a:r>
            <a:r>
              <a:rPr lang="ko-KR" altLang="ko-KR" b="1" kern="0" dirty="0" err="1">
                <a:latin typeface="+mj-ea"/>
                <a:cs typeface="Tahoma"/>
              </a:rPr>
              <a:t>System.out.println</a:t>
            </a:r>
            <a:r>
              <a:rPr lang="ko-KR" altLang="ko-KR" b="1" kern="0" dirty="0">
                <a:latin typeface="+mj-ea"/>
                <a:cs typeface="Tahoma"/>
              </a:rPr>
              <a:t>(</a:t>
            </a:r>
            <a:r>
              <a:rPr lang="en-US" altLang="ko-KR" b="1" kern="0" dirty="0">
                <a:solidFill>
                  <a:srgbClr val="2A00FF"/>
                </a:solidFill>
                <a:latin typeface="+mj-ea"/>
                <a:cs typeface="Tahoma"/>
              </a:rPr>
              <a:t>n</a:t>
            </a:r>
            <a:r>
              <a:rPr lang="ko-KR" altLang="ko-KR" b="1" kern="0" dirty="0">
                <a:latin typeface="+mj-ea"/>
                <a:cs typeface="Tahoma"/>
              </a:rPr>
              <a:t>)</a:t>
            </a:r>
            <a:r>
              <a:rPr lang="en-US" altLang="ko-KR" b="1" kern="0" dirty="0">
                <a:latin typeface="+mj-ea"/>
                <a:cs typeface="Tahoma"/>
              </a:rPr>
              <a:t>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51325" y="2808209"/>
            <a:ext cx="7889350" cy="204107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// </a:t>
            </a:r>
            <a:r>
              <a:rPr lang="ko-KR" altLang="ko-KR" b="1" kern="0" dirty="0" err="1">
                <a:solidFill>
                  <a:srgbClr val="3F7F5F"/>
                </a:solidFill>
                <a:latin typeface="+mj-ea"/>
                <a:ea typeface="+mj-ea"/>
                <a:cs typeface="Tahoma"/>
              </a:rPr>
              <a:t>람다식을</a:t>
            </a:r>
            <a:r>
              <a:rPr lang="ko-KR" altLang="ko-KR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 이용</a:t>
            </a:r>
            <a:r>
              <a:rPr lang="ko-KR" altLang="en-US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하지 않은</a:t>
            </a:r>
            <a:r>
              <a:rPr lang="ko-KR" altLang="ko-KR" b="1" kern="0" dirty="0">
                <a:solidFill>
                  <a:srgbClr val="3F7F5F"/>
                </a:solidFill>
                <a:latin typeface="+mj-ea"/>
                <a:ea typeface="+mj-ea"/>
                <a:cs typeface="Tahoma"/>
              </a:rPr>
              <a:t> 방법 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b="1" kern="0" dirty="0">
                <a:latin typeface="+mj-ea"/>
                <a:ea typeface="+mj-ea"/>
                <a:cs typeface="Tahoma"/>
              </a:rPr>
              <a:t>List&lt;Integer&gt; list = </a:t>
            </a:r>
            <a:r>
              <a:rPr lang="en-US" altLang="ko-KR" b="1" kern="0" dirty="0" err="1" smtClean="0">
                <a:latin typeface="+mj-ea"/>
                <a:ea typeface="+mj-ea"/>
                <a:cs typeface="Tahoma"/>
              </a:rPr>
              <a:t>Array.asList</a:t>
            </a:r>
            <a:r>
              <a:rPr lang="en-US" altLang="ko-KR" b="1" kern="0" dirty="0" smtClean="0">
                <a:latin typeface="+mj-ea"/>
                <a:ea typeface="+mj-ea"/>
                <a:cs typeface="Tahoma"/>
              </a:rPr>
              <a:t>(1,2,3,4,5,6,7</a:t>
            </a:r>
            <a:r>
              <a:rPr lang="en-US" altLang="ko-KR" b="1" kern="0" dirty="0">
                <a:latin typeface="+mj-ea"/>
                <a:ea typeface="+mj-ea"/>
                <a:cs typeface="Tahoma"/>
              </a:rPr>
              <a:t>);</a:t>
            </a: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b="1" kern="0" dirty="0">
                <a:latin typeface="+mj-ea"/>
                <a:ea typeface="+mj-ea"/>
                <a:cs typeface="Tahoma"/>
              </a:rPr>
              <a:t>For(Integer n: list) {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b="1" kern="0" dirty="0">
                <a:latin typeface="+mj-ea"/>
                <a:ea typeface="+mj-ea"/>
                <a:cs typeface="Tahoma"/>
              </a:rPr>
              <a:t>     </a:t>
            </a:r>
            <a:r>
              <a:rPr lang="ko-KR" altLang="ko-KR" b="1" kern="0" dirty="0" err="1">
                <a:latin typeface="+mj-ea"/>
                <a:cs typeface="Tahoma"/>
              </a:rPr>
              <a:t>System.out.println</a:t>
            </a:r>
            <a:r>
              <a:rPr lang="ko-KR" altLang="ko-KR" b="1" kern="0" dirty="0">
                <a:latin typeface="+mj-ea"/>
                <a:cs typeface="Tahoma"/>
              </a:rPr>
              <a:t>(</a:t>
            </a:r>
            <a:r>
              <a:rPr lang="en-US" altLang="ko-KR" b="1" kern="0" dirty="0">
                <a:solidFill>
                  <a:srgbClr val="2A00FF"/>
                </a:solidFill>
                <a:latin typeface="+mj-ea"/>
                <a:cs typeface="Tahoma"/>
              </a:rPr>
              <a:t>n</a:t>
            </a:r>
            <a:r>
              <a:rPr lang="ko-KR" altLang="ko-KR" b="1" kern="0" dirty="0">
                <a:latin typeface="+mj-ea"/>
                <a:cs typeface="Tahoma"/>
              </a:rPr>
              <a:t>)</a:t>
            </a:r>
            <a:r>
              <a:rPr lang="en-US" altLang="ko-KR" b="1" kern="0" dirty="0">
                <a:latin typeface="+mj-ea"/>
                <a:cs typeface="Tahoma"/>
              </a:rPr>
              <a:t>;</a:t>
            </a:r>
          </a:p>
          <a:p>
            <a:pPr marL="127000">
              <a:lnSpc>
                <a:spcPct val="130000"/>
              </a:lnSpc>
              <a:tabLst>
                <a:tab pos="270033" algn="l"/>
                <a:tab pos="270033" algn="l"/>
              </a:tabLst>
              <a:defRPr lang="ko-KR" altLang="en-US"/>
            </a:pPr>
            <a:r>
              <a:rPr lang="en-US" altLang="ko-KR" b="1" kern="0" dirty="0">
                <a:latin typeface="+mj-ea"/>
                <a:cs typeface="Tahoma"/>
              </a:rPr>
              <a:t>}</a:t>
            </a:r>
            <a:endParaRPr lang="ko-KR" altLang="ko-KR" b="1" kern="0" dirty="0">
              <a:latin typeface="+mj-ea"/>
              <a:cs typeface="Tahoma"/>
            </a:endParaRPr>
          </a:p>
          <a:p>
            <a:pPr marL="1270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  <a:tab pos="270033" algn="l"/>
              </a:tabLst>
              <a:defRPr lang="ko-KR" altLang="en-US"/>
            </a:pPr>
            <a:endParaRPr lang="ko-KR" altLang="ko-KR" b="1" kern="0" dirty="0">
              <a:latin typeface="+mj-ea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8752530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앞에서 </a:t>
            </a:r>
            <a:r>
              <a:rPr lang="ko-KR" altLang="en-US" dirty="0" err="1">
                <a:latin typeface="+mj-ea"/>
                <a:ea typeface="+mj-ea"/>
              </a:rPr>
              <a:t>Timer</a:t>
            </a:r>
            <a:r>
              <a:rPr lang="ko-KR" altLang="en-US" dirty="0">
                <a:latin typeface="+mj-ea"/>
                <a:ea typeface="+mj-ea"/>
              </a:rPr>
              <a:t> 클래스를 사용하여서 1초에 한 번씩 “</a:t>
            </a:r>
            <a:r>
              <a:rPr lang="ko-KR" altLang="en-US" dirty="0" err="1">
                <a:latin typeface="+mj-ea"/>
                <a:ea typeface="+mj-ea"/>
              </a:rPr>
              <a:t>beep”를</a:t>
            </a:r>
            <a:r>
              <a:rPr lang="ko-KR" altLang="en-US" dirty="0">
                <a:latin typeface="+mj-ea"/>
                <a:ea typeface="+mj-ea"/>
              </a:rPr>
              <a:t> 출력하는 프로그램을 작성한 바 있다. </a:t>
            </a:r>
            <a:r>
              <a:rPr lang="ko-KR" altLang="en-US" dirty="0" err="1">
                <a:latin typeface="+mj-ea"/>
                <a:ea typeface="+mj-ea"/>
              </a:rPr>
              <a:t>람다식을</a:t>
            </a:r>
            <a:r>
              <a:rPr lang="ko-KR" altLang="en-US" dirty="0">
                <a:latin typeface="+mj-ea"/>
                <a:ea typeface="+mj-ea"/>
              </a:rPr>
              <a:t> 이용하면 얼마나 </a:t>
            </a:r>
            <a:r>
              <a:rPr lang="ko-KR" altLang="en-US" dirty="0" err="1">
                <a:latin typeface="+mj-ea"/>
                <a:ea typeface="+mj-ea"/>
              </a:rPr>
              <a:t>간결해지는</a:t>
            </a:r>
            <a:r>
              <a:rPr lang="ko-KR" altLang="en-US" dirty="0">
                <a:latin typeface="+mj-ea"/>
                <a:ea typeface="+mj-ea"/>
              </a:rPr>
              <a:t> 지를 확인하자.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LAB: </a:t>
            </a:r>
            <a:r>
              <a:rPr lang="ko-KR" altLang="en-US" dirty="0">
                <a:latin typeface="+mj-ea"/>
                <a:ea typeface="+mj-ea"/>
              </a:rPr>
              <a:t>타이머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이벤트 처리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33338" y="3315808"/>
            <a:ext cx="7871584" cy="110252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  <a:miter/>
          </a:ln>
        </p:spPr>
        <p:txBody>
          <a:bodyPr/>
          <a:lstStyle/>
          <a:p>
            <a:pPr>
              <a:defRPr lang="ko-KR" altLang="en-US"/>
            </a:pPr>
            <a:r>
              <a:rPr lang="ko-KR" altLang="ko-KR" sz="1400" i="1">
                <a:latin typeface="+mj-ea"/>
                <a:ea typeface="+mj-ea"/>
              </a:rPr>
              <a:t>beep </a:t>
            </a:r>
          </a:p>
          <a:p>
            <a:pPr>
              <a:defRPr lang="ko-KR" altLang="en-US"/>
            </a:pPr>
            <a:r>
              <a:rPr lang="ko-KR" altLang="ko-KR" sz="1400" i="1">
                <a:latin typeface="+mj-ea"/>
                <a:ea typeface="+mj-ea"/>
              </a:rPr>
              <a:t>beep </a:t>
            </a:r>
          </a:p>
          <a:p>
            <a:pPr>
              <a:defRPr lang="ko-KR" altLang="en-US"/>
            </a:pPr>
            <a:r>
              <a:rPr lang="ko-KR" altLang="ko-KR" sz="1400" i="1">
                <a:latin typeface="+mj-ea"/>
                <a:ea typeface="+mj-ea"/>
              </a:rPr>
              <a:t>beep </a:t>
            </a:r>
          </a:p>
          <a:p>
            <a:pPr>
              <a:defRPr lang="ko-KR" altLang="en-US"/>
            </a:pPr>
            <a:r>
              <a:rPr lang="ko-KR" altLang="ko-KR" sz="1400" i="1">
                <a:latin typeface="+mj-ea"/>
                <a:ea typeface="+mj-ea"/>
              </a:rPr>
              <a:t>...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656935" y="323568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8001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SOLUTION</a:t>
            </a: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5571460" y="3742660"/>
            <a:ext cx="585683" cy="4465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63" y="1550115"/>
            <a:ext cx="4258269" cy="52585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71" y="1550115"/>
            <a:ext cx="4077269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799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클래스 </a:t>
            </a:r>
            <a:r>
              <a:rPr lang="en-US" altLang="ko-KR" dirty="0" smtClean="0">
                <a:latin typeface="+mj-ea"/>
                <a:ea typeface="+mj-ea"/>
              </a:rPr>
              <a:t>C1, </a:t>
            </a:r>
            <a:r>
              <a:rPr lang="ko-KR" altLang="en-US" dirty="0" smtClean="0">
                <a:latin typeface="+mj-ea"/>
                <a:ea typeface="+mj-ea"/>
              </a:rPr>
              <a:t>인터페이스 </a:t>
            </a:r>
            <a:r>
              <a:rPr lang="en-US" altLang="ko-KR" dirty="0" smtClean="0">
                <a:latin typeface="+mj-ea"/>
                <a:ea typeface="+mj-ea"/>
              </a:rPr>
              <a:t>I1</a:t>
            </a:r>
            <a:r>
              <a:rPr lang="ko-KR" altLang="en-US" dirty="0" smtClean="0">
                <a:latin typeface="+mj-ea"/>
                <a:ea typeface="+mj-ea"/>
              </a:rPr>
              <a:t>은 클래스 </a:t>
            </a:r>
            <a:r>
              <a:rPr lang="en-US" altLang="ko-KR" dirty="0" smtClean="0">
                <a:latin typeface="+mj-ea"/>
                <a:ea typeface="+mj-ea"/>
              </a:rPr>
              <a:t>C2</a:t>
            </a:r>
            <a:r>
              <a:rPr lang="ko-KR" altLang="en-US" dirty="0" smtClean="0">
                <a:latin typeface="+mj-ea"/>
                <a:ea typeface="+mj-ea"/>
              </a:rPr>
              <a:t>와 밀접한 관계가 있다고 할 때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클래스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C2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내부에 정의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내부클래스와 내부 인터페이스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6" name="Picture 2" descr="https://blog.kakaocdn.net/dn/bDsyQt/btqApkJCFsZ/ik8kMLRz3PO4tpfqdEGIe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02" y="2623548"/>
            <a:ext cx="9969795" cy="268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Si0Aj/btqAnxJUtCP/fbkIgTUOzZ9y3ecb9ZXMu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66" y="5304501"/>
            <a:ext cx="7130016" cy="144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84643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 lang="ko-KR" altLang="en-US"/>
            </a:pPr>
            <a:r>
              <a:rPr lang="en-US" altLang="ko-KR" dirty="0" err="1">
                <a:latin typeface="+mj-ea"/>
                <a:ea typeface="+mj-ea"/>
              </a:rPr>
              <a:t>함수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인터페이스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dirty="0" err="1">
                <a:latin typeface="+mj-ea"/>
                <a:ea typeface="+mj-ea"/>
              </a:rPr>
              <a:t>하나의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추상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메서드만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선언된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인터페이스</a:t>
            </a:r>
            <a:endParaRPr lang="en-US" altLang="ko-KR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(예) </a:t>
            </a:r>
            <a:r>
              <a:rPr lang="ko-KR" altLang="en-US" dirty="0" err="1" smtClean="0">
                <a:latin typeface="+mj-ea"/>
                <a:ea typeface="+mj-ea"/>
              </a:rPr>
              <a:t>java.lang.Runnable</a:t>
            </a:r>
            <a:r>
              <a:rPr lang="en-US" altLang="ko-KR" dirty="0" smtClean="0">
                <a:latin typeface="+mj-ea"/>
                <a:ea typeface="+mj-ea"/>
              </a:rPr>
              <a:t>: void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run() </a:t>
            </a:r>
            <a:r>
              <a:rPr lang="ko-KR" altLang="en-US" dirty="0" smtClean="0">
                <a:latin typeface="+mj-ea"/>
                <a:ea typeface="+mj-ea"/>
              </a:rPr>
              <a:t>만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선언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예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en-US" altLang="ko-KR" dirty="0" err="1" smtClean="0">
                <a:latin typeface="+mj-ea"/>
                <a:ea typeface="+mj-ea"/>
              </a:rPr>
              <a:t>ActionListener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dirty="0" err="1" smtClean="0">
                <a:latin typeface="+mj-ea"/>
                <a:ea typeface="+mj-ea"/>
              </a:rPr>
              <a:t>actionPerformed</a:t>
            </a:r>
            <a:r>
              <a:rPr lang="en-US" altLang="ko-KR" dirty="0" smtClean="0">
                <a:latin typeface="+mj-ea"/>
                <a:ea typeface="+mj-ea"/>
              </a:rPr>
              <a:t>() </a:t>
            </a:r>
            <a:r>
              <a:rPr lang="ko-KR" altLang="en-US" dirty="0" smtClean="0">
                <a:latin typeface="+mj-ea"/>
                <a:ea typeface="+mj-ea"/>
              </a:rPr>
              <a:t>만 선언</a:t>
            </a:r>
            <a:endParaRPr lang="ko-KR" altLang="en-US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ko-KR" altLang="en-US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err="1">
                <a:latin typeface="+mj-ea"/>
                <a:ea typeface="+mj-ea"/>
              </a:rPr>
              <a:t>람다식은</a:t>
            </a:r>
            <a:r>
              <a:rPr lang="ko-KR" altLang="en-US" dirty="0">
                <a:latin typeface="+mj-ea"/>
                <a:ea typeface="+mj-ea"/>
              </a:rPr>
              <a:t> 함수 인터페이스에 </a:t>
            </a:r>
            <a:r>
              <a:rPr lang="ko-KR" altLang="en-US" dirty="0" smtClean="0">
                <a:latin typeface="+mj-ea"/>
                <a:ea typeface="+mj-ea"/>
              </a:rPr>
              <a:t>대입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객체 생성 </a:t>
            </a:r>
            <a:r>
              <a:rPr lang="ko-KR" altLang="en-US" dirty="0" err="1" smtClean="0">
                <a:latin typeface="+mj-ea"/>
                <a:ea typeface="+mj-ea"/>
              </a:rPr>
              <a:t>무명클래스</a:t>
            </a:r>
            <a:r>
              <a:rPr lang="ko-KR" altLang="en-US" dirty="0" smtClean="0">
                <a:latin typeface="+mj-ea"/>
                <a:ea typeface="+mj-ea"/>
              </a:rPr>
              <a:t> 대신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(예) </a:t>
            </a:r>
            <a:r>
              <a:rPr lang="ko-KR" altLang="en-US" dirty="0" err="1">
                <a:latin typeface="+mj-ea"/>
                <a:ea typeface="+mj-ea"/>
              </a:rPr>
              <a:t>Runnable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r</a:t>
            </a:r>
            <a:r>
              <a:rPr lang="ko-KR" altLang="en-US" dirty="0">
                <a:latin typeface="+mj-ea"/>
                <a:ea typeface="+mj-ea"/>
              </a:rPr>
              <a:t> = () -&gt; </a:t>
            </a:r>
            <a:r>
              <a:rPr lang="ko-KR" altLang="en-US" dirty="0" err="1">
                <a:latin typeface="+mj-ea"/>
                <a:ea typeface="+mj-ea"/>
              </a:rPr>
              <a:t>System.out.println</a:t>
            </a:r>
            <a:r>
              <a:rPr lang="ko-KR" altLang="en-US" dirty="0">
                <a:latin typeface="+mj-ea"/>
                <a:ea typeface="+mj-ea"/>
              </a:rPr>
              <a:t>("스레드가 실행되고 있습니다</a:t>
            </a:r>
            <a:r>
              <a:rPr lang="ko-KR" altLang="en-US" dirty="0" smtClean="0">
                <a:latin typeface="+mj-ea"/>
                <a:ea typeface="+mj-ea"/>
              </a:rPr>
              <a:t>.");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함수인터페이스 지정하지 않으면 컴파일러가 </a:t>
            </a:r>
            <a:r>
              <a:rPr lang="ko-KR" altLang="en-US" dirty="0" err="1" smtClean="0">
                <a:latin typeface="+mj-ea"/>
                <a:ea typeface="+mj-ea"/>
              </a:rPr>
              <a:t>형변환</a:t>
            </a:r>
            <a:r>
              <a:rPr lang="ko-KR" altLang="en-US" dirty="0" smtClean="0">
                <a:latin typeface="+mj-ea"/>
                <a:ea typeface="+mj-ea"/>
              </a:rPr>
              <a:t> 함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예</a:t>
            </a:r>
            <a:r>
              <a:rPr lang="en-US" altLang="ko-KR" dirty="0" smtClean="0">
                <a:latin typeface="+mj-ea"/>
                <a:ea typeface="+mj-ea"/>
              </a:rPr>
              <a:t>) new Thread(</a:t>
            </a:r>
          </a:p>
          <a:p>
            <a:pPr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      () -&gt; </a:t>
            </a:r>
            <a:r>
              <a:rPr lang="ko-KR" altLang="en-US" dirty="0" err="1">
                <a:latin typeface="+mj-ea"/>
              </a:rPr>
              <a:t>System.out.println</a:t>
            </a:r>
            <a:r>
              <a:rPr lang="ko-KR" altLang="en-US" dirty="0">
                <a:latin typeface="+mj-ea"/>
              </a:rPr>
              <a:t>("스레드가 실행되고 있습니다</a:t>
            </a:r>
            <a:r>
              <a:rPr lang="ko-KR" altLang="en-US" dirty="0" smtClean="0">
                <a:latin typeface="+mj-ea"/>
              </a:rPr>
              <a:t>.")</a:t>
            </a:r>
            <a:r>
              <a:rPr lang="en-US" altLang="ko-KR" dirty="0" smtClean="0">
                <a:latin typeface="+mj-ea"/>
              </a:rPr>
              <a:t>).start();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함수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인터페이스와 </a:t>
            </a:r>
            <a:r>
              <a:rPr lang="ko-KR" altLang="en-US" dirty="0" err="1">
                <a:latin typeface="+mj-ea"/>
                <a:ea typeface="+mj-ea"/>
              </a:rPr>
              <a:t>람다식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86000" y="4890977"/>
            <a:ext cx="8070112" cy="81870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42122" y="5811805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컴파일러는 </a:t>
            </a:r>
            <a:r>
              <a:rPr lang="ko-KR" altLang="en-US" dirty="0" err="1" smtClean="0">
                <a:solidFill>
                  <a:srgbClr val="FF0000"/>
                </a:solidFill>
              </a:rPr>
              <a:t>람다식을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Runnable </a:t>
            </a:r>
            <a:r>
              <a:rPr lang="ko-KR" altLang="en-US" dirty="0" smtClean="0">
                <a:solidFill>
                  <a:srgbClr val="FF0000"/>
                </a:solidFill>
              </a:rPr>
              <a:t>인터페이스로 </a:t>
            </a:r>
            <a:r>
              <a:rPr lang="ko-KR" altLang="en-US" dirty="0" err="1" smtClean="0">
                <a:solidFill>
                  <a:srgbClr val="FF0000"/>
                </a:solidFill>
              </a:rPr>
              <a:t>형변환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053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dirty="0" err="1" smtClean="0">
                <a:latin typeface="+mj-ea"/>
                <a:ea typeface="+mj-ea"/>
              </a:rPr>
              <a:t>람다식과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무명클래스</a:t>
            </a:r>
            <a:r>
              <a:rPr lang="ko-KR" altLang="en-US" dirty="0" smtClean="0">
                <a:latin typeface="+mj-ea"/>
                <a:ea typeface="+mj-ea"/>
              </a:rPr>
              <a:t> 차이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r>
              <a:rPr lang="en-US" altLang="ko-KR" dirty="0" smtClean="0">
                <a:latin typeface="+mj-ea"/>
                <a:ea typeface="+mj-ea"/>
              </a:rPr>
              <a:t>this </a:t>
            </a:r>
            <a:r>
              <a:rPr lang="ko-KR" altLang="en-US" dirty="0" smtClean="0">
                <a:latin typeface="+mj-ea"/>
                <a:ea typeface="+mj-ea"/>
              </a:rPr>
              <a:t>키워드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무명클래스의 경우 무명클래스를 지칭</a:t>
            </a:r>
            <a:r>
              <a:rPr lang="en-US" altLang="ko-KR" dirty="0" smtClean="0">
                <a:latin typeface="+mj-ea"/>
                <a:ea typeface="+mj-ea"/>
              </a:rPr>
              <a:t>; </a:t>
            </a:r>
            <a:r>
              <a:rPr lang="ko-KR" altLang="en-US" dirty="0" err="1" smtClean="0">
                <a:latin typeface="+mj-ea"/>
                <a:ea typeface="+mj-ea"/>
              </a:rPr>
              <a:t>람다식의</a:t>
            </a:r>
            <a:r>
              <a:rPr lang="ko-KR" altLang="en-US" dirty="0" smtClean="0">
                <a:latin typeface="+mj-ea"/>
                <a:ea typeface="+mj-ea"/>
              </a:rPr>
              <a:t> 경우  </a:t>
            </a:r>
            <a:r>
              <a:rPr lang="ko-KR" altLang="en-US" dirty="0" err="1" smtClean="0">
                <a:latin typeface="+mj-ea"/>
                <a:ea typeface="+mj-ea"/>
              </a:rPr>
              <a:t>람다식이</a:t>
            </a:r>
            <a:r>
              <a:rPr lang="ko-KR" altLang="en-US" dirty="0" smtClean="0">
                <a:latin typeface="+mj-ea"/>
                <a:ea typeface="+mj-ea"/>
              </a:rPr>
              <a:t> 작성된 클래스를 지칭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r>
              <a:rPr lang="ko-KR" altLang="en-US" dirty="0" err="1" smtClean="0">
                <a:latin typeface="+mj-ea"/>
                <a:ea typeface="+mj-ea"/>
              </a:rPr>
              <a:t>람다식은</a:t>
            </a:r>
            <a:r>
              <a:rPr lang="ko-KR" altLang="en-US" dirty="0" smtClean="0">
                <a:latin typeface="+mj-ea"/>
                <a:ea typeface="+mj-ea"/>
              </a:rPr>
              <a:t> 컴파일 시 클래스의 </a:t>
            </a:r>
            <a:r>
              <a:rPr lang="en-US" altLang="ko-KR" dirty="0" smtClean="0">
                <a:latin typeface="+mj-ea"/>
                <a:ea typeface="+mj-ea"/>
              </a:rPr>
              <a:t>private </a:t>
            </a:r>
            <a:r>
              <a:rPr lang="ko-KR" altLang="en-US" dirty="0" err="1" smtClean="0">
                <a:latin typeface="+mj-ea"/>
                <a:ea typeface="+mj-ea"/>
              </a:rPr>
              <a:t>메소드로</a:t>
            </a:r>
            <a:r>
              <a:rPr lang="ko-KR" altLang="en-US" dirty="0" smtClean="0">
                <a:latin typeface="+mj-ea"/>
                <a:ea typeface="+mj-ea"/>
              </a:rPr>
              <a:t> 변환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함수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인터페이스와 </a:t>
            </a:r>
            <a:r>
              <a:rPr lang="ko-KR" altLang="en-US" dirty="0" err="1">
                <a:latin typeface="+mj-ea"/>
                <a:ea typeface="+mj-ea"/>
              </a:rPr>
              <a:t>람다식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263774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 smtClean="0">
                <a:latin typeface="+mj-ea"/>
                <a:ea typeface="+mj-ea"/>
              </a:rPr>
              <a:t>람다식</a:t>
            </a:r>
            <a:r>
              <a:rPr lang="ko-KR" altLang="en-US" dirty="0" smtClean="0">
                <a:latin typeface="+mj-ea"/>
                <a:ea typeface="+mj-ea"/>
              </a:rPr>
              <a:t> 예제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96" y="1820248"/>
            <a:ext cx="7459208" cy="48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113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 smtClean="0">
                <a:latin typeface="+mj-ea"/>
                <a:ea typeface="+mj-ea"/>
              </a:rPr>
              <a:t>람다식</a:t>
            </a:r>
            <a:r>
              <a:rPr lang="ko-KR" altLang="en-US" dirty="0" smtClean="0">
                <a:latin typeface="+mj-ea"/>
                <a:ea typeface="+mj-ea"/>
              </a:rPr>
              <a:t> 예제 </a:t>
            </a:r>
            <a:r>
              <a:rPr lang="en-US" altLang="ko-KR" dirty="0" smtClean="0">
                <a:latin typeface="+mj-ea"/>
                <a:ea typeface="+mj-ea"/>
              </a:rPr>
              <a:t>2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548" y="1826455"/>
            <a:ext cx="7552904" cy="49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9493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 smtClean="0">
                <a:latin typeface="+mj-ea"/>
                <a:ea typeface="+mj-ea"/>
              </a:rPr>
              <a:t>람다식</a:t>
            </a:r>
            <a:r>
              <a:rPr lang="ko-KR" altLang="en-US" dirty="0" smtClean="0">
                <a:latin typeface="+mj-ea"/>
                <a:ea typeface="+mj-ea"/>
              </a:rPr>
              <a:t> 예제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3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48" y="1521265"/>
            <a:ext cx="6099104" cy="53048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647" y="3541380"/>
            <a:ext cx="4188821" cy="1237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116" y="310470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String</a:t>
            </a:r>
            <a:r>
              <a:rPr lang="ko-KR" altLang="en-US" b="1" dirty="0" smtClean="0">
                <a:solidFill>
                  <a:srgbClr val="FF0000"/>
                </a:solidFill>
              </a:rPr>
              <a:t> 타입의 리스트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2922817" y="3253563"/>
            <a:ext cx="1149453" cy="35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01246" y="9598819"/>
            <a:ext cx="495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ArrayList</a:t>
            </a:r>
            <a:r>
              <a:rPr lang="ko-KR" altLang="en-US" b="1" dirty="0" smtClean="0">
                <a:solidFill>
                  <a:srgbClr val="FF0000"/>
                </a:solidFill>
              </a:rPr>
              <a:t> 정렬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8697070" y="9747675"/>
            <a:ext cx="2885330" cy="5898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510130" y="5183963"/>
            <a:ext cx="3838353" cy="314138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(list,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.CASE_INSENSITIVE_ORDER);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611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패키지(</a:t>
            </a:r>
            <a:r>
              <a:rPr lang="ko-KR" altLang="en-US" dirty="0" err="1">
                <a:latin typeface="+mj-ea"/>
                <a:ea typeface="+mj-ea"/>
              </a:rPr>
              <a:t>package</a:t>
            </a:r>
            <a:r>
              <a:rPr lang="ko-KR" altLang="en-US" dirty="0">
                <a:latin typeface="+mj-ea"/>
                <a:ea typeface="+mj-ea"/>
              </a:rPr>
              <a:t>)는 서로 관련 있는 클래스나 인터페이스들을 하나로 묶은 것이다.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패키지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4100" y="3045372"/>
            <a:ext cx="7810500" cy="24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5355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2800" dirty="0">
                <a:latin typeface="+mj-ea"/>
              </a:rPr>
              <a:t>자바가 제공하는 라이브러리도 기능별로 패키지로 묶여서 제공되고 있다.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0" y="1860491"/>
            <a:ext cx="9144000" cy="39371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9900" y="28537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latin typeface="+mj-ea"/>
                <a:ea typeface="+mj-ea"/>
              </a:rPr>
              <a:t>기초적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0664" y="28399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latin typeface="+mj-ea"/>
                <a:ea typeface="+mj-ea"/>
              </a:rPr>
              <a:t>네트워크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45158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패키지를 이용하면 서로 관련된 클래스들을 하나의 단위로 모을 수 </a:t>
            </a:r>
            <a:r>
              <a:rPr lang="ko-KR" altLang="en-US" dirty="0" smtClean="0">
                <a:latin typeface="+mj-ea"/>
                <a:ea typeface="+mj-ea"/>
              </a:rPr>
              <a:t>있다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패키지 안의 클래스는 패키지 이름으로 사용</a:t>
            </a:r>
            <a:endParaRPr lang="ko-KR" altLang="en-US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ko-KR" altLang="en-US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패키지를 이용하여서 더욱 세밀한 접근 제어를 구현할 수 </a:t>
            </a:r>
            <a:r>
              <a:rPr lang="ko-KR" altLang="en-US" dirty="0" smtClean="0">
                <a:latin typeface="+mj-ea"/>
                <a:ea typeface="+mj-ea"/>
              </a:rPr>
              <a:t>있다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패키지의 클래스들 캡슐화</a:t>
            </a:r>
            <a:endParaRPr lang="ko-KR" altLang="en-US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ko-KR" altLang="en-US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패키지를 사용하는 가장 중요한 이유는 바로 “이름공간(</a:t>
            </a:r>
            <a:r>
              <a:rPr lang="ko-KR" altLang="en-US" dirty="0" err="1">
                <a:latin typeface="+mj-ea"/>
                <a:ea typeface="+mj-ea"/>
              </a:rPr>
              <a:t>name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space</a:t>
            </a:r>
            <a:r>
              <a:rPr lang="ko-KR" altLang="en-US" dirty="0">
                <a:latin typeface="+mj-ea"/>
                <a:ea typeface="+mj-ea"/>
              </a:rPr>
              <a:t>)” </a:t>
            </a:r>
            <a:r>
              <a:rPr lang="ko-KR" altLang="en-US" dirty="0" smtClean="0">
                <a:latin typeface="+mj-ea"/>
                <a:ea typeface="+mj-ea"/>
              </a:rPr>
              <a:t>때문이다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이름 충돌 방지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패키지를 사용하는 이유</a:t>
            </a:r>
          </a:p>
        </p:txBody>
      </p:sp>
    </p:spTree>
    <p:extLst>
      <p:ext uri="{BB962C8B-B14F-4D97-AF65-F5344CB8AC3E}">
        <p14:creationId xmlns:p14="http://schemas.microsoft.com/office/powerpoint/2010/main" val="181948299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패키지의 정의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0" y="1824503"/>
            <a:ext cx="9144000" cy="16044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2704" y="2924492"/>
            <a:ext cx="6183923" cy="38832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51454" y="1755732"/>
            <a:ext cx="53026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디폴트 패키지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이름이 없는 패키지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library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패키지에 속하는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.class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파일들은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library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디렉토리에 저장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패키지 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계층구조화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: package pkg1.pkg2.pkg3;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4300" y="3655940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일정 규모 </a:t>
            </a:r>
            <a:r>
              <a:rPr lang="ko-KR" altLang="en-US" b="1" smtClean="0"/>
              <a:t>이상의 프로젝트에서는 반드시 패키지 사용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48747953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패키지 예제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1582171"/>
            <a:ext cx="5687219" cy="2343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479606"/>
            <a:ext cx="5868219" cy="2514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106" y="5610746"/>
            <a:ext cx="5016984" cy="787792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</p:pic>
      <p:sp>
        <p:nvSpPr>
          <p:cNvPr id="9" name="모서리가 둥근 직사각형 8"/>
          <p:cNvSpPr/>
          <p:nvPr/>
        </p:nvSpPr>
        <p:spPr>
          <a:xfrm>
            <a:off x="2096756" y="3479606"/>
            <a:ext cx="1376624" cy="348817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397830" y="4737080"/>
            <a:ext cx="844061" cy="3373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25556" y="5205047"/>
            <a:ext cx="391886" cy="301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106" y="4803569"/>
            <a:ext cx="5016984" cy="702929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</p:pic>
      <p:sp>
        <p:nvSpPr>
          <p:cNvPr id="5" name="TextBox 4"/>
          <p:cNvSpPr txBox="1"/>
          <p:nvPr/>
        </p:nvSpPr>
        <p:spPr>
          <a:xfrm>
            <a:off x="5241891" y="4146698"/>
            <a:ext cx="6003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명령어 버전</a:t>
            </a:r>
            <a:endParaRPr lang="en-US" altLang="ko-KR" b="1" dirty="0" smtClean="0"/>
          </a:p>
          <a:p>
            <a:r>
              <a:rPr lang="en-US" altLang="ko-KR" b="1" dirty="0" smtClean="0"/>
              <a:t>-d 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패키지 계층 구조에 맞추어서 디렉토리 자동 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24059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선언 방법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내부클래스와 내부 인터페이스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050" name="Picture 2" descr="https://blog.kakaocdn.net/dn/bmw9et/btqAowKvQsp/9ic2TD8vxucmPYCewSbIu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1" y="2617299"/>
            <a:ext cx="10547498" cy="305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2028" y="23823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맴버클래스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3284" y="23823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지역클래스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4200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실행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8838" y="1685925"/>
            <a:ext cx="79343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746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패키지 예제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7566" y="157743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이클립스 버전</a:t>
            </a:r>
            <a:endParaRPr lang="en-US" altLang="ko-KR" b="1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230101" y="1499617"/>
            <a:ext cx="6053741" cy="5241426"/>
            <a:chOff x="230101" y="1499616"/>
            <a:chExt cx="6869710" cy="586821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38" y="1499616"/>
              <a:ext cx="6792273" cy="5868219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3465086" y="3851046"/>
              <a:ext cx="1376624" cy="34881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30101" y="1791862"/>
              <a:ext cx="422031" cy="31338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227998" y="6749806"/>
              <a:ext cx="391886" cy="3014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701749" y="2073349"/>
              <a:ext cx="1828800" cy="563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598" y="2072864"/>
            <a:ext cx="5648411" cy="3477331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6970183" y="4735911"/>
            <a:ext cx="1259417" cy="2188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979698" y="4848447"/>
            <a:ext cx="2165381" cy="14353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638247" y="2203844"/>
            <a:ext cx="2153800" cy="311559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5431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예를 들어서 어떤 회사에서 게임을 개발하려면 </a:t>
            </a:r>
            <a:r>
              <a:rPr lang="ko-KR" altLang="en-US" dirty="0" err="1">
                <a:latin typeface="+mj-ea"/>
                <a:ea typeface="+mj-ea"/>
              </a:rPr>
              <a:t>library</a:t>
            </a:r>
            <a:r>
              <a:rPr lang="ko-KR" altLang="en-US" dirty="0">
                <a:latin typeface="+mj-ea"/>
                <a:ea typeface="+mj-ea"/>
              </a:rPr>
              <a:t> 팀과 </a:t>
            </a:r>
            <a:r>
              <a:rPr lang="ko-KR" altLang="en-US" dirty="0" err="1">
                <a:latin typeface="+mj-ea"/>
                <a:ea typeface="+mj-ea"/>
              </a:rPr>
              <a:t>game</a:t>
            </a:r>
            <a:r>
              <a:rPr lang="ko-KR" altLang="en-US" dirty="0">
                <a:latin typeface="+mj-ea"/>
                <a:ea typeface="+mj-ea"/>
              </a:rPr>
              <a:t> 팀의 소스를 합쳐야 한다고 가정해보자.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LAB: </a:t>
            </a:r>
            <a:r>
              <a:rPr lang="ko-KR" altLang="en-US" dirty="0">
                <a:latin typeface="+mj-ea"/>
                <a:ea typeface="+mj-ea"/>
              </a:rPr>
              <a:t>패키지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생성하기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1350" y="2876549"/>
            <a:ext cx="6248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7785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>
              <a:buAutoNum type="circleNumDbPlain"/>
              <a:defRPr lang="ko-KR" altLang="en-US"/>
            </a:pPr>
            <a:r>
              <a:rPr lang="en-US" altLang="ko-KR" dirty="0" err="1">
                <a:latin typeface="+mj-ea"/>
                <a:ea typeface="+mj-ea"/>
              </a:rPr>
              <a:t>프로젝트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Package2 </a:t>
            </a:r>
            <a:r>
              <a:rPr lang="en-US" altLang="ko-KR" dirty="0" err="1" smtClean="0">
                <a:latin typeface="+mj-ea"/>
                <a:ea typeface="+mj-ea"/>
              </a:rPr>
              <a:t>생성</a:t>
            </a:r>
            <a:endParaRPr lang="en-US" altLang="ko-KR" dirty="0">
              <a:latin typeface="+mj-ea"/>
              <a:ea typeface="+mj-ea"/>
            </a:endParaRPr>
          </a:p>
          <a:p>
            <a:pPr>
              <a:buAutoNum type="circleNumDbPlain"/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library </a:t>
            </a:r>
            <a:r>
              <a:rPr lang="en-US" altLang="ko-KR" dirty="0" err="1">
                <a:latin typeface="+mj-ea"/>
                <a:ea typeface="+mj-ea"/>
              </a:rPr>
              <a:t>패키지를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생성</a:t>
            </a:r>
            <a:endParaRPr lang="en-US" altLang="ko-KR" dirty="0">
              <a:latin typeface="+mj-ea"/>
              <a:ea typeface="+mj-ea"/>
            </a:endParaRPr>
          </a:p>
          <a:p>
            <a:pPr>
              <a:buAutoNum type="circleNumDbPlain"/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library </a:t>
            </a:r>
            <a:r>
              <a:rPr lang="en-US" altLang="ko-KR" dirty="0" err="1">
                <a:latin typeface="+mj-ea"/>
                <a:ea typeface="+mj-ea"/>
              </a:rPr>
              <a:t>패키지에</a:t>
            </a:r>
            <a:r>
              <a:rPr lang="en-US" altLang="ko-KR" dirty="0">
                <a:latin typeface="+mj-ea"/>
                <a:ea typeface="+mj-ea"/>
              </a:rPr>
              <a:t> Rectangle </a:t>
            </a:r>
            <a:r>
              <a:rPr lang="en-US" altLang="ko-KR" dirty="0" err="1">
                <a:latin typeface="+mj-ea"/>
                <a:ea typeface="+mj-ea"/>
              </a:rPr>
              <a:t>클래스</a:t>
            </a:r>
            <a:r>
              <a:rPr lang="en-US" altLang="ko-KR" dirty="0">
                <a:latin typeface="+mj-ea"/>
                <a:ea typeface="+mj-ea"/>
              </a:rPr>
              <a:t>, Circle </a:t>
            </a:r>
            <a:r>
              <a:rPr lang="en-US" altLang="ko-KR" dirty="0" err="1" smtClean="0">
                <a:latin typeface="+mj-ea"/>
                <a:ea typeface="+mj-ea"/>
              </a:rPr>
              <a:t>클래스</a:t>
            </a:r>
            <a:r>
              <a:rPr lang="en-US" altLang="ko-KR" dirty="0" smtClean="0">
                <a:latin typeface="+mj-ea"/>
                <a:ea typeface="+mj-ea"/>
              </a:rPr>
              <a:t> 추</a:t>
            </a:r>
            <a:r>
              <a:rPr lang="ko-KR" altLang="en-US" dirty="0" smtClean="0">
                <a:latin typeface="+mj-ea"/>
                <a:ea typeface="+mj-ea"/>
              </a:rPr>
              <a:t>가</a:t>
            </a:r>
            <a:endParaRPr lang="en-US" altLang="ko-KR" dirty="0">
              <a:latin typeface="+mj-ea"/>
              <a:ea typeface="+mj-ea"/>
            </a:endParaRPr>
          </a:p>
          <a:p>
            <a:pPr>
              <a:buAutoNum type="circleNumDbPlain"/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game </a:t>
            </a:r>
            <a:r>
              <a:rPr lang="en-US" altLang="ko-KR" dirty="0" err="1">
                <a:latin typeface="+mj-ea"/>
                <a:ea typeface="+mj-ea"/>
              </a:rPr>
              <a:t>패키지를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생성한다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buAutoNum type="circleNumDbPlain"/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game </a:t>
            </a:r>
            <a:r>
              <a:rPr lang="en-US" altLang="ko-KR" dirty="0" err="1">
                <a:latin typeface="+mj-ea"/>
                <a:ea typeface="+mj-ea"/>
              </a:rPr>
              <a:t>패키지에</a:t>
            </a:r>
            <a:r>
              <a:rPr lang="en-US" altLang="ko-KR" dirty="0">
                <a:latin typeface="+mj-ea"/>
                <a:ea typeface="+mj-ea"/>
              </a:rPr>
              <a:t> Rectangle </a:t>
            </a:r>
            <a:r>
              <a:rPr lang="en-US" altLang="ko-KR" dirty="0" err="1" smtClean="0">
                <a:latin typeface="+mj-ea"/>
                <a:ea typeface="+mj-ea"/>
              </a:rPr>
              <a:t>클래스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en-US" altLang="ko-KR" dirty="0">
                <a:latin typeface="+mj-ea"/>
                <a:ea typeface="+mj-ea"/>
              </a:rPr>
              <a:t>Sprite </a:t>
            </a:r>
            <a:r>
              <a:rPr lang="en-US" altLang="ko-KR" dirty="0" err="1" smtClean="0">
                <a:latin typeface="+mj-ea"/>
                <a:ea typeface="+mj-ea"/>
              </a:rPr>
              <a:t>클래스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추가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LAB: </a:t>
            </a:r>
            <a:r>
              <a:rPr lang="ko-KR" altLang="en-US" dirty="0">
                <a:latin typeface="+mj-ea"/>
                <a:ea typeface="+mj-ea"/>
              </a:rPr>
              <a:t>패키지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생성하기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359088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SOLUTION</a:t>
            </a: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0" y="1863609"/>
            <a:ext cx="9144000" cy="488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2184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dirty="0">
                <a:latin typeface="+mj-ea"/>
              </a:rPr>
              <a:t>일반적으로 소문자</a:t>
            </a:r>
            <a:endParaRPr lang="en-US" altLang="ko-KR" dirty="0">
              <a:latin typeface="+mj-ea"/>
            </a:endParaRPr>
          </a:p>
          <a:p>
            <a:pPr>
              <a:defRPr lang="ko-KR" altLang="en-US"/>
            </a:pPr>
            <a:r>
              <a:rPr lang="ko-KR" altLang="en-US" dirty="0">
                <a:latin typeface="+mj-ea"/>
              </a:rPr>
              <a:t>인터넷 도메인 이름의 역순 사용</a:t>
            </a:r>
            <a:r>
              <a:rPr lang="en-US" altLang="ko-KR" dirty="0">
                <a:latin typeface="+mj-ea"/>
              </a:rPr>
              <a:t>: </a:t>
            </a:r>
            <a:r>
              <a:rPr lang="en-US" altLang="ko-KR" dirty="0" err="1">
                <a:latin typeface="+mj-ea"/>
              </a:rPr>
              <a:t>kr.co.company.library</a:t>
            </a:r>
            <a:endParaRPr lang="en-US" altLang="ko-KR" dirty="0">
              <a:latin typeface="+mj-ea"/>
            </a:endParaRPr>
          </a:p>
          <a:p>
            <a:pPr>
              <a:defRPr lang="ko-KR" altLang="en-US"/>
            </a:pPr>
            <a:r>
              <a:rPr lang="ko-KR" altLang="en-US" dirty="0">
                <a:latin typeface="+mj-ea"/>
              </a:rPr>
              <a:t>자바 언어 자체 패키지는 </a:t>
            </a:r>
            <a:r>
              <a:rPr lang="en-US" altLang="ko-KR" dirty="0">
                <a:latin typeface="+mj-ea"/>
              </a:rPr>
              <a:t>java </a:t>
            </a:r>
            <a:r>
              <a:rPr lang="ko-KR" altLang="en-US" dirty="0">
                <a:latin typeface="+mj-ea"/>
              </a:rPr>
              <a:t>혹은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javax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로 시작</a:t>
            </a:r>
            <a:endParaRPr lang="en-US" altLang="ko-KR" dirty="0">
              <a:latin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패키지의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이름 규칙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35379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패키지의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사용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dirty="0" err="1">
                <a:latin typeface="+mj-ea"/>
              </a:rPr>
              <a:t>경로까지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포함하는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완전한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이름으로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참조</a:t>
            </a:r>
            <a:endParaRPr lang="en-US" altLang="ko-KR" dirty="0">
              <a:latin typeface="+mj-ea"/>
            </a:endParaRPr>
          </a:p>
          <a:p>
            <a:pPr>
              <a:buNone/>
              <a:defRPr lang="ko-KR" altLang="en-US"/>
            </a:pPr>
            <a:r>
              <a:rPr lang="ko-KR" altLang="en-US" dirty="0">
                <a:latin typeface="+mj-ea"/>
              </a:rPr>
              <a:t>(예) </a:t>
            </a:r>
            <a:r>
              <a:rPr lang="ko-KR" altLang="en-US" dirty="0" err="1">
                <a:latin typeface="+mj-ea"/>
              </a:rPr>
              <a:t>library.Rectangle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myRect</a:t>
            </a:r>
            <a:r>
              <a:rPr lang="ko-KR" altLang="en-US" dirty="0">
                <a:latin typeface="+mj-ea"/>
              </a:rPr>
              <a:t> = </a:t>
            </a:r>
            <a:r>
              <a:rPr lang="ko-KR" altLang="en-US" dirty="0" err="1">
                <a:latin typeface="+mj-ea"/>
              </a:rPr>
              <a:t>new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library.Rectangle</a:t>
            </a:r>
            <a:r>
              <a:rPr lang="ko-KR" altLang="en-US" dirty="0" smtClean="0">
                <a:latin typeface="+mj-ea"/>
              </a:rPr>
              <a:t>();</a:t>
            </a:r>
            <a:endParaRPr lang="en-US" altLang="ko-KR" dirty="0">
              <a:latin typeface="+mj-ea"/>
            </a:endParaRPr>
          </a:p>
          <a:p>
            <a:pPr>
              <a:defRPr lang="ko-KR" altLang="en-US"/>
            </a:pPr>
            <a:r>
              <a:rPr lang="en-US" altLang="ko-KR" dirty="0" err="1">
                <a:latin typeface="+mj-ea"/>
              </a:rPr>
              <a:t>원하는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패키지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멤버만을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import </a:t>
            </a:r>
            <a:endParaRPr lang="en-US" altLang="ko-KR" dirty="0">
              <a:latin typeface="+mj-ea"/>
            </a:endParaRPr>
          </a:p>
          <a:p>
            <a:pPr>
              <a:buNone/>
              <a:defRPr lang="ko-KR" altLang="en-US"/>
            </a:pPr>
            <a:r>
              <a:rPr lang="ko-KR" altLang="en-US" dirty="0">
                <a:latin typeface="+mj-ea"/>
              </a:rPr>
              <a:t>(예) </a:t>
            </a:r>
            <a:r>
              <a:rPr lang="ko-KR" altLang="en-US" dirty="0" err="1">
                <a:latin typeface="+mj-ea"/>
              </a:rPr>
              <a:t>import</a:t>
            </a:r>
            <a:r>
              <a:rPr lang="ko-KR" altLang="en-US" dirty="0">
                <a:latin typeface="+mj-ea"/>
              </a:rPr>
              <a:t>  </a:t>
            </a:r>
            <a:r>
              <a:rPr lang="ko-KR" altLang="en-US" dirty="0" err="1">
                <a:latin typeface="+mj-ea"/>
              </a:rPr>
              <a:t>library.Rectangle</a:t>
            </a:r>
            <a:r>
              <a:rPr lang="ko-KR" altLang="en-US" dirty="0">
                <a:latin typeface="+mj-ea"/>
              </a:rPr>
              <a:t>; 	</a:t>
            </a:r>
          </a:p>
          <a:p>
            <a:pPr>
              <a:buNone/>
              <a:defRPr lang="ko-KR" altLang="en-US"/>
            </a:pPr>
            <a:r>
              <a:rPr lang="ko-KR" altLang="en-US" dirty="0">
                <a:latin typeface="+mj-ea"/>
              </a:rPr>
              <a:t>(예) </a:t>
            </a:r>
            <a:r>
              <a:rPr lang="ko-KR" altLang="en-US" dirty="0" err="1">
                <a:latin typeface="+mj-ea"/>
              </a:rPr>
              <a:t>Rectangle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myRect</a:t>
            </a:r>
            <a:r>
              <a:rPr lang="ko-KR" altLang="en-US" dirty="0">
                <a:latin typeface="+mj-ea"/>
              </a:rPr>
              <a:t> = </a:t>
            </a:r>
            <a:r>
              <a:rPr lang="ko-KR" altLang="en-US" dirty="0" err="1">
                <a:latin typeface="+mj-ea"/>
              </a:rPr>
              <a:t>new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Rectangle</a:t>
            </a:r>
            <a:r>
              <a:rPr lang="ko-KR" altLang="en-US" dirty="0" smtClean="0">
                <a:latin typeface="+mj-ea"/>
              </a:rPr>
              <a:t>();</a:t>
            </a:r>
            <a:endParaRPr lang="en-US" altLang="ko-KR" dirty="0">
              <a:latin typeface="+mj-ea"/>
            </a:endParaRPr>
          </a:p>
          <a:p>
            <a:pPr>
              <a:defRPr lang="ko-KR" altLang="en-US"/>
            </a:pPr>
            <a:r>
              <a:rPr lang="en-US" altLang="ko-KR" dirty="0" err="1">
                <a:latin typeface="+mj-ea"/>
              </a:rPr>
              <a:t>패키지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전체를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import </a:t>
            </a:r>
            <a:endParaRPr lang="en-US" altLang="ko-KR" dirty="0">
              <a:latin typeface="+mj-ea"/>
            </a:endParaRPr>
          </a:p>
          <a:p>
            <a:pPr>
              <a:buNone/>
              <a:defRPr lang="ko-KR" altLang="en-US"/>
            </a:pPr>
            <a:r>
              <a:rPr lang="ko-KR" altLang="en-US" dirty="0">
                <a:latin typeface="+mj-ea"/>
              </a:rPr>
              <a:t>(예) </a:t>
            </a:r>
            <a:r>
              <a:rPr lang="en-US" altLang="ko-KR" dirty="0">
                <a:latin typeface="+mj-ea"/>
              </a:rPr>
              <a:t>import  library.*;</a:t>
            </a:r>
          </a:p>
        </p:txBody>
      </p:sp>
    </p:spTree>
    <p:extLst>
      <p:ext uri="{BB962C8B-B14F-4D97-AF65-F5344CB8AC3E}">
        <p14:creationId xmlns:p14="http://schemas.microsoft.com/office/powerpoint/2010/main" val="159857324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클래스 안에 정의된 정적 상수나 정적 </a:t>
            </a:r>
            <a:r>
              <a:rPr lang="ko-KR" altLang="en-US" dirty="0" err="1">
                <a:latin typeface="+mj-ea"/>
                <a:ea typeface="+mj-ea"/>
              </a:rPr>
              <a:t>메소드를</a:t>
            </a:r>
            <a:r>
              <a:rPr lang="ko-KR" altLang="en-US" dirty="0">
                <a:latin typeface="+mj-ea"/>
                <a:ea typeface="+mj-ea"/>
              </a:rPr>
              <a:t> 사용하는 경우에 정적 </a:t>
            </a:r>
            <a:r>
              <a:rPr lang="ko-KR" altLang="en-US" dirty="0" err="1">
                <a:latin typeface="+mj-ea"/>
                <a:ea typeface="+mj-ea"/>
              </a:rPr>
              <a:t>import</a:t>
            </a:r>
            <a:r>
              <a:rPr lang="ko-KR" altLang="en-US" dirty="0">
                <a:latin typeface="+mj-ea"/>
                <a:ea typeface="+mj-ea"/>
              </a:rPr>
              <a:t> 문장을 사용하면 클래스 이름을 생략하여도 된다. </a:t>
            </a:r>
          </a:p>
          <a:p>
            <a:pPr>
              <a:defRPr lang="ko-KR" altLang="en-US"/>
            </a:pPr>
            <a:endParaRPr lang="ko-KR" altLang="en-US" dirty="0">
              <a:latin typeface="+mj-ea"/>
              <a:ea typeface="+mj-ea"/>
            </a:endParaRPr>
          </a:p>
          <a:p>
            <a:pPr>
              <a:buNone/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(예) </a:t>
            </a:r>
            <a:r>
              <a:rPr lang="ko-KR" altLang="en-US" dirty="0" err="1">
                <a:latin typeface="+mj-ea"/>
                <a:ea typeface="+mj-ea"/>
              </a:rPr>
              <a:t>import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static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java.lang.Math</a:t>
            </a:r>
            <a:r>
              <a:rPr lang="ko-KR" altLang="en-US" dirty="0">
                <a:latin typeface="+mj-ea"/>
                <a:ea typeface="+mj-ea"/>
              </a:rPr>
              <a:t>.*;</a:t>
            </a:r>
          </a:p>
          <a:p>
            <a:pPr>
              <a:buNone/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(예) </a:t>
            </a:r>
            <a:r>
              <a:rPr lang="ko-KR" altLang="en-US" dirty="0" err="1">
                <a:latin typeface="+mj-ea"/>
                <a:ea typeface="+mj-ea"/>
              </a:rPr>
              <a:t>double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r</a:t>
            </a:r>
            <a:r>
              <a:rPr lang="ko-KR" altLang="en-US" dirty="0">
                <a:latin typeface="+mj-ea"/>
                <a:ea typeface="+mj-ea"/>
              </a:rPr>
              <a:t> = </a:t>
            </a:r>
            <a:r>
              <a:rPr lang="ko-KR" altLang="en-US" dirty="0" err="1">
                <a:latin typeface="+mj-ea"/>
                <a:ea typeface="+mj-ea"/>
              </a:rPr>
              <a:t>cos</a:t>
            </a:r>
            <a:r>
              <a:rPr lang="ko-KR" altLang="en-US" dirty="0">
                <a:latin typeface="+mj-ea"/>
                <a:ea typeface="+mj-ea"/>
              </a:rPr>
              <a:t>(PI * </a:t>
            </a:r>
            <a:r>
              <a:rPr lang="ko-KR" altLang="en-US" dirty="0" err="1">
                <a:latin typeface="+mj-ea"/>
                <a:ea typeface="+mj-ea"/>
              </a:rPr>
              <a:t>theta</a:t>
            </a:r>
            <a:r>
              <a:rPr lang="ko-KR" altLang="en-US" dirty="0">
                <a:latin typeface="+mj-ea"/>
                <a:ea typeface="+mj-ea"/>
              </a:rPr>
              <a:t>);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정적 </a:t>
            </a:r>
            <a:r>
              <a:rPr lang="en-US" altLang="ko-KR" dirty="0">
                <a:latin typeface="+mj-ea"/>
                <a:ea typeface="+mj-ea"/>
              </a:rPr>
              <a:t>import </a:t>
            </a:r>
            <a:r>
              <a:rPr lang="ko-KR" altLang="en-US" dirty="0">
                <a:latin typeface="+mj-ea"/>
                <a:ea typeface="+mj-ea"/>
              </a:rPr>
              <a:t>문장</a:t>
            </a:r>
          </a:p>
        </p:txBody>
      </p:sp>
    </p:spTree>
    <p:extLst>
      <p:ext uri="{BB962C8B-B14F-4D97-AF65-F5344CB8AC3E}">
        <p14:creationId xmlns:p14="http://schemas.microsoft.com/office/powerpoint/2010/main" val="115215271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자바에서 각종 소스 파일과 클래스 파일을 어떤 원칙으로 관리하는 것일까?</a:t>
            </a:r>
          </a:p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패키지의 계층 구조를 반영한 디렉토리 구조에 소스와 클래스 파일들을 </a:t>
            </a:r>
            <a:r>
              <a:rPr lang="ko-KR" altLang="en-US" dirty="0" smtClean="0">
                <a:latin typeface="+mj-ea"/>
                <a:ea typeface="+mj-ea"/>
              </a:rPr>
              <a:t>저장한다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패키지 </a:t>
            </a:r>
            <a:r>
              <a:rPr lang="ko-KR" altLang="en-US" dirty="0" err="1" smtClean="0">
                <a:latin typeface="+mj-ea"/>
                <a:ea typeface="+mj-ea"/>
                <a:sym typeface="Wingdings" panose="05000000000000000000" pitchFamily="2" charset="2"/>
              </a:rPr>
              <a:t>계층구조와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 디렉토리 계층구조 일치해야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소스 파일과 클래스 파일 관리(이클립스)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1101" y="4088607"/>
            <a:ext cx="7096125" cy="2534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2802" y="4479744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사용자가 정의한 패키지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886954" y="5668344"/>
            <a:ext cx="1738724" cy="954593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76307" y="4837814"/>
            <a:ext cx="3157870" cy="94629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48812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 dirty="0" smtClean="0">
                <a:latin typeface="+mj-ea"/>
                <a:ea typeface="+mj-ea"/>
              </a:rPr>
              <a:t>클래스 파일</a:t>
            </a:r>
            <a:r>
              <a:rPr lang="ko-KR" altLang="en-US" dirty="0" smtClean="0">
                <a:latin typeface="+mj-ea"/>
                <a:ea typeface="+mj-ea"/>
              </a:rPr>
              <a:t>은 프로젝트 아래 </a:t>
            </a:r>
            <a:r>
              <a:rPr lang="en-US" altLang="ko-KR" b="1" dirty="0" smtClean="0">
                <a:latin typeface="+mj-ea"/>
                <a:ea typeface="+mj-ea"/>
              </a:rPr>
              <a:t>bin </a:t>
            </a:r>
            <a:r>
              <a:rPr lang="ko-KR" altLang="en-US" b="1" dirty="0" smtClean="0">
                <a:latin typeface="+mj-ea"/>
                <a:ea typeface="+mj-ea"/>
              </a:rPr>
              <a:t>디렉토리에 </a:t>
            </a:r>
            <a:r>
              <a:rPr lang="ko-KR" altLang="en-US" dirty="0" smtClean="0">
                <a:latin typeface="+mj-ea"/>
                <a:ea typeface="+mj-ea"/>
              </a:rPr>
              <a:t>저장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소스 디렉토리와 클래스 디렉토리를 분리할 수 있음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다른 프로그래머에게 소스 공개 없이 클래스 파일들 전달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자바 가상 기계가 이 파일들을 찾을 수 있도록 설정해야 함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하나의 소스 파일에 여러 클래스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각 클래스들을 서로 다른 </a:t>
            </a:r>
            <a:r>
              <a:rPr lang="en-US" altLang="ko-KR" dirty="0" smtClean="0">
                <a:latin typeface="+mj-ea"/>
                <a:ea typeface="+mj-ea"/>
                <a:sym typeface="Wingdings" panose="05000000000000000000" pitchFamily="2" charset="2"/>
              </a:rPr>
              <a:t>.class</a:t>
            </a:r>
            <a:r>
              <a:rPr lang="ko-KR" altLang="en-US" dirty="0" smtClean="0">
                <a:latin typeface="+mj-ea"/>
                <a:ea typeface="+mj-ea"/>
                <a:sym typeface="Wingdings" panose="05000000000000000000" pitchFamily="2" charset="2"/>
              </a:rPr>
              <a:t>로 저장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소스 파일과 클래스 파일 관리(이클립스)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915" y="4739474"/>
            <a:ext cx="3277708" cy="20866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780" y="5670764"/>
            <a:ext cx="5028537" cy="910800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3416418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사용 </a:t>
            </a:r>
            <a:r>
              <a:rPr lang="ko-KR" altLang="en-US" dirty="0" smtClean="0">
                <a:latin typeface="+mj-ea"/>
                <a:ea typeface="+mj-ea"/>
              </a:rPr>
              <a:t>방법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클래스 파일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내부 클래스 내에서 객체 자신 참조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외부클래스</a:t>
            </a:r>
            <a:r>
              <a:rPr lang="en-US" altLang="ko-KR" dirty="0" smtClean="0">
                <a:latin typeface="+mj-ea"/>
                <a:ea typeface="+mj-ea"/>
              </a:rPr>
              <a:t>.this</a:t>
            </a:r>
          </a:p>
          <a:p>
            <a:pPr lvl="1"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정적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인스턴스 </a:t>
            </a:r>
            <a:r>
              <a:rPr lang="ko-KR" altLang="en-US" dirty="0" err="1" smtClean="0">
                <a:latin typeface="+mj-ea"/>
                <a:ea typeface="+mj-ea"/>
              </a:rPr>
              <a:t>맴버클래스</a:t>
            </a:r>
            <a:r>
              <a:rPr lang="en-US" altLang="ko-KR" dirty="0" smtClean="0">
                <a:latin typeface="+mj-ea"/>
                <a:ea typeface="+mj-ea"/>
              </a:rPr>
              <a:t>: static </a:t>
            </a:r>
            <a:r>
              <a:rPr lang="ko-KR" altLang="en-US" dirty="0" smtClean="0">
                <a:latin typeface="+mj-ea"/>
                <a:ea typeface="+mj-ea"/>
              </a:rPr>
              <a:t>키워드</a:t>
            </a:r>
            <a:endParaRPr lang="en-US" altLang="ko-KR" dirty="0" smtClean="0">
              <a:latin typeface="+mj-ea"/>
              <a:ea typeface="+mj-ea"/>
            </a:endParaRPr>
          </a:p>
          <a:p>
            <a:pPr marL="457200" lvl="1" indent="0">
              <a:buNone/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내부클래스와 내부 인터페이스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074" name="Picture 2" descr="https://blog.kakaocdn.net/dn/baoPhT/btqAowDLrrl/Sjty7LxxM22gz4tyKVhMU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76" y="2757058"/>
            <a:ext cx="10431019" cy="19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0950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개발자가 직접 패키지 구조 반영 디렉토리 생성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컴파일 할 때는 작업 디렉토리에서 컴파일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 클래스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파일을 작업 디렉토리에서 실행하려면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err="1" smtClean="0">
                <a:latin typeface="+mj-ea"/>
                <a:ea typeface="+mj-ea"/>
              </a:rPr>
              <a:t>소스파일과</a:t>
            </a:r>
            <a:r>
              <a:rPr lang="ko-KR" altLang="en-US" dirty="0" smtClean="0">
                <a:latin typeface="+mj-ea"/>
                <a:ea typeface="+mj-ea"/>
              </a:rPr>
              <a:t> 클래스 파일을 분리 저장하려면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소스 파일과 클래스 파일 관리</a:t>
            </a:r>
            <a:r>
              <a:rPr lang="ko-KR" altLang="en-US" dirty="0" smtClean="0">
                <a:latin typeface="+mj-ea"/>
                <a:ea typeface="+mj-ea"/>
              </a:rPr>
              <a:t>(명령어)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5852" y="2800360"/>
            <a:ext cx="517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C&gt; </a:t>
            </a:r>
            <a:r>
              <a:rPr lang="en-US" altLang="ko-KR" sz="2800" dirty="0" err="1" smtClean="0">
                <a:latin typeface="+mn-ea"/>
              </a:rPr>
              <a:t>javac</a:t>
            </a:r>
            <a:r>
              <a:rPr lang="en-US" altLang="ko-KR" sz="2800" dirty="0" smtClean="0">
                <a:latin typeface="+mn-ea"/>
              </a:rPr>
              <a:t> library/Rectangle.java</a:t>
            </a:r>
            <a:endParaRPr lang="ko-KR" altLang="en-US" sz="2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5852" y="3940042"/>
            <a:ext cx="4209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C&gt; java </a:t>
            </a:r>
            <a:r>
              <a:rPr lang="en-US" altLang="ko-KR" sz="2800" dirty="0" err="1" smtClean="0">
                <a:latin typeface="+mn-ea"/>
              </a:rPr>
              <a:t>library.Rectangle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5851" y="5219493"/>
            <a:ext cx="7510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C&gt; </a:t>
            </a:r>
            <a:r>
              <a:rPr lang="en-US" altLang="ko-KR" sz="2800" dirty="0" err="1" smtClean="0">
                <a:latin typeface="+mn-ea"/>
              </a:rPr>
              <a:t>javac</a:t>
            </a:r>
            <a:r>
              <a:rPr lang="en-US" altLang="ko-KR" sz="2800" dirty="0" smtClean="0">
                <a:latin typeface="+mn-ea"/>
              </a:rPr>
              <a:t> –d C:\classes library/Rectangle.java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11555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3738" y="2509838"/>
            <a:ext cx="5343525" cy="3819525"/>
          </a:xfrm>
          <a:prstGeom prst="rect">
            <a:avLst/>
          </a:prstGeom>
        </p:spPr>
      </p:pic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가상 </a:t>
            </a:r>
            <a:r>
              <a:rPr lang="ko-KR" altLang="en-US" dirty="0" err="1">
                <a:latin typeface="+mj-ea"/>
                <a:ea typeface="+mj-ea"/>
              </a:rPr>
              <a:t>머신이</a:t>
            </a:r>
            <a:r>
              <a:rPr lang="ko-KR" altLang="en-US" dirty="0">
                <a:latin typeface="+mj-ea"/>
                <a:ea typeface="+mj-ea"/>
              </a:rPr>
              <a:t> 클래스 파일을 찾는 디렉토리들을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클래스 경로(</a:t>
            </a:r>
            <a:r>
              <a:rPr lang="ko-KR" altLang="en-US" dirty="0" err="1">
                <a:solidFill>
                  <a:srgbClr val="FF0000"/>
                </a:solidFill>
                <a:latin typeface="+mj-ea"/>
                <a:ea typeface="+mj-ea"/>
              </a:rPr>
              <a:t>class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+mj-ea"/>
                <a:ea typeface="+mj-ea"/>
              </a:rPr>
              <a:t>path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dirty="0" err="1">
                <a:latin typeface="+mj-ea"/>
                <a:ea typeface="+mj-ea"/>
              </a:rPr>
              <a:t>라고</a:t>
            </a:r>
            <a:r>
              <a:rPr lang="ko-KR" altLang="en-US" dirty="0">
                <a:latin typeface="+mj-ea"/>
                <a:ea typeface="+mj-ea"/>
              </a:rPr>
              <a:t> 한다.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자바 가상 </a:t>
            </a:r>
            <a:r>
              <a:rPr lang="ko-KR" altLang="en-US" dirty="0" err="1">
                <a:latin typeface="+mj-ea"/>
                <a:ea typeface="+mj-ea"/>
              </a:rPr>
              <a:t>머신은</a:t>
            </a:r>
            <a:r>
              <a:rPr lang="ko-KR" altLang="en-US" dirty="0">
                <a:latin typeface="+mj-ea"/>
                <a:ea typeface="+mj-ea"/>
              </a:rPr>
              <a:t> 어떻게</a:t>
            </a:r>
          </a:p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클래스 파일을 찾을까?</a:t>
            </a:r>
          </a:p>
        </p:txBody>
      </p:sp>
    </p:spTree>
    <p:extLst>
      <p:ext uri="{BB962C8B-B14F-4D97-AF65-F5344CB8AC3E}">
        <p14:creationId xmlns:p14="http://schemas.microsoft.com/office/powerpoint/2010/main" val="129481000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자바 가상 </a:t>
            </a:r>
            <a:r>
              <a:rPr lang="ko-KR" altLang="en-US" dirty="0" err="1">
                <a:latin typeface="+mj-ea"/>
                <a:ea typeface="+mj-ea"/>
              </a:rPr>
              <a:t>머신은</a:t>
            </a:r>
            <a:r>
              <a:rPr lang="ko-KR" altLang="en-US" dirty="0">
                <a:latin typeface="+mj-ea"/>
                <a:ea typeface="+mj-ea"/>
              </a:rPr>
              <a:t> 항상 현재 작업 디렉토리부터 찾는다.</a:t>
            </a:r>
          </a:p>
          <a:p>
            <a:pPr marL="0" indent="0">
              <a:buNone/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환경 </a:t>
            </a:r>
            <a:r>
              <a:rPr lang="ko-KR" altLang="en-US" dirty="0">
                <a:latin typeface="+mj-ea"/>
                <a:ea typeface="+mj-ea"/>
              </a:rPr>
              <a:t>변수인 </a:t>
            </a:r>
            <a:r>
              <a:rPr lang="ko-KR" altLang="en-US" dirty="0" err="1">
                <a:latin typeface="+mj-ea"/>
                <a:ea typeface="+mj-ea"/>
              </a:rPr>
              <a:t>CLASSPATH에</a:t>
            </a:r>
            <a:r>
              <a:rPr lang="ko-KR" altLang="en-US" dirty="0">
                <a:latin typeface="+mj-ea"/>
                <a:ea typeface="+mj-ea"/>
              </a:rPr>
              <a:t> 설정된 디렉토리에서 찾는다.</a:t>
            </a:r>
          </a:p>
          <a:p>
            <a:pPr marL="0" indent="0">
              <a:buNone/>
              <a:defRPr lang="ko-KR" altLang="en-US"/>
            </a:pPr>
            <a:endParaRPr lang="ko-KR" altLang="en-US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자바 가상 </a:t>
            </a:r>
            <a:r>
              <a:rPr lang="ko-KR" altLang="en-US" dirty="0" err="1">
                <a:latin typeface="+mj-ea"/>
                <a:ea typeface="+mj-ea"/>
              </a:rPr>
              <a:t>머신을</a:t>
            </a:r>
            <a:r>
              <a:rPr lang="ko-KR" altLang="en-US" dirty="0">
                <a:latin typeface="+mj-ea"/>
                <a:ea typeface="+mj-ea"/>
              </a:rPr>
              <a:t> 실행할 때 옵션 -</a:t>
            </a:r>
            <a:r>
              <a:rPr lang="ko-KR" altLang="en-US" dirty="0" err="1">
                <a:latin typeface="+mj-ea"/>
                <a:ea typeface="+mj-ea"/>
              </a:rPr>
              <a:t>classpath를</a:t>
            </a:r>
            <a:r>
              <a:rPr lang="ko-KR" altLang="en-US" dirty="0">
                <a:latin typeface="+mj-ea"/>
                <a:ea typeface="+mj-ea"/>
              </a:rPr>
              <a:t> 사용할 수 있다.</a:t>
            </a:r>
          </a:p>
          <a:p>
            <a:pPr>
              <a:defRPr lang="ko-KR" altLang="en-US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클래스 경로를 지정하는 3가지의 방법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2467" y="3798489"/>
            <a:ext cx="4988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제어판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시스템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고급 시스템 설정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고급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환경변수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1761" y="5172057"/>
            <a:ext cx="3432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자바 가상 기계가 클래스 파일 탐색 순서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ko-KR" sz="1400" i="1" dirty="0">
                <a:latin typeface="+mj-ea"/>
                <a:ea typeface="+mj-ea"/>
              </a:rPr>
              <a:t>C:\classes</a:t>
            </a:r>
            <a:r>
              <a:rPr lang="en-US" altLang="ko-KR" sz="1400" i="1" dirty="0">
                <a:latin typeface="+mj-ea"/>
                <a:ea typeface="+mj-ea"/>
              </a:rPr>
              <a:t>\</a:t>
            </a:r>
            <a:r>
              <a:rPr lang="ko-KR" altLang="ko-KR" sz="1400" i="1" dirty="0" err="1">
                <a:latin typeface="+mj-ea"/>
                <a:ea typeface="+mj-ea"/>
              </a:rPr>
              <a:t>library</a:t>
            </a:r>
            <a:r>
              <a:rPr lang="en-US" altLang="ko-KR" sz="1400" i="1" dirty="0">
                <a:latin typeface="+mj-ea"/>
                <a:ea typeface="+mj-ea"/>
              </a:rPr>
              <a:t>\</a:t>
            </a:r>
            <a:r>
              <a:rPr lang="ko-KR" altLang="ko-KR" sz="1400" i="1" dirty="0" err="1">
                <a:latin typeface="+mj-ea"/>
                <a:ea typeface="+mj-ea"/>
              </a:rPr>
              <a:t>Rectangle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ko-KR" sz="1400" i="1" dirty="0">
                <a:latin typeface="+mj-ea"/>
                <a:ea typeface="+mj-ea"/>
              </a:rPr>
              <a:t>C:\lib</a:t>
            </a:r>
            <a:r>
              <a:rPr lang="en-US" altLang="ko-KR" sz="1400" i="1" dirty="0">
                <a:latin typeface="+mj-ea"/>
                <a:ea typeface="+mj-ea"/>
              </a:rPr>
              <a:t>\</a:t>
            </a:r>
            <a:r>
              <a:rPr lang="ko-KR" altLang="ko-KR" sz="1400" i="1" dirty="0" err="1">
                <a:latin typeface="+mj-ea"/>
                <a:ea typeface="+mj-ea"/>
              </a:rPr>
              <a:t>library</a:t>
            </a:r>
            <a:r>
              <a:rPr lang="en-US" altLang="ko-KR" sz="1400" i="1" dirty="0">
                <a:latin typeface="+mj-ea"/>
                <a:ea typeface="+mj-ea"/>
              </a:rPr>
              <a:t>\</a:t>
            </a:r>
            <a:r>
              <a:rPr lang="ko-KR" altLang="ko-KR" sz="1400" i="1" dirty="0" err="1">
                <a:latin typeface="+mj-ea"/>
                <a:ea typeface="+mj-ea"/>
              </a:rPr>
              <a:t>Rectangle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ko-KR" sz="1400" i="1" dirty="0">
                <a:latin typeface="+mj-ea"/>
                <a:ea typeface="+mj-ea"/>
              </a:rPr>
              <a:t>.</a:t>
            </a:r>
            <a:r>
              <a:rPr lang="en-US" altLang="ko-KR" sz="1400" i="1" dirty="0">
                <a:latin typeface="+mj-ea"/>
                <a:ea typeface="+mj-ea"/>
              </a:rPr>
              <a:t>\</a:t>
            </a:r>
            <a:r>
              <a:rPr lang="ko-KR" altLang="ko-KR" sz="1400" i="1" dirty="0">
                <a:latin typeface="+mj-ea"/>
                <a:ea typeface="+mj-ea"/>
              </a:rPr>
              <a:t> </a:t>
            </a:r>
            <a:r>
              <a:rPr lang="ko-KR" altLang="ko-KR" sz="1400" i="1" dirty="0" err="1">
                <a:latin typeface="+mj-ea"/>
                <a:ea typeface="+mj-ea"/>
              </a:rPr>
              <a:t>library</a:t>
            </a:r>
            <a:r>
              <a:rPr lang="en-US" altLang="ko-KR" sz="1400" i="1" dirty="0">
                <a:latin typeface="+mj-ea"/>
                <a:ea typeface="+mj-ea"/>
              </a:rPr>
              <a:t>\</a:t>
            </a:r>
            <a:r>
              <a:rPr lang="ko-KR" altLang="ko-KR" sz="1400" i="1" dirty="0" err="1">
                <a:latin typeface="+mj-ea"/>
                <a:ea typeface="+mj-ea"/>
              </a:rPr>
              <a:t>Rectangle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1761" y="6138355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이클립스가 자동으로 클래스 경로 설정해 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712" y="2225419"/>
            <a:ext cx="6337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 lang="ko-KR" altLang="en-US"/>
            </a:pPr>
            <a:r>
              <a:rPr lang="ko-KR" altLang="ko-KR" sz="2800" i="1" dirty="0">
                <a:latin typeface="+mj-ea"/>
              </a:rPr>
              <a:t>D:\tmp1&gt; </a:t>
            </a:r>
            <a:r>
              <a:rPr lang="ko-KR" altLang="ko-KR" sz="2800" i="1" dirty="0" err="1">
                <a:latin typeface="+mj-ea"/>
              </a:rPr>
              <a:t>javac</a:t>
            </a:r>
            <a:r>
              <a:rPr lang="ko-KR" altLang="ko-KR" sz="2800" i="1" dirty="0">
                <a:latin typeface="+mj-ea"/>
              </a:rPr>
              <a:t> –</a:t>
            </a:r>
            <a:r>
              <a:rPr lang="ko-KR" altLang="ko-KR" sz="2800" i="1" dirty="0" err="1">
                <a:latin typeface="+mj-ea"/>
              </a:rPr>
              <a:t>d</a:t>
            </a:r>
            <a:r>
              <a:rPr lang="ko-KR" altLang="ko-KR" sz="2800" i="1" dirty="0">
                <a:latin typeface="+mj-ea"/>
              </a:rPr>
              <a:t> . PackageTest.java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3712" y="3345700"/>
            <a:ext cx="6885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 lang="ko-KR" altLang="en-US"/>
            </a:pPr>
            <a:r>
              <a:rPr lang="ko-KR" altLang="ko-KR" sz="2800" i="1" dirty="0">
                <a:latin typeface="+mj-ea"/>
              </a:rPr>
              <a:t>C:\&gt;</a:t>
            </a:r>
            <a:r>
              <a:rPr lang="en-US" altLang="ko-KR" sz="2800" i="1" dirty="0">
                <a:latin typeface="+mj-ea"/>
              </a:rPr>
              <a:t> set</a:t>
            </a:r>
            <a:r>
              <a:rPr lang="ko-KR" altLang="en-US" sz="2800" i="1" dirty="0">
                <a:latin typeface="+mj-ea"/>
              </a:rPr>
              <a:t> </a:t>
            </a:r>
            <a:r>
              <a:rPr lang="en-US" altLang="ko-KR" sz="2800" i="1" dirty="0">
                <a:latin typeface="+mj-ea"/>
              </a:rPr>
              <a:t>CLASSPATH =C:\</a:t>
            </a:r>
            <a:r>
              <a:rPr lang="en-US" altLang="ko-KR" sz="2800" i="1" dirty="0" err="1">
                <a:latin typeface="+mj-ea"/>
              </a:rPr>
              <a:t>classes;C</a:t>
            </a:r>
            <a:r>
              <a:rPr lang="en-US" altLang="ko-KR" sz="2800" i="1" dirty="0">
                <a:latin typeface="+mj-ea"/>
              </a:rPr>
              <a:t>:\lib;.</a:t>
            </a:r>
            <a:endParaRPr lang="ko-KR" altLang="ko-KR" sz="2800" i="1" dirty="0">
              <a:latin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3712" y="4571291"/>
            <a:ext cx="9375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 lang="ko-KR" altLang="en-US"/>
            </a:pPr>
            <a:r>
              <a:rPr lang="ko-KR" altLang="ko-KR" sz="2800" i="1" dirty="0">
                <a:latin typeface="+mj-ea"/>
              </a:rPr>
              <a:t>C:\&gt; </a:t>
            </a:r>
            <a:r>
              <a:rPr lang="ko-KR" altLang="ko-KR" sz="2800" i="1" dirty="0" err="1">
                <a:latin typeface="+mj-ea"/>
              </a:rPr>
              <a:t>java</a:t>
            </a:r>
            <a:r>
              <a:rPr lang="ko-KR" altLang="ko-KR" sz="2800" i="1" dirty="0">
                <a:latin typeface="+mj-ea"/>
              </a:rPr>
              <a:t> </a:t>
            </a:r>
            <a:r>
              <a:rPr lang="en-US" altLang="ko-KR" sz="2800" i="1" dirty="0">
                <a:latin typeface="+mj-ea"/>
              </a:rPr>
              <a:t>–</a:t>
            </a:r>
            <a:r>
              <a:rPr lang="ko-KR" altLang="ko-KR" sz="2800" i="1" dirty="0" err="1">
                <a:latin typeface="+mj-ea"/>
              </a:rPr>
              <a:t>classpath</a:t>
            </a:r>
            <a:r>
              <a:rPr lang="ko-KR" altLang="ko-KR" sz="2800" i="1" dirty="0">
                <a:latin typeface="+mj-ea"/>
              </a:rPr>
              <a:t> C:\classes;C:\lib;. </a:t>
            </a:r>
            <a:r>
              <a:rPr lang="ko-KR" altLang="ko-KR" sz="2800" i="1" dirty="0" err="1">
                <a:latin typeface="+mj-ea"/>
              </a:rPr>
              <a:t>library.Rectangle</a:t>
            </a:r>
            <a:endParaRPr lang="ko-KR" altLang="ko-KR" sz="2800" i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942613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JAR </a:t>
            </a:r>
            <a:r>
              <a:rPr lang="en-US" altLang="ko-KR" dirty="0" smtClean="0">
                <a:latin typeface="+mj-ea"/>
                <a:ea typeface="+mj-ea"/>
              </a:rPr>
              <a:t>(Java Archive)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파일은 여러 개의 클래스 파일을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디렉토리 계층 구조를 유지한 채로 압축</a:t>
            </a:r>
            <a:r>
              <a:rPr lang="ko-KR" altLang="en-US" dirty="0">
                <a:latin typeface="+mj-ea"/>
                <a:ea typeface="+mj-ea"/>
              </a:rPr>
              <a:t>하여서 가지고 있을 수 있다.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JAR</a:t>
            </a:r>
            <a:r>
              <a:rPr lang="ko-KR" altLang="en-US" dirty="0">
                <a:latin typeface="+mj-ea"/>
                <a:ea typeface="+mj-ea"/>
              </a:rPr>
              <a:t> 압축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파일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62375" y="2566248"/>
            <a:ext cx="4667250" cy="27628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35234" y="5191156"/>
            <a:ext cx="7321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400" dirty="0">
                <a:latin typeface="+mj-ea"/>
                <a:ea typeface="+mj-ea"/>
              </a:rPr>
              <a:t>C:\&gt;</a:t>
            </a:r>
            <a:r>
              <a:rPr lang="en-US" altLang="ko-KR" sz="2400" dirty="0">
                <a:latin typeface="+mj-ea"/>
                <a:ea typeface="+mj-ea"/>
              </a:rPr>
              <a:t> set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CLASSPATH =C:\</a:t>
            </a:r>
            <a:r>
              <a:rPr lang="en-US" altLang="ko-KR" sz="2400" dirty="0" err="1">
                <a:latin typeface="+mj-ea"/>
                <a:ea typeface="+mj-ea"/>
              </a:rPr>
              <a:t>classes;C</a:t>
            </a:r>
            <a:r>
              <a:rPr lang="en-US" altLang="ko-KR" sz="2400" dirty="0">
                <a:latin typeface="+mj-ea"/>
                <a:ea typeface="+mj-ea"/>
              </a:rPr>
              <a:t>:\lib;.;\test.jar</a:t>
            </a:r>
            <a:endParaRPr lang="ko-KR" altLang="ko-KR" sz="24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5082" y="5573287"/>
            <a:ext cx="34323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자바 가상 기계가 클래스 파일 탐색 순서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ko-KR" sz="1400" i="1" dirty="0">
                <a:latin typeface="+mj-ea"/>
                <a:ea typeface="+mj-ea"/>
              </a:rPr>
              <a:t>C:\classes</a:t>
            </a:r>
            <a:r>
              <a:rPr lang="en-US" altLang="ko-KR" sz="1400" i="1" dirty="0">
                <a:latin typeface="+mj-ea"/>
                <a:ea typeface="+mj-ea"/>
              </a:rPr>
              <a:t>\</a:t>
            </a:r>
            <a:r>
              <a:rPr lang="ko-KR" altLang="ko-KR" sz="1400" i="1" dirty="0" err="1">
                <a:latin typeface="+mj-ea"/>
                <a:ea typeface="+mj-ea"/>
              </a:rPr>
              <a:t>library</a:t>
            </a:r>
            <a:r>
              <a:rPr lang="en-US" altLang="ko-KR" sz="1400" i="1" dirty="0">
                <a:latin typeface="+mj-ea"/>
                <a:ea typeface="+mj-ea"/>
              </a:rPr>
              <a:t>\</a:t>
            </a:r>
            <a:r>
              <a:rPr lang="ko-KR" altLang="ko-KR" sz="1400" i="1" dirty="0" err="1">
                <a:latin typeface="+mj-ea"/>
                <a:ea typeface="+mj-ea"/>
              </a:rPr>
              <a:t>Rectangle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ko-KR" sz="1400" i="1" dirty="0">
                <a:latin typeface="+mj-ea"/>
                <a:ea typeface="+mj-ea"/>
              </a:rPr>
              <a:t>C:\lib</a:t>
            </a:r>
            <a:r>
              <a:rPr lang="en-US" altLang="ko-KR" sz="1400" i="1" dirty="0">
                <a:latin typeface="+mj-ea"/>
                <a:ea typeface="+mj-ea"/>
              </a:rPr>
              <a:t>\</a:t>
            </a:r>
            <a:r>
              <a:rPr lang="ko-KR" altLang="ko-KR" sz="1400" i="1" dirty="0" err="1">
                <a:latin typeface="+mj-ea"/>
                <a:ea typeface="+mj-ea"/>
              </a:rPr>
              <a:t>library</a:t>
            </a:r>
            <a:r>
              <a:rPr lang="en-US" altLang="ko-KR" sz="1400" i="1" dirty="0">
                <a:latin typeface="+mj-ea"/>
                <a:ea typeface="+mj-ea"/>
              </a:rPr>
              <a:t>\</a:t>
            </a:r>
            <a:r>
              <a:rPr lang="ko-KR" altLang="ko-KR" sz="1400" i="1" dirty="0" err="1">
                <a:latin typeface="+mj-ea"/>
                <a:ea typeface="+mj-ea"/>
              </a:rPr>
              <a:t>Rectangle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ko-KR" sz="1400" i="1" dirty="0">
                <a:latin typeface="+mj-ea"/>
                <a:ea typeface="+mj-ea"/>
              </a:rPr>
              <a:t>.</a:t>
            </a:r>
            <a:r>
              <a:rPr lang="en-US" altLang="ko-KR" sz="1400" i="1" dirty="0">
                <a:latin typeface="+mj-ea"/>
                <a:ea typeface="+mj-ea"/>
              </a:rPr>
              <a:t>\</a:t>
            </a:r>
            <a:r>
              <a:rPr lang="ko-KR" altLang="ko-KR" sz="1400" i="1" dirty="0">
                <a:latin typeface="+mj-ea"/>
                <a:ea typeface="+mj-ea"/>
              </a:rPr>
              <a:t> </a:t>
            </a:r>
            <a:r>
              <a:rPr lang="ko-KR" altLang="ko-KR" sz="1400" i="1" dirty="0" err="1">
                <a:latin typeface="+mj-ea"/>
                <a:ea typeface="+mj-ea"/>
              </a:rPr>
              <a:t>library</a:t>
            </a:r>
            <a:r>
              <a:rPr lang="en-US" altLang="ko-KR" sz="1400" i="1" dirty="0">
                <a:latin typeface="+mj-ea"/>
                <a:ea typeface="+mj-ea"/>
              </a:rPr>
              <a:t>\</a:t>
            </a:r>
            <a:r>
              <a:rPr lang="ko-KR" altLang="ko-KR" sz="1400" i="1" dirty="0" err="1">
                <a:latin typeface="+mj-ea"/>
                <a:ea typeface="+mj-ea"/>
              </a:rPr>
              <a:t>Rectangle</a:t>
            </a:r>
            <a:endParaRPr lang="en-US" altLang="ko-KR" sz="1400" i="1" dirty="0">
              <a:latin typeface="+mj-ea"/>
              <a:ea typeface="+mj-ea"/>
            </a:endParaRPr>
          </a:p>
          <a:p>
            <a:r>
              <a:rPr lang="en-US" altLang="ko-KR" sz="1400" b="1" i="1" dirty="0">
                <a:latin typeface="+mj-ea"/>
                <a:ea typeface="+mj-ea"/>
              </a:rPr>
              <a:t>C:\test.jar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094241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JAR</a:t>
            </a:r>
            <a:r>
              <a:rPr lang="ko-KR" altLang="en-US" dirty="0">
                <a:latin typeface="+mj-ea"/>
                <a:ea typeface="+mj-ea"/>
              </a:rPr>
              <a:t> 파일을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생성하는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0" y="2235496"/>
            <a:ext cx="9144000" cy="170120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7603" y="4922246"/>
            <a:ext cx="7547734" cy="110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>
              <a:defRPr lang="ko-KR" altLang="en-US"/>
            </a:pPr>
            <a:r>
              <a:rPr lang="ko-KR" altLang="ko-KR" sz="1400" i="1" dirty="0">
                <a:latin typeface="+mj-ea"/>
                <a:ea typeface="+mj-ea"/>
              </a:rPr>
              <a:t>c&gt; </a:t>
            </a:r>
            <a:r>
              <a:rPr lang="ko-KR" altLang="ko-KR" sz="1400" i="1" dirty="0" err="1">
                <a:latin typeface="+mj-ea"/>
                <a:ea typeface="+mj-ea"/>
              </a:rPr>
              <a:t>jar</a:t>
            </a:r>
            <a:r>
              <a:rPr lang="ko-KR" altLang="ko-KR" sz="1400" i="1" dirty="0">
                <a:latin typeface="+mj-ea"/>
                <a:ea typeface="+mj-ea"/>
              </a:rPr>
              <a:t> </a:t>
            </a:r>
            <a:r>
              <a:rPr lang="ko-KR" altLang="ko-KR" sz="1400" i="1" dirty="0" err="1">
                <a:latin typeface="+mj-ea"/>
                <a:ea typeface="+mj-ea"/>
              </a:rPr>
              <a:t>cvf</a:t>
            </a:r>
            <a:r>
              <a:rPr lang="ko-KR" altLang="ko-KR" sz="1400" i="1" dirty="0">
                <a:latin typeface="+mj-ea"/>
                <a:ea typeface="+mj-ea"/>
              </a:rPr>
              <a:t> Game.jar *.</a:t>
            </a:r>
            <a:r>
              <a:rPr lang="ko-KR" altLang="ko-KR" sz="1400" i="1" dirty="0" err="1">
                <a:latin typeface="+mj-ea"/>
                <a:ea typeface="+mj-ea"/>
              </a:rPr>
              <a:t>class</a:t>
            </a:r>
            <a:r>
              <a:rPr lang="ko-KR" altLang="ko-KR" sz="1400" i="1" dirty="0">
                <a:latin typeface="+mj-ea"/>
                <a:ea typeface="+mj-ea"/>
              </a:rPr>
              <a:t> icon.png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952625" y="4823074"/>
            <a:ext cx="680448" cy="8347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30769" y="4009293"/>
            <a:ext cx="738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실행 가능한 </a:t>
            </a:r>
            <a:r>
              <a:rPr lang="en-US" altLang="ko-KR" sz="1400" dirty="0">
                <a:latin typeface="+mj-ea"/>
                <a:ea typeface="+mj-ea"/>
              </a:rPr>
              <a:t>JAR </a:t>
            </a:r>
            <a:r>
              <a:rPr lang="ko-KR" altLang="en-US" sz="1400" dirty="0">
                <a:latin typeface="+mj-ea"/>
                <a:ea typeface="+mj-ea"/>
              </a:rPr>
              <a:t>생성</a:t>
            </a:r>
            <a:r>
              <a:rPr lang="en-US" altLang="ko-KR" sz="1400" dirty="0">
                <a:latin typeface="+mj-ea"/>
                <a:ea typeface="+mj-ea"/>
              </a:rPr>
              <a:t>: C&gt; jar </a:t>
            </a:r>
            <a:r>
              <a:rPr lang="en-US" altLang="ko-KR" sz="1400" dirty="0" err="1">
                <a:latin typeface="+mj-ea"/>
                <a:ea typeface="+mj-ea"/>
              </a:rPr>
              <a:t>cvfe</a:t>
            </a:r>
            <a:r>
              <a:rPr lang="en-US" altLang="ko-KR" sz="1400" dirty="0">
                <a:latin typeface="+mj-ea"/>
                <a:ea typeface="+mj-ea"/>
              </a:rPr>
              <a:t> Game.jar </a:t>
            </a:r>
            <a:r>
              <a:rPr lang="en-US" altLang="ko-KR" sz="1400" dirty="0" err="1">
                <a:latin typeface="+mj-ea"/>
                <a:ea typeface="+mj-ea"/>
              </a:rPr>
              <a:t>com.mycompany.game.Main</a:t>
            </a:r>
            <a:r>
              <a:rPr lang="en-US" altLang="ko-KR" sz="1400" dirty="0">
                <a:latin typeface="+mj-ea"/>
                <a:ea typeface="+mj-ea"/>
              </a:rPr>
              <a:t> *.class icon.png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6233" y="4317070"/>
            <a:ext cx="510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+mj-ea"/>
                <a:ea typeface="+mj-ea"/>
              </a:rPr>
              <a:t>Main.class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처음 실행되는 클래스이며 </a:t>
            </a:r>
            <a:r>
              <a:rPr lang="en-US" altLang="ko-KR" sz="1400" dirty="0">
                <a:latin typeface="+mj-ea"/>
                <a:ea typeface="+mj-ea"/>
              </a:rPr>
              <a:t>.class</a:t>
            </a:r>
            <a:r>
              <a:rPr lang="ko-KR" altLang="en-US" sz="1400" dirty="0">
                <a:latin typeface="+mj-ea"/>
                <a:ea typeface="+mj-ea"/>
              </a:rPr>
              <a:t>를 붙이지 않음</a:t>
            </a:r>
          </a:p>
        </p:txBody>
      </p:sp>
    </p:spTree>
    <p:extLst>
      <p:ext uri="{BB962C8B-B14F-4D97-AF65-F5344CB8AC3E}">
        <p14:creationId xmlns:p14="http://schemas.microsoft.com/office/powerpoint/2010/main" val="326652559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>
                <a:latin typeface="+mj-ea"/>
                <a:ea typeface="+mj-ea"/>
              </a:rPr>
              <a:t>JAR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파일 실행 방법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370" y="1493592"/>
            <a:ext cx="7211431" cy="53347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21574" y="5235302"/>
            <a:ext cx="2021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C&gt; java –jar Game.jar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99370" y="1493592"/>
            <a:ext cx="333187" cy="212764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22697" y="1706356"/>
            <a:ext cx="592916" cy="24116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58865" y="3491111"/>
            <a:ext cx="592916" cy="24116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9542" y="4040384"/>
            <a:ext cx="1220906" cy="23835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6441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+mj-ea"/>
                <a:ea typeface="+mj-ea"/>
              </a:rPr>
              <a:t>자바에서 지원하는 패키지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0630" y="1602447"/>
            <a:ext cx="6693492" cy="51557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325359" y="1921984"/>
            <a:ext cx="5094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https://docs.oracle.com/en/java/javase/18/</a:t>
            </a:r>
          </a:p>
        </p:txBody>
      </p:sp>
    </p:spTree>
    <p:extLst>
      <p:ext uri="{BB962C8B-B14F-4D97-AF65-F5344CB8AC3E}">
        <p14:creationId xmlns:p14="http://schemas.microsoft.com/office/powerpoint/2010/main" val="105308571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695326" y="1953018"/>
            <a:ext cx="7985379" cy="2508145"/>
          </a:xfrm>
          <a:prstGeom prst="roundRect">
            <a:avLst>
              <a:gd name="adj" fmla="val 2738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95326" y="4618748"/>
            <a:ext cx="7266050" cy="2036423"/>
          </a:xfrm>
          <a:prstGeom prst="roundRect">
            <a:avLst>
              <a:gd name="adj" fmla="val 2738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보면</a:t>
            </a:r>
            <a:r>
              <a:rPr lang="en-US" altLang="ko-KR" dirty="0" smtClean="0"/>
              <a:t>…</a:t>
            </a:r>
            <a:r>
              <a:rPr lang="ko-KR" altLang="en-US" dirty="0" smtClean="0"/>
              <a:t>필수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7725" y="2044119"/>
            <a:ext cx="7832980" cy="2417043"/>
          </a:xfrm>
        </p:spPr>
        <p:txBody>
          <a:bodyPr>
            <a:normAutofit lnSpcReduction="10000"/>
          </a:bodyPr>
          <a:lstStyle/>
          <a:p>
            <a:r>
              <a:rPr lang="ko-KR" altLang="en-US" sz="3600" dirty="0" err="1" smtClean="0">
                <a:ea typeface="굴림" panose="020B0600000101010101" pitchFamily="50" charset="-127"/>
              </a:rPr>
              <a:t>람다식</a:t>
            </a:r>
            <a:r>
              <a:rPr lang="ko-KR" altLang="en-US" sz="3600" dirty="0" smtClean="0">
                <a:ea typeface="굴림" panose="020B0600000101010101" pitchFamily="50" charset="-127"/>
              </a:rPr>
              <a:t> 구문 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함수 인터페이스와 </a:t>
            </a:r>
            <a:r>
              <a:rPr lang="ko-KR" altLang="en-US" sz="3600" dirty="0" err="1" smtClean="0">
                <a:ea typeface="굴림" panose="020B0600000101010101" pitchFamily="50" charset="-127"/>
              </a:rPr>
              <a:t>람다식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패키지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소스</a:t>
            </a:r>
            <a:r>
              <a:rPr lang="en-US" altLang="ko-KR" sz="3600" dirty="0" smtClean="0">
                <a:ea typeface="굴림" panose="020B0600000101010101" pitchFamily="50" charset="-127"/>
              </a:rPr>
              <a:t>/</a:t>
            </a:r>
            <a:r>
              <a:rPr lang="ko-KR" altLang="en-US" sz="3600" dirty="0" smtClean="0">
                <a:ea typeface="굴림" panose="020B0600000101010101" pitchFamily="50" charset="-127"/>
              </a:rPr>
              <a:t>클래스 파일 관리</a:t>
            </a:r>
            <a:endParaRPr lang="en-US" altLang="ko-KR" sz="3600" dirty="0" smtClean="0">
              <a:ea typeface="굴림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28701" y="4730390"/>
            <a:ext cx="7652003" cy="192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ea typeface="굴림" panose="020B0600000101010101" pitchFamily="50" charset="-127"/>
              </a:rPr>
              <a:t>JAR </a:t>
            </a:r>
            <a:r>
              <a:rPr lang="ko-KR" altLang="en-US" sz="3600" dirty="0" smtClean="0">
                <a:ea typeface="굴림" panose="020B0600000101010101" pitchFamily="50" charset="-127"/>
              </a:rPr>
              <a:t>압축파일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자바에서 지원하는 패키지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433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사용 </a:t>
            </a:r>
            <a:r>
              <a:rPr lang="ko-KR" altLang="en-US" dirty="0" smtClean="0">
                <a:latin typeface="+mj-ea"/>
                <a:ea typeface="+mj-ea"/>
              </a:rPr>
              <a:t>방법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객체 생성</a:t>
            </a:r>
            <a:endParaRPr lang="en-US" altLang="ko-KR" dirty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내부클래스와 내부 인터페이스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75" y="2770394"/>
            <a:ext cx="9944769" cy="13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917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사용 </a:t>
            </a:r>
            <a:r>
              <a:rPr lang="ko-KR" altLang="en-US" dirty="0" smtClean="0">
                <a:latin typeface="+mj-ea"/>
                <a:ea typeface="+mj-ea"/>
              </a:rPr>
              <a:t>방법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인스턴스 </a:t>
            </a:r>
            <a:r>
              <a:rPr lang="ko-KR" altLang="en-US" dirty="0" err="1" smtClean="0">
                <a:latin typeface="+mj-ea"/>
                <a:ea typeface="+mj-ea"/>
              </a:rPr>
              <a:t>맴버</a:t>
            </a:r>
            <a:r>
              <a:rPr lang="ko-KR" altLang="en-US" dirty="0" smtClean="0">
                <a:latin typeface="+mj-ea"/>
                <a:ea typeface="+mj-ea"/>
              </a:rPr>
              <a:t> 클래스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내부클래스와 내부 인터페이스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098" name="Picture 2" descr="https://blog.kakaocdn.net/dn/cu51WU/btqAo7wYnTh/CB8Rcjtl8rirHgTORPESR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27" y="2604017"/>
            <a:ext cx="8244145" cy="11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blog.kakaocdn.net/dn/dvk9NM/btqAovZaEfQ/hIs6cuvNkhASnCIIYnMt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345" y="3746880"/>
            <a:ext cx="6011308" cy="29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7114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사용 </a:t>
            </a:r>
            <a:r>
              <a:rPr lang="ko-KR" altLang="en-US" dirty="0" smtClean="0">
                <a:latin typeface="+mj-ea"/>
                <a:ea typeface="+mj-ea"/>
              </a:rPr>
              <a:t>방법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정적 </a:t>
            </a:r>
            <a:r>
              <a:rPr lang="ko-KR" altLang="en-US" dirty="0" err="1" smtClean="0">
                <a:latin typeface="+mj-ea"/>
                <a:ea typeface="+mj-ea"/>
              </a:rPr>
              <a:t>맴버</a:t>
            </a:r>
            <a:r>
              <a:rPr lang="ko-KR" altLang="en-US" dirty="0" smtClean="0">
                <a:latin typeface="+mj-ea"/>
                <a:ea typeface="+mj-ea"/>
              </a:rPr>
              <a:t> 클래스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내부클래스와 내부 인터페이스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385" y="2615442"/>
            <a:ext cx="7243783" cy="42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529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사용 </a:t>
            </a:r>
            <a:r>
              <a:rPr lang="ko-KR" altLang="en-US" dirty="0" smtClean="0">
                <a:latin typeface="+mj-ea"/>
                <a:ea typeface="+mj-ea"/>
              </a:rPr>
              <a:t>방법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지역 클래스</a:t>
            </a: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내부클래스와 내부 인터페이스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9218" name="Picture 2" descr="https://blog.kakaocdn.net/dn/cfbB32/btqAm5mPqxJ/Zib4qk9AsimtSjx6Nuli3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610" y="1919177"/>
            <a:ext cx="7735415" cy="467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880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이름이 없으므로 한번 만 사용</a:t>
            </a:r>
            <a:endParaRPr lang="en-US" altLang="ko-KR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dirty="0"/>
              <a:t>단독 생성 </a:t>
            </a:r>
            <a:r>
              <a:rPr lang="ko-KR" altLang="en-US" dirty="0" smtClean="0"/>
              <a:t>불가</a:t>
            </a:r>
            <a:r>
              <a:rPr lang="en-US" altLang="ko-KR" dirty="0" smtClean="0"/>
              <a:t>: </a:t>
            </a:r>
            <a:r>
              <a:rPr lang="ko-KR" altLang="en-US" dirty="0"/>
              <a:t>클래스 상속하거나 인터페이스 구현해야만 생성 가능</a:t>
            </a:r>
          </a:p>
          <a:p>
            <a:pPr>
              <a:defRPr lang="ko-KR" altLang="en-US"/>
            </a:pPr>
            <a:endParaRPr lang="en-US" altLang="ko-KR" dirty="0" smtClean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defRPr lang="ko-KR" altLang="en-US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j-ea"/>
                <a:ea typeface="+mj-ea"/>
              </a:rPr>
              <a:t>무명 클래스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1266" name="Picture 2" descr="https://blog.kakaocdn.net/dn/c5CQqF/btqApIQ2fIp/kGpiZfOXooKpjkZ3VMeTn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64" y="3170003"/>
            <a:ext cx="8807671" cy="357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3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1065</TotalTime>
  <Words>1419</Words>
  <Application>Microsoft Office PowerPoint</Application>
  <PresentationFormat>와이드스크린</PresentationFormat>
  <Paragraphs>250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47</vt:i4>
      </vt:variant>
    </vt:vector>
  </HeadingPairs>
  <TitlesOfParts>
    <vt:vector size="61" baseType="lpstr">
      <vt:lpstr>Source Han Sans (Modified)</vt:lpstr>
      <vt:lpstr>굴림</vt:lpstr>
      <vt:lpstr>맑은 고딕</vt:lpstr>
      <vt:lpstr>Arial</vt:lpstr>
      <vt:lpstr>Calibri</vt:lpstr>
      <vt:lpstr>Calibri Light</vt:lpstr>
      <vt:lpstr>Consolas</vt:lpstr>
      <vt:lpstr>Tahoma</vt:lpstr>
      <vt:lpstr>Tw Cen MT</vt:lpstr>
      <vt:lpstr>Wingdings</vt:lpstr>
      <vt:lpstr>Wingdings 2</vt:lpstr>
      <vt:lpstr>Wingdings 3</vt:lpstr>
      <vt:lpstr>HDOfficeLightV0</vt:lpstr>
      <vt:lpstr>New_Simple01</vt:lpstr>
      <vt:lpstr>제2부 자바II (2)</vt:lpstr>
      <vt:lpstr>내부클래스와 내부 인터페이스</vt:lpstr>
      <vt:lpstr>내부클래스와 내부 인터페이스</vt:lpstr>
      <vt:lpstr>내부클래스와 내부 인터페이스</vt:lpstr>
      <vt:lpstr>내부클래스와 내부 인터페이스</vt:lpstr>
      <vt:lpstr>내부클래스와 내부 인터페이스</vt:lpstr>
      <vt:lpstr>내부클래스와 내부 인터페이스</vt:lpstr>
      <vt:lpstr>내부클래스와 내부 인터페이스</vt:lpstr>
      <vt:lpstr>무명 클래스</vt:lpstr>
      <vt:lpstr>무명 클래스</vt:lpstr>
      <vt:lpstr>람다식</vt:lpstr>
      <vt:lpstr>람다식의 구문</vt:lpstr>
      <vt:lpstr>람다식의 예</vt:lpstr>
      <vt:lpstr>람다식의 특징</vt:lpstr>
      <vt:lpstr>람다식은 왜 필요한가?</vt:lpstr>
      <vt:lpstr>람다식은 왜 필요한가?</vt:lpstr>
      <vt:lpstr>람다식은 왜 필요한가?</vt:lpstr>
      <vt:lpstr>LAB: 타이머 이벤트 처리</vt:lpstr>
      <vt:lpstr>SOLUTION </vt:lpstr>
      <vt:lpstr>함수 인터페이스와 람다식</vt:lpstr>
      <vt:lpstr>함수 인터페이스와 람다식</vt:lpstr>
      <vt:lpstr>람다식 예제 1</vt:lpstr>
      <vt:lpstr>람다식 예제 2</vt:lpstr>
      <vt:lpstr>람다식 예제 3</vt:lpstr>
      <vt:lpstr>패키지</vt:lpstr>
      <vt:lpstr>자바가 제공하는 라이브러리도 기능별로 패키지로 묶여서 제공되고 있다.</vt:lpstr>
      <vt:lpstr>패키지를 사용하는 이유</vt:lpstr>
      <vt:lpstr>패키지의 정의</vt:lpstr>
      <vt:lpstr>패키지 예제</vt:lpstr>
      <vt:lpstr>실행 결과</vt:lpstr>
      <vt:lpstr>패키지 예제</vt:lpstr>
      <vt:lpstr>LAB: 패키지 생성하기</vt:lpstr>
      <vt:lpstr>LAB: 패키지 생성하기</vt:lpstr>
      <vt:lpstr>SOLUTION </vt:lpstr>
      <vt:lpstr>패키지의 이름 규칙</vt:lpstr>
      <vt:lpstr>패키지의 사용</vt:lpstr>
      <vt:lpstr>정적 import 문장</vt:lpstr>
      <vt:lpstr>소스 파일과 클래스 파일 관리(이클립스)</vt:lpstr>
      <vt:lpstr>소스 파일과 클래스 파일 관리(이클립스)</vt:lpstr>
      <vt:lpstr>소스 파일과 클래스 파일 관리(명령어)</vt:lpstr>
      <vt:lpstr>자바 가상 머신은 어떻게 클래스 파일을 찾을까?</vt:lpstr>
      <vt:lpstr>클래스 경로를 지정하는 3가지의 방법</vt:lpstr>
      <vt:lpstr>JAR 압축 파일</vt:lpstr>
      <vt:lpstr>JAR 파일을 생성하는 방법</vt:lpstr>
      <vt:lpstr>JAR 파일 실행 방법</vt:lpstr>
      <vt:lpstr>자바에서 지원하는 패키지</vt:lpstr>
      <vt:lpstr>정리해 보면…필수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제1부 자바리뷰(1)</dc:title>
  <dc:creator>hallym</dc:creator>
  <cp:lastModifiedBy>User</cp:lastModifiedBy>
  <cp:revision>160</cp:revision>
  <dcterms:created xsi:type="dcterms:W3CDTF">2022-07-20T08:54:17Z</dcterms:created>
  <dcterms:modified xsi:type="dcterms:W3CDTF">2022-09-29T04:51:54Z</dcterms:modified>
</cp:coreProperties>
</file>