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757" r:id="rId4"/>
    <p:sldId id="758" r:id="rId5"/>
    <p:sldId id="759" r:id="rId6"/>
    <p:sldId id="760" r:id="rId7"/>
    <p:sldId id="761" r:id="rId8"/>
    <p:sldId id="762" r:id="rId9"/>
    <p:sldId id="763" r:id="rId10"/>
    <p:sldId id="764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0" r:id="rId22"/>
    <p:sldId id="721" r:id="rId23"/>
    <p:sldId id="723" r:id="rId24"/>
    <p:sldId id="749" r:id="rId25"/>
    <p:sldId id="750" r:id="rId26"/>
    <p:sldId id="724" r:id="rId27"/>
    <p:sldId id="725" r:id="rId28"/>
    <p:sldId id="727" r:id="rId29"/>
    <p:sldId id="751" r:id="rId30"/>
    <p:sldId id="752" r:id="rId31"/>
    <p:sldId id="753" r:id="rId32"/>
    <p:sldId id="754" r:id="rId33"/>
    <p:sldId id="755" r:id="rId34"/>
    <p:sldId id="756" r:id="rId35"/>
    <p:sldId id="728" r:id="rId36"/>
    <p:sldId id="729" r:id="rId37"/>
    <p:sldId id="730" r:id="rId38"/>
    <p:sldId id="731" r:id="rId39"/>
    <p:sldId id="53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8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08400" y="1602000"/>
            <a:ext cx="10972800" cy="45252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8400" y="540000"/>
            <a:ext cx="10972800" cy="961200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800" dirty="0" smtClean="0"/>
              <a:t>스레드 개념</a:t>
            </a:r>
            <a:endParaRPr lang="en-US" altLang="ko-KR" sz="2800" dirty="0" smtClean="0"/>
          </a:p>
          <a:p>
            <a:pPr marL="514350" indent="-514350">
              <a:buAutoNum type="arabicParenR"/>
            </a:pPr>
            <a:r>
              <a:rPr lang="ko-KR" altLang="en-US" sz="2800" dirty="0" smtClean="0"/>
              <a:t>스레드 생성 및 활용 </a:t>
            </a:r>
            <a:endParaRPr lang="en-US" altLang="ko-KR" sz="2800" dirty="0"/>
          </a:p>
          <a:p>
            <a:r>
              <a:rPr lang="en-US" altLang="ko-KR" sz="2800" dirty="0" smtClean="0"/>
              <a:t>3)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스레드 스케줄링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4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 smtClean="0">
                <a:latin typeface="+mj-ea"/>
              </a:rPr>
              <a:t>스레드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b="1" dirty="0"/>
              <a:t>(</a:t>
            </a:r>
            <a:r>
              <a:rPr lang="en-US" altLang="ko-KR" b="1" dirty="0" err="1"/>
              <a:t>muli</a:t>
            </a:r>
            <a:r>
              <a:rPr lang="en-US" altLang="ko-KR" b="1" dirty="0"/>
              <a:t>-tasking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애플리케이션을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컴퓨터 시스템의 성능을 높이기 위한 기법이다</a:t>
            </a:r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멀티태스킹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9" y="3292078"/>
            <a:ext cx="6663042" cy="33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3171" y="4609707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</a:t>
            </a:r>
            <a:r>
              <a:rPr lang="en-US" altLang="ko-KR" dirty="0" smtClean="0"/>
              <a:t> CPU: </a:t>
            </a:r>
            <a:r>
              <a:rPr lang="ko-KR" altLang="en-US" dirty="0" smtClean="0"/>
              <a:t>시간을 쪼갬</a:t>
            </a:r>
            <a:endParaRPr lang="en-US" altLang="ko-KR" dirty="0" smtClean="0"/>
          </a:p>
          <a:p>
            <a:r>
              <a:rPr lang="ko-KR" altLang="en-US" dirty="0" smtClean="0"/>
              <a:t>멀티코어 </a:t>
            </a:r>
            <a:r>
              <a:rPr lang="en-US" altLang="ko-KR" dirty="0" smtClean="0"/>
              <a:t>CPU: </a:t>
            </a:r>
            <a:r>
              <a:rPr lang="ko-KR" altLang="en-US" dirty="0" smtClean="0"/>
              <a:t>병행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26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스레드란</a:t>
            </a:r>
            <a:r>
              <a:rPr lang="en-US" altLang="ko-KR" dirty="0"/>
              <a:t>?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스레딩</a:t>
            </a:r>
            <a:r>
              <a:rPr lang="en-US" altLang="ko-KR" dirty="0"/>
              <a:t>(multi-threading)</a:t>
            </a:r>
            <a:r>
              <a:rPr lang="ko-KR" altLang="en-US" dirty="0"/>
              <a:t>은 하나의 </a:t>
            </a:r>
            <a:r>
              <a:rPr lang="ko-KR" altLang="en-US" dirty="0" smtClean="0"/>
              <a:t>어플리케이션 프로그램이 </a:t>
            </a:r>
            <a:r>
              <a:rPr lang="ko-KR" altLang="en-US" dirty="0"/>
              <a:t>동시에 여러 가지 작업을 할 수 있도록 하는 것</a:t>
            </a:r>
          </a:p>
          <a:p>
            <a:r>
              <a:rPr lang="ko-KR" altLang="en-US" dirty="0"/>
              <a:t>각각의 작업은 스레드</a:t>
            </a:r>
            <a:r>
              <a:rPr lang="en-US" altLang="ko-KR" dirty="0"/>
              <a:t>(thread)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70" y="3777666"/>
            <a:ext cx="7095657" cy="27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0345" y="3485435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smtClean="0">
                <a:solidFill>
                  <a:srgbClr val="FF0000"/>
                </a:solidFill>
              </a:rPr>
              <a:t>음악 재생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파일 다운 동시 압축 해제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재생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0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프로세스와 스레드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(process): </a:t>
            </a:r>
            <a:r>
              <a:rPr lang="ko-KR" altLang="en-US" dirty="0" smtClean="0"/>
              <a:t>실행 중인 프로그램</a:t>
            </a:r>
            <a:r>
              <a:rPr lang="en-US" altLang="ko-KR" dirty="0" smtClean="0"/>
              <a:t>. </a:t>
            </a:r>
            <a:r>
              <a:rPr lang="ko-KR" altLang="en-US" dirty="0"/>
              <a:t>자신만의 </a:t>
            </a:r>
            <a:r>
              <a:rPr lang="ko-KR" altLang="en-US" dirty="0" smtClean="0"/>
              <a:t>데이터를 </a:t>
            </a:r>
            <a:r>
              <a:rPr lang="ko-KR" altLang="en-US" dirty="0"/>
              <a:t>가짐</a:t>
            </a:r>
            <a:r>
              <a:rPr lang="en-US" altLang="ko-KR" dirty="0"/>
              <a:t>. </a:t>
            </a:r>
            <a:r>
              <a:rPr lang="ko-KR" altLang="en-US" dirty="0" smtClean="0"/>
              <a:t>독자적으로 실행이 가능한 환경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및 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/>
              <a:t>스레드</a:t>
            </a:r>
            <a:r>
              <a:rPr lang="en-US" altLang="ko-KR" dirty="0"/>
              <a:t>(thread): </a:t>
            </a:r>
            <a:r>
              <a:rPr lang="ko-KR" altLang="en-US" dirty="0" smtClean="0"/>
              <a:t>경량 프로세서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 안에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프로세서의 모든 자원 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</a:t>
            </a:r>
            <a:r>
              <a:rPr lang="ko-KR" altLang="en-US" dirty="0"/>
              <a:t>데이터를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42" y="3676650"/>
            <a:ext cx="47339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6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스레드를 사용하는 이유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통신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 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브라우저에서 웹 페이지를 보면서 동시에 파일을 다운로드할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워드 프로세서에서 문서를 편집하면서 동시에 인쇄한다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프로그램에서는 </a:t>
            </a:r>
            <a:r>
              <a:rPr lang="ko-KR" altLang="en-US" dirty="0" err="1"/>
              <a:t>응답성을</a:t>
            </a:r>
            <a:r>
              <a:rPr lang="ko-KR" altLang="en-US" dirty="0"/>
              <a:t> 높이기 위하여 많은 스레드를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GUI</a:t>
            </a:r>
            <a:r>
              <a:rPr lang="ko-KR" altLang="en-US" dirty="0"/>
              <a:t>에서는 마우스와 키보드 입력을 다른 스레드를 생성하여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및 자원 공유로 인한 동기화 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스레드는 </a:t>
            </a:r>
            <a:r>
              <a:rPr lang="en-US" altLang="ko-KR" dirty="0"/>
              <a:t>Thread </a:t>
            </a:r>
            <a:r>
              <a:rPr lang="ko-KR" altLang="en-US" dirty="0"/>
              <a:t>클래스가 담당한다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스레드가 처리할 작업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기술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331435" y="2544024"/>
            <a:ext cx="7747000" cy="9415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ea"/>
                <a:ea typeface="+mn-ea"/>
              </a:rPr>
              <a:t>Thread t = 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>
                <a:latin typeface="+mn-ea"/>
                <a:ea typeface="+mn-ea"/>
              </a:rPr>
              <a:t>Thread();	// </a:t>
            </a:r>
            <a:r>
              <a:rPr lang="ko-KR" altLang="en-US" sz="1600" dirty="0" err="1">
                <a:latin typeface="+mn-ea"/>
                <a:ea typeface="+mn-ea"/>
              </a:rPr>
              <a:t>스레드</a:t>
            </a:r>
            <a:r>
              <a:rPr lang="ko-KR" altLang="en-US" sz="1600" dirty="0">
                <a:latin typeface="+mn-ea"/>
                <a:ea typeface="+mn-ea"/>
              </a:rPr>
              <a:t> 객체를 생성한다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endParaRPr lang="ko-KR" altLang="en-US" sz="16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600" dirty="0" err="1">
                <a:latin typeface="+mn-ea"/>
                <a:ea typeface="+mn-ea"/>
              </a:rPr>
              <a:t>t.start</a:t>
            </a:r>
            <a:r>
              <a:rPr lang="en-US" altLang="ko-KR" sz="1600" dirty="0">
                <a:latin typeface="+mn-ea"/>
                <a:ea typeface="+mn-ea"/>
              </a:rPr>
              <a:t>();			// </a:t>
            </a:r>
            <a:r>
              <a:rPr lang="ko-KR" altLang="en-US" sz="1600" dirty="0" err="1">
                <a:latin typeface="+mn-ea"/>
                <a:ea typeface="+mn-ea"/>
              </a:rPr>
              <a:t>스레드를</a:t>
            </a:r>
            <a:r>
              <a:rPr lang="ko-KR" altLang="en-US" sz="1600" dirty="0">
                <a:latin typeface="+mn-ea"/>
                <a:ea typeface="+mn-ea"/>
              </a:rPr>
              <a:t> 시작한다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25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Thread </a:t>
            </a:r>
            <a:r>
              <a:rPr lang="ko-KR" altLang="en-US" dirty="0"/>
              <a:t>클래스를 상속하는 방법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Thread </a:t>
            </a:r>
            <a:r>
              <a:rPr lang="ko-KR" altLang="en-US" dirty="0"/>
              <a:t>클래스를 상속받은 후에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run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안에 작업을 </a:t>
            </a:r>
            <a:r>
              <a:rPr lang="ko-KR" altLang="en-US" dirty="0" smtClean="0"/>
              <a:t>기술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en-US" altLang="ko-KR" dirty="0"/>
              <a:t>Runnable </a:t>
            </a:r>
            <a:r>
              <a:rPr lang="ko-KR" altLang="en-US" dirty="0"/>
              <a:t>인터페이스를 구현하는 방법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run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클래스를 </a:t>
            </a:r>
            <a:r>
              <a:rPr lang="ko-KR" altLang="en-US" dirty="0" smtClean="0"/>
              <a:t>작성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이 </a:t>
            </a:r>
            <a:r>
              <a:rPr lang="ko-KR" altLang="en-US" dirty="0"/>
              <a:t>클래스의 객체를 </a:t>
            </a:r>
            <a:r>
              <a:rPr lang="en-US" altLang="ko-KR" dirty="0"/>
              <a:t>Thread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때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스레드를 생성하는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422439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Thread </a:t>
            </a:r>
            <a:r>
              <a:rPr lang="ko-KR" altLang="en-US" dirty="0">
                <a:latin typeface="+mj-ea"/>
              </a:rPr>
              <a:t>클래스를 상속하는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03" y="1814743"/>
            <a:ext cx="5533394" cy="45341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5972" y="2281125"/>
            <a:ext cx="2993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/>
            <a:r>
              <a:rPr lang="en-US" altLang="ko-KR" dirty="0">
                <a:latin typeface="+mn-ea"/>
              </a:rPr>
              <a:t>Thread </a:t>
            </a:r>
            <a:r>
              <a:rPr lang="ko-KR" altLang="en-US" dirty="0">
                <a:latin typeface="+mn-ea"/>
              </a:rPr>
              <a:t>클래스를 </a:t>
            </a:r>
            <a:r>
              <a:rPr lang="ko-KR" altLang="en-US" dirty="0" smtClean="0">
                <a:latin typeface="+mn-ea"/>
              </a:rPr>
              <a:t>상속</a:t>
            </a:r>
            <a:endParaRPr lang="en-US" altLang="ko-KR" dirty="0" smtClean="0">
              <a:latin typeface="+mn-ea"/>
            </a:endParaRPr>
          </a:p>
          <a:p>
            <a:pPr marL="0" lvl="1" fontAlgn="base"/>
            <a:r>
              <a:rPr lang="en-US" altLang="ko-KR" dirty="0" smtClean="0">
                <a:latin typeface="+mn-ea"/>
              </a:rPr>
              <a:t>run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재정의</a:t>
            </a:r>
            <a:r>
              <a:rPr lang="en-US" altLang="ko-KR" dirty="0">
                <a:latin typeface="+mn-ea"/>
              </a:rPr>
              <a:t> </a:t>
            </a:r>
          </a:p>
          <a:p>
            <a:pPr marL="0" lvl="1" fontAlgn="base"/>
            <a:r>
              <a:rPr lang="en-US" altLang="ko-KR" dirty="0">
                <a:latin typeface="+mn-ea"/>
              </a:rPr>
              <a:t>run()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안에 </a:t>
            </a:r>
            <a:r>
              <a:rPr lang="ko-KR" altLang="en-US" dirty="0" err="1" smtClean="0">
                <a:latin typeface="+mn-ea"/>
              </a:rPr>
              <a:t>작업기술</a:t>
            </a:r>
            <a:endParaRPr lang="ko-KR" altLang="en-US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712027" y="1995056"/>
            <a:ext cx="1849582" cy="405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517573" y="1995056"/>
            <a:ext cx="665018" cy="4052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2712027" y="2197678"/>
            <a:ext cx="2805546" cy="5451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329303" y="2470234"/>
            <a:ext cx="1388170" cy="60547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717473" y="2281125"/>
            <a:ext cx="3241963" cy="49184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7473" y="3886200"/>
            <a:ext cx="2857500" cy="4883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5972" y="3853320"/>
            <a:ext cx="2993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/>
            <a:r>
              <a:rPr lang="en-US" altLang="ko-KR" dirty="0">
                <a:latin typeface="+mn-ea"/>
              </a:rPr>
              <a:t>Thread </a:t>
            </a:r>
            <a:r>
              <a:rPr lang="ko-KR" altLang="en-US" dirty="0" smtClean="0">
                <a:latin typeface="+mn-ea"/>
              </a:rPr>
              <a:t>에서 파생된 클래스 </a:t>
            </a:r>
            <a:r>
              <a:rPr lang="en-US" altLang="ko-KR" dirty="0" err="1" smtClean="0">
                <a:latin typeface="+mn-ea"/>
              </a:rPr>
              <a:t>MyThread</a:t>
            </a:r>
            <a:r>
              <a:rPr lang="ko-KR" altLang="en-US" dirty="0" smtClean="0">
                <a:latin typeface="+mn-ea"/>
              </a:rPr>
              <a:t>의 객체 생성</a:t>
            </a:r>
            <a:endParaRPr lang="en-US" altLang="ko-KR" dirty="0" smtClean="0">
              <a:latin typeface="+mn-ea"/>
            </a:endParaRPr>
          </a:p>
          <a:p>
            <a:pPr marL="0" lvl="1" fontAlgn="base"/>
            <a:r>
              <a:rPr lang="en-US" altLang="ko-KR" dirty="0" smtClean="0">
                <a:latin typeface="+mn-ea"/>
              </a:rPr>
              <a:t>start() </a:t>
            </a:r>
            <a:r>
              <a:rPr lang="ko-KR" altLang="en-US" dirty="0" smtClean="0">
                <a:latin typeface="+mn-ea"/>
              </a:rPr>
              <a:t>호출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086100" y="4130386"/>
            <a:ext cx="1631373" cy="2441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2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Runnable </a:t>
            </a:r>
            <a:r>
              <a:rPr lang="ko-KR" altLang="en-US" dirty="0">
                <a:latin typeface="+mn-ea"/>
                <a:ea typeface="+mn-ea"/>
              </a:rPr>
              <a:t>인터페이스를 구현하는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660572" y="4738254"/>
            <a:ext cx="4729505" cy="1904699"/>
            <a:chOff x="3734018" y="3886924"/>
            <a:chExt cx="5792841" cy="2568991"/>
          </a:xfrm>
        </p:grpSpPr>
        <p:pic>
          <p:nvPicPr>
            <p:cNvPr id="1428485" name="Picture 5" descr="MCj0252603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923" y="4174262"/>
              <a:ext cx="1738312" cy="176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8486" name="Picture 6" descr="MCj0434929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254" y="4112348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8487" name="Freeform 7"/>
            <p:cNvSpPr>
              <a:spLocks/>
            </p:cNvSpPr>
            <p:nvPr/>
          </p:nvSpPr>
          <p:spPr bwMode="auto">
            <a:xfrm>
              <a:off x="4638893" y="3886924"/>
              <a:ext cx="1944687" cy="735013"/>
            </a:xfrm>
            <a:custGeom>
              <a:avLst/>
              <a:gdLst>
                <a:gd name="T0" fmla="*/ 1225 w 1225"/>
                <a:gd name="T1" fmla="*/ 463 h 463"/>
                <a:gd name="T2" fmla="*/ 612 w 1225"/>
                <a:gd name="T3" fmla="*/ 10 h 463"/>
                <a:gd name="T4" fmla="*/ 0 w 1225"/>
                <a:gd name="T5" fmla="*/ 4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463">
                  <a:moveTo>
                    <a:pt x="1225" y="463"/>
                  </a:moveTo>
                  <a:cubicBezTo>
                    <a:pt x="1020" y="241"/>
                    <a:pt x="816" y="20"/>
                    <a:pt x="612" y="10"/>
                  </a:cubicBezTo>
                  <a:cubicBezTo>
                    <a:pt x="408" y="0"/>
                    <a:pt x="204" y="201"/>
                    <a:pt x="0" y="403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28488" name="Text Box 8"/>
            <p:cNvSpPr txBox="1">
              <a:spLocks noChangeArrowheads="1"/>
            </p:cNvSpPr>
            <p:nvPr/>
          </p:nvSpPr>
          <p:spPr bwMode="auto">
            <a:xfrm>
              <a:off x="3734018" y="6117361"/>
              <a:ext cx="20043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+mn-ea"/>
                </a:rPr>
                <a:t>Thread </a:t>
              </a:r>
              <a:r>
                <a:rPr lang="ko-KR" altLang="en-US" sz="1600">
                  <a:latin typeface="+mn-ea"/>
                </a:rPr>
                <a:t>객체 </a:t>
              </a:r>
              <a:r>
                <a:rPr lang="en-US" altLang="ko-KR" sz="1600">
                  <a:latin typeface="+mn-ea"/>
                </a:rPr>
                <a:t>= </a:t>
              </a:r>
              <a:r>
                <a:rPr lang="ko-KR" altLang="en-US" sz="1600">
                  <a:latin typeface="+mn-ea"/>
                </a:rPr>
                <a:t>일꾼</a:t>
              </a:r>
            </a:p>
          </p:txBody>
        </p:sp>
        <p:sp>
          <p:nvSpPr>
            <p:cNvPr id="1428489" name="Text Box 9"/>
            <p:cNvSpPr txBox="1">
              <a:spLocks noChangeArrowheads="1"/>
            </p:cNvSpPr>
            <p:nvPr/>
          </p:nvSpPr>
          <p:spPr bwMode="auto">
            <a:xfrm>
              <a:off x="6599455" y="6063386"/>
              <a:ext cx="29274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Runnable </a:t>
              </a:r>
              <a:r>
                <a:rPr lang="ko-KR" altLang="en-US" sz="1600" dirty="0">
                  <a:latin typeface="+mn-ea"/>
                </a:rPr>
                <a:t>객체 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ko-KR" altLang="en-US" sz="1600" dirty="0">
                  <a:latin typeface="+mn-ea"/>
                </a:rPr>
                <a:t>작업의 내용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9600" y="16020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단일상속</a:t>
            </a:r>
            <a:r>
              <a:rPr lang="en-US" altLang="ko-KR" dirty="0"/>
              <a:t>: </a:t>
            </a:r>
            <a:r>
              <a:rPr lang="ko-KR" altLang="en-US" dirty="0"/>
              <a:t>다른 클래스를 이미 상속 받은 클래스는 스레드로 만들 수 </a:t>
            </a:r>
            <a:r>
              <a:rPr lang="ko-KR" altLang="en-US" dirty="0" smtClean="0"/>
              <a:t>없음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Runnable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r>
              <a:rPr lang="en-US" altLang="ko-KR" dirty="0" smtClean="0"/>
              <a:t>Runnable </a:t>
            </a:r>
            <a:r>
              <a:rPr lang="ko-KR" altLang="en-US" dirty="0"/>
              <a:t>인터페이스를 구현한 클래스를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run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Thread 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MyRunnable</a:t>
            </a:r>
            <a:r>
              <a:rPr lang="en-US" altLang="ko-KR" dirty="0" smtClean="0"/>
              <a:t> </a:t>
            </a:r>
            <a:r>
              <a:rPr lang="ko-KR" altLang="en-US" dirty="0"/>
              <a:t>객체를 인수로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r>
              <a:rPr lang="en-US" altLang="ko-KR" dirty="0" smtClean="0"/>
              <a:t>start</a:t>
            </a:r>
            <a:r>
              <a:rPr lang="en-US" altLang="ko-KR" dirty="0"/>
              <a:t>()</a:t>
            </a:r>
            <a:r>
              <a:rPr lang="ko-KR" altLang="en-US" dirty="0"/>
              <a:t>를 호출하여서 스레드를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1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Runnable </a:t>
            </a:r>
            <a:r>
              <a:rPr lang="ko-KR" altLang="en-US" dirty="0"/>
              <a:t>인터페이스를 구현하는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43" y="1814742"/>
            <a:ext cx="5965914" cy="47107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5972" y="2281125"/>
            <a:ext cx="2993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/>
            <a:r>
              <a:rPr lang="en-US" altLang="ko-KR" dirty="0" smtClean="0">
                <a:latin typeface="+mn-ea"/>
              </a:rPr>
              <a:t>Runnable </a:t>
            </a:r>
            <a:r>
              <a:rPr lang="ko-KR" altLang="en-US" dirty="0" smtClean="0">
                <a:latin typeface="+mn-ea"/>
              </a:rPr>
              <a:t>인터페이스 구현</a:t>
            </a:r>
            <a:endParaRPr lang="en-US" altLang="ko-KR" dirty="0" smtClean="0">
              <a:latin typeface="+mn-ea"/>
            </a:endParaRPr>
          </a:p>
          <a:p>
            <a:pPr marL="0" lvl="1" fontAlgn="base"/>
            <a:r>
              <a:rPr lang="en-US" altLang="ko-KR" dirty="0" smtClean="0">
                <a:latin typeface="+mn-ea"/>
              </a:rPr>
              <a:t>run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정의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0" lvl="1" fontAlgn="base"/>
            <a:r>
              <a:rPr lang="en-US" altLang="ko-KR" dirty="0">
                <a:latin typeface="+mn-ea"/>
              </a:rPr>
              <a:t>run()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안에 </a:t>
            </a:r>
            <a:r>
              <a:rPr lang="ko-KR" altLang="en-US" dirty="0" err="1" smtClean="0">
                <a:latin typeface="+mn-ea"/>
              </a:rPr>
              <a:t>작업기술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12027" y="1995056"/>
            <a:ext cx="1849582" cy="405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441356" y="1936244"/>
            <a:ext cx="665018" cy="4052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 flipV="1">
            <a:off x="2635810" y="2138866"/>
            <a:ext cx="2805546" cy="5451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3" idx="1"/>
          </p:cNvCxnSpPr>
          <p:nvPr/>
        </p:nvCxnSpPr>
        <p:spPr>
          <a:xfrm flipV="1">
            <a:off x="3329303" y="2515800"/>
            <a:ext cx="1232306" cy="5599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561609" y="2269877"/>
            <a:ext cx="3241963" cy="49184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61609" y="3692133"/>
            <a:ext cx="4405746" cy="4883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5972" y="3853320"/>
            <a:ext cx="2993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/>
            <a:r>
              <a:rPr lang="en-US" altLang="ko-KR" dirty="0">
                <a:latin typeface="+mn-ea"/>
              </a:rPr>
              <a:t>Thread </a:t>
            </a:r>
            <a:r>
              <a:rPr lang="ko-KR" altLang="en-US" dirty="0" smtClean="0">
                <a:latin typeface="+mn-ea"/>
              </a:rPr>
              <a:t>객체 생성 </a:t>
            </a:r>
            <a:endParaRPr lang="en-US" altLang="ko-KR" dirty="0" smtClean="0">
              <a:latin typeface="+mn-ea"/>
            </a:endParaRPr>
          </a:p>
          <a:p>
            <a:pPr marL="0" lvl="1" fontAlgn="base"/>
            <a:r>
              <a:rPr lang="en-US" altLang="ko-KR" dirty="0" err="1" smtClean="0">
                <a:latin typeface="+mn-ea"/>
              </a:rPr>
              <a:t>MyRunnable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인수로 전달</a:t>
            </a:r>
            <a:endParaRPr lang="en-US" altLang="ko-KR" dirty="0" smtClean="0">
              <a:latin typeface="+mn-ea"/>
            </a:endParaRPr>
          </a:p>
          <a:p>
            <a:pPr marL="0" lvl="1" fontAlgn="base"/>
            <a:r>
              <a:rPr lang="en-US" altLang="ko-KR" dirty="0" smtClean="0">
                <a:latin typeface="+mn-ea"/>
              </a:rPr>
              <a:t>start() </a:t>
            </a:r>
            <a:r>
              <a:rPr lang="ko-KR" altLang="en-US" dirty="0" smtClean="0">
                <a:latin typeface="+mn-ea"/>
              </a:rPr>
              <a:t>호출</a:t>
            </a:r>
            <a:endParaRPr lang="ko-KR" altLang="en-US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86100" y="3938155"/>
            <a:ext cx="1475509" cy="4364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6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방법이 좋은가</a:t>
            </a:r>
            <a:r>
              <a:rPr lang="en-US" altLang="ko-KR" dirty="0"/>
              <a:t>?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자바에서 다중 상속이 불가능한 것을 감안한다면 </a:t>
            </a:r>
            <a:r>
              <a:rPr lang="en-US" altLang="ko-KR" dirty="0"/>
              <a:t>Runnable </a:t>
            </a:r>
            <a:r>
              <a:rPr lang="ko-KR" altLang="en-US" dirty="0"/>
              <a:t>인터페이스를 사용하는 것이 좋다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Runnable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아닌 다른 클래스 상속 가능</a:t>
            </a:r>
            <a:endParaRPr lang="en-US" altLang="ko-KR" dirty="0" smtClean="0"/>
          </a:p>
          <a:p>
            <a:r>
              <a:rPr lang="en-US" altLang="ko-KR" dirty="0" smtClean="0"/>
              <a:t>Runnable </a:t>
            </a:r>
            <a:r>
              <a:rPr lang="ko-KR" altLang="en-US" dirty="0" smtClean="0"/>
              <a:t>인터페이스를 </a:t>
            </a:r>
            <a:r>
              <a:rPr lang="ko-KR" altLang="en-US" dirty="0"/>
              <a:t>사용하면 고수준의 스레드 관리 </a:t>
            </a:r>
            <a:r>
              <a:rPr lang="en-US" altLang="ko-KR" dirty="0"/>
              <a:t>API</a:t>
            </a:r>
            <a:r>
              <a:rPr lang="ko-KR" altLang="en-US" dirty="0"/>
              <a:t>도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4542632" y="3863182"/>
            <a:ext cx="3106736" cy="2684463"/>
            <a:chOff x="3709989" y="3048001"/>
            <a:chExt cx="3106736" cy="2684463"/>
          </a:xfrm>
        </p:grpSpPr>
        <p:pic>
          <p:nvPicPr>
            <p:cNvPr id="1431558" name="Picture 6" descr="MCj0420588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0" y="3232151"/>
              <a:ext cx="2351088" cy="250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1559" name="Text Box 7"/>
            <p:cNvSpPr txBox="1">
              <a:spLocks noChangeArrowheads="1"/>
            </p:cNvSpPr>
            <p:nvPr/>
          </p:nvSpPr>
          <p:spPr bwMode="auto">
            <a:xfrm>
              <a:off x="5089525" y="3048001"/>
              <a:ext cx="172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Trebuchet MS" pitchFamily="34" charset="0"/>
                  <a:ea typeface="굴림" charset="-127"/>
                </a:rPr>
                <a:t>Runnable </a:t>
              </a:r>
              <a:r>
                <a:rPr lang="ko-KR" altLang="en-US" dirty="0">
                  <a:solidFill>
                    <a:schemeClr val="tx2"/>
                  </a:solidFill>
                  <a:latin typeface="Trebuchet MS" pitchFamily="34" charset="0"/>
                  <a:ea typeface="굴림" charset="-127"/>
                </a:rPr>
                <a:t>구현 </a:t>
              </a:r>
            </a:p>
          </p:txBody>
        </p:sp>
        <p:sp>
          <p:nvSpPr>
            <p:cNvPr id="1431560" name="Text Box 8"/>
            <p:cNvSpPr txBox="1">
              <a:spLocks noChangeArrowheads="1"/>
            </p:cNvSpPr>
            <p:nvPr/>
          </p:nvSpPr>
          <p:spPr bwMode="auto">
            <a:xfrm>
              <a:off x="3709989" y="3684588"/>
              <a:ext cx="14303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tx2"/>
                  </a:solidFill>
                  <a:latin typeface="Trebuchet MS" pitchFamily="34" charset="0"/>
                  <a:ea typeface="굴림" charset="-127"/>
                </a:rPr>
                <a:t>Thread </a:t>
              </a:r>
              <a:r>
                <a:rPr lang="ko-KR" altLang="en-US">
                  <a:solidFill>
                    <a:schemeClr val="tx2"/>
                  </a:solidFill>
                  <a:latin typeface="Trebuchet MS" pitchFamily="34" charset="0"/>
                  <a:ea typeface="굴림" charset="-127"/>
                </a:rPr>
                <a:t>상속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2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여러</a:t>
            </a:r>
            <a:r>
              <a:rPr lang="en-US" altLang="ko-KR" dirty="0" smtClean="0"/>
              <a:t> </a:t>
            </a:r>
            <a:r>
              <a:rPr lang="en-US" altLang="ko-KR" dirty="0" err="1"/>
              <a:t>유용한</a:t>
            </a:r>
            <a:r>
              <a:rPr lang="en-US" altLang="ko-KR" dirty="0"/>
              <a:t> </a:t>
            </a:r>
            <a:r>
              <a:rPr lang="en-US" altLang="ko-KR" dirty="0" err="1"/>
              <a:t>알고리즘을</a:t>
            </a:r>
            <a:r>
              <a:rPr lang="en-US" altLang="ko-KR" dirty="0"/>
              <a:t> </a:t>
            </a:r>
            <a:r>
              <a:rPr lang="en-US" altLang="ko-KR" dirty="0" err="1"/>
              <a:t>구현한</a:t>
            </a:r>
            <a:r>
              <a:rPr lang="en-US" altLang="ko-KR" dirty="0"/>
              <a:t> </a:t>
            </a:r>
            <a:r>
              <a:rPr lang="en-US" altLang="ko-KR" dirty="0" err="1"/>
              <a:t>메소드들을</a:t>
            </a:r>
            <a:r>
              <a:rPr lang="en-US" altLang="ko-KR" dirty="0"/>
              <a:t> </a:t>
            </a:r>
            <a:r>
              <a:rPr lang="en-US" altLang="ko-KR" dirty="0" err="1" smtClean="0"/>
              <a:t>제공</a:t>
            </a:r>
            <a:r>
              <a:rPr lang="en-US" altLang="ko-KR" dirty="0" smtClean="0"/>
              <a:t> </a:t>
            </a:r>
          </a:p>
          <a:p>
            <a:pPr>
              <a:defRPr lang="ko-KR" altLang="en-US"/>
            </a:pPr>
            <a:r>
              <a:rPr lang="ko-KR" altLang="en-US" dirty="0" smtClean="0"/>
              <a:t>제네릭 정적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첫 번째 매개변수는 알고리즘 적용 컬렉션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 smtClean="0"/>
              <a:t>알고리즘</a:t>
            </a:r>
            <a:endParaRPr lang="en-US" altLang="ko-KR" dirty="0"/>
          </a:p>
          <a:p>
            <a:pPr lvl="1">
              <a:defRPr lang="ko-KR" altLang="en-US"/>
            </a:pPr>
            <a:r>
              <a:rPr lang="en-US" altLang="ko-KR" dirty="0" err="1"/>
              <a:t>정렬</a:t>
            </a:r>
            <a:r>
              <a:rPr lang="en-US" altLang="ko-KR" dirty="0"/>
              <a:t>(Sorting)</a:t>
            </a:r>
          </a:p>
          <a:p>
            <a:pPr lvl="1">
              <a:defRPr lang="ko-KR" altLang="en-US"/>
            </a:pPr>
            <a:r>
              <a:rPr lang="en-US" altLang="ko-KR" dirty="0" err="1"/>
              <a:t>섞기</a:t>
            </a:r>
            <a:r>
              <a:rPr lang="en-US" altLang="ko-KR" dirty="0"/>
              <a:t>(Shuffling)</a:t>
            </a:r>
          </a:p>
          <a:p>
            <a:pPr lvl="1">
              <a:defRPr lang="ko-KR" altLang="en-US"/>
            </a:pPr>
            <a:r>
              <a:rPr lang="en-US" altLang="ko-KR" dirty="0" err="1"/>
              <a:t>탐색</a:t>
            </a:r>
            <a:r>
              <a:rPr lang="en-US" altLang="ko-KR" dirty="0"/>
              <a:t>(Searching)</a:t>
            </a:r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</a:t>
            </a:r>
            <a:r>
              <a:rPr lang="ko-KR" altLang="en-US"/>
              <a:t>클래스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63391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87" y="1553601"/>
            <a:ext cx="7187225" cy="5221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63762" y="48006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매 실행 마다 다른 결과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8260773" y="5185064"/>
            <a:ext cx="1735282" cy="1288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63" y="267541"/>
            <a:ext cx="7078063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7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람다식을</a:t>
            </a:r>
            <a:r>
              <a:rPr lang="ko-KR" altLang="en-US" dirty="0"/>
              <a:t> 이용한 </a:t>
            </a:r>
            <a:r>
              <a:rPr lang="ko-KR" altLang="en-US" dirty="0" err="1"/>
              <a:t>스레드</a:t>
            </a:r>
            <a:r>
              <a:rPr lang="ko-KR" altLang="en-US" dirty="0"/>
              <a:t> 작성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97" y="1843306"/>
            <a:ext cx="6320206" cy="47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0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ExecutorService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개발자가 스레드를 직접 생성하여 실행하는 것이 아니라 시스템이 스레드 관리를 맡도록 함</a:t>
            </a:r>
            <a:endParaRPr lang="en-US" altLang="ko-KR" dirty="0" smtClean="0"/>
          </a:p>
          <a:p>
            <a:r>
              <a:rPr lang="en-US" altLang="ko-KR" dirty="0" smtClean="0"/>
              <a:t>Executors: </a:t>
            </a:r>
            <a:r>
              <a:rPr lang="ko-KR" altLang="en-US" dirty="0" smtClean="0"/>
              <a:t>스레드 풀에 스레드 여러 개를 모아서 실행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85361" y="3572759"/>
            <a:ext cx="8201319" cy="17062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Runnable task = () -&gt; { … }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Executor exec =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Executors.newCachedThreadPool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Exec.execute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(task)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2917" y="4819426"/>
            <a:ext cx="560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Factory method: </a:t>
            </a:r>
            <a:r>
              <a:rPr lang="ko-KR" altLang="en-US" dirty="0" smtClean="0">
                <a:solidFill>
                  <a:srgbClr val="FF0000"/>
                </a:solidFill>
              </a:rPr>
              <a:t>객체를 생성하여 반환하는 </a:t>
            </a:r>
            <a:r>
              <a:rPr lang="ko-KR" altLang="en-US" dirty="0" err="1" smtClean="0">
                <a:solidFill>
                  <a:srgbClr val="FF0000"/>
                </a:solidFill>
              </a:rPr>
              <a:t>정적메소드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66097" y="4610686"/>
            <a:ext cx="3132000" cy="1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0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4" y="86249"/>
            <a:ext cx="5561704" cy="67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아주 간단한 자동차 경주 게임을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자동차 경주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5" y="2928794"/>
            <a:ext cx="7457209" cy="144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14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04" y="151102"/>
            <a:ext cx="6065670" cy="67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>
                <a:latin typeface="+mn-ea"/>
                <a:ea typeface="+mn-ea"/>
              </a:rPr>
              <a:t>클래스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49" y="1459553"/>
            <a:ext cx="6861277" cy="49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338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 err="1" smtClean="0">
                <a:latin typeface="+mn-ea"/>
                <a:ea typeface="+mn-ea"/>
              </a:rPr>
              <a:t>스케쥴링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여러 스레드가 나누어 쓰기 위한 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순서로 스레드를 수행시킬 것인가 결정</a:t>
            </a:r>
            <a:endParaRPr lang="en-US" altLang="ko-KR" dirty="0" smtClean="0"/>
          </a:p>
          <a:p>
            <a:r>
              <a:rPr lang="ko-KR" altLang="en-US" dirty="0" smtClean="0"/>
              <a:t>자바 런타임 시스템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 순위 스케줄링 사용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우선 순위 높은 스레드 먼저 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스레드 우선순위</a:t>
            </a:r>
            <a:r>
              <a:rPr lang="en-US" altLang="ko-KR" dirty="0" smtClean="0">
                <a:sym typeface="Wingdings" panose="05000000000000000000" pitchFamily="2" charset="2"/>
              </a:rPr>
              <a:t>: Thread </a:t>
            </a:r>
            <a:r>
              <a:rPr lang="ko-KR" altLang="en-US" dirty="0" smtClean="0">
                <a:sym typeface="Wingdings" panose="05000000000000000000" pitchFamily="2" charset="2"/>
              </a:rPr>
              <a:t>클래스에 정의된 </a:t>
            </a:r>
            <a:r>
              <a:rPr lang="en-US" altLang="ko-KR" dirty="0" smtClean="0">
                <a:sym typeface="Wingdings" panose="05000000000000000000" pitchFamily="2" charset="2"/>
              </a:rPr>
              <a:t>MIN_PRIORITY, MAX_PRIORITY </a:t>
            </a:r>
            <a:r>
              <a:rPr lang="ko-KR" altLang="en-US" dirty="0" smtClean="0">
                <a:sym typeface="Wingdings" panose="05000000000000000000" pitchFamily="2" charset="2"/>
              </a:rPr>
              <a:t>사이 숫자를 이용 우선 순위 배정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스레드 생성될 때 자신을 생성한 스레드로부터 우선 순위 상복 받음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실행 중 </a:t>
            </a:r>
            <a:r>
              <a:rPr lang="en-US" altLang="ko-KR" dirty="0" smtClean="0">
                <a:sym typeface="Wingdings" panose="05000000000000000000" pitchFamily="2" charset="2"/>
              </a:rPr>
              <a:t>void </a:t>
            </a:r>
            <a:r>
              <a:rPr lang="en-US" altLang="ko-KR" dirty="0" err="1" smtClean="0">
                <a:sym typeface="Wingdings" panose="05000000000000000000" pitchFamily="2" charset="2"/>
              </a:rPr>
              <a:t>setPriority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newPriority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getPriority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이용 </a:t>
            </a:r>
            <a:r>
              <a:rPr lang="ko-KR" altLang="en-US" dirty="0" err="1" smtClean="0">
                <a:sym typeface="Wingdings" panose="05000000000000000000" pitchFamily="2" charset="2"/>
              </a:rPr>
              <a:t>우선순의</a:t>
            </a:r>
            <a:r>
              <a:rPr lang="ko-KR" altLang="en-US" dirty="0" smtClean="0">
                <a:sym typeface="Wingdings" panose="05000000000000000000" pitchFamily="2" charset="2"/>
              </a:rPr>
              <a:t> 변경 및 반환이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28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 err="1" smtClean="0">
                <a:latin typeface="+mn-ea"/>
                <a:ea typeface="+mn-ea"/>
              </a:rPr>
              <a:t>스케쥴링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leep(ling mills): </a:t>
            </a:r>
            <a:r>
              <a:rPr lang="ko-KR" altLang="en-US" dirty="0" smtClean="0"/>
              <a:t>스레드 휴식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 시 </a:t>
            </a:r>
            <a:r>
              <a:rPr lang="en-US" altLang="ko-KR" dirty="0" err="1" smtClean="0"/>
              <a:t>InturrupedException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en-US" altLang="ko-KR" dirty="0"/>
              <a:t>j</a:t>
            </a:r>
            <a:r>
              <a:rPr lang="en-US" altLang="ko-KR" dirty="0" smtClean="0"/>
              <a:t>oin():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스레드가 소멸될 때 까지 기다림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yield(): CPU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스레드에 양보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 우선순위의 다른 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17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데이터를 </a:t>
            </a:r>
            <a:r>
              <a:rPr lang="ko-KR" altLang="en-US" dirty="0"/>
              <a:t>어떤 기준에 의하여 순서대로 </a:t>
            </a:r>
            <a:r>
              <a:rPr lang="ko-KR" altLang="en-US" dirty="0" smtClean="0"/>
              <a:t>나열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정렬 알고리즘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퀵정렬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합병 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히프</a:t>
            </a:r>
            <a:r>
              <a:rPr lang="ko-KR" altLang="en-US" dirty="0" smtClean="0"/>
              <a:t> 정렬 등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2200" y="2991583"/>
            <a:ext cx="7467600" cy="302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7047" y="599431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값 원소는 다시 정렬하지 않음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17631" y="4506058"/>
            <a:ext cx="1910861" cy="1203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321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 err="1" smtClean="0">
                <a:latin typeface="+mn-ea"/>
                <a:ea typeface="+mn-ea"/>
              </a:rPr>
              <a:t>스케쥴링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74" y="1641581"/>
            <a:ext cx="8658251" cy="48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 err="1" smtClean="0">
                <a:latin typeface="+mn-ea"/>
                <a:ea typeface="+mn-ea"/>
              </a:rPr>
              <a:t>스케쥴링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인터럽트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스레드가 실행하고 있는 작업을 중지하도록 하는 메커니즘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InterruptedException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예외처리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95340" y="3271545"/>
            <a:ext cx="8201319" cy="32798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for (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=0;i&lt;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message.length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;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++)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try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Thread.sleep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(1000);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}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catch (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InterruptedException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e)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   return;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(messages{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})’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46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 err="1" smtClean="0">
                <a:latin typeface="+mn-ea"/>
                <a:ea typeface="+mn-ea"/>
              </a:rPr>
              <a:t>스케쥴링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join</a:t>
            </a:r>
          </a:p>
          <a:p>
            <a:pPr lvl="1"/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스레드가 다른 스레드의 종료를 기다리게 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95340" y="2744421"/>
            <a:ext cx="8201319" cy="61196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t.join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();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스레드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가 종료될 때까지 기다림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88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예제 </a:t>
            </a:r>
            <a:r>
              <a:rPr lang="en-US" altLang="ko-KR" dirty="0" smtClean="0">
                <a:latin typeface="+mn-ea"/>
                <a:ea typeface="+mn-ea"/>
              </a:rPr>
              <a:t>#5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75" y="-48589"/>
            <a:ext cx="5496692" cy="6906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78" y="4514746"/>
            <a:ext cx="4748347" cy="18752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04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스레드 상태</a:t>
            </a:r>
          </a:p>
        </p:txBody>
      </p:sp>
      <p:pic>
        <p:nvPicPr>
          <p:cNvPr id="14366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"/>
          <a:stretch/>
        </p:blipFill>
        <p:spPr bwMode="auto">
          <a:xfrm>
            <a:off x="1707060" y="1836263"/>
            <a:ext cx="8777880" cy="446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2593" y="361457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생성상태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285" y="361457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실행가능상태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431" y="361457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실행중지상태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117" y="611931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소멸상태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07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생성 상태와 실행 가능 상태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생성 상태</a:t>
            </a:r>
          </a:p>
          <a:p>
            <a:pPr lvl="1"/>
            <a:r>
              <a:rPr lang="en-US" altLang="ko-KR"/>
              <a:t>Thread </a:t>
            </a:r>
            <a:r>
              <a:rPr lang="ko-KR" altLang="en-US"/>
              <a:t>클래스를 이용하여 새로운 스레드를 생성</a:t>
            </a:r>
          </a:p>
          <a:p>
            <a:pPr lvl="1"/>
            <a:r>
              <a:rPr lang="en-US" altLang="ko-KR"/>
              <a:t>start()</a:t>
            </a:r>
            <a:r>
              <a:rPr lang="ko-KR" altLang="en-US"/>
              <a:t>는 생성된 스레드를 시작</a:t>
            </a:r>
          </a:p>
          <a:p>
            <a:pPr lvl="1"/>
            <a:r>
              <a:rPr lang="en-US" altLang="ko-KR"/>
              <a:t>stop()</a:t>
            </a:r>
            <a:r>
              <a:rPr lang="ko-KR" altLang="en-US"/>
              <a:t>은 생성된 스레드를 멈추게 한다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실행 가능 상태</a:t>
            </a:r>
          </a:p>
          <a:p>
            <a:pPr lvl="1"/>
            <a:r>
              <a:rPr lang="ko-KR" altLang="en-US"/>
              <a:t>스레드가 스케줄링 큐에 넣어지고 스케줄러에 의해 우선순위에 따라 실행</a:t>
            </a:r>
          </a:p>
        </p:txBody>
      </p:sp>
      <p:pic>
        <p:nvPicPr>
          <p:cNvPr id="1438726" name="Picture 6" descr="MCj029087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45" y="5256231"/>
            <a:ext cx="14795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중지 상태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가능한 상태에서 다음의 이벤트가 발생하면 실행 중지 상태로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스레드나 다른 스레드가 </a:t>
            </a:r>
            <a:r>
              <a:rPr lang="en-US" altLang="ko-KR"/>
              <a:t>suspend()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wait()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sleep()</a:t>
            </a:r>
            <a:r>
              <a:rPr lang="ko-KR" altLang="en-US"/>
              <a:t>을 호출하는 경우</a:t>
            </a:r>
          </a:p>
          <a:p>
            <a:pPr lvl="1"/>
            <a:r>
              <a:rPr lang="ko-KR" altLang="en-US"/>
              <a:t>스레드가 입출력 작업을 하기 위해 대기하는 경우 </a:t>
            </a:r>
          </a:p>
        </p:txBody>
      </p:sp>
      <p:pic>
        <p:nvPicPr>
          <p:cNvPr id="1439758" name="Picture 14" descr="MCj0217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18" y="4765396"/>
            <a:ext cx="1808163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MCj04404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18" y="4743171"/>
            <a:ext cx="145256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33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1880870" y="1735757"/>
            <a:ext cx="7747000" cy="4888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public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static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void </a:t>
            </a:r>
            <a:r>
              <a:rPr lang="en-US" altLang="ko-KR" sz="1400" dirty="0">
                <a:latin typeface="+mn-ea"/>
                <a:ea typeface="+mn-ea"/>
              </a:rPr>
              <a:t>main(String </a:t>
            </a:r>
            <a:r>
              <a:rPr lang="en-US" altLang="ko-KR" sz="1400" dirty="0" err="1">
                <a:latin typeface="+mn-ea"/>
                <a:ea typeface="+mn-ea"/>
              </a:rPr>
              <a:t>args</a:t>
            </a:r>
            <a:r>
              <a:rPr lang="en-US" altLang="ko-KR" sz="1400" dirty="0">
                <a:latin typeface="+mn-ea"/>
                <a:ea typeface="+mn-ea"/>
              </a:rPr>
              <a:t>[]) </a:t>
            </a:r>
            <a:r>
              <a:rPr lang="en-US" altLang="ko-KR" sz="1400" b="1" dirty="0">
                <a:latin typeface="+mn-ea"/>
                <a:ea typeface="+mn-ea"/>
              </a:rPr>
              <a:t>throws </a:t>
            </a:r>
            <a:r>
              <a:rPr lang="en-US" altLang="ko-KR" sz="1400" dirty="0" err="1">
                <a:latin typeface="+mn-ea"/>
                <a:ea typeface="+mn-ea"/>
              </a:rPr>
              <a:t>InterruptedException</a:t>
            </a:r>
            <a:r>
              <a:rPr lang="en-US" altLang="ko-KR" sz="14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b="1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tries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i="1" dirty="0">
                <a:latin typeface="+mn-ea"/>
                <a:ea typeface="+mn-ea"/>
              </a:rPr>
              <a:t>print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>
                <a:latin typeface="+mn-ea"/>
                <a:ea typeface="+mn-ea"/>
              </a:rPr>
              <a:t>추가적인 </a:t>
            </a:r>
            <a:r>
              <a:rPr lang="ko-KR" altLang="en-US" sz="1400" dirty="0" err="1">
                <a:latin typeface="+mn-ea"/>
                <a:ea typeface="+mn-ea"/>
              </a:rPr>
              <a:t>스레드를</a:t>
            </a:r>
            <a:r>
              <a:rPr lang="ko-KR" altLang="en-US" sz="1400" dirty="0">
                <a:latin typeface="+mn-ea"/>
                <a:ea typeface="+mn-ea"/>
              </a:rPr>
              <a:t> 시작합니다</a:t>
            </a:r>
            <a:r>
              <a:rPr lang="en-US" altLang="ko-KR" sz="1400" dirty="0">
                <a:latin typeface="+mn-ea"/>
                <a:ea typeface="+mn-ea"/>
              </a:rPr>
              <a:t>.");</a:t>
            </a:r>
            <a:endParaRPr lang="ko-KR" altLang="en-US" sz="14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ea"/>
                <a:ea typeface="+mn-ea"/>
              </a:rPr>
              <a:t>		</a:t>
            </a:r>
            <a:r>
              <a:rPr lang="en-US" altLang="ko-KR" sz="1400" dirty="0">
                <a:latin typeface="+mn-ea"/>
                <a:ea typeface="+mn-ea"/>
              </a:rPr>
              <a:t>Thread t = </a:t>
            </a:r>
            <a:r>
              <a:rPr lang="en-US" altLang="ko-KR" sz="1400" b="1" dirty="0">
                <a:latin typeface="+mn-ea"/>
                <a:ea typeface="+mn-ea"/>
              </a:rPr>
              <a:t>new</a:t>
            </a:r>
            <a:r>
              <a:rPr lang="en-US" altLang="ko-KR" sz="1400" dirty="0">
                <a:latin typeface="+mn-ea"/>
                <a:ea typeface="+mn-ea"/>
              </a:rPr>
              <a:t> Thread(</a:t>
            </a:r>
            <a:r>
              <a:rPr lang="en-US" altLang="ko-KR" sz="1400" b="1" dirty="0">
                <a:latin typeface="+mn-ea"/>
                <a:ea typeface="+mn-ea"/>
              </a:rPr>
              <a:t>new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MessageLoop</a:t>
            </a:r>
            <a:r>
              <a:rPr lang="en-US" altLang="ko-KR" sz="1400" dirty="0">
                <a:latin typeface="+mn-ea"/>
                <a:ea typeface="+mn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dirty="0" err="1">
                <a:latin typeface="+mn-ea"/>
                <a:ea typeface="+mn-ea"/>
              </a:rPr>
              <a:t>t.start</a:t>
            </a:r>
            <a:r>
              <a:rPr lang="en-US" altLang="ko-KR" sz="14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i="1" dirty="0">
                <a:latin typeface="+mn-ea"/>
                <a:ea typeface="+mn-ea"/>
              </a:rPr>
              <a:t>print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>
                <a:latin typeface="+mn-ea"/>
                <a:ea typeface="+mn-ea"/>
              </a:rPr>
              <a:t>추가적인 </a:t>
            </a:r>
            <a:r>
              <a:rPr lang="ko-KR" altLang="en-US" sz="1400" dirty="0" err="1">
                <a:latin typeface="+mn-ea"/>
                <a:ea typeface="+mn-ea"/>
              </a:rPr>
              <a:t>스레드가</a:t>
            </a:r>
            <a:r>
              <a:rPr lang="ko-KR" altLang="en-US" sz="1400" dirty="0">
                <a:latin typeface="+mn-ea"/>
                <a:ea typeface="+mn-ea"/>
              </a:rPr>
              <a:t> 끝나기를 기다립니다</a:t>
            </a:r>
            <a:r>
              <a:rPr lang="en-US" altLang="ko-KR" sz="1400" dirty="0">
                <a:latin typeface="+mn-ea"/>
                <a:ea typeface="+mn-ea"/>
              </a:rPr>
              <a:t>.");</a:t>
            </a:r>
            <a:endParaRPr lang="ko-KR" altLang="en-US" sz="14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ea"/>
                <a:ea typeface="+mn-ea"/>
              </a:rPr>
              <a:t>		</a:t>
            </a:r>
            <a:r>
              <a:rPr lang="en-US" altLang="ko-KR" sz="1400" b="1" dirty="0">
                <a:latin typeface="+mn-ea"/>
                <a:ea typeface="+mn-ea"/>
              </a:rPr>
              <a:t>while</a:t>
            </a:r>
            <a:r>
              <a:rPr lang="en-US" altLang="ko-KR" sz="1400" dirty="0">
                <a:latin typeface="+mn-ea"/>
                <a:ea typeface="+mn-ea"/>
              </a:rPr>
              <a:t> (</a:t>
            </a:r>
            <a:r>
              <a:rPr lang="en-US" altLang="ko-KR" sz="1400" dirty="0" err="1">
                <a:latin typeface="+mn-ea"/>
                <a:ea typeface="+mn-ea"/>
              </a:rPr>
              <a:t>t.isAlive</a:t>
            </a:r>
            <a:r>
              <a:rPr lang="en-US" altLang="ko-KR" sz="1400" dirty="0">
                <a:latin typeface="+mn-ea"/>
                <a:ea typeface="+mn-ea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	</a:t>
            </a:r>
            <a:r>
              <a:rPr lang="en-US" altLang="ko-KR" sz="1400" i="1" dirty="0">
                <a:latin typeface="+mn-ea"/>
                <a:ea typeface="+mn-ea"/>
              </a:rPr>
              <a:t>print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>
                <a:latin typeface="+mn-ea"/>
                <a:ea typeface="+mn-ea"/>
              </a:rPr>
              <a:t>아직 기다립니다</a:t>
            </a:r>
            <a:r>
              <a:rPr lang="en-US" altLang="ko-KR" sz="1400" dirty="0">
                <a:latin typeface="+mn-ea"/>
                <a:ea typeface="+mn-ea"/>
              </a:rPr>
              <a:t>.");</a:t>
            </a:r>
            <a:endParaRPr lang="ko-KR" altLang="en-US" sz="14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ea"/>
                <a:ea typeface="+mn-ea"/>
              </a:rPr>
              <a:t>			</a:t>
            </a:r>
            <a:r>
              <a:rPr lang="en-US" altLang="ko-KR" sz="1400" dirty="0" err="1">
                <a:latin typeface="+mn-ea"/>
                <a:ea typeface="+mn-ea"/>
              </a:rPr>
              <a:t>t.join</a:t>
            </a:r>
            <a:r>
              <a:rPr lang="en-US" altLang="ko-KR" sz="1400" dirty="0">
                <a:latin typeface="+mn-ea"/>
                <a:ea typeface="+mn-ea"/>
              </a:rPr>
              <a:t>(1000);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	tries++;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	</a:t>
            </a:r>
            <a:r>
              <a:rPr lang="en-US" altLang="ko-KR" sz="1400" b="1" dirty="0">
                <a:latin typeface="+mn-ea"/>
                <a:ea typeface="+mn-ea"/>
              </a:rPr>
              <a:t>if</a:t>
            </a:r>
            <a:r>
              <a:rPr lang="en-US" altLang="ko-KR" sz="1400" dirty="0">
                <a:latin typeface="+mn-ea"/>
                <a:ea typeface="+mn-ea"/>
              </a:rPr>
              <a:t> (tries &gt; 2)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		</a:t>
            </a:r>
            <a:r>
              <a:rPr lang="en-US" altLang="ko-KR" sz="1400" i="1" dirty="0">
                <a:latin typeface="+mn-ea"/>
                <a:ea typeface="+mn-ea"/>
              </a:rPr>
              <a:t>print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>
                <a:latin typeface="+mn-ea"/>
                <a:ea typeface="+mn-ea"/>
              </a:rPr>
              <a:t>참을 수 없네요</a:t>
            </a:r>
            <a:r>
              <a:rPr lang="en-US" altLang="ko-KR" sz="1400" dirty="0">
                <a:latin typeface="+mn-ea"/>
                <a:ea typeface="+mn-ea"/>
              </a:rPr>
              <a:t>!");</a:t>
            </a:r>
            <a:endParaRPr lang="ko-KR" altLang="en-US" sz="14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ea"/>
                <a:ea typeface="+mn-ea"/>
              </a:rPr>
              <a:t>				</a:t>
            </a:r>
            <a:r>
              <a:rPr lang="en-US" altLang="ko-KR" sz="1400" dirty="0" err="1">
                <a:latin typeface="+mn-ea"/>
                <a:ea typeface="+mn-ea"/>
              </a:rPr>
              <a:t>t.interrupt</a:t>
            </a:r>
            <a:r>
              <a:rPr lang="en-US" altLang="ko-KR" sz="14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		</a:t>
            </a:r>
            <a:r>
              <a:rPr lang="en-US" altLang="ko-KR" sz="1400" dirty="0" err="1">
                <a:latin typeface="+mn-ea"/>
                <a:ea typeface="+mn-ea"/>
              </a:rPr>
              <a:t>t.join</a:t>
            </a:r>
            <a:r>
              <a:rPr lang="en-US" altLang="ko-KR" sz="14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i="1" dirty="0">
                <a:latin typeface="+mn-ea"/>
                <a:ea typeface="+mn-ea"/>
              </a:rPr>
              <a:t>print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>
                <a:latin typeface="+mn-ea"/>
                <a:ea typeface="+mn-ea"/>
              </a:rPr>
              <a:t>메인 </a:t>
            </a:r>
            <a:r>
              <a:rPr lang="ko-KR" altLang="en-US" sz="1400" dirty="0" err="1">
                <a:latin typeface="+mn-ea"/>
                <a:ea typeface="+mn-ea"/>
              </a:rPr>
              <a:t>스레드</a:t>
            </a:r>
            <a:r>
              <a:rPr lang="ko-KR" altLang="en-US" sz="1400" dirty="0">
                <a:latin typeface="+mn-ea"/>
                <a:ea typeface="+mn-ea"/>
              </a:rPr>
              <a:t> 종료</a:t>
            </a:r>
            <a:r>
              <a:rPr lang="en-US" altLang="ko-KR" sz="1400" dirty="0">
                <a:latin typeface="+mn-ea"/>
                <a:ea typeface="+mn-ea"/>
              </a:rPr>
              <a:t>!");</a:t>
            </a:r>
            <a:endParaRPr lang="ko-KR" altLang="en-US" sz="14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ea"/>
                <a:ea typeface="+mn-ea"/>
              </a:rPr>
              <a:t>	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강제적인 종료</a:t>
            </a:r>
          </a:p>
        </p:txBody>
      </p:sp>
      <p:pic>
        <p:nvPicPr>
          <p:cNvPr id="1440774" name="Picture 6" descr="MCj019995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415" y="4678323"/>
            <a:ext cx="1458913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8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정리해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r>
              <a:rPr lang="en-US" altLang="ko-KR" dirty="0"/>
              <a:t>…</a:t>
            </a:r>
            <a:r>
              <a:rPr lang="ko-KR" altLang="en-US" dirty="0"/>
              <a:t>필수 기술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7725" y="2044119"/>
            <a:ext cx="7832980" cy="2417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프로세스와 스레드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스레드 생성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스레드 실행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 smtClean="0">
                <a:ea typeface="굴림" panose="020B0600000101010101" pitchFamily="50" charset="-127"/>
              </a:rPr>
              <a:t>람다식</a:t>
            </a:r>
            <a:r>
              <a:rPr lang="ko-KR" altLang="en-US" sz="3600" dirty="0" smtClean="0">
                <a:ea typeface="굴림" panose="020B0600000101010101" pitchFamily="50" charset="-127"/>
              </a:rPr>
              <a:t> 이용 스레드 생성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스레드 클래스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스레드 </a:t>
            </a:r>
            <a:r>
              <a:rPr lang="ko-KR" altLang="en-US" sz="3600" dirty="0" err="1" smtClean="0">
                <a:ea typeface="굴림" panose="020B0600000101010101" pitchFamily="50" charset="-127"/>
              </a:rPr>
              <a:t>스케쥴링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211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mtClean="0"/>
              <a:t>정렬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56" y="1774007"/>
            <a:ext cx="8565887" cy="4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11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mtClean="0"/>
              <a:t>정렬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56" y="1774007"/>
            <a:ext cx="8565887" cy="4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4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탐색이란 리스트 안에서 원하는 원소를 찾는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탐색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1602" y="2578710"/>
            <a:ext cx="8808795" cy="37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27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mtClean="0"/>
              <a:t>탐색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5" y="1623782"/>
            <a:ext cx="8098690" cy="50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04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여기서는 </a:t>
            </a:r>
            <a:r>
              <a:rPr lang="ko-KR" altLang="en-US" dirty="0" err="1"/>
              <a:t>Map을</a:t>
            </a:r>
            <a:r>
              <a:rPr lang="ko-KR" altLang="en-US" dirty="0"/>
              <a:t> 사용하여서 영어 사전을 구현하여 보자. 사용자가 단어를 입력하면 단어의 설명을 보여준다.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LAB: </a:t>
            </a:r>
            <a:r>
              <a:rPr lang="ko-KR" altLang="en-US" dirty="0"/>
              <a:t>영어사전의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74119" y="3115619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영어 단어를 </a:t>
            </a:r>
            <a:r>
              <a:rPr lang="ko-KR" altLang="ko-KR" sz="1400" i="1" dirty="0" err="1">
                <a:latin typeface="굴림"/>
                <a:ea typeface="굴림"/>
              </a:rPr>
              <a:t>입력하시오:map</a:t>
            </a:r>
            <a:endParaRPr lang="ko-KR" altLang="ko-KR" sz="1400" i="1" dirty="0"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단어의 의미는 지도</a:t>
            </a: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영어 단어를 </a:t>
            </a:r>
            <a:r>
              <a:rPr lang="ko-KR" altLang="ko-KR" sz="1400" i="1" dirty="0" err="1">
                <a:latin typeface="굴림"/>
                <a:ea typeface="굴림"/>
              </a:rPr>
              <a:t>입력하시오:school</a:t>
            </a:r>
            <a:endParaRPr lang="ko-KR" altLang="ko-KR" sz="1400" i="1" dirty="0"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단어의 의미는 학교</a:t>
            </a: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영어 단어를 </a:t>
            </a:r>
            <a:r>
              <a:rPr lang="ko-KR" altLang="ko-KR" sz="1400" i="1" dirty="0" err="1">
                <a:latin typeface="굴림"/>
                <a:ea typeface="굴림"/>
              </a:rPr>
              <a:t>입력하시오:quit</a:t>
            </a:r>
            <a:endParaRPr lang="ko-KR" altLang="ko-KR" sz="1400" i="1" dirty="0">
              <a:latin typeface="굴림"/>
              <a:ea typeface="굴림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715" y="322333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198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 dirty="0"/>
              <a:t>LAB: </a:t>
            </a:r>
            <a:r>
              <a:rPr lang="ko-KR" altLang="en-US" sz="3600" dirty="0"/>
              <a:t>영어사전의</a:t>
            </a:r>
            <a:r>
              <a:rPr lang="en-US" altLang="ko-KR" sz="3600" dirty="0"/>
              <a:t> </a:t>
            </a:r>
            <a:r>
              <a:rPr lang="ko-KR" altLang="en-US" sz="3600" dirty="0"/>
              <a:t>구현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34" y="1487894"/>
            <a:ext cx="5674331" cy="53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077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1928</TotalTime>
  <Words>894</Words>
  <Application>Microsoft Office PowerPoint</Application>
  <PresentationFormat>와이드스크린</PresentationFormat>
  <Paragraphs>185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굴림</vt:lpstr>
      <vt:lpstr>맑은 고딕</vt:lpstr>
      <vt:lpstr>Arial</vt:lpstr>
      <vt:lpstr>Calibri</vt:lpstr>
      <vt:lpstr>Calibri Light</vt:lpstr>
      <vt:lpstr>Trebuchet MS</vt:lpstr>
      <vt:lpstr>Tw Cen MT</vt:lpstr>
      <vt:lpstr>Wingdings</vt:lpstr>
      <vt:lpstr>Wingdings 2</vt:lpstr>
      <vt:lpstr>Wingdings 3</vt:lpstr>
      <vt:lpstr>HDOfficeLightV0</vt:lpstr>
      <vt:lpstr>New_Simple01</vt:lpstr>
      <vt:lpstr>제4부 자바II (1)</vt:lpstr>
      <vt:lpstr>Collections 클래스 </vt:lpstr>
      <vt:lpstr>정렬</vt:lpstr>
      <vt:lpstr>정렬</vt:lpstr>
      <vt:lpstr>정렬</vt:lpstr>
      <vt:lpstr>탐색</vt:lpstr>
      <vt:lpstr>탐색</vt:lpstr>
      <vt:lpstr>LAB: 영어사전의 구현</vt:lpstr>
      <vt:lpstr>LAB: 영어사전의 구현</vt:lpstr>
      <vt:lpstr>멀티태스킹</vt:lpstr>
      <vt:lpstr>스레드란?</vt:lpstr>
      <vt:lpstr>프로세스와 스레드</vt:lpstr>
      <vt:lpstr>스레드를 사용하는 이유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 #1</vt:lpstr>
      <vt:lpstr>예제 #2</vt:lpstr>
      <vt:lpstr>람다식을 이용한 스레드 작성</vt:lpstr>
      <vt:lpstr>ExecutorService</vt:lpstr>
      <vt:lpstr>예제 #3</vt:lpstr>
      <vt:lpstr>LAB: 자동차 경주</vt:lpstr>
      <vt:lpstr>예제 #4</vt:lpstr>
      <vt:lpstr>Thread 클래스 </vt:lpstr>
      <vt:lpstr>Thread 스케쥴링</vt:lpstr>
      <vt:lpstr>Thread 스케쥴링</vt:lpstr>
      <vt:lpstr>Thread 스케쥴링</vt:lpstr>
      <vt:lpstr>Thread 스케쥴링</vt:lpstr>
      <vt:lpstr>Thread 스케쥴링</vt:lpstr>
      <vt:lpstr>예제 #5</vt:lpstr>
      <vt:lpstr>스레드 상태</vt:lpstr>
      <vt:lpstr>생성 상태와 실행 가능 상태</vt:lpstr>
      <vt:lpstr>실행 중지 상태</vt:lpstr>
      <vt:lpstr>강제적인 종료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253</cp:revision>
  <dcterms:created xsi:type="dcterms:W3CDTF">2022-07-20T08:54:17Z</dcterms:created>
  <dcterms:modified xsi:type="dcterms:W3CDTF">2022-11-11T06:48:39Z</dcterms:modified>
</cp:coreProperties>
</file>