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732" r:id="rId4"/>
    <p:sldId id="733" r:id="rId5"/>
    <p:sldId id="749" r:id="rId6"/>
    <p:sldId id="750" r:id="rId7"/>
    <p:sldId id="751" r:id="rId8"/>
    <p:sldId id="752" r:id="rId9"/>
    <p:sldId id="753" r:id="rId10"/>
    <p:sldId id="734" r:id="rId11"/>
    <p:sldId id="735" r:id="rId12"/>
    <p:sldId id="736" r:id="rId13"/>
    <p:sldId id="739" r:id="rId14"/>
    <p:sldId id="740" r:id="rId15"/>
    <p:sldId id="741" r:id="rId16"/>
    <p:sldId id="742" r:id="rId17"/>
    <p:sldId id="743" r:id="rId18"/>
    <p:sldId id="744" r:id="rId19"/>
    <p:sldId id="745" r:id="rId20"/>
    <p:sldId id="53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18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ED61E-AD77-40F9-8F75-5148BA6C172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C5C5D-29B1-4D13-A81A-67D9388C0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4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6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8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49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11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6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1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62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73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08400" y="1602000"/>
            <a:ext cx="10972800" cy="45252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8400" y="540000"/>
            <a:ext cx="10972800" cy="961200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0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0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2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hyperlink" Target="http://www.google.co.kr/url?sa=i&amp;rct=j&amp;q=&amp;esrc=s&amp;source=images&amp;cd=&amp;cad=rja&amp;uact=8&amp;ved=0ahUKEwie1OSA4bfKAhUEGKYKHfPLCacQjRwIBw&amp;url=http://www.head-fi.org/t/592076/ibasso-dx100-24-bit-for-bit-pg-1-reviews-impressions-downloads-video-new-firmware-1-4-2/5355&amp;bvm=bv.112064104,d.dGY&amp;psig=AFQjCNGa3FKR3bfiYGUtpRhTYWZ6ZNo0rQ&amp;ust=145335756268485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018" y="4042723"/>
            <a:ext cx="10217397" cy="224676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[</a:t>
            </a:r>
            <a:r>
              <a:rPr lang="ko-KR" altLang="en-US" sz="2800" dirty="0" smtClean="0">
                <a:latin typeface="+mn-ea"/>
              </a:rPr>
              <a:t>핵심 포인트</a:t>
            </a:r>
            <a:r>
              <a:rPr lang="en-US" altLang="ko-KR" sz="2800" dirty="0" smtClean="0">
                <a:latin typeface="+mn-ea"/>
              </a:rPr>
              <a:t>]</a:t>
            </a:r>
          </a:p>
          <a:p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스레드 동기화</a:t>
            </a:r>
            <a:endParaRPr lang="en-US" altLang="ko-KR" sz="2800" dirty="0"/>
          </a:p>
          <a:p>
            <a:r>
              <a:rPr lang="en-US" altLang="ko-KR" sz="2800" dirty="0" smtClean="0"/>
              <a:t>2) </a:t>
            </a:r>
            <a:r>
              <a:rPr lang="ko-KR" altLang="en-US" sz="2800" dirty="0" smtClean="0"/>
              <a:t>스레드 간섭</a:t>
            </a:r>
            <a:endParaRPr lang="en-US" altLang="ko-KR" sz="2800" dirty="0"/>
          </a:p>
          <a:p>
            <a:r>
              <a:rPr lang="en-US" altLang="ko-KR" sz="2800" dirty="0" smtClean="0"/>
              <a:t>3) </a:t>
            </a:r>
            <a:r>
              <a:rPr lang="ko-KR" altLang="en-US" sz="2800" dirty="0" smtClean="0"/>
              <a:t>스레드 조정</a:t>
            </a:r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/>
              <a:t>4</a:t>
            </a:r>
            <a:r>
              <a:rPr lang="ko-KR" altLang="en-US" dirty="0" smtClean="0"/>
              <a:t>부 자바</a:t>
            </a:r>
            <a:r>
              <a:rPr lang="en-US" altLang="ko-KR" dirty="0" smtClean="0"/>
              <a:t>II 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defRPr lang="ko-KR" altLang="en-US"/>
            </a:pPr>
            <a:r>
              <a:rPr lang="ko-KR" altLang="en-US" sz="3200" dirty="0" smtClean="0">
                <a:latin typeface="+mj-ea"/>
              </a:rPr>
              <a:t>스레드</a:t>
            </a:r>
            <a:endParaRPr lang="ko-KR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86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개의 스레드가 하나의 카운터를 공유한다고 </a:t>
            </a:r>
            <a:r>
              <a:rPr lang="ko-KR" altLang="en-US" dirty="0" smtClean="0"/>
              <a:t>가정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아주 발견하기 힘든 버그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</a:t>
            </a:r>
            <a:r>
              <a:rPr lang="ko-KR" altLang="en-US" dirty="0" smtClean="0"/>
              <a:t>간섭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16" y="2627758"/>
            <a:ext cx="6652930" cy="396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77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간섭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77" y="1499616"/>
            <a:ext cx="5115639" cy="52394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935" y="747089"/>
            <a:ext cx="535422" cy="5992008"/>
          </a:xfrm>
          <a:prstGeom prst="rect">
            <a:avLst/>
          </a:prstGeom>
        </p:spPr>
      </p:pic>
      <p:pic>
        <p:nvPicPr>
          <p:cNvPr id="6" name="Picture 4" descr="http://www.head-fi.org/content/type/61/id/587040/width/350/height/355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418" y="2323988"/>
            <a:ext cx="1180054" cy="11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60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동기화된 </a:t>
            </a:r>
            <a:r>
              <a:rPr lang="ko-KR" altLang="en-US" b="1" dirty="0" err="1"/>
              <a:t>메소드</a:t>
            </a:r>
            <a:r>
              <a:rPr lang="en-US" altLang="ko-KR" b="1" dirty="0"/>
              <a:t>(synchronized methods)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</a:t>
            </a:r>
            <a:r>
              <a:rPr lang="ko-KR" altLang="en-US" dirty="0" smtClean="0"/>
              <a:t>간섭 해결 </a:t>
            </a:r>
            <a:r>
              <a:rPr lang="ko-KR" altLang="en-US" dirty="0"/>
              <a:t>방법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7379" y="237030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Counter {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+mn-ea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+mn-ea"/>
              </a:rPr>
              <a:t>value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= 0;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synchronized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increment() { </a:t>
            </a:r>
            <a:r>
              <a:rPr lang="en-US" altLang="ko-KR" sz="1400" b="1" dirty="0">
                <a:solidFill>
                  <a:srgbClr val="0000C0"/>
                </a:solidFill>
                <a:latin typeface="+mn-ea"/>
              </a:rPr>
              <a:t>value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++;}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synchronized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decrement() { </a:t>
            </a:r>
            <a:r>
              <a:rPr lang="en-US" altLang="ko-KR" sz="1400" b="1" dirty="0">
                <a:solidFill>
                  <a:srgbClr val="0000C0"/>
                </a:solidFill>
                <a:latin typeface="+mn-ea"/>
              </a:rPr>
              <a:t>value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--;}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synchronized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+mn-ea"/>
              </a:rPr>
              <a:t>printCounter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() {</a:t>
            </a:r>
            <a:r>
              <a:rPr lang="en-US" altLang="ko-KR" sz="1400" b="1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b="1" i="1" dirty="0">
                <a:solidFill>
                  <a:srgbClr val="0000C0"/>
                </a:solidFill>
                <a:latin typeface="+mn-ea"/>
              </a:rPr>
              <a:t>value</a:t>
            </a:r>
            <a:r>
              <a:rPr lang="en-US" altLang="ko-KR" sz="1400" b="1" i="1" dirty="0">
                <a:solidFill>
                  <a:srgbClr val="000000"/>
                </a:solidFill>
                <a:latin typeface="+mn-ea"/>
              </a:rPr>
              <a:t>);}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715" y="2269194"/>
            <a:ext cx="97168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2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스레드간의</a:t>
            </a:r>
            <a:r>
              <a:rPr lang="ko-KR" altLang="en-US" dirty="0"/>
              <a:t> 조정</a:t>
            </a:r>
          </a:p>
        </p:txBody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두개의 스레드가 데이터를 주고 받는 경우에 발생</a:t>
            </a: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79" y="2358792"/>
            <a:ext cx="9711041" cy="38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33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스레드간의</a:t>
            </a:r>
            <a:r>
              <a:rPr lang="ko-KR" altLang="en-US" dirty="0"/>
              <a:t> </a:t>
            </a:r>
            <a:r>
              <a:rPr lang="ko-KR" altLang="en-US" dirty="0" smtClean="0"/>
              <a:t>조정 </a:t>
            </a:r>
            <a:r>
              <a:rPr lang="en-US" altLang="ko-KR" dirty="0" smtClean="0"/>
              <a:t>2</a:t>
            </a:r>
            <a:r>
              <a:rPr lang="ko-KR" altLang="en-US" dirty="0"/>
              <a:t>가지의 방법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79" y="1859732"/>
            <a:ext cx="8286241" cy="441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43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스레드간의</a:t>
            </a:r>
            <a:r>
              <a:rPr lang="ko-KR" altLang="en-US" dirty="0"/>
              <a:t> </a:t>
            </a:r>
            <a:r>
              <a:rPr lang="ko-KR" altLang="en-US" dirty="0" smtClean="0"/>
              <a:t>조정</a:t>
            </a:r>
            <a:r>
              <a:rPr lang="en-US" altLang="ko-KR" dirty="0" smtClean="0"/>
              <a:t>: wait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notify()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921" y="1564695"/>
            <a:ext cx="4997166" cy="498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34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생산자</a:t>
            </a:r>
            <a:r>
              <a:rPr lang="en-US" altLang="ko-KR" dirty="0"/>
              <a:t>/</a:t>
            </a:r>
            <a:r>
              <a:rPr lang="ko-KR" altLang="en-US" dirty="0"/>
              <a:t>소비자 문제에 적용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174" y="1502641"/>
            <a:ext cx="5079749" cy="48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15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</a:t>
            </a:r>
            <a:r>
              <a:rPr lang="ko-KR" altLang="en-US" dirty="0"/>
              <a:t>  클래스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8" y="1223951"/>
            <a:ext cx="4457653" cy="54888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08" y="1653463"/>
            <a:ext cx="5315692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37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Buffer</a:t>
            </a:r>
            <a:r>
              <a:rPr lang="ko-KR" altLang="en-US" dirty="0"/>
              <a:t> 클래스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1019556"/>
            <a:ext cx="5468113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2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정리해</a:t>
            </a:r>
            <a:r>
              <a:rPr lang="en-US" altLang="ko-KR" dirty="0"/>
              <a:t> </a:t>
            </a:r>
            <a:r>
              <a:rPr lang="ko-KR" altLang="en-US" dirty="0"/>
              <a:t>보면</a:t>
            </a:r>
            <a:r>
              <a:rPr lang="en-US" altLang="ko-KR" dirty="0"/>
              <a:t>…</a:t>
            </a:r>
            <a:r>
              <a:rPr lang="ko-KR" altLang="en-US" dirty="0"/>
              <a:t>필수 기술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95326" y="1953018"/>
            <a:ext cx="7985379" cy="2508145"/>
          </a:xfrm>
          <a:prstGeom prst="roundRect">
            <a:avLst>
              <a:gd name="adj" fmla="val 2738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5326" y="4618748"/>
            <a:ext cx="7266050" cy="2036423"/>
          </a:xfrm>
          <a:prstGeom prst="roundRect">
            <a:avLst>
              <a:gd name="adj" fmla="val 2738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47725" y="2044119"/>
            <a:ext cx="7832980" cy="241704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smtClean="0">
                <a:ea typeface="굴림" panose="020B0600000101010101" pitchFamily="50" charset="-127"/>
              </a:rPr>
              <a:t>스레드 문제점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스레드 동기화 문제 해결 방법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스레드 간섭 해결 방법</a:t>
            </a:r>
            <a:endParaRPr lang="en-US" altLang="ko-KR" sz="3600" dirty="0" smtClean="0">
              <a:ea typeface="굴림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28701" y="4730390"/>
            <a:ext cx="7652003" cy="192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smtClean="0">
                <a:ea typeface="굴림" panose="020B0600000101010101" pitchFamily="50" charset="-127"/>
              </a:rPr>
              <a:t>스레드 조정 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en-US" altLang="ko-KR" sz="3600" dirty="0">
                <a:ea typeface="굴림" panose="020B0600000101010101" pitchFamily="50" charset="-127"/>
              </a:rPr>
              <a:t> </a:t>
            </a:r>
            <a:r>
              <a:rPr lang="en-US" altLang="ko-KR" sz="3600" dirty="0" smtClean="0">
                <a:ea typeface="굴림" panose="020B0600000101010101" pitchFamily="50" charset="-127"/>
              </a:rPr>
              <a:t>wait(), notify()</a:t>
            </a:r>
          </a:p>
          <a:p>
            <a:r>
              <a:rPr lang="en-US" altLang="ko-KR" sz="3600" dirty="0">
                <a:ea typeface="굴림" panose="020B0600000101010101" pitchFamily="50" charset="-127"/>
              </a:rPr>
              <a:t> </a:t>
            </a:r>
            <a:r>
              <a:rPr lang="en-US" altLang="ko-KR" sz="3600" dirty="0" smtClean="0">
                <a:ea typeface="굴림" panose="020B0600000101010101" pitchFamily="50" charset="-127"/>
              </a:rPr>
              <a:t>Buffer </a:t>
            </a:r>
            <a:r>
              <a:rPr lang="ko-KR" altLang="en-US" sz="3600" dirty="0" smtClean="0">
                <a:ea typeface="굴림" panose="020B0600000101010101" pitchFamily="50" charset="-127"/>
              </a:rPr>
              <a:t>클래스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9211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동기화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동기화</a:t>
            </a:r>
            <a:r>
              <a:rPr lang="en-US" altLang="ko-KR" dirty="0"/>
              <a:t>(synchronization): </a:t>
            </a:r>
            <a:r>
              <a:rPr lang="ko-KR" altLang="en-US" dirty="0"/>
              <a:t>한 번에 하나의 </a:t>
            </a:r>
            <a:r>
              <a:rPr lang="ko-KR" altLang="en-US" dirty="0" err="1"/>
              <a:t>스레드</a:t>
            </a:r>
            <a:r>
              <a:rPr lang="ko-KR" altLang="en-US" dirty="0"/>
              <a:t> 만이 공유 데이터를 접근할 수 있도록 제어하는 것이 필요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2" y="3190461"/>
            <a:ext cx="4521195" cy="346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79679" y="2718304"/>
            <a:ext cx="10894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02124"/>
                </a:solidFill>
                <a:latin typeface="Apple SD Gothic Neo"/>
              </a:rPr>
              <a:t>여러 </a:t>
            </a:r>
            <a:r>
              <a:rPr lang="ko-KR" altLang="en-US" b="1" dirty="0" err="1">
                <a:solidFill>
                  <a:srgbClr val="202124"/>
                </a:solidFill>
                <a:latin typeface="Apple SD Gothic Neo"/>
              </a:rPr>
              <a:t>쓰레드가</a:t>
            </a:r>
            <a:r>
              <a:rPr lang="ko-KR" altLang="en-US" b="1" dirty="0">
                <a:solidFill>
                  <a:srgbClr val="202124"/>
                </a:solidFill>
                <a:latin typeface="Apple SD Gothic Neo"/>
              </a:rPr>
              <a:t> 동일한 리소스를 공유하여 사용하게 되면 서로의 결과에 영향을 주기 때문에 방지하는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73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밀폐된 방 안에 자원을 놓고 한 번에 하나의 </a:t>
            </a:r>
            <a:r>
              <a:rPr lang="ko-KR" altLang="en-US" dirty="0" err="1"/>
              <a:t>스레드만</a:t>
            </a:r>
            <a:r>
              <a:rPr lang="ko-KR" altLang="en-US" dirty="0"/>
              <a:t> 방문을 열고 사용할 수 있게 하는 것이다</a:t>
            </a:r>
            <a:r>
              <a:rPr lang="en-US" altLang="ko-KR" dirty="0"/>
              <a:t>. </a:t>
            </a:r>
            <a:r>
              <a:rPr lang="ko-KR" altLang="en-US" dirty="0"/>
              <a:t>하나의 스레드의 작업이 </a:t>
            </a:r>
            <a:r>
              <a:rPr lang="ko-KR" altLang="en-US" dirty="0" smtClean="0"/>
              <a:t>끝나면 다음 </a:t>
            </a:r>
            <a:r>
              <a:rPr lang="ko-KR" altLang="en-US" dirty="0"/>
              <a:t>스레드가 사용할 수 있도록 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동기화의 기본 해법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578" y="3283533"/>
            <a:ext cx="5110043" cy="348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10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동기화의 기본 해법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98" y="1679724"/>
            <a:ext cx="4315427" cy="3724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469"/>
            <a:ext cx="3753374" cy="4763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261" y="1679724"/>
            <a:ext cx="6134956" cy="1609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261" y="3542121"/>
            <a:ext cx="621116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4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동기화의 기본 해법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3" y="1600329"/>
            <a:ext cx="5915851" cy="44869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5381" y="5345034"/>
            <a:ext cx="455000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  <a:latin typeface="+mj-ea"/>
                <a:ea typeface="+mj-ea"/>
              </a:rPr>
              <a:t>BorrowThread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는 </a:t>
            </a:r>
            <a:r>
              <a:rPr lang="en-US" altLang="ko-KR" sz="1200" dirty="0" err="1">
                <a:solidFill>
                  <a:srgbClr val="FF0000"/>
                </a:solidFill>
                <a:latin typeface="+mj-ea"/>
                <a:ea typeface="+mj-ea"/>
              </a:rPr>
              <a:t>borrowBook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 </a:t>
            </a:r>
            <a:r>
              <a:rPr lang="ko-KR" altLang="en-US" sz="1200" dirty="0" err="1">
                <a:solidFill>
                  <a:srgbClr val="FF0000"/>
                </a:solidFill>
                <a:latin typeface="+mj-ea"/>
                <a:ea typeface="+mj-ea"/>
              </a:rPr>
              <a:t>메소드를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 호출하고 </a:t>
            </a:r>
            <a:r>
              <a:rPr lang="en-US" altLang="ko-KR" sz="1200" dirty="0" err="1">
                <a:solidFill>
                  <a:srgbClr val="FF0000"/>
                </a:solidFill>
                <a:latin typeface="+mj-ea"/>
                <a:ea typeface="+mj-ea"/>
              </a:rPr>
              <a:t>ReturnThread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는 </a:t>
            </a:r>
            <a:r>
              <a:rPr lang="en-US" altLang="ko-KR" sz="1200" dirty="0" err="1">
                <a:solidFill>
                  <a:srgbClr val="FF0000"/>
                </a:solidFill>
                <a:latin typeface="+mj-ea"/>
                <a:ea typeface="+mj-ea"/>
              </a:rPr>
              <a:t>returnBook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  <a:latin typeface="+mj-ea"/>
                <a:ea typeface="+mj-ea"/>
              </a:rPr>
              <a:t>메소드를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 동시에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호출 </a:t>
            </a:r>
            <a:r>
              <a:rPr lang="en-US" altLang="ko-KR" sz="12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그에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따라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지역변수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m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에는 현재 </a:t>
            </a:r>
            <a:r>
              <a:rPr lang="en-US" altLang="ko-KR" sz="1200" dirty="0" err="1">
                <a:solidFill>
                  <a:srgbClr val="FF0000"/>
                </a:solidFill>
                <a:latin typeface="+mj-ea"/>
                <a:ea typeface="+mj-ea"/>
              </a:rPr>
              <a:t>bookCount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인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가 모두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대입 </a:t>
            </a:r>
            <a:r>
              <a:rPr lang="en-US" altLang="ko-KR" sz="12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몇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초간의 </a:t>
            </a:r>
            <a:r>
              <a:rPr lang="ko-KR" altLang="en-US" sz="1200" dirty="0" err="1">
                <a:solidFill>
                  <a:srgbClr val="FF0000"/>
                </a:solidFill>
                <a:latin typeface="+mj-ea"/>
                <a:ea typeface="+mj-ea"/>
              </a:rPr>
              <a:t>딜레이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 후 </a:t>
            </a:r>
            <a:r>
              <a:rPr lang="en-US" altLang="ko-KR" sz="1200" dirty="0" err="1">
                <a:solidFill>
                  <a:srgbClr val="FF0000"/>
                </a:solidFill>
                <a:latin typeface="+mj-ea"/>
                <a:ea typeface="+mj-ea"/>
              </a:rPr>
              <a:t>bookCount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에 값을 대입하기 때문에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+1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일 때는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6</a:t>
            </a:r>
            <a:r>
              <a:rPr lang="ko-KR" altLang="en-US" sz="1200" dirty="0" err="1">
                <a:solidFill>
                  <a:srgbClr val="FF0000"/>
                </a:solidFill>
                <a:latin typeface="+mj-ea"/>
                <a:ea typeface="+mj-ea"/>
              </a:rPr>
              <a:t>이되고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-1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일 때는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가 되는 </a:t>
            </a:r>
            <a:r>
              <a:rPr lang="ko-KR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것 </a:t>
            </a:r>
            <a:r>
              <a:rPr lang="en-US" altLang="ko-KR" sz="12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400" b="1" dirty="0"/>
              <a:t>이를 방지하기 위해서는 </a:t>
            </a:r>
            <a:r>
              <a:rPr lang="en-US" altLang="ko-KR" sz="1400" b="1" dirty="0"/>
              <a:t>synchronized </a:t>
            </a:r>
            <a:r>
              <a:rPr lang="ko-KR" altLang="en-US" sz="1400" b="1" dirty="0"/>
              <a:t>키워드로 </a:t>
            </a:r>
            <a:r>
              <a:rPr lang="ko-KR" altLang="en-US" sz="1400" b="1" dirty="0" err="1"/>
              <a:t>임계영역을</a:t>
            </a:r>
            <a:r>
              <a:rPr lang="ko-KR" altLang="en-US" sz="1400" b="1" dirty="0"/>
              <a:t> 지정하여 동기화를 해야 </a:t>
            </a:r>
            <a:r>
              <a:rPr lang="ko-KR" altLang="en-US" sz="1400" b="1" dirty="0" smtClean="0"/>
              <a:t>함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22" y="1840563"/>
            <a:ext cx="5487166" cy="45154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069343" y="5587267"/>
            <a:ext cx="4035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Noto Sans"/>
              </a:rPr>
              <a:t>Synchronized </a:t>
            </a:r>
            <a:r>
              <a:rPr lang="ko-KR" altLang="en-US" sz="1200" dirty="0" err="1" smtClean="0">
                <a:solidFill>
                  <a:srgbClr val="FF0000"/>
                </a:solidFill>
                <a:latin typeface="Noto Sans"/>
              </a:rPr>
              <a:t>메소드</a:t>
            </a:r>
            <a:r>
              <a:rPr lang="ko-KR" altLang="en-US" sz="1200" dirty="0" smtClean="0">
                <a:solidFill>
                  <a:srgbClr val="FF0000"/>
                </a:solidFill>
                <a:latin typeface="Noto Sans"/>
              </a:rPr>
              <a:t> 호출 </a:t>
            </a:r>
            <a:r>
              <a:rPr lang="en-US" altLang="ko-KR" sz="1200" dirty="0" smtClean="0">
                <a:solidFill>
                  <a:srgbClr val="FF0000"/>
                </a:solidFill>
                <a:latin typeface="Noto Sans"/>
                <a:sym typeface="Wingdings" panose="05000000000000000000" pitchFamily="2" charset="2"/>
              </a:rPr>
              <a:t> </a:t>
            </a:r>
            <a:r>
              <a:rPr lang="en-US" altLang="ko-KR" sz="1200" dirty="0" smtClean="0">
                <a:solidFill>
                  <a:srgbClr val="FF0000"/>
                </a:solidFill>
                <a:latin typeface="Noto Sans"/>
              </a:rPr>
              <a:t>Student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객체에 대한 </a:t>
            </a:r>
            <a:r>
              <a:rPr lang="ko-KR" altLang="en-US" sz="1200" dirty="0" err="1">
                <a:solidFill>
                  <a:srgbClr val="FF0000"/>
                </a:solidFill>
                <a:latin typeface="Noto Sans"/>
              </a:rPr>
              <a:t>락을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 얻고 </a:t>
            </a:r>
            <a:r>
              <a:rPr lang="ko-KR" altLang="en-US" sz="1200" dirty="0" err="1">
                <a:solidFill>
                  <a:srgbClr val="FF0000"/>
                </a:solidFill>
                <a:latin typeface="Noto Sans"/>
              </a:rPr>
              <a:t>락을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 얻지 못한 객체는 </a:t>
            </a:r>
            <a:r>
              <a:rPr lang="ko-KR" altLang="en-US" sz="1200" dirty="0" err="1">
                <a:solidFill>
                  <a:srgbClr val="FF0000"/>
                </a:solidFill>
                <a:latin typeface="Noto Sans"/>
              </a:rPr>
              <a:t>락을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 반납할 때까지 기다려야 </a:t>
            </a:r>
            <a:r>
              <a:rPr lang="ko-KR" altLang="en-US" sz="1200" dirty="0" smtClean="0">
                <a:solidFill>
                  <a:srgbClr val="FF0000"/>
                </a:solidFill>
                <a:latin typeface="Noto Sans"/>
              </a:rPr>
              <a:t>함 </a:t>
            </a:r>
            <a:r>
              <a:rPr lang="en-US" altLang="ko-KR" sz="1200" dirty="0" smtClean="0">
                <a:solidFill>
                  <a:srgbClr val="FF0000"/>
                </a:solidFill>
                <a:latin typeface="Noto Sans"/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solidFill>
                  <a:srgbClr val="FF0000"/>
                </a:solidFill>
                <a:latin typeface="Noto Sans"/>
              </a:rPr>
              <a:t>따라서</a:t>
            </a:r>
            <a:r>
              <a:rPr lang="en-US" altLang="ko-KR" sz="1200" dirty="0">
                <a:solidFill>
                  <a:srgbClr val="FF0000"/>
                </a:solidFill>
                <a:latin typeface="Noto Sans"/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  <a:latin typeface="Noto Sans"/>
              </a:rPr>
              <a:t>borrowThread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가 먼저 </a:t>
            </a:r>
            <a:r>
              <a:rPr lang="en-US" altLang="ko-KR" sz="1200" dirty="0">
                <a:solidFill>
                  <a:srgbClr val="FF0000"/>
                </a:solidFill>
                <a:latin typeface="Noto Sans"/>
              </a:rPr>
              <a:t>Student 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객체 </a:t>
            </a:r>
            <a:r>
              <a:rPr lang="ko-KR" altLang="en-US" sz="1200" dirty="0" err="1">
                <a:solidFill>
                  <a:srgbClr val="FF0000"/>
                </a:solidFill>
                <a:latin typeface="Noto Sans"/>
              </a:rPr>
              <a:t>락을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 획득하고 </a:t>
            </a:r>
            <a:r>
              <a:rPr lang="en-US" altLang="ko-KR" sz="1200" dirty="0" err="1">
                <a:solidFill>
                  <a:srgbClr val="FF0000"/>
                </a:solidFill>
                <a:latin typeface="Noto Sans"/>
              </a:rPr>
              <a:t>borrowBook</a:t>
            </a:r>
            <a:r>
              <a:rPr lang="en-US" altLang="ko-KR" sz="1200" dirty="0">
                <a:solidFill>
                  <a:srgbClr val="FF0000"/>
                </a:solidFill>
                <a:latin typeface="Noto Sans"/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  <a:latin typeface="Noto Sans"/>
              </a:rPr>
              <a:t>메소드를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Noto Sans"/>
              </a:rPr>
              <a:t>실행 </a:t>
            </a:r>
            <a:r>
              <a:rPr lang="en-US" altLang="ko-KR" sz="1200" dirty="0" smtClean="0">
                <a:solidFill>
                  <a:srgbClr val="FF0000"/>
                </a:solidFill>
                <a:latin typeface="Noto Sans"/>
                <a:sym typeface="Wingdings" panose="05000000000000000000" pitchFamily="2" charset="2"/>
              </a:rPr>
              <a:t></a:t>
            </a:r>
            <a:r>
              <a:rPr lang="en-US" altLang="ko-KR" sz="1200" dirty="0" smtClean="0">
                <a:solidFill>
                  <a:srgbClr val="FF0000"/>
                </a:solidFill>
                <a:latin typeface="Noto Sans"/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  <a:latin typeface="Noto Sans"/>
              </a:rPr>
              <a:t>메소드가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 종료되어 </a:t>
            </a:r>
            <a:r>
              <a:rPr lang="ko-KR" altLang="en-US" sz="1200" dirty="0" err="1">
                <a:solidFill>
                  <a:srgbClr val="FF0000"/>
                </a:solidFill>
                <a:latin typeface="Noto Sans"/>
              </a:rPr>
              <a:t>락이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 반납된 이후 </a:t>
            </a:r>
            <a:r>
              <a:rPr lang="en-US" altLang="ko-KR" sz="1200" dirty="0" err="1">
                <a:solidFill>
                  <a:srgbClr val="FF0000"/>
                </a:solidFill>
                <a:latin typeface="Noto Sans"/>
              </a:rPr>
              <a:t>ReturnThread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의 </a:t>
            </a:r>
            <a:r>
              <a:rPr lang="en-US" altLang="ko-KR" sz="1200" dirty="0" err="1">
                <a:solidFill>
                  <a:srgbClr val="FF0000"/>
                </a:solidFill>
                <a:latin typeface="Noto Sans"/>
              </a:rPr>
              <a:t>returnBook</a:t>
            </a:r>
            <a:r>
              <a:rPr lang="en-US" altLang="ko-KR" sz="1200" dirty="0">
                <a:solidFill>
                  <a:srgbClr val="FF0000"/>
                </a:solidFill>
                <a:latin typeface="Noto Sans"/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  <a:latin typeface="Noto Sans"/>
              </a:rPr>
              <a:t>메소드가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Noto Sans"/>
              </a:rPr>
              <a:t>호출됨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3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동기화의 기본 해법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57" y="1638134"/>
            <a:ext cx="4877481" cy="44678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46482" y="5298659"/>
            <a:ext cx="3908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멀티 </a:t>
            </a:r>
            <a:r>
              <a:rPr lang="ko-KR" altLang="en-US" sz="1200" dirty="0" err="1">
                <a:solidFill>
                  <a:srgbClr val="FF0000"/>
                </a:solidFill>
                <a:latin typeface="Noto Sans"/>
              </a:rPr>
              <a:t>쓰레드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 프로그래밍에서 임계 영역은 성능을 좌우하기 때문에 가능하면 </a:t>
            </a:r>
            <a:r>
              <a:rPr lang="ko-KR" altLang="en-US" sz="1200" dirty="0" err="1">
                <a:solidFill>
                  <a:srgbClr val="FF0000"/>
                </a:solidFill>
                <a:latin typeface="Noto Sans"/>
              </a:rPr>
              <a:t>메소드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 전체 </a:t>
            </a:r>
            <a:r>
              <a:rPr lang="ko-KR" altLang="en-US" sz="1200" dirty="0" err="1">
                <a:solidFill>
                  <a:srgbClr val="FF0000"/>
                </a:solidFill>
                <a:latin typeface="Noto Sans"/>
              </a:rPr>
              <a:t>락을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 거는 것보다는 </a:t>
            </a:r>
            <a:r>
              <a:rPr lang="en-US" altLang="ko-KR" sz="1200" dirty="0">
                <a:solidFill>
                  <a:srgbClr val="FF0000"/>
                </a:solidFill>
                <a:latin typeface="Noto Sans"/>
              </a:rPr>
              <a:t>synchronized </a:t>
            </a:r>
            <a:r>
              <a:rPr lang="ko-KR" altLang="en-US" sz="1200" dirty="0" err="1">
                <a:solidFill>
                  <a:srgbClr val="FF0000"/>
                </a:solidFill>
                <a:latin typeface="Noto Sans"/>
              </a:rPr>
              <a:t>블럭으로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  <a:latin typeface="Noto Sans"/>
              </a:rPr>
              <a:t>임계영역을</a:t>
            </a:r>
            <a:r>
              <a:rPr lang="ko-KR" altLang="en-US" sz="1200" dirty="0">
                <a:solidFill>
                  <a:srgbClr val="FF0000"/>
                </a:solidFill>
                <a:latin typeface="Noto Sans"/>
              </a:rPr>
              <a:t> 최소화해서 효율적인 프로그램을 작성하는 것이 </a:t>
            </a:r>
            <a:r>
              <a:rPr lang="ko-KR" altLang="en-US" sz="1200" dirty="0" err="1" smtClean="0">
                <a:solidFill>
                  <a:srgbClr val="FF0000"/>
                </a:solidFill>
                <a:latin typeface="Noto Sans"/>
              </a:rPr>
              <a:t>바람직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5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동기화의 기본 해법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4" y="1390926"/>
            <a:ext cx="4828357" cy="53539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825" y="1613425"/>
            <a:ext cx="3991532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2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동기화의 기본 해법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93" y="1352161"/>
            <a:ext cx="6163535" cy="41725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9386" y="5735193"/>
            <a:ext cx="2975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대출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10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권 초과로 대출할 수 없습니다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대출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11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권 초과로 대출할 수 없습니다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대출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12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3409360" y="4904196"/>
            <a:ext cx="246668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대출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29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권 초과로 대출할 수 없습니다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대출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30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반납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29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반납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28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반납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27</a:t>
            </a:r>
          </a:p>
          <a:p>
            <a:endParaRPr lang="en-US" altLang="ko-K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800" dirty="0"/>
              <a:t>책 반납 성공</a:t>
            </a:r>
            <a:r>
              <a:rPr lang="en-US" altLang="ko-KR" sz="800" dirty="0"/>
              <a:t>. </a:t>
            </a:r>
            <a:r>
              <a:rPr lang="ko-KR" altLang="en-US" sz="800" dirty="0"/>
              <a:t>대출한 책의 </a:t>
            </a:r>
            <a:r>
              <a:rPr lang="ko-KR" altLang="en-US" sz="800" dirty="0" err="1"/>
              <a:t>갯수</a:t>
            </a:r>
            <a:r>
              <a:rPr lang="ko-KR" altLang="en-US" sz="800" dirty="0"/>
              <a:t> </a:t>
            </a:r>
            <a:r>
              <a:rPr lang="en-US" altLang="ko-KR" sz="800" dirty="0"/>
              <a:t>: 4</a:t>
            </a:r>
          </a:p>
          <a:p>
            <a:r>
              <a:rPr lang="ko-KR" altLang="en-US" sz="800" dirty="0"/>
              <a:t>책 반납 성공</a:t>
            </a:r>
            <a:r>
              <a:rPr lang="en-US" altLang="ko-KR" sz="800" dirty="0"/>
              <a:t>. </a:t>
            </a:r>
            <a:r>
              <a:rPr lang="ko-KR" altLang="en-US" sz="800" dirty="0"/>
              <a:t>대출한 책의 </a:t>
            </a:r>
            <a:r>
              <a:rPr lang="ko-KR" altLang="en-US" sz="800" dirty="0" err="1"/>
              <a:t>갯수</a:t>
            </a:r>
            <a:r>
              <a:rPr lang="ko-KR" altLang="en-US" sz="800" dirty="0"/>
              <a:t> </a:t>
            </a:r>
            <a:r>
              <a:rPr lang="en-US" altLang="ko-KR" sz="800" dirty="0"/>
              <a:t>: 3</a:t>
            </a:r>
          </a:p>
          <a:p>
            <a:r>
              <a:rPr lang="ko-KR" altLang="en-US" sz="800" dirty="0"/>
              <a:t>책 반납 성공</a:t>
            </a:r>
            <a:r>
              <a:rPr lang="en-US" altLang="ko-KR" sz="800" dirty="0"/>
              <a:t>. </a:t>
            </a:r>
            <a:r>
              <a:rPr lang="ko-KR" altLang="en-US" sz="800" dirty="0"/>
              <a:t>대출한 책의 </a:t>
            </a:r>
            <a:r>
              <a:rPr lang="ko-KR" altLang="en-US" sz="800" dirty="0" err="1"/>
              <a:t>갯수</a:t>
            </a:r>
            <a:r>
              <a:rPr lang="ko-KR" altLang="en-US" sz="800" dirty="0"/>
              <a:t> </a:t>
            </a:r>
            <a:r>
              <a:rPr lang="en-US" altLang="ko-KR" sz="800" dirty="0"/>
              <a:t>: 2</a:t>
            </a:r>
          </a:p>
          <a:p>
            <a:r>
              <a:rPr lang="ko-KR" altLang="en-US" sz="800" dirty="0"/>
              <a:t>책 반납 성공</a:t>
            </a:r>
            <a:r>
              <a:rPr lang="en-US" altLang="ko-KR" sz="800" dirty="0"/>
              <a:t>. </a:t>
            </a:r>
            <a:r>
              <a:rPr lang="ko-KR" altLang="en-US" sz="800" dirty="0"/>
              <a:t>대출한 책의 </a:t>
            </a:r>
            <a:r>
              <a:rPr lang="ko-KR" altLang="en-US" sz="800" dirty="0" err="1"/>
              <a:t>갯수</a:t>
            </a:r>
            <a:r>
              <a:rPr lang="ko-KR" altLang="en-US" sz="800" dirty="0"/>
              <a:t> </a:t>
            </a:r>
            <a:r>
              <a:rPr lang="en-US" altLang="ko-KR" sz="800" dirty="0"/>
              <a:t>: 1</a:t>
            </a:r>
          </a:p>
          <a:p>
            <a:r>
              <a:rPr lang="ko-KR" altLang="en-US" sz="800" dirty="0"/>
              <a:t>책 반납 성공</a:t>
            </a:r>
            <a:r>
              <a:rPr lang="en-US" altLang="ko-KR" sz="800" dirty="0"/>
              <a:t>. </a:t>
            </a:r>
            <a:r>
              <a:rPr lang="ko-KR" altLang="en-US" sz="800" dirty="0"/>
              <a:t>대출한 책의 </a:t>
            </a:r>
            <a:r>
              <a:rPr lang="ko-KR" altLang="en-US" sz="800" dirty="0" err="1"/>
              <a:t>갯수</a:t>
            </a:r>
            <a:r>
              <a:rPr lang="ko-KR" altLang="en-US" sz="800" dirty="0"/>
              <a:t> </a:t>
            </a:r>
            <a:r>
              <a:rPr lang="en-US" altLang="ko-KR" sz="800" dirty="0"/>
              <a:t>: 0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9184849" y="2129841"/>
            <a:ext cx="257980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현재 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0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대출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1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대출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2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대출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3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대출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4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대출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5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대출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6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대출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7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대출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8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대출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9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대출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10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권 초과로 대출할 수 없습니다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반납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9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반납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8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반납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7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반납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6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반납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5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반납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4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반납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3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반납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2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반납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1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책 반납 성공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대출한 책의 </a:t>
            </a:r>
            <a:r>
              <a:rPr lang="ko-KR" alt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: 0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반납할 책이 없습니다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777873" y="2592371"/>
            <a:ext cx="2406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</a:t>
            </a:r>
            <a:r>
              <a:rPr lang="en-US" altLang="ko-KR" sz="1200" dirty="0" smtClean="0">
                <a:solidFill>
                  <a:srgbClr val="FF0000"/>
                </a:solidFill>
              </a:rPr>
              <a:t>ait() </a:t>
            </a:r>
            <a:r>
              <a:rPr lang="ko-KR" altLang="en-US" sz="1200" dirty="0" smtClean="0">
                <a:solidFill>
                  <a:srgbClr val="FF0000"/>
                </a:solidFill>
              </a:rPr>
              <a:t>추가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/>
              <a:t>객체의 잠금을 풀고</a:t>
            </a:r>
            <a:r>
              <a:rPr lang="en-US" altLang="ko-KR" sz="1200" dirty="0"/>
              <a:t>, </a:t>
            </a:r>
            <a:r>
              <a:rPr lang="ko-KR" altLang="en-US" sz="1200" dirty="0"/>
              <a:t>다른 </a:t>
            </a:r>
            <a:r>
              <a:rPr lang="ko-KR" altLang="en-US" sz="1200" dirty="0" err="1"/>
              <a:t>쓰레드에서</a:t>
            </a:r>
            <a:r>
              <a:rPr lang="ko-KR" altLang="en-US" sz="1200" dirty="0"/>
              <a:t> </a:t>
            </a:r>
            <a:r>
              <a:rPr lang="en-US" altLang="ko-KR" sz="1200" dirty="0"/>
              <a:t>notify(All)</a:t>
            </a:r>
            <a:r>
              <a:rPr lang="ko-KR" altLang="en-US" sz="1200" dirty="0"/>
              <a:t>을 호출해주기를 기다린다</a:t>
            </a:r>
            <a:r>
              <a:rPr lang="en-US" altLang="ko-KR" sz="1200" dirty="0"/>
              <a:t>(</a:t>
            </a:r>
            <a:r>
              <a:rPr lang="ko-KR" altLang="en-US" sz="1200" dirty="0"/>
              <a:t>잠잔다</a:t>
            </a:r>
            <a:r>
              <a:rPr lang="en-US" altLang="ko-KR" sz="1200" dirty="0"/>
              <a:t>). notify</a:t>
            </a:r>
            <a:r>
              <a:rPr lang="ko-KR" altLang="en-US" sz="1200" dirty="0"/>
              <a:t>가 도착하면</a:t>
            </a:r>
            <a:r>
              <a:rPr lang="en-US" altLang="ko-KR" sz="1200" dirty="0"/>
              <a:t>, </a:t>
            </a:r>
            <a:r>
              <a:rPr lang="ko-KR" altLang="en-US" sz="1200" dirty="0"/>
              <a:t>다시 잠금 시도하여 잠기면 실행을 이어 나간다</a:t>
            </a:r>
            <a:r>
              <a:rPr lang="en-US" altLang="ko-KR" sz="1200" dirty="0"/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3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스레드</a:t>
            </a:r>
            <a:r>
              <a:rPr lang="ko-KR" altLang="en-US" b="1" dirty="0"/>
              <a:t> 간섭</a:t>
            </a:r>
            <a:r>
              <a:rPr lang="en-US" altLang="ko-KR" b="1" dirty="0"/>
              <a:t>(thread interference)</a:t>
            </a:r>
            <a:r>
              <a:rPr lang="ko-KR" altLang="en-US" dirty="0"/>
              <a:t>이란 서로 다른 </a:t>
            </a:r>
            <a:r>
              <a:rPr lang="ko-KR" altLang="en-US" dirty="0" err="1"/>
              <a:t>스레드에서</a:t>
            </a:r>
            <a:r>
              <a:rPr lang="ko-KR" altLang="en-US" dirty="0"/>
              <a:t> 실행되는 두 개의 연산이 동일한 데이터에 적용되면서 서로 겹치는 것을 의미한다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간섭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308567" y="3287061"/>
            <a:ext cx="7747000" cy="17201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ea"/>
                <a:ea typeface="+mn-ea"/>
              </a:rPr>
              <a:t>class</a:t>
            </a:r>
            <a:r>
              <a:rPr lang="en-US" altLang="ko-KR" sz="1400" dirty="0">
                <a:latin typeface="+mn-ea"/>
                <a:ea typeface="+mn-ea"/>
              </a:rPr>
              <a:t> Counter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b="1" dirty="0">
                <a:latin typeface="+mn-ea"/>
                <a:ea typeface="+mn-ea"/>
              </a:rPr>
              <a:t>private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latin typeface="+mn-ea"/>
                <a:ea typeface="+mn-ea"/>
              </a:rPr>
              <a:t>int</a:t>
            </a:r>
            <a:r>
              <a:rPr lang="en-US" altLang="ko-KR" sz="1400" dirty="0">
                <a:latin typeface="+mn-ea"/>
                <a:ea typeface="+mn-ea"/>
              </a:rPr>
              <a:t> value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b="1" dirty="0">
                <a:latin typeface="+mn-ea"/>
                <a:ea typeface="+mn-ea"/>
              </a:rPr>
              <a:t>public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void</a:t>
            </a:r>
            <a:r>
              <a:rPr lang="en-US" altLang="ko-KR" sz="1400" dirty="0">
                <a:latin typeface="+mn-ea"/>
                <a:ea typeface="+mn-ea"/>
              </a:rPr>
              <a:t> increment() { value++;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b="1" dirty="0">
                <a:latin typeface="+mn-ea"/>
                <a:ea typeface="+mn-ea"/>
              </a:rPr>
              <a:t>public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void</a:t>
            </a:r>
            <a:r>
              <a:rPr lang="en-US" altLang="ko-KR" sz="1400" dirty="0">
                <a:latin typeface="+mn-ea"/>
                <a:ea typeface="+mn-ea"/>
              </a:rPr>
              <a:t> decrement() { value--;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b="1" dirty="0">
                <a:latin typeface="+mn-ea"/>
                <a:ea typeface="+mn-ea"/>
              </a:rPr>
              <a:t>public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void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printCounter</a:t>
            </a:r>
            <a:r>
              <a:rPr lang="en-US" altLang="ko-KR" sz="1400" dirty="0">
                <a:latin typeface="+mn-ea"/>
                <a:ea typeface="+mn-ea"/>
              </a:rPr>
              <a:t>() {	</a:t>
            </a:r>
            <a:r>
              <a:rPr lang="en-US" altLang="ko-KR" sz="1400" dirty="0" err="1">
                <a:latin typeface="+mn-ea"/>
                <a:ea typeface="+mn-ea"/>
              </a:rPr>
              <a:t>System.</a:t>
            </a:r>
            <a:r>
              <a:rPr lang="en-US" altLang="ko-KR" sz="1400" i="1" dirty="0" err="1">
                <a:latin typeface="+mn-ea"/>
                <a:ea typeface="+mn-ea"/>
              </a:rPr>
              <a:t>out</a:t>
            </a:r>
            <a:r>
              <a:rPr lang="en-US" altLang="ko-KR" sz="1400" dirty="0" err="1">
                <a:latin typeface="+mn-ea"/>
                <a:ea typeface="+mn-ea"/>
              </a:rPr>
              <a:t>.println</a:t>
            </a:r>
            <a:r>
              <a:rPr lang="en-US" altLang="ko-KR" sz="1400" dirty="0">
                <a:latin typeface="+mn-ea"/>
                <a:ea typeface="+mn-ea"/>
              </a:rPr>
              <a:t>(value);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966504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2019</TotalTime>
  <Words>675</Words>
  <Application>Microsoft Office PowerPoint</Application>
  <PresentationFormat>와이드스크린</PresentationFormat>
  <Paragraphs>96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3" baseType="lpstr">
      <vt:lpstr>Apple SD Gothic Neo</vt:lpstr>
      <vt:lpstr>Noto Sans</vt:lpstr>
      <vt:lpstr>굴림</vt:lpstr>
      <vt:lpstr>맑은 고딕</vt:lpstr>
      <vt:lpstr>Arial</vt:lpstr>
      <vt:lpstr>Calibri</vt:lpstr>
      <vt:lpstr>Calibri Light</vt:lpstr>
      <vt:lpstr>Consolas</vt:lpstr>
      <vt:lpstr>Tw Cen MT</vt:lpstr>
      <vt:lpstr>Wingdings</vt:lpstr>
      <vt:lpstr>Wingdings 2</vt:lpstr>
      <vt:lpstr>Wingdings 3</vt:lpstr>
      <vt:lpstr>HDOfficeLightV0</vt:lpstr>
      <vt:lpstr>New_Simple01</vt:lpstr>
      <vt:lpstr>제4부 자바II (2)</vt:lpstr>
      <vt:lpstr>동기화</vt:lpstr>
      <vt:lpstr>동기화의 기본 해법</vt:lpstr>
      <vt:lpstr>동기화의 기본 해법</vt:lpstr>
      <vt:lpstr>동기화의 기본 해법</vt:lpstr>
      <vt:lpstr>동기화의 기본 해법</vt:lpstr>
      <vt:lpstr>동기화의 기본 해법</vt:lpstr>
      <vt:lpstr>동기화의 기본 해법</vt:lpstr>
      <vt:lpstr>스레드 간섭</vt:lpstr>
      <vt:lpstr>스레드 간섭</vt:lpstr>
      <vt:lpstr>스레드 간섭</vt:lpstr>
      <vt:lpstr>스레드 간섭 해결 방법</vt:lpstr>
      <vt:lpstr>스레드간의 조정</vt:lpstr>
      <vt:lpstr>스레드간의 조정 2가지의 방법</vt:lpstr>
      <vt:lpstr>스레드간의 조정: wait()와 notify()</vt:lpstr>
      <vt:lpstr>생산자/소비자 문제에 적용</vt:lpstr>
      <vt:lpstr>Buffer  클래스 </vt:lpstr>
      <vt:lpstr>Buffer 클래스 </vt:lpstr>
      <vt:lpstr>정리해 보면…필수 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제1부 자바리뷰(1)</dc:title>
  <dc:creator>hallym</dc:creator>
  <cp:lastModifiedBy>User</cp:lastModifiedBy>
  <cp:revision>258</cp:revision>
  <dcterms:created xsi:type="dcterms:W3CDTF">2022-07-20T08:54:17Z</dcterms:created>
  <dcterms:modified xsi:type="dcterms:W3CDTF">2022-11-18T07:04:45Z</dcterms:modified>
</cp:coreProperties>
</file>