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1"/>
  </p:notesMasterIdLst>
  <p:sldIdLst>
    <p:sldId id="256" r:id="rId3"/>
    <p:sldId id="755" r:id="rId4"/>
    <p:sldId id="756" r:id="rId5"/>
    <p:sldId id="757" r:id="rId6"/>
    <p:sldId id="758" r:id="rId7"/>
    <p:sldId id="759" r:id="rId8"/>
    <p:sldId id="760" r:id="rId9"/>
    <p:sldId id="761" r:id="rId10"/>
    <p:sldId id="762" r:id="rId11"/>
    <p:sldId id="763" r:id="rId12"/>
    <p:sldId id="765" r:id="rId13"/>
    <p:sldId id="766" r:id="rId14"/>
    <p:sldId id="767" r:id="rId15"/>
    <p:sldId id="768" r:id="rId16"/>
    <p:sldId id="769" r:id="rId17"/>
    <p:sldId id="770" r:id="rId18"/>
    <p:sldId id="771" r:id="rId19"/>
    <p:sldId id="772" r:id="rId20"/>
    <p:sldId id="773" r:id="rId21"/>
    <p:sldId id="774" r:id="rId22"/>
    <p:sldId id="775" r:id="rId23"/>
    <p:sldId id="776" r:id="rId24"/>
    <p:sldId id="777" r:id="rId25"/>
    <p:sldId id="778" r:id="rId26"/>
    <p:sldId id="780" r:id="rId27"/>
    <p:sldId id="781" r:id="rId28"/>
    <p:sldId id="782" r:id="rId29"/>
    <p:sldId id="783" r:id="rId30"/>
    <p:sldId id="785" r:id="rId31"/>
    <p:sldId id="786" r:id="rId32"/>
    <p:sldId id="788" r:id="rId33"/>
    <p:sldId id="789" r:id="rId34"/>
    <p:sldId id="791" r:id="rId35"/>
    <p:sldId id="792" r:id="rId36"/>
    <p:sldId id="793" r:id="rId37"/>
    <p:sldId id="796" r:id="rId38"/>
    <p:sldId id="797" r:id="rId39"/>
    <p:sldId id="533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18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ED61E-AD77-40F9-8F75-5148BA6C172F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C5C5D-29B1-4D13-A81A-67D9388C0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84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26310CAF-CE29-447E-9E04-5F28250F8A37}" type="slidenum">
              <a:rPr lang="ko-KR" altLang="en-US" smtClean="0"/>
              <a:pPr>
                <a:defRPr lang="ko-KR"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602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02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55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764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9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855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68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49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11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36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8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713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462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734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573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0"/>
          </p:nvPr>
        </p:nvSpPr>
        <p:spPr>
          <a:xfrm>
            <a:off x="608400" y="1602000"/>
            <a:ext cx="10972800" cy="45252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08400" y="540000"/>
            <a:ext cx="10972800" cy="961200"/>
          </a:xfrm>
        </p:spPr>
        <p:txBody>
          <a:bodyPr/>
          <a:lstStyle>
            <a:lvl1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08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80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83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3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60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1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F453316-8D7B-4C2A-AFB2-319E7241B63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53316-8D7B-4C2A-AFB2-319E7241B63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32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1018" y="4042723"/>
            <a:ext cx="10217397" cy="224676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n-ea"/>
              </a:rPr>
              <a:t>[</a:t>
            </a:r>
            <a:r>
              <a:rPr lang="ko-KR" altLang="en-US" sz="2800" dirty="0" smtClean="0">
                <a:latin typeface="+mn-ea"/>
              </a:rPr>
              <a:t>핵심 포인트</a:t>
            </a:r>
            <a:r>
              <a:rPr lang="en-US" altLang="ko-KR" sz="2800" dirty="0" smtClean="0">
                <a:latin typeface="+mn-ea"/>
              </a:rPr>
              <a:t>]</a:t>
            </a:r>
          </a:p>
          <a:p>
            <a:endParaRPr lang="en-US" altLang="ko-KR" sz="2800" dirty="0" smtClean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sz="2800" dirty="0" smtClean="0"/>
              <a:t>바이트스트림과 </a:t>
            </a:r>
            <a:r>
              <a:rPr lang="ko-KR" altLang="en-US" sz="2800" dirty="0" err="1" smtClean="0"/>
              <a:t>문자스트림</a:t>
            </a:r>
            <a:endParaRPr lang="en-US" altLang="ko-KR" sz="2800" dirty="0" smtClean="0"/>
          </a:p>
          <a:p>
            <a:pPr marL="514350" indent="-514350">
              <a:buAutoNum type="arabicParenR"/>
            </a:pPr>
            <a:r>
              <a:rPr lang="ko-KR" altLang="en-US" sz="2800" dirty="0" err="1" smtClean="0"/>
              <a:t>버퍼스트림</a:t>
            </a:r>
            <a:endParaRPr lang="en-US" altLang="ko-KR" sz="2800" dirty="0" smtClean="0"/>
          </a:p>
          <a:p>
            <a:pPr marL="514350" indent="-514350">
              <a:buAutoNum type="arabicParenR"/>
            </a:pPr>
            <a:r>
              <a:rPr lang="ko-KR" altLang="en-US" sz="2800" dirty="0" err="1" smtClean="0"/>
              <a:t>브릿지</a:t>
            </a:r>
            <a:r>
              <a:rPr lang="ko-KR" altLang="en-US" sz="2800" dirty="0" smtClean="0"/>
              <a:t> 스트림</a:t>
            </a:r>
            <a:endParaRPr lang="ko-KR" altLang="en-US" sz="28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/>
              <a:t>4</a:t>
            </a:r>
            <a:r>
              <a:rPr lang="ko-KR" altLang="en-US" dirty="0" smtClean="0"/>
              <a:t>부 자바</a:t>
            </a:r>
            <a:r>
              <a:rPr lang="en-US" altLang="ko-KR" dirty="0" smtClean="0"/>
              <a:t>II (3)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buClrTx/>
              <a:defRPr lang="ko-KR" altLang="en-US"/>
            </a:pPr>
            <a:r>
              <a:rPr lang="ko-KR" altLang="en-US" sz="3200" dirty="0" err="1" smtClean="0">
                <a:latin typeface="+mj-ea"/>
              </a:rPr>
              <a:t>파일입출력</a:t>
            </a:r>
            <a:endParaRPr lang="ko-KR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86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613139"/>
            <a:ext cx="6130494" cy="4825369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b="0" dirty="0" smtClean="0"/>
              <a:t>파일 복사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979736" y="5140289"/>
            <a:ext cx="58886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  <a:latin typeface="-apple-system"/>
              </a:rPr>
              <a:t>i</a:t>
            </a:r>
            <a:r>
              <a:rPr lang="en-US" altLang="ko-KR" sz="1200" dirty="0" err="1" smtClean="0">
                <a:solidFill>
                  <a:srgbClr val="FF0000"/>
                </a:solidFill>
                <a:latin typeface="-apple-system"/>
              </a:rPr>
              <a:t>n.close</a:t>
            </a:r>
            <a:r>
              <a:rPr lang="en-US" altLang="ko-KR" sz="1200" dirty="0" smtClean="0">
                <a:solidFill>
                  <a:srgbClr val="FF0000"/>
                </a:solidFill>
                <a:latin typeface="-apple-system"/>
              </a:rPr>
              <a:t>()</a:t>
            </a:r>
            <a:r>
              <a:rPr lang="ko-KR" altLang="en-US" sz="1200" dirty="0" smtClean="0">
                <a:solidFill>
                  <a:srgbClr val="FF0000"/>
                </a:solidFill>
                <a:latin typeface="-apple-system"/>
              </a:rPr>
              <a:t>와 </a:t>
            </a:r>
            <a:r>
              <a:rPr lang="en-US" altLang="ko-KR" sz="1200" dirty="0" err="1" smtClean="0">
                <a:solidFill>
                  <a:srgbClr val="FF0000"/>
                </a:solidFill>
                <a:latin typeface="-apple-system"/>
              </a:rPr>
              <a:t>out.close</a:t>
            </a:r>
            <a:r>
              <a:rPr lang="en-US" altLang="ko-KR" sz="1200" dirty="0" smtClean="0">
                <a:solidFill>
                  <a:srgbClr val="FF0000"/>
                </a:solidFill>
                <a:latin typeface="-apple-system"/>
              </a:rPr>
              <a:t>()</a:t>
            </a:r>
            <a:r>
              <a:rPr lang="ko-KR" altLang="en-US" sz="1200" dirty="0" smtClean="0">
                <a:solidFill>
                  <a:srgbClr val="FF0000"/>
                </a:solidFill>
                <a:latin typeface="-apple-system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-apple-system"/>
              </a:rPr>
              <a:t>문장은 생략해도 됨</a:t>
            </a:r>
            <a:endParaRPr lang="en-US" altLang="ko-KR" sz="1200" dirty="0" smtClean="0">
              <a:solidFill>
                <a:srgbClr val="FF0000"/>
              </a:solidFill>
              <a:latin typeface="-apple-system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-apple-system"/>
              </a:rPr>
              <a:t>자바 </a:t>
            </a:r>
            <a:r>
              <a:rPr lang="ko-KR" altLang="en-US" sz="1200" dirty="0">
                <a:solidFill>
                  <a:srgbClr val="FF0000"/>
                </a:solidFill>
                <a:latin typeface="-apple-system"/>
              </a:rPr>
              <a:t>프로그램이 종료할 때 사용한 파일 객체를 자동으로 </a:t>
            </a:r>
            <a:r>
              <a:rPr lang="ko-KR" altLang="en-US" sz="1200" dirty="0" smtClean="0">
                <a:solidFill>
                  <a:srgbClr val="FF0000"/>
                </a:solidFill>
                <a:latin typeface="-apple-system"/>
              </a:rPr>
              <a:t>닫아 주기 때문</a:t>
            </a:r>
            <a:endParaRPr lang="en-US" altLang="ko-KR" sz="1200" dirty="0" smtClean="0">
              <a:solidFill>
                <a:srgbClr val="FF0000"/>
              </a:solidFill>
              <a:latin typeface="-apple-system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 smtClean="0">
                <a:solidFill>
                  <a:srgbClr val="FF0000"/>
                </a:solidFill>
                <a:latin typeface="-apple-system"/>
              </a:rPr>
              <a:t>하지만 </a:t>
            </a:r>
            <a:r>
              <a:rPr lang="ko-KR" altLang="en-US" sz="1200" dirty="0">
                <a:solidFill>
                  <a:srgbClr val="FF0000"/>
                </a:solidFill>
                <a:latin typeface="-apple-system"/>
              </a:rPr>
              <a:t>직접 사용한 파일을 닫아주는 것이 좋다</a:t>
            </a:r>
            <a:r>
              <a:rPr lang="en-US" altLang="ko-KR" sz="1200" dirty="0">
                <a:solidFill>
                  <a:srgbClr val="FF0000"/>
                </a:solidFill>
                <a:latin typeface="-apple-system"/>
              </a:rPr>
              <a:t>. </a:t>
            </a:r>
            <a:endParaRPr lang="en-US" altLang="ko-KR" sz="1200" dirty="0" smtClean="0">
              <a:solidFill>
                <a:srgbClr val="FF0000"/>
              </a:solidFill>
              <a:latin typeface="-apple-system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 smtClean="0">
                <a:solidFill>
                  <a:srgbClr val="FF0000"/>
                </a:solidFill>
                <a:latin typeface="-apple-system"/>
              </a:rPr>
              <a:t>사용했던 </a:t>
            </a:r>
            <a:r>
              <a:rPr lang="ko-KR" altLang="en-US" sz="1200" dirty="0">
                <a:solidFill>
                  <a:srgbClr val="FF0000"/>
                </a:solidFill>
                <a:latin typeface="-apple-system"/>
              </a:rPr>
              <a:t>파일을 닫지 않고 다시 사용하려고 할 경우에는 오류가 발생하기 </a:t>
            </a:r>
            <a:r>
              <a:rPr lang="ko-KR" altLang="en-US" sz="1200" dirty="0" smtClean="0">
                <a:solidFill>
                  <a:srgbClr val="FF0000"/>
                </a:solidFill>
                <a:latin typeface="-apple-system"/>
              </a:rPr>
              <a:t>때문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112" y="3011221"/>
            <a:ext cx="3172268" cy="14765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11638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파일 복사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952" y="1636788"/>
            <a:ext cx="7548095" cy="514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146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이미지 파일을 다른 이미지 파일로 복사하는 프로그램을 작성하여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이미지 파일 </a:t>
            </a:r>
            <a:r>
              <a:rPr lang="ko-KR" altLang="en-US" dirty="0" smtClean="0"/>
              <a:t>복사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2642340"/>
            <a:ext cx="754380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8779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이미지 파일 복사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553" y="1603798"/>
            <a:ext cx="7092894" cy="509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20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문자 </a:t>
            </a:r>
            <a:r>
              <a:rPr lang="ko-KR" altLang="en-US" dirty="0" err="1"/>
              <a:t>스트림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164" y="1682021"/>
            <a:ext cx="9433672" cy="476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7798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파일 복사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249" y="1537324"/>
            <a:ext cx="5929502" cy="52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16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스트림들은 연결될 수 있다</a:t>
            </a:r>
            <a:r>
              <a:rPr lang="en-US" altLang="ko-KR" dirty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94" y="2074740"/>
            <a:ext cx="10069412" cy="3873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4504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스트림들은 연결될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2943547" y="1836063"/>
            <a:ext cx="6357769" cy="153450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err="1">
                <a:latin typeface="+mn-ea"/>
                <a:ea typeface="+mn-ea"/>
              </a:rPr>
              <a:t>FileInputStream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err="1">
                <a:latin typeface="+mn-ea"/>
                <a:ea typeface="+mn-ea"/>
              </a:rPr>
              <a:t>fileSt</a:t>
            </a:r>
            <a:r>
              <a:rPr lang="en-US" altLang="ko-KR" sz="1600" dirty="0">
                <a:latin typeface="+mn-ea"/>
                <a:ea typeface="+mn-ea"/>
              </a:rPr>
              <a:t> = </a:t>
            </a:r>
            <a:r>
              <a:rPr lang="en-US" altLang="ko-KR" sz="1600" b="1" dirty="0">
                <a:latin typeface="+mn-ea"/>
                <a:ea typeface="+mn-ea"/>
              </a:rPr>
              <a:t>new </a:t>
            </a:r>
            <a:r>
              <a:rPr lang="en-US" altLang="ko-KR" sz="1600" dirty="0" err="1">
                <a:latin typeface="+mn-ea"/>
                <a:ea typeface="+mn-ea"/>
              </a:rPr>
              <a:t>FileInputStream</a:t>
            </a:r>
            <a:r>
              <a:rPr lang="en-US" altLang="ko-KR" sz="1600" dirty="0">
                <a:latin typeface="+mn-ea"/>
                <a:ea typeface="+mn-ea"/>
              </a:rPr>
              <a:t>("</a:t>
            </a:r>
            <a:r>
              <a:rPr lang="en-US" altLang="ko-KR" sz="1600" dirty="0" err="1">
                <a:latin typeface="+mn-ea"/>
                <a:ea typeface="+mn-ea"/>
              </a:rPr>
              <a:t>sample.dat</a:t>
            </a:r>
            <a:r>
              <a:rPr lang="en-US" altLang="ko-KR" sz="1600" dirty="0">
                <a:latin typeface="+mn-ea"/>
                <a:ea typeface="+mn-ea"/>
              </a:rPr>
              <a:t>");</a:t>
            </a:r>
          </a:p>
          <a:p>
            <a:pPr marL="0" indent="0">
              <a:buNone/>
            </a:pPr>
            <a:r>
              <a:rPr lang="en-US" altLang="ko-KR" sz="1600" dirty="0" err="1">
                <a:latin typeface="+mn-ea"/>
                <a:ea typeface="+mn-ea"/>
              </a:rPr>
              <a:t>DataInputStream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err="1">
                <a:latin typeface="+mn-ea"/>
                <a:ea typeface="+mn-ea"/>
              </a:rPr>
              <a:t>dataSt</a:t>
            </a:r>
            <a:r>
              <a:rPr lang="en-US" altLang="ko-KR" sz="1600" dirty="0">
                <a:latin typeface="+mn-ea"/>
                <a:ea typeface="+mn-ea"/>
              </a:rPr>
              <a:t> = </a:t>
            </a:r>
            <a:r>
              <a:rPr lang="en-US" altLang="ko-KR" sz="1600" b="1" dirty="0">
                <a:latin typeface="+mn-ea"/>
                <a:ea typeface="+mn-ea"/>
              </a:rPr>
              <a:t>new </a:t>
            </a:r>
            <a:r>
              <a:rPr lang="en-US" altLang="ko-KR" sz="1600" dirty="0" err="1">
                <a:latin typeface="+mn-ea"/>
                <a:ea typeface="+mn-ea"/>
              </a:rPr>
              <a:t>DataInputStream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en-US" altLang="ko-KR" sz="1600" dirty="0" err="1">
                <a:latin typeface="+mn-ea"/>
                <a:ea typeface="+mn-ea"/>
              </a:rPr>
              <a:t>fileSt</a:t>
            </a:r>
            <a:r>
              <a:rPr lang="en-US" altLang="ko-KR" sz="1600" dirty="0">
                <a:latin typeface="+mn-ea"/>
                <a:ea typeface="+mn-ea"/>
              </a:rPr>
              <a:t>);</a:t>
            </a:r>
          </a:p>
          <a:p>
            <a:pPr marL="0" indent="0">
              <a:buNone/>
            </a:pPr>
            <a:r>
              <a:rPr lang="en-US" altLang="ko-KR" sz="1600" b="1" dirty="0" err="1">
                <a:latin typeface="+mn-ea"/>
                <a:ea typeface="+mn-ea"/>
              </a:rPr>
              <a:t>int</a:t>
            </a:r>
            <a:r>
              <a:rPr lang="en-US" altLang="ko-KR" sz="1600" b="1" dirty="0">
                <a:latin typeface="+mn-ea"/>
                <a:ea typeface="+mn-ea"/>
              </a:rPr>
              <a:t> </a:t>
            </a:r>
            <a:r>
              <a:rPr lang="en-US" altLang="ko-KR" sz="1600" dirty="0" err="1">
                <a:latin typeface="+mn-ea"/>
                <a:ea typeface="+mn-ea"/>
              </a:rPr>
              <a:t>i</a:t>
            </a:r>
            <a:r>
              <a:rPr lang="en-US" altLang="ko-KR" sz="1600" dirty="0">
                <a:latin typeface="+mn-ea"/>
                <a:ea typeface="+mn-ea"/>
              </a:rPr>
              <a:t> = </a:t>
            </a:r>
            <a:r>
              <a:rPr lang="en-US" altLang="ko-KR" sz="1600" dirty="0" err="1">
                <a:latin typeface="+mn-ea"/>
                <a:ea typeface="+mn-ea"/>
              </a:rPr>
              <a:t>dataSt.readInt</a:t>
            </a:r>
            <a:r>
              <a:rPr lang="en-US" altLang="ko-KR" sz="1600" dirty="0">
                <a:latin typeface="+mn-ea"/>
                <a:ea typeface="+mn-ea"/>
              </a:rPr>
              <a:t>();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631" y="3524138"/>
            <a:ext cx="9508554" cy="274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049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버퍼 </a:t>
            </a:r>
            <a:r>
              <a:rPr lang="ko-KR" altLang="en-US" dirty="0" err="1"/>
              <a:t>스트림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36" y="1795827"/>
            <a:ext cx="9373927" cy="476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083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버퍼 스트림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2958658" y="1929456"/>
            <a:ext cx="6274684" cy="10288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err="1">
                <a:latin typeface="+mn-ea"/>
                <a:ea typeface="+mn-ea"/>
              </a:rPr>
              <a:t>inputStream</a:t>
            </a:r>
            <a:r>
              <a:rPr lang="en-US" altLang="ko-KR" sz="1600" dirty="0">
                <a:latin typeface="+mn-ea"/>
                <a:ea typeface="+mn-ea"/>
              </a:rPr>
              <a:t> = </a:t>
            </a:r>
            <a:r>
              <a:rPr lang="en-US" altLang="ko-KR" sz="1600" b="1" dirty="0">
                <a:latin typeface="+mn-ea"/>
                <a:ea typeface="+mn-ea"/>
              </a:rPr>
              <a:t>new </a:t>
            </a:r>
            <a:r>
              <a:rPr lang="en-US" altLang="ko-KR" sz="1600" dirty="0" err="1">
                <a:latin typeface="+mn-ea"/>
                <a:ea typeface="+mn-ea"/>
              </a:rPr>
              <a:t>BufferedReader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en-US" altLang="ko-KR" sz="1600" b="1" dirty="0">
                <a:latin typeface="+mn-ea"/>
                <a:ea typeface="+mn-ea"/>
              </a:rPr>
              <a:t>new </a:t>
            </a:r>
            <a:r>
              <a:rPr lang="en-US" altLang="ko-KR" sz="1600" dirty="0" err="1">
                <a:latin typeface="+mn-ea"/>
                <a:ea typeface="+mn-ea"/>
              </a:rPr>
              <a:t>FileReader</a:t>
            </a:r>
            <a:r>
              <a:rPr lang="en-US" altLang="ko-KR" sz="1600" dirty="0">
                <a:latin typeface="+mn-ea"/>
                <a:ea typeface="+mn-ea"/>
              </a:rPr>
              <a:t>("</a:t>
            </a:r>
            <a:r>
              <a:rPr lang="en-US" altLang="ko-KR" sz="1600" dirty="0" err="1">
                <a:latin typeface="+mn-ea"/>
                <a:ea typeface="+mn-ea"/>
              </a:rPr>
              <a:t>input.txt</a:t>
            </a:r>
            <a:r>
              <a:rPr lang="en-US" altLang="ko-KR" sz="1600" dirty="0">
                <a:latin typeface="+mn-ea"/>
                <a:ea typeface="+mn-ea"/>
              </a:rPr>
              <a:t>"));</a:t>
            </a:r>
          </a:p>
          <a:p>
            <a:pPr marL="0" indent="0">
              <a:buNone/>
            </a:pPr>
            <a:r>
              <a:rPr lang="en-US" altLang="ko-KR" sz="1600" dirty="0" err="1">
                <a:latin typeface="+mn-ea"/>
                <a:ea typeface="+mn-ea"/>
              </a:rPr>
              <a:t>outputStream</a:t>
            </a:r>
            <a:r>
              <a:rPr lang="en-US" altLang="ko-KR" sz="1600" dirty="0">
                <a:latin typeface="+mn-ea"/>
                <a:ea typeface="+mn-ea"/>
              </a:rPr>
              <a:t> = </a:t>
            </a:r>
            <a:r>
              <a:rPr lang="en-US" altLang="ko-KR" sz="1600" b="1" dirty="0">
                <a:latin typeface="+mn-ea"/>
                <a:ea typeface="+mn-ea"/>
              </a:rPr>
              <a:t>new </a:t>
            </a:r>
            <a:r>
              <a:rPr lang="en-US" altLang="ko-KR" sz="1600" dirty="0" err="1">
                <a:latin typeface="+mn-ea"/>
                <a:ea typeface="+mn-ea"/>
              </a:rPr>
              <a:t>BufferedWriter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en-US" altLang="ko-KR" sz="1600" b="1" dirty="0">
                <a:latin typeface="+mn-ea"/>
                <a:ea typeface="+mn-ea"/>
              </a:rPr>
              <a:t>new </a:t>
            </a:r>
            <a:r>
              <a:rPr lang="en-US" altLang="ko-KR" sz="1600" dirty="0" err="1">
                <a:latin typeface="+mn-ea"/>
                <a:ea typeface="+mn-ea"/>
              </a:rPr>
              <a:t>FileWriter</a:t>
            </a:r>
            <a:r>
              <a:rPr lang="en-US" altLang="ko-KR" sz="1600" dirty="0">
                <a:latin typeface="+mn-ea"/>
                <a:ea typeface="+mn-ea"/>
              </a:rPr>
              <a:t>("out </a:t>
            </a:r>
            <a:r>
              <a:rPr lang="en-US" altLang="ko-KR" sz="1600" dirty="0" err="1">
                <a:latin typeface="+mn-ea"/>
                <a:ea typeface="+mn-ea"/>
              </a:rPr>
              <a:t>put.txt</a:t>
            </a:r>
            <a:r>
              <a:rPr lang="en-US" altLang="ko-KR" sz="1600" dirty="0">
                <a:latin typeface="+mn-ea"/>
                <a:ea typeface="+mn-ea"/>
              </a:rPr>
              <a:t>"));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735" y="3108960"/>
            <a:ext cx="8028530" cy="3248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19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파일의 필요성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947" y="2091182"/>
            <a:ext cx="9820105" cy="3998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367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err="1"/>
              <a:t>브릿지</a:t>
            </a:r>
            <a:r>
              <a:rPr lang="ko-KR" altLang="en-US" b="0" dirty="0"/>
              <a:t> </a:t>
            </a:r>
            <a:r>
              <a:rPr lang="ko-KR" altLang="en-US" b="0" dirty="0" err="1"/>
              <a:t>스트림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857" y="2035443"/>
            <a:ext cx="9802286" cy="3676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1201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StandardCharsets</a:t>
            </a:r>
            <a:r>
              <a:rPr lang="en-US" altLang="ko-KR" dirty="0" smtClean="0"/>
              <a:t> </a:t>
            </a:r>
            <a:r>
              <a:rPr lang="ko-KR" altLang="en-US" dirty="0"/>
              <a:t>클래스 안에 각 </a:t>
            </a:r>
            <a:r>
              <a:rPr lang="ko-KR" altLang="en-US" dirty="0" err="1"/>
              <a:t>엔코딩</a:t>
            </a:r>
            <a:r>
              <a:rPr lang="ko-KR" altLang="en-US" dirty="0"/>
              <a:t> 방법이 </a:t>
            </a:r>
            <a:r>
              <a:rPr lang="en-US" altLang="ko-KR" dirty="0" err="1"/>
              <a:t>StandardCharsets.UTF_8</a:t>
            </a:r>
            <a:r>
              <a:rPr lang="en-US" altLang="ko-KR" dirty="0"/>
              <a:t>, </a:t>
            </a:r>
            <a:r>
              <a:rPr lang="en-US" altLang="ko-KR" dirty="0" err="1"/>
              <a:t>StandardCharsets.UTF_16</a:t>
            </a:r>
            <a:r>
              <a:rPr lang="ko-KR" altLang="en-US" dirty="0"/>
              <a:t>과 같이 상수로 정의되어 </a:t>
            </a:r>
            <a:r>
              <a:rPr lang="ko-KR" altLang="en-US" dirty="0" smtClean="0"/>
              <a:t>있</a:t>
            </a:r>
            <a:r>
              <a:rPr lang="ko-KR" altLang="en-US" dirty="0"/>
              <a:t>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String s = </a:t>
            </a:r>
            <a:r>
              <a:rPr lang="en-US" altLang="ko-KR" b="1" dirty="0"/>
              <a:t>new </a:t>
            </a:r>
            <a:r>
              <a:rPr lang="en-US" altLang="ko-KR" dirty="0"/>
              <a:t>String(100, </a:t>
            </a:r>
            <a:r>
              <a:rPr lang="en-US" altLang="ko-KR" dirty="0" err="1"/>
              <a:t>StandardCharsets.UTF_8</a:t>
            </a:r>
            <a:r>
              <a:rPr lang="en-US" altLang="ko-KR" dirty="0"/>
              <a:t> );</a:t>
            </a:r>
          </a:p>
          <a:p>
            <a:endParaRPr lang="en-US" altLang="ko-KR" dirty="0"/>
          </a:p>
          <a:p>
            <a:r>
              <a:rPr lang="ko-KR" altLang="en-US" dirty="0"/>
              <a:t>파일에서 읽을 때는 </a:t>
            </a:r>
            <a:r>
              <a:rPr lang="en-US" altLang="ko-KR" dirty="0" err="1"/>
              <a:t>InputStreamReader</a:t>
            </a:r>
            <a:r>
              <a:rPr lang="en-US" altLang="ko-KR" dirty="0"/>
              <a:t> </a:t>
            </a:r>
            <a:r>
              <a:rPr lang="ko-KR" altLang="en-US" dirty="0"/>
              <a:t>클래스를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</a:t>
            </a:r>
            <a:r>
              <a:rPr lang="ko-KR" altLang="en-US" dirty="0" err="1"/>
              <a:t>엔코딩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8736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</a:t>
            </a:r>
            <a:r>
              <a:rPr lang="ko-KR" altLang="en-US" dirty="0" err="1"/>
              <a:t>엔코딩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381" y="1639468"/>
            <a:ext cx="6047238" cy="514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84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DataInputStream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 err="1"/>
              <a:t>DataOutputStream</a:t>
            </a:r>
            <a:endParaRPr lang="ko-KR" altLang="en-US" dirty="0"/>
          </a:p>
        </p:txBody>
      </p:sp>
      <p:sp>
        <p:nvSpPr>
          <p:cNvPr id="190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기초 </a:t>
            </a:r>
            <a:r>
              <a:rPr lang="ko-KR" altLang="en-US" dirty="0" err="1"/>
              <a:t>자료형</a:t>
            </a:r>
            <a:r>
              <a:rPr lang="ko-KR" altLang="en-US" dirty="0"/>
              <a:t> 단위로 데이터를 읽고 쓸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DataInputStream</a:t>
            </a:r>
            <a:r>
              <a:rPr lang="en-US" altLang="ko-KR" dirty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/>
              <a:t>readByte</a:t>
            </a:r>
            <a:r>
              <a:rPr lang="en-US" altLang="ko-KR" dirty="0"/>
              <a:t>(), </a:t>
            </a:r>
            <a:r>
              <a:rPr lang="en-US" altLang="ko-KR" dirty="0" err="1"/>
              <a:t>readInt</a:t>
            </a:r>
            <a:r>
              <a:rPr lang="en-US" altLang="ko-KR" dirty="0"/>
              <a:t>(), </a:t>
            </a:r>
            <a:r>
              <a:rPr lang="en-US" altLang="ko-KR" dirty="0" err="1"/>
              <a:t>readDouble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등  </a:t>
            </a:r>
            <a:r>
              <a:rPr lang="ko-KR" altLang="en-US" dirty="0" err="1"/>
              <a:t>메소드들을</a:t>
            </a:r>
            <a:r>
              <a:rPr lang="ko-KR" altLang="en-US" dirty="0"/>
              <a:t> </a:t>
            </a:r>
            <a:r>
              <a:rPr lang="ko-KR" altLang="en-US" dirty="0" smtClean="0"/>
              <a:t>제공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DataOutputStream</a:t>
            </a:r>
            <a:r>
              <a:rPr lang="en-US" altLang="ko-KR" dirty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writeByte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v), </a:t>
            </a:r>
            <a:r>
              <a:rPr lang="en-US" altLang="ko-KR" dirty="0" err="1"/>
              <a:t>writeInt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v), </a:t>
            </a:r>
            <a:r>
              <a:rPr lang="en-US" altLang="ko-KR" dirty="0" err="1"/>
              <a:t>writeDouble</a:t>
            </a:r>
            <a:r>
              <a:rPr lang="en-US" altLang="ko-KR" dirty="0"/>
              <a:t>(double v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 </a:t>
            </a:r>
            <a:r>
              <a:rPr lang="ko-KR" altLang="en-US" dirty="0" err="1"/>
              <a:t>메소드들을</a:t>
            </a:r>
            <a:r>
              <a:rPr lang="ko-KR" altLang="en-US" dirty="0"/>
              <a:t> </a:t>
            </a:r>
            <a:r>
              <a:rPr lang="ko-KR" altLang="en-US" dirty="0" smtClean="0"/>
              <a:t>제공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7934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DataInputStream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 err="1"/>
              <a:t>DataOutputStream</a:t>
            </a:r>
            <a:endParaRPr lang="ko-KR" altLang="en-US" dirty="0"/>
          </a:p>
        </p:txBody>
      </p:sp>
      <p:sp>
        <p:nvSpPr>
          <p:cNvPr id="1909772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763" y="1468132"/>
            <a:ext cx="5804473" cy="538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86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자바에서는 </a:t>
            </a:r>
            <a:r>
              <a:rPr lang="en-US" altLang="ko-KR" dirty="0" err="1"/>
              <a:t>ZipInputStream</a:t>
            </a:r>
            <a:r>
              <a:rPr lang="ko-KR" altLang="en-US" dirty="0"/>
              <a:t>을 이용하여서 </a:t>
            </a:r>
            <a:r>
              <a:rPr lang="en-US" altLang="ko-KR" dirty="0"/>
              <a:t>ZIP </a:t>
            </a:r>
            <a:r>
              <a:rPr lang="ko-KR" altLang="en-US" dirty="0"/>
              <a:t>파일을 읽을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압축 파일 풀기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447" y="2578212"/>
            <a:ext cx="6770295" cy="3702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541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압축 파일 풀기</a:t>
            </a:r>
          </a:p>
        </p:txBody>
      </p:sp>
      <p:sp>
        <p:nvSpPr>
          <p:cNvPr id="191079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185" y="1639466"/>
            <a:ext cx="6449938" cy="514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9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직렬화</a:t>
            </a:r>
            <a:r>
              <a:rPr lang="en-US" altLang="ko-KR" dirty="0"/>
              <a:t>(serialization): </a:t>
            </a:r>
            <a:endParaRPr lang="ko-KR" altLang="en-US" dirty="0"/>
          </a:p>
          <a:p>
            <a:pPr lvl="1"/>
            <a:r>
              <a:rPr lang="ko-KR" altLang="en-US" dirty="0"/>
              <a:t>객체가 가진 데이터들을 순차적인 데이터로 변환하는 것</a:t>
            </a:r>
          </a:p>
          <a:p>
            <a:endParaRPr lang="ko-KR" altLang="en-US" dirty="0"/>
          </a:p>
        </p:txBody>
      </p:sp>
      <p:sp>
        <p:nvSpPr>
          <p:cNvPr id="1911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ObjectInputStream</a:t>
            </a:r>
            <a:r>
              <a:rPr lang="ko-KR" altLang="en-US" dirty="0"/>
              <a:t>과 </a:t>
            </a:r>
            <a:r>
              <a:rPr lang="en-US" altLang="ko-KR" dirty="0" err="1"/>
              <a:t>ObjectOutputStream</a:t>
            </a:r>
            <a:endParaRPr lang="ko-KR" altLang="en-US" dirty="0"/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77" y="2955178"/>
            <a:ext cx="10160045" cy="3271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48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ObjectInputStream</a:t>
            </a:r>
            <a:r>
              <a:rPr lang="ko-KR" altLang="en-US" dirty="0"/>
              <a:t>과 </a:t>
            </a:r>
            <a:r>
              <a:rPr lang="en-US" altLang="ko-KR" dirty="0" err="1"/>
              <a:t>ObjectOutputStream</a:t>
            </a:r>
            <a:endParaRPr lang="ko-KR" altLang="en-US" dirty="0"/>
          </a:p>
        </p:txBody>
      </p:sp>
      <p:sp>
        <p:nvSpPr>
          <p:cNvPr id="191284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927" y="1606166"/>
            <a:ext cx="7296723" cy="5106606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4292301" y="3216536"/>
            <a:ext cx="2388198" cy="311972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95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Path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경로를 나타내는 클래스로서 “</a:t>
            </a:r>
            <a:r>
              <a:rPr lang="en-US" altLang="ko-KR" dirty="0"/>
              <a:t>/home/work”</a:t>
            </a:r>
            <a:r>
              <a:rPr lang="ko-KR" altLang="en-US" dirty="0"/>
              <a:t>와 같은 경로를 받아서 객체를 </a:t>
            </a:r>
            <a:r>
              <a:rPr lang="ko-KR" altLang="en-US" dirty="0" smtClean="0"/>
              <a:t>반환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Path </a:t>
            </a:r>
            <a:r>
              <a:rPr lang="en-US" altLang="ko-KR" dirty="0" err="1"/>
              <a:t>workDirectory</a:t>
            </a:r>
            <a:r>
              <a:rPr lang="en-US" altLang="ko-KR" dirty="0"/>
              <a:t> = </a:t>
            </a:r>
            <a:r>
              <a:rPr lang="en-US" altLang="ko-KR" dirty="0" err="1"/>
              <a:t>Paths.get</a:t>
            </a:r>
            <a:r>
              <a:rPr lang="en-US" altLang="ko-KR" dirty="0"/>
              <a:t>("C:\home\work");</a:t>
            </a:r>
          </a:p>
          <a:p>
            <a:endParaRPr lang="en-US" altLang="ko-KR" dirty="0"/>
          </a:p>
          <a:p>
            <a:r>
              <a:rPr lang="en-US" altLang="ko-KR" dirty="0"/>
              <a:t>File </a:t>
            </a:r>
            <a:r>
              <a:rPr lang="ko-KR" altLang="en-US" dirty="0"/>
              <a:t>객체는 파일이 아닌 파일 이름을 나타낸다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File file = </a:t>
            </a:r>
            <a:r>
              <a:rPr lang="en-US" altLang="ko-KR" b="1" dirty="0"/>
              <a:t>new </a:t>
            </a:r>
            <a:r>
              <a:rPr lang="en-US" altLang="ko-KR" dirty="0"/>
              <a:t>File("</a:t>
            </a:r>
            <a:r>
              <a:rPr lang="en-US" altLang="ko-KR" dirty="0" err="1"/>
              <a:t>data.txt</a:t>
            </a:r>
            <a:r>
              <a:rPr lang="en-US" altLang="ko-KR" dirty="0"/>
              <a:t>");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정보를 얻으려면</a:t>
            </a:r>
          </a:p>
        </p:txBody>
      </p:sp>
    </p:spTree>
    <p:extLst>
      <p:ext uri="{BB962C8B-B14F-4D97-AF65-F5344CB8AC3E}">
        <p14:creationId xmlns:p14="http://schemas.microsoft.com/office/powerpoint/2010/main" val="263241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063" y="2735943"/>
            <a:ext cx="5812607" cy="395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8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스트림</a:t>
            </a:r>
            <a:r>
              <a:rPr lang="en-US" altLang="ko-KR" dirty="0"/>
              <a:t>(stream)</a:t>
            </a:r>
          </a:p>
        </p:txBody>
      </p:sp>
      <p:sp>
        <p:nvSpPr>
          <p:cNvPr id="188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순서가 </a:t>
            </a:r>
            <a:r>
              <a:rPr lang="ko-KR" altLang="en-US" dirty="0"/>
              <a:t>있는 데이터의 연속적인 </a:t>
            </a:r>
            <a:r>
              <a:rPr lang="ko-KR" altLang="en-US" dirty="0" smtClean="0"/>
              <a:t>흐름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ko-KR" altLang="en-US" dirty="0"/>
              <a:t>스트림은 입출력을 물의 흐름처럼 </a:t>
            </a:r>
            <a:r>
              <a:rPr lang="ko-KR" altLang="en-US" dirty="0" smtClean="0"/>
              <a:t>간주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579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정보를 얻으려면</a:t>
            </a:r>
          </a:p>
        </p:txBody>
      </p:sp>
      <p:sp>
        <p:nvSpPr>
          <p:cNvPr id="191284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64" y="1241432"/>
            <a:ext cx="5344271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67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 파일에서 픽셀 값을 읽어서 </a:t>
            </a:r>
            <a:r>
              <a:rPr lang="ko-KR" altLang="en-US" dirty="0" err="1"/>
              <a:t>그레이스케일</a:t>
            </a:r>
            <a:r>
              <a:rPr lang="ko-KR" altLang="en-US" dirty="0"/>
              <a:t> 이미지로 변환한 후에 저장하여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이미지</a:t>
            </a:r>
            <a:r>
              <a:rPr lang="en-US" altLang="ko-KR" dirty="0"/>
              <a:t> </a:t>
            </a:r>
            <a:r>
              <a:rPr lang="ko-KR" altLang="en-US" dirty="0"/>
              <a:t>파일에서 </a:t>
            </a:r>
            <a:r>
              <a:rPr lang="en-US" altLang="ko-KR" dirty="0" err="1"/>
              <a:t>RGB</a:t>
            </a:r>
            <a:r>
              <a:rPr lang="en-US" altLang="ko-KR" dirty="0"/>
              <a:t> </a:t>
            </a:r>
            <a:r>
              <a:rPr lang="ko-KR" altLang="en-US" dirty="0"/>
              <a:t>값 구하기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25354"/>
            <a:ext cx="8780318" cy="130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963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이미지</a:t>
            </a:r>
            <a:r>
              <a:rPr lang="en-US" altLang="ko-KR" dirty="0"/>
              <a:t> </a:t>
            </a:r>
            <a:r>
              <a:rPr lang="ko-KR" altLang="en-US" dirty="0"/>
              <a:t>파일에서 </a:t>
            </a:r>
            <a:r>
              <a:rPr lang="en-US" altLang="ko-KR" dirty="0"/>
              <a:t>RGB </a:t>
            </a:r>
            <a:r>
              <a:rPr lang="ko-KR" altLang="en-US" dirty="0"/>
              <a:t>값 구하기</a:t>
            </a:r>
          </a:p>
        </p:txBody>
      </p:sp>
      <p:sp>
        <p:nvSpPr>
          <p:cNvPr id="191284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732" y="904044"/>
            <a:ext cx="7068536" cy="59539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499" y="2055354"/>
            <a:ext cx="4124901" cy="11336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99" y="5153641"/>
            <a:ext cx="41243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19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임의 접근 파일</a:t>
            </a:r>
          </a:p>
        </p:txBody>
      </p:sp>
      <p:sp>
        <p:nvSpPr>
          <p:cNvPr id="192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파일에 </a:t>
            </a:r>
            <a:r>
              <a:rPr lang="ko-KR" altLang="en-US" dirty="0" err="1"/>
              <a:t>비순차적인</a:t>
            </a:r>
            <a:r>
              <a:rPr lang="ko-KR" altLang="en-US" dirty="0"/>
              <a:t> 접근을 가능하게 함</a:t>
            </a:r>
            <a:endParaRPr lang="en-US" altLang="ko-KR" dirty="0"/>
          </a:p>
          <a:p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new</a:t>
            </a:r>
            <a:r>
              <a:rPr lang="en-US" altLang="ko-KR" dirty="0"/>
              <a:t> </a:t>
            </a:r>
            <a:r>
              <a:rPr lang="en-US" altLang="ko-KR" dirty="0" err="1"/>
              <a:t>RandomAccessFile</a:t>
            </a:r>
            <a:r>
              <a:rPr lang="en-US" altLang="ko-KR" dirty="0"/>
              <a:t>("all.zip", "r");</a:t>
            </a:r>
            <a:endParaRPr lang="ko-KR" altLang="en-US" dirty="0"/>
          </a:p>
        </p:txBody>
      </p:sp>
      <p:pic>
        <p:nvPicPr>
          <p:cNvPr id="192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648" y="2773253"/>
            <a:ext cx="7723187" cy="173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674" y="4768535"/>
            <a:ext cx="8554770" cy="1784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2623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로마의 유명한 정치가였던 </a:t>
            </a:r>
            <a:r>
              <a:rPr lang="ko-KR" altLang="en-US" dirty="0" err="1"/>
              <a:t>쥴리어스</a:t>
            </a:r>
            <a:r>
              <a:rPr lang="ko-KR" altLang="en-US" dirty="0"/>
              <a:t> </a:t>
            </a:r>
            <a:r>
              <a:rPr lang="ko-KR" altLang="en-US" dirty="0" err="1"/>
              <a:t>시저</a:t>
            </a:r>
            <a:r>
              <a:rPr lang="en-US" altLang="ko-KR" dirty="0"/>
              <a:t>(Julius </a:t>
            </a:r>
            <a:r>
              <a:rPr lang="en-US" altLang="ko-KR" dirty="0" err="1"/>
              <a:t>Caesar,100</a:t>
            </a:r>
            <a:r>
              <a:rPr lang="en-US" altLang="ko-KR" dirty="0"/>
              <a:t>-44 B.C.)</a:t>
            </a:r>
            <a:r>
              <a:rPr lang="ko-KR" altLang="en-US" dirty="0"/>
              <a:t>는 친지들에게 비밀리에 편지를 보내고자 할 때 다른 사람들이 알아보지 못하도록 문자들을 다른 문자들로 치환하였다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 err="1"/>
              <a:t>시저</a:t>
            </a:r>
            <a:r>
              <a:rPr lang="en-US" altLang="ko-KR" dirty="0"/>
              <a:t> </a:t>
            </a:r>
            <a:r>
              <a:rPr lang="ko-KR" altLang="en-US" dirty="0"/>
              <a:t>암호 작성하기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433" y="3863182"/>
            <a:ext cx="8889134" cy="83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98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 err="1"/>
              <a:t>시저</a:t>
            </a:r>
            <a:r>
              <a:rPr lang="en-US" altLang="ko-KR" dirty="0"/>
              <a:t> </a:t>
            </a:r>
            <a:r>
              <a:rPr lang="ko-KR" altLang="en-US" dirty="0"/>
              <a:t>암호 작성하기</a:t>
            </a:r>
          </a:p>
        </p:txBody>
      </p:sp>
      <p:sp>
        <p:nvSpPr>
          <p:cNvPr id="191284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22" y="341991"/>
            <a:ext cx="5772956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25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빈칸으로 구성된 문자열이 주어지고 사용자는 문자열에 들어갈 글자들을 하나씩 추측해서 맞추는 게임이다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 err="1"/>
              <a:t>행맨</a:t>
            </a:r>
            <a:r>
              <a:rPr lang="ko-KR" altLang="en-US" dirty="0"/>
              <a:t> 게임 작성하기</a:t>
            </a:r>
          </a:p>
        </p:txBody>
      </p:sp>
      <p:sp>
        <p:nvSpPr>
          <p:cNvPr id="5" name="_x32171984"/>
          <p:cNvSpPr>
            <a:spLocks noChangeArrowheads="1"/>
          </p:cNvSpPr>
          <p:nvPr/>
        </p:nvSpPr>
        <p:spPr bwMode="auto">
          <a:xfrm>
            <a:off x="2494905" y="2734145"/>
            <a:ext cx="8104188" cy="372388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600" dirty="0"/>
              <a:t>현재의 상태</a:t>
            </a:r>
            <a:r>
              <a:rPr lang="en-US" altLang="ko-KR" sz="1600" dirty="0"/>
              <a:t>: ____</a:t>
            </a:r>
          </a:p>
          <a:p>
            <a:r>
              <a:rPr lang="ko-KR" altLang="en-US" sz="1600" dirty="0"/>
              <a:t>글자를 추측하시오</a:t>
            </a:r>
            <a:r>
              <a:rPr lang="en-US" altLang="ko-KR" sz="1600" dirty="0"/>
              <a:t>: b</a:t>
            </a:r>
          </a:p>
          <a:p>
            <a:r>
              <a:rPr lang="ko-KR" altLang="en-US" sz="1600" dirty="0"/>
              <a:t>현재의 상태</a:t>
            </a:r>
            <a:r>
              <a:rPr lang="en-US" altLang="ko-KR" sz="1600" dirty="0"/>
              <a:t>: ____</a:t>
            </a:r>
          </a:p>
          <a:p>
            <a:r>
              <a:rPr lang="ko-KR" altLang="en-US" sz="1600" dirty="0"/>
              <a:t>글자를 추측하시오</a:t>
            </a:r>
            <a:r>
              <a:rPr lang="en-US" altLang="ko-KR" sz="1600" dirty="0"/>
              <a:t>: m</a:t>
            </a:r>
          </a:p>
          <a:p>
            <a:r>
              <a:rPr lang="ko-KR" altLang="en-US" sz="1600" dirty="0"/>
              <a:t>현재의 상태</a:t>
            </a:r>
            <a:r>
              <a:rPr lang="en-US" altLang="ko-KR" sz="1600" dirty="0"/>
              <a:t>: __m_</a:t>
            </a:r>
          </a:p>
          <a:p>
            <a:r>
              <a:rPr lang="ko-KR" altLang="en-US" sz="1600" dirty="0"/>
              <a:t>글자를 추측하시오</a:t>
            </a:r>
            <a:r>
              <a:rPr lang="en-US" altLang="ko-KR" sz="1600" dirty="0"/>
              <a:t>: t</a:t>
            </a:r>
          </a:p>
          <a:p>
            <a:r>
              <a:rPr lang="ko-KR" altLang="en-US" sz="1600" dirty="0"/>
              <a:t>현재의 상태</a:t>
            </a:r>
            <a:r>
              <a:rPr lang="en-US" altLang="ko-KR" sz="1600" dirty="0"/>
              <a:t>: __m_</a:t>
            </a:r>
          </a:p>
          <a:p>
            <a:r>
              <a:rPr lang="ko-KR" altLang="en-US" sz="1600" dirty="0"/>
              <a:t>글자를 추측하시오</a:t>
            </a:r>
            <a:r>
              <a:rPr lang="en-US" altLang="ko-KR" sz="1600" dirty="0"/>
              <a:t>: n</a:t>
            </a:r>
          </a:p>
          <a:p>
            <a:r>
              <a:rPr lang="ko-KR" altLang="en-US" sz="1600" dirty="0"/>
              <a:t>현재의 상태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n_m</a:t>
            </a:r>
            <a:r>
              <a:rPr lang="en-US" altLang="ko-KR" sz="1600" dirty="0"/>
              <a:t>_</a:t>
            </a:r>
          </a:p>
          <a:p>
            <a:r>
              <a:rPr lang="ko-KR" altLang="en-US" sz="1600" dirty="0"/>
              <a:t>글자를 추측하시오</a:t>
            </a:r>
            <a:r>
              <a:rPr lang="en-US" altLang="ko-KR" sz="1600" dirty="0"/>
              <a:t>: a</a:t>
            </a:r>
          </a:p>
          <a:p>
            <a:r>
              <a:rPr lang="ko-KR" altLang="en-US" sz="1600" dirty="0"/>
              <a:t>현재의 상태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nam</a:t>
            </a:r>
            <a:r>
              <a:rPr lang="en-US" altLang="ko-KR" sz="1600" dirty="0"/>
              <a:t>_</a:t>
            </a:r>
          </a:p>
          <a:p>
            <a:r>
              <a:rPr lang="ko-KR" altLang="en-US" sz="1600" dirty="0"/>
              <a:t>글자를 추측하시오</a:t>
            </a:r>
            <a:r>
              <a:rPr lang="en-US" altLang="ko-KR" sz="1600" dirty="0"/>
              <a:t>: e</a:t>
            </a:r>
          </a:p>
          <a:p>
            <a:r>
              <a:rPr lang="ko-KR" altLang="en-US" sz="1600" dirty="0"/>
              <a:t>현재의 상태</a:t>
            </a:r>
            <a:r>
              <a:rPr lang="en-US" altLang="ko-KR" sz="1600" dirty="0"/>
              <a:t>: name</a:t>
            </a:r>
            <a:endParaRPr lang="en-US" altLang="ko-KR" sz="1600" dirty="0"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734145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8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284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89" y="1499616"/>
            <a:ext cx="4896533" cy="27340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722" y="1499616"/>
            <a:ext cx="5144218" cy="49822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954" y="4271778"/>
            <a:ext cx="2838846" cy="221010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09915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정리해</a:t>
            </a:r>
            <a:r>
              <a:rPr lang="en-US" altLang="ko-KR" dirty="0"/>
              <a:t> </a:t>
            </a:r>
            <a:r>
              <a:rPr lang="ko-KR" altLang="en-US" dirty="0"/>
              <a:t>보면</a:t>
            </a:r>
            <a:r>
              <a:rPr lang="en-US" altLang="ko-KR" dirty="0"/>
              <a:t>…</a:t>
            </a:r>
            <a:r>
              <a:rPr lang="ko-KR" altLang="en-US" dirty="0"/>
              <a:t>필수 기술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95326" y="1953018"/>
            <a:ext cx="7985379" cy="2508145"/>
          </a:xfrm>
          <a:prstGeom prst="roundRect">
            <a:avLst>
              <a:gd name="adj" fmla="val 27381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95326" y="4618748"/>
            <a:ext cx="7266050" cy="2036423"/>
          </a:xfrm>
          <a:prstGeom prst="roundRect">
            <a:avLst>
              <a:gd name="adj" fmla="val 27381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47725" y="2044119"/>
            <a:ext cx="7832980" cy="241704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 err="1" smtClean="0">
                <a:ea typeface="굴림" panose="020B0600000101010101" pitchFamily="50" charset="-127"/>
              </a:rPr>
              <a:t>파일입출력</a:t>
            </a:r>
            <a:r>
              <a:rPr lang="ko-KR" altLang="en-US" sz="3600" dirty="0" smtClean="0">
                <a:ea typeface="굴림" panose="020B0600000101010101" pitchFamily="50" charset="-127"/>
              </a:rPr>
              <a:t> 클래스</a:t>
            </a:r>
            <a:endParaRPr lang="en-US" altLang="ko-KR" sz="3600" dirty="0" smtClean="0">
              <a:ea typeface="굴림" panose="020B0600000101010101" pitchFamily="50" charset="-127"/>
            </a:endParaRPr>
          </a:p>
          <a:p>
            <a:r>
              <a:rPr lang="ko-KR" altLang="en-US" sz="3600" dirty="0" smtClean="0">
                <a:ea typeface="굴림" panose="020B0600000101010101" pitchFamily="50" charset="-127"/>
              </a:rPr>
              <a:t>바이트 스트림 클래스</a:t>
            </a:r>
            <a:endParaRPr lang="en-US" altLang="ko-KR" sz="3600" dirty="0" smtClean="0">
              <a:ea typeface="굴림" panose="020B0600000101010101" pitchFamily="50" charset="-127"/>
            </a:endParaRPr>
          </a:p>
          <a:p>
            <a:r>
              <a:rPr lang="ko-KR" altLang="en-US" sz="3600" dirty="0" smtClean="0">
                <a:ea typeface="굴림" panose="020B0600000101010101" pitchFamily="50" charset="-127"/>
              </a:rPr>
              <a:t>문자 스트림 클래스</a:t>
            </a:r>
            <a:endParaRPr lang="en-US" altLang="ko-KR" sz="3600" dirty="0" smtClean="0">
              <a:ea typeface="굴림" panose="020B0600000101010101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028701" y="4730390"/>
            <a:ext cx="7652003" cy="19247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 smtClean="0">
                <a:ea typeface="굴림" panose="020B0600000101010101" pitchFamily="50" charset="-127"/>
              </a:rPr>
              <a:t>파일 복사</a:t>
            </a:r>
            <a:endParaRPr lang="en-US" altLang="ko-KR" sz="3600" dirty="0" smtClean="0">
              <a:ea typeface="굴림" panose="020B0600000101010101" pitchFamily="50" charset="-127"/>
            </a:endParaRPr>
          </a:p>
          <a:p>
            <a:r>
              <a:rPr lang="ko-KR" altLang="en-US" sz="3600" dirty="0" smtClean="0">
                <a:ea typeface="굴림" panose="020B0600000101010101" pitchFamily="50" charset="-127"/>
              </a:rPr>
              <a:t>이미지 복사</a:t>
            </a:r>
            <a:endParaRPr lang="en-US" altLang="ko-KR" sz="3600" dirty="0" smtClean="0">
              <a:ea typeface="굴림" panose="020B0600000101010101" pitchFamily="50" charset="-127"/>
            </a:endParaRPr>
          </a:p>
          <a:p>
            <a:r>
              <a:rPr lang="ko-KR" altLang="en-US" sz="3600" dirty="0" smtClean="0">
                <a:ea typeface="굴림" panose="020B0600000101010101" pitchFamily="50" charset="-127"/>
              </a:rPr>
              <a:t>버퍼 클래스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92115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스트림의</a:t>
            </a:r>
            <a:r>
              <a:rPr lang="ko-KR" altLang="en-US" dirty="0"/>
              <a:t> 분류</a:t>
            </a:r>
            <a:endParaRPr lang="en-US" altLang="ko-KR" dirty="0"/>
          </a:p>
        </p:txBody>
      </p:sp>
      <p:sp>
        <p:nvSpPr>
          <p:cNvPr id="189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입출력의 단위에 따라서 분류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295" y="2429103"/>
            <a:ext cx="9173333" cy="3697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803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바이트 </a:t>
            </a:r>
            <a:r>
              <a:rPr lang="ko-KR" altLang="en-US" dirty="0" err="1"/>
              <a:t>스트림</a:t>
            </a:r>
            <a:r>
              <a:rPr lang="en-US" altLang="ko-KR" b="1" dirty="0"/>
              <a:t>(byte stream</a:t>
            </a:r>
            <a:r>
              <a:rPr lang="en-US" altLang="ko-KR" b="1" dirty="0" smtClean="0"/>
              <a:t>)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바이트 </a:t>
            </a:r>
            <a:r>
              <a:rPr lang="ko-KR" altLang="en-US" dirty="0"/>
              <a:t>단위로 </a:t>
            </a:r>
            <a:r>
              <a:rPr lang="ko-KR" altLang="en-US" dirty="0" err="1"/>
              <a:t>입출력하는</a:t>
            </a:r>
            <a:r>
              <a:rPr lang="ko-KR" altLang="en-US" dirty="0"/>
              <a:t> 클래스</a:t>
            </a:r>
            <a:endParaRPr lang="en-US" altLang="ko-KR" dirty="0"/>
          </a:p>
          <a:p>
            <a:pPr lvl="1"/>
            <a:r>
              <a:rPr lang="ko-KR" altLang="en-US" dirty="0" smtClean="0"/>
              <a:t>추상 </a:t>
            </a:r>
            <a:r>
              <a:rPr lang="ko-KR" altLang="en-US" dirty="0"/>
              <a:t>클래스인 </a:t>
            </a:r>
            <a:r>
              <a:rPr lang="en-US" altLang="ko-KR" dirty="0" err="1"/>
              <a:t>InputStream</a:t>
            </a:r>
            <a:r>
              <a:rPr lang="ko-KR" altLang="en-US" dirty="0"/>
              <a:t>와 </a:t>
            </a:r>
            <a:r>
              <a:rPr lang="en-US" altLang="ko-KR" dirty="0" err="1"/>
              <a:t>OutputStream</a:t>
            </a:r>
            <a:r>
              <a:rPr lang="ko-KR" altLang="en-US" dirty="0"/>
              <a:t>에서 </a:t>
            </a:r>
            <a:r>
              <a:rPr lang="ko-KR" altLang="en-US" dirty="0" smtClean="0"/>
              <a:t>파생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ko-KR" altLang="en-US" dirty="0" smtClean="0"/>
              <a:t>클래스 </a:t>
            </a:r>
            <a:r>
              <a:rPr lang="ko-KR" altLang="en-US" dirty="0"/>
              <a:t>이름에는</a:t>
            </a:r>
            <a:r>
              <a:rPr lang="en-US" altLang="ko-KR" dirty="0" err="1"/>
              <a:t>InputStream</a:t>
            </a:r>
            <a:r>
              <a:rPr lang="en-US" altLang="ko-KR" dirty="0"/>
              <a:t>(</a:t>
            </a:r>
            <a:r>
              <a:rPr lang="ko-KR" altLang="en-US" dirty="0"/>
              <a:t>입력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 err="1"/>
              <a:t>OutputStream</a:t>
            </a:r>
            <a:r>
              <a:rPr lang="en-US" altLang="ko-KR" dirty="0"/>
              <a:t>(</a:t>
            </a:r>
            <a:r>
              <a:rPr lang="ko-KR" altLang="en-US" dirty="0"/>
              <a:t>출력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붙임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문자 </a:t>
            </a:r>
            <a:r>
              <a:rPr lang="ko-KR" altLang="en-US" dirty="0" err="1"/>
              <a:t>스트림</a:t>
            </a:r>
            <a:r>
              <a:rPr lang="en-US" altLang="ko-KR" b="1" dirty="0"/>
              <a:t>(character stream</a:t>
            </a:r>
            <a:r>
              <a:rPr lang="en-US" altLang="ko-KR" b="1" dirty="0" smtClean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 </a:t>
            </a:r>
            <a:r>
              <a:rPr lang="ko-KR" altLang="en-US" dirty="0"/>
              <a:t>단위로 </a:t>
            </a:r>
            <a:r>
              <a:rPr lang="ko-KR" altLang="en-US" dirty="0" err="1"/>
              <a:t>입출력하는</a:t>
            </a:r>
            <a:r>
              <a:rPr lang="ko-KR" altLang="en-US" dirty="0"/>
              <a:t> 클래스</a:t>
            </a:r>
            <a:endParaRPr lang="en-US" altLang="ko-KR" dirty="0"/>
          </a:p>
          <a:p>
            <a:pPr lvl="1"/>
            <a:r>
              <a:rPr lang="ko-KR" altLang="en-US" dirty="0" smtClean="0"/>
              <a:t>기본 </a:t>
            </a:r>
            <a:r>
              <a:rPr lang="ko-KR" altLang="en-US" dirty="0"/>
              <a:t>추상 클래스인 </a:t>
            </a:r>
            <a:r>
              <a:rPr lang="en-US" altLang="ko-KR" dirty="0"/>
              <a:t>Reader</a:t>
            </a:r>
            <a:r>
              <a:rPr lang="ko-KR" altLang="en-US" dirty="0"/>
              <a:t>와 </a:t>
            </a:r>
            <a:r>
              <a:rPr lang="en-US" altLang="ko-KR" dirty="0"/>
              <a:t>Write </a:t>
            </a:r>
            <a:r>
              <a:rPr lang="ko-KR" altLang="en-US" dirty="0"/>
              <a:t>클래스에서 </a:t>
            </a:r>
            <a:r>
              <a:rPr lang="ko-KR" altLang="en-US" dirty="0" smtClean="0"/>
              <a:t>파생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ko-KR" altLang="en-US" dirty="0" smtClean="0"/>
              <a:t>클래스 </a:t>
            </a:r>
            <a:r>
              <a:rPr lang="ko-KR" altLang="en-US" dirty="0"/>
              <a:t>이름에는 </a:t>
            </a:r>
            <a:r>
              <a:rPr lang="en-US" altLang="ko-KR" dirty="0"/>
              <a:t>Reader(</a:t>
            </a:r>
            <a:r>
              <a:rPr lang="ko-KR" altLang="en-US" dirty="0"/>
              <a:t>입력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Writer(</a:t>
            </a:r>
            <a:r>
              <a:rPr lang="ko-KR" altLang="en-US" dirty="0"/>
              <a:t>출력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/>
              <a:t>붙임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바이트 </a:t>
            </a:r>
            <a:r>
              <a:rPr lang="ko-KR" altLang="en-US" dirty="0" err="1"/>
              <a:t>스트림과</a:t>
            </a:r>
            <a:r>
              <a:rPr lang="ko-KR" altLang="en-US" dirty="0"/>
              <a:t> 문자 </a:t>
            </a:r>
            <a:r>
              <a:rPr lang="ko-KR" altLang="en-US" dirty="0" err="1"/>
              <a:t>스트림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65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바이트 </a:t>
            </a:r>
            <a:r>
              <a:rPr lang="ko-KR" altLang="en-US" dirty="0" smtClean="0"/>
              <a:t>스트림 클래스</a:t>
            </a:r>
            <a:endParaRPr lang="ko-KR" altLang="en-US" dirty="0"/>
          </a:p>
        </p:txBody>
      </p:sp>
      <p:sp>
        <p:nvSpPr>
          <p:cNvPr id="1898501" name="Rectangle 5"/>
          <p:cNvSpPr>
            <a:spLocks noChangeArrowheads="1"/>
          </p:cNvSpPr>
          <p:nvPr/>
        </p:nvSpPr>
        <p:spPr bwMode="auto">
          <a:xfrm>
            <a:off x="1524001" y="25664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98503" name="Rectangle 7"/>
          <p:cNvSpPr>
            <a:spLocks noChangeArrowheads="1"/>
          </p:cNvSpPr>
          <p:nvPr/>
        </p:nvSpPr>
        <p:spPr bwMode="auto">
          <a:xfrm>
            <a:off x="1524001" y="22965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703" y="1631803"/>
            <a:ext cx="6452594" cy="499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36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</a:t>
            </a:r>
            <a:r>
              <a:rPr lang="ko-KR" altLang="en-US" dirty="0" smtClean="0"/>
              <a:t>스트림 클래스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010" y="1583734"/>
            <a:ext cx="6013980" cy="5109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149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InputStream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/>
              <a:t>abstract </a:t>
            </a:r>
            <a:r>
              <a:rPr lang="en-US" altLang="ko-KR" dirty="0" err="1"/>
              <a:t>int</a:t>
            </a:r>
            <a:r>
              <a:rPr lang="en-US" altLang="ko-KR" dirty="0"/>
              <a:t> read</a:t>
            </a:r>
            <a:r>
              <a:rPr lang="en-US" altLang="ko-KR" dirty="0" smtClean="0"/>
              <a:t>(): </a:t>
            </a:r>
            <a:r>
              <a:rPr lang="ko-KR" altLang="en-US" dirty="0" smtClean="0"/>
              <a:t>한 </a:t>
            </a:r>
            <a:r>
              <a:rPr lang="ko-KR" altLang="en-US" dirty="0"/>
              <a:t>바이트를 읽어서 </a:t>
            </a:r>
            <a:r>
              <a:rPr lang="ko-KR" altLang="en-US" dirty="0" smtClean="0"/>
              <a:t>반환</a:t>
            </a:r>
            <a:r>
              <a:rPr lang="en-US" altLang="ko-KR" dirty="0" smtClean="0"/>
              <a:t>(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255 </a:t>
            </a:r>
            <a:r>
              <a:rPr lang="ko-KR" altLang="en-US" dirty="0"/>
              <a:t>사이의 정수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err="1"/>
              <a:t>OutputStream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/>
              <a:t>abstract void write(</a:t>
            </a:r>
            <a:r>
              <a:rPr lang="en-US" altLang="ko-KR" dirty="0" err="1"/>
              <a:t>int</a:t>
            </a:r>
            <a:r>
              <a:rPr lang="en-US" altLang="ko-KR" dirty="0"/>
              <a:t> b</a:t>
            </a:r>
            <a:r>
              <a:rPr lang="en-US" altLang="ko-KR" dirty="0" smtClean="0"/>
              <a:t>): </a:t>
            </a:r>
            <a:r>
              <a:rPr lang="ko-KR" altLang="en-US" dirty="0" smtClean="0"/>
              <a:t>한 </a:t>
            </a:r>
            <a:r>
              <a:rPr lang="ko-KR" altLang="en-US" dirty="0"/>
              <a:t>바이트를 특정한 장치에 </a:t>
            </a:r>
            <a:r>
              <a:rPr lang="ko-KR" altLang="en-US" dirty="0" smtClean="0"/>
              <a:t>출력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Reader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/>
              <a:t>abstract </a:t>
            </a:r>
            <a:r>
              <a:rPr lang="en-US" altLang="ko-KR" dirty="0" err="1"/>
              <a:t>int</a:t>
            </a:r>
            <a:r>
              <a:rPr lang="en-US" altLang="ko-KR" dirty="0"/>
              <a:t> read</a:t>
            </a:r>
            <a:r>
              <a:rPr lang="en-US" altLang="ko-KR" dirty="0" smtClean="0"/>
              <a:t>(): </a:t>
            </a:r>
            <a:r>
              <a:rPr lang="ko-KR" altLang="en-US" dirty="0"/>
              <a:t>한 문자를 읽어서 </a:t>
            </a:r>
            <a:r>
              <a:rPr lang="ko-KR" altLang="en-US" dirty="0" smtClean="0"/>
              <a:t>반환</a:t>
            </a:r>
            <a:endParaRPr lang="en-US" altLang="ko-KR" dirty="0"/>
          </a:p>
          <a:p>
            <a:r>
              <a:rPr lang="en-US" altLang="ko-KR" dirty="0"/>
              <a:t>Writer</a:t>
            </a:r>
            <a:r>
              <a:rPr lang="ko-KR" altLang="en-US" dirty="0"/>
              <a:t> 클래스</a:t>
            </a:r>
            <a:endParaRPr lang="en-US" altLang="ko-KR" dirty="0"/>
          </a:p>
          <a:p>
            <a:pPr lvl="1"/>
            <a:r>
              <a:rPr lang="en-US" altLang="ko-KR" dirty="0"/>
              <a:t>abstract void write(</a:t>
            </a:r>
            <a:r>
              <a:rPr lang="en-US" altLang="ko-KR" dirty="0" err="1"/>
              <a:t>int</a:t>
            </a:r>
            <a:r>
              <a:rPr lang="en-US" altLang="ko-KR" dirty="0"/>
              <a:t> c</a:t>
            </a:r>
            <a:r>
              <a:rPr lang="en-US" altLang="ko-KR" dirty="0" smtClean="0"/>
              <a:t>): </a:t>
            </a:r>
            <a:r>
              <a:rPr lang="ko-KR" altLang="en-US" dirty="0"/>
              <a:t>한 문자를 특정한 장치에 출력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742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FileInputStream</a:t>
            </a:r>
            <a:r>
              <a:rPr lang="ko-KR" altLang="en-US" dirty="0"/>
              <a:t>과 </a:t>
            </a:r>
            <a:r>
              <a:rPr lang="en-US" altLang="ko-KR" dirty="0" err="1"/>
              <a:t>FileOutputStream</a:t>
            </a:r>
            <a:endParaRPr lang="en-US" altLang="ko-KR" dirty="0"/>
          </a:p>
        </p:txBody>
      </p:sp>
      <p:sp>
        <p:nvSpPr>
          <p:cNvPr id="190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파일이 입출력 대상이 된다</a:t>
            </a:r>
            <a:r>
              <a:rPr lang="en-US" altLang="ko-KR" dirty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603" y="2162212"/>
            <a:ext cx="7149900" cy="431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563449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2151</TotalTime>
  <Words>633</Words>
  <Application>Microsoft Office PowerPoint</Application>
  <PresentationFormat>와이드스크린</PresentationFormat>
  <Paragraphs>119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50" baseType="lpstr">
      <vt:lpstr>-apple-system</vt:lpstr>
      <vt:lpstr>굴림</vt:lpstr>
      <vt:lpstr>맑은 고딕</vt:lpstr>
      <vt:lpstr>Arial</vt:lpstr>
      <vt:lpstr>Calibri</vt:lpstr>
      <vt:lpstr>Calibri Light</vt:lpstr>
      <vt:lpstr>Tw Cen MT</vt:lpstr>
      <vt:lpstr>Wingdings</vt:lpstr>
      <vt:lpstr>Wingdings 2</vt:lpstr>
      <vt:lpstr>Wingdings 3</vt:lpstr>
      <vt:lpstr>HDOfficeLightV0</vt:lpstr>
      <vt:lpstr>New_Simple01</vt:lpstr>
      <vt:lpstr>제4부 자바II (3)</vt:lpstr>
      <vt:lpstr>파일의 필요성</vt:lpstr>
      <vt:lpstr>스트림(stream)</vt:lpstr>
      <vt:lpstr>스트림의 분류</vt:lpstr>
      <vt:lpstr>바이트 스트림과 문자 스트림</vt:lpstr>
      <vt:lpstr>바이트 스트림 클래스</vt:lpstr>
      <vt:lpstr>문자 스트림 클래스</vt:lpstr>
      <vt:lpstr>기본 메소드</vt:lpstr>
      <vt:lpstr>FileInputStream과 FileOutputStream</vt:lpstr>
      <vt:lpstr>LAB: 파일 복사</vt:lpstr>
      <vt:lpstr>LAB: 파일 복사</vt:lpstr>
      <vt:lpstr>LAB: 이미지 파일 복사</vt:lpstr>
      <vt:lpstr>LAB: 이미지 파일 복사</vt:lpstr>
      <vt:lpstr>파일 문자 스트림</vt:lpstr>
      <vt:lpstr>LAB: 파일 복사</vt:lpstr>
      <vt:lpstr>스트림들은 연결될 수 있다.</vt:lpstr>
      <vt:lpstr>스트림들은 연결될 수 있다.</vt:lpstr>
      <vt:lpstr>버퍼 스트림</vt:lpstr>
      <vt:lpstr>버퍼 스트림</vt:lpstr>
      <vt:lpstr>브릿지 스트림</vt:lpstr>
      <vt:lpstr>문자 엔코딩</vt:lpstr>
      <vt:lpstr>문자 엔코딩</vt:lpstr>
      <vt:lpstr>DataInputStream 과 DataOutputStream</vt:lpstr>
      <vt:lpstr>DataInputStream 과 DataOutputStream</vt:lpstr>
      <vt:lpstr>압축 파일 풀기</vt:lpstr>
      <vt:lpstr>압축 파일 풀기</vt:lpstr>
      <vt:lpstr>ObjectInputStream과 ObjectOutputStream</vt:lpstr>
      <vt:lpstr>ObjectInputStream과 ObjectOutputStream</vt:lpstr>
      <vt:lpstr>파일 정보를 얻으려면</vt:lpstr>
      <vt:lpstr>파일 정보를 얻으려면</vt:lpstr>
      <vt:lpstr>LAB: 이미지 파일에서 RGB 값 구하기</vt:lpstr>
      <vt:lpstr>LAB: 이미지 파일에서 RGB 값 구하기</vt:lpstr>
      <vt:lpstr>임의 접근 파일</vt:lpstr>
      <vt:lpstr>LAB: 시저 암호 작성하기</vt:lpstr>
      <vt:lpstr>LAB: 시저 암호 작성하기</vt:lpstr>
      <vt:lpstr>LAB: 행맨 게임 작성하기</vt:lpstr>
      <vt:lpstr>예제</vt:lpstr>
      <vt:lpstr>정리해 보면…필수 기술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제1부 자바리뷰(1)</dc:title>
  <dc:creator>hallym</dc:creator>
  <cp:lastModifiedBy>User</cp:lastModifiedBy>
  <cp:revision>271</cp:revision>
  <dcterms:created xsi:type="dcterms:W3CDTF">2022-07-20T08:54:17Z</dcterms:created>
  <dcterms:modified xsi:type="dcterms:W3CDTF">2022-11-28T23:31:11Z</dcterms:modified>
</cp:coreProperties>
</file>