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56" r:id="rId3"/>
    <p:sldId id="628" r:id="rId4"/>
    <p:sldId id="664" r:id="rId5"/>
    <p:sldId id="663" r:id="rId6"/>
    <p:sldId id="629" r:id="rId7"/>
    <p:sldId id="631" r:id="rId8"/>
    <p:sldId id="632" r:id="rId9"/>
    <p:sldId id="652" r:id="rId10"/>
    <p:sldId id="653" r:id="rId11"/>
    <p:sldId id="654" r:id="rId12"/>
    <p:sldId id="655" r:id="rId13"/>
    <p:sldId id="656" r:id="rId14"/>
    <p:sldId id="657" r:id="rId15"/>
    <p:sldId id="650" r:id="rId16"/>
    <p:sldId id="634" r:id="rId17"/>
    <p:sldId id="635" r:id="rId18"/>
    <p:sldId id="658" r:id="rId19"/>
    <p:sldId id="659" r:id="rId20"/>
    <p:sldId id="637" r:id="rId21"/>
    <p:sldId id="639" r:id="rId22"/>
    <p:sldId id="640" r:id="rId23"/>
    <p:sldId id="641" r:id="rId24"/>
    <p:sldId id="660" r:id="rId25"/>
    <p:sldId id="661" r:id="rId26"/>
    <p:sldId id="642" r:id="rId27"/>
    <p:sldId id="651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53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886"/>
    </p:cViewPr>
  </p:sorterViewPr>
  <p:notesViewPr>
    <p:cSldViewPr snapToGrid="0">
      <p:cViewPr varScale="1">
        <p:scale>
          <a:sx n="87" d="100"/>
          <a:sy n="87" d="100"/>
        </p:scale>
        <p:origin x="18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ED61E-AD77-40F9-8F75-5148BA6C17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C5D-29B1-4D13-A81A-67D9388C0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6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49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1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6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73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08400" y="1602000"/>
            <a:ext cx="10972800" cy="45252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8400" y="540000"/>
            <a:ext cx="10972800" cy="961200"/>
          </a:xfrm>
        </p:spPr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316-8D7B-4C2A-AFB2-319E7241B63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973D3-A214-4348-8F45-5DD64BEF2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018" y="4042723"/>
            <a:ext cx="10217397" cy="224676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[</a:t>
            </a:r>
            <a:r>
              <a:rPr lang="ko-KR" altLang="en-US" sz="2800" dirty="0" smtClean="0">
                <a:latin typeface="+mn-ea"/>
              </a:rPr>
              <a:t>핵심 포인트</a:t>
            </a:r>
            <a:r>
              <a:rPr lang="en-US" altLang="ko-KR" sz="2800" dirty="0" smtClean="0">
                <a:latin typeface="+mn-ea"/>
              </a:rPr>
              <a:t>]</a:t>
            </a:r>
          </a:p>
          <a:p>
            <a:endParaRPr lang="en-US" altLang="ko-KR" sz="2800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sz="2800" dirty="0" smtClean="0"/>
              <a:t>제네릭의 개념</a:t>
            </a:r>
            <a:endParaRPr lang="en-US" altLang="ko-KR" sz="2800" dirty="0" smtClean="0"/>
          </a:p>
          <a:p>
            <a:pPr marL="514350" indent="-514350">
              <a:buAutoNum type="arabicParenR"/>
            </a:pPr>
            <a:r>
              <a:rPr lang="ko-KR" altLang="en-US" sz="2800" dirty="0" smtClean="0"/>
              <a:t>제네릭 클래스</a:t>
            </a:r>
            <a:endParaRPr lang="en-US" altLang="ko-KR" sz="2800" dirty="0"/>
          </a:p>
          <a:p>
            <a:r>
              <a:rPr lang="en-US" altLang="ko-KR" sz="2800" dirty="0" smtClean="0"/>
              <a:t>3)  </a:t>
            </a:r>
            <a:r>
              <a:rPr lang="ko-KR" altLang="en-US" sz="2800" dirty="0" smtClean="0"/>
              <a:t>제네릭 </a:t>
            </a: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3</a:t>
            </a:r>
            <a:r>
              <a:rPr lang="ko-KR" altLang="en-US" dirty="0" smtClean="0"/>
              <a:t>부 자바</a:t>
            </a:r>
            <a:r>
              <a:rPr lang="en-US" altLang="ko-KR" dirty="0" smtClean="0"/>
              <a:t>II 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defRPr lang="ko-KR" altLang="en-US"/>
            </a:pPr>
            <a:r>
              <a:rPr lang="ko-KR" altLang="en-US" sz="3200" dirty="0" smtClean="0">
                <a:latin typeface="+mj-ea"/>
              </a:rPr>
              <a:t>제네릭과 컬렉션</a:t>
            </a:r>
            <a:endParaRPr lang="ko-KR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 사용 방법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 smtClean="0"/>
              <a:t>제네릭 클래스의 객체 선언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31" y="2272884"/>
            <a:ext cx="7815995" cy="228026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09015" y="4749421"/>
            <a:ext cx="8443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222222"/>
                </a:solidFill>
                <a:latin typeface="+mn-ea"/>
              </a:rPr>
              <a:t>타입 </a:t>
            </a:r>
            <a:r>
              <a:rPr lang="ko-KR" altLang="en-US" dirty="0" err="1">
                <a:solidFill>
                  <a:srgbClr val="222222"/>
                </a:solidFill>
                <a:latin typeface="+mn-ea"/>
              </a:rPr>
              <a:t>파라미터로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 명시할 수 있는 것은 참조 타입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(Reference Type)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밖에 올 수 없다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즉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, double, char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같은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primitive type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은 올 수 </a:t>
            </a:r>
            <a:r>
              <a:rPr lang="ko-KR" altLang="en-US" dirty="0" smtClean="0">
                <a:solidFill>
                  <a:srgbClr val="222222"/>
                </a:solidFill>
                <a:latin typeface="+mn-ea"/>
              </a:rPr>
              <a:t>없다</a:t>
            </a:r>
            <a:r>
              <a:rPr lang="en-US" altLang="ko-KR" dirty="0" smtClean="0">
                <a:solidFill>
                  <a:srgbClr val="222222"/>
                </a:solidFill>
                <a:latin typeface="+mn-ea"/>
              </a:rPr>
              <a:t>. </a:t>
            </a:r>
            <a:r>
              <a:rPr lang="en-US" altLang="ko-KR" dirty="0" err="1" smtClean="0">
                <a:solidFill>
                  <a:srgbClr val="222222"/>
                </a:solidFill>
                <a:latin typeface="+mn-ea"/>
              </a:rPr>
              <a:t>int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형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double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형 등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primitive Type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의 경우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Integer, Double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같은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Wrapper Type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으로 </a:t>
            </a:r>
            <a:r>
              <a:rPr lang="ko-KR" altLang="en-US" dirty="0" smtClean="0">
                <a:solidFill>
                  <a:srgbClr val="222222"/>
                </a:solidFill>
                <a:latin typeface="+mn-ea"/>
              </a:rPr>
              <a:t>쓴다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88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 사용 방법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 smtClean="0"/>
              <a:t>제네릭 클래스의 객체 선언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31" y="2272883"/>
            <a:ext cx="6262527" cy="29529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41080" y="5403073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FC Sans"/>
              </a:rPr>
              <a:t>사용자가 정의한 클래스도 타입으로 올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66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제네릭</a:t>
            </a:r>
            <a:r>
              <a:rPr lang="en-US" altLang="ko-KR" dirty="0"/>
              <a:t> </a:t>
            </a:r>
            <a:r>
              <a:rPr lang="ko-KR" altLang="en-US" dirty="0"/>
              <a:t>클래스 작성하기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4" y="1675203"/>
            <a:ext cx="4310183" cy="3274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74" y="1675202"/>
            <a:ext cx="5663178" cy="46800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09600" y="5275297"/>
            <a:ext cx="4414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NanumGothic"/>
              </a:rPr>
              <a:t>Element</a:t>
            </a:r>
            <a:r>
              <a:rPr lang="ko-KR" altLang="en-US" sz="1200" b="1" dirty="0">
                <a:solidFill>
                  <a:srgbClr val="FF0000"/>
                </a:solidFill>
                <a:latin typeface="NanumGothic"/>
              </a:rPr>
              <a:t>는 </a:t>
            </a:r>
            <a:r>
              <a:rPr lang="ko-KR" altLang="en-US" sz="1200" b="1" dirty="0" err="1">
                <a:solidFill>
                  <a:srgbClr val="FF0000"/>
                </a:solidFill>
                <a:latin typeface="NanumGothic"/>
              </a:rPr>
              <a:t>마크업</a:t>
            </a:r>
            <a:r>
              <a:rPr lang="ko-KR" altLang="en-US" sz="1200" b="1" dirty="0">
                <a:solidFill>
                  <a:srgbClr val="FF0000"/>
                </a:solidFill>
                <a:latin typeface="NanumGothic"/>
              </a:rPr>
              <a:t> 언어의 일반적인 규격에 대한 속성을 정의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2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제네릭</a:t>
            </a:r>
            <a:r>
              <a:rPr lang="en-US" altLang="ko-KR" dirty="0"/>
              <a:t> </a:t>
            </a:r>
            <a:r>
              <a:rPr lang="ko-KR" altLang="en-US" dirty="0"/>
              <a:t>클래스 작성하기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6" y="1627826"/>
            <a:ext cx="3358762" cy="45090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08" y="1627826"/>
            <a:ext cx="7180589" cy="45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4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smtClean="0"/>
              <a:t>제네릭</a:t>
            </a:r>
            <a:r>
              <a:rPr lang="en-US" altLang="ko-KR" b="0" dirty="0" smtClean="0"/>
              <a:t> </a:t>
            </a:r>
            <a:r>
              <a:rPr lang="ko-KR" altLang="en-US" b="0" dirty="0"/>
              <a:t>클래스 작성하기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1499616"/>
            <a:ext cx="405821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en-US" altLang="ko-KR" b="0" dirty="0" err="1"/>
              <a:t>SimplePair</a:t>
            </a:r>
            <a:r>
              <a:rPr lang="en-US" altLang="ko-KR" b="0" dirty="0"/>
              <a:t> </a:t>
            </a:r>
            <a:r>
              <a:rPr lang="ko-KR" altLang="en-US" b="0" dirty="0"/>
              <a:t>클래스 작성하기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96" y="1537324"/>
            <a:ext cx="6346408" cy="52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다중 타입 매개 변수</a:t>
            </a:r>
            <a:r>
              <a:rPr lang="en-US" altLang="ko-KR" dirty="0">
                <a:effectLst/>
              </a:rPr>
              <a:t>(Multiple Type Parameters)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86" y="1585939"/>
            <a:ext cx="8380627" cy="5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제네릭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54" y="2227999"/>
            <a:ext cx="7131492" cy="24005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11208" y="4887026"/>
            <a:ext cx="437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+mn-ea"/>
              </a:rPr>
              <a:t>반환타입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 이전에 </a:t>
            </a:r>
            <a:r>
              <a:rPr lang="en-US" altLang="ko-KR" dirty="0">
                <a:solidFill>
                  <a:srgbClr val="222222"/>
                </a:solidFill>
                <a:latin typeface="+mn-ea"/>
              </a:rPr>
              <a:t>&lt;&gt; </a:t>
            </a:r>
            <a:r>
              <a:rPr lang="ko-KR" altLang="en-US" dirty="0">
                <a:solidFill>
                  <a:srgbClr val="222222"/>
                </a:solidFill>
                <a:latin typeface="+mn-ea"/>
              </a:rPr>
              <a:t>제네릭 타입을 선언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14" y="4676472"/>
            <a:ext cx="2942173" cy="20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2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제네릭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19890"/>
            <a:ext cx="4807391" cy="44825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04" y="1600201"/>
            <a:ext cx="5436562" cy="51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1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일반 클래스의 </a:t>
            </a:r>
            <a:r>
              <a:rPr lang="ko-KR" altLang="en-US" dirty="0" err="1"/>
              <a:t>메소드에서도</a:t>
            </a:r>
            <a:r>
              <a:rPr lang="ko-KR" altLang="en-US" dirty="0"/>
              <a:t> 타입 매개 변수를 사용하여서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경우에는 타입 매개 변수의 범위가 </a:t>
            </a:r>
            <a:r>
              <a:rPr lang="ko-KR" altLang="en-US" dirty="0" err="1"/>
              <a:t>메소드</a:t>
            </a:r>
            <a:r>
              <a:rPr lang="ko-KR" altLang="en-US" dirty="0"/>
              <a:t> 내부로 제한된다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3250432"/>
            <a:ext cx="572532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(</a:t>
            </a:r>
            <a:r>
              <a:rPr lang="ko-KR" altLang="en-US" sz="3600" dirty="0" smtClean="0"/>
              <a:t>보충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객체 타입 변환</a:t>
            </a:r>
            <a:endParaRPr lang="ko-KR" altLang="en-US" sz="3600" dirty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좁은 범위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넓은 범위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자동변환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다운캐스팅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넓은 범위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좁은 범위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강제변환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다운캐스팅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ClassCastException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5915"/>
            <a:ext cx="3054025" cy="1296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823413"/>
            <a:ext cx="6844876" cy="1897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348" y="4823413"/>
            <a:ext cx="4127925" cy="18978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46479" y="45381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업캐스팅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17444" y="453816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다운캐스팅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5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안에서 </a:t>
            </a:r>
            <a:r>
              <a:rPr lang="en-US" altLang="ko-KR" dirty="0" err="1"/>
              <a:t>i</a:t>
            </a:r>
            <a:r>
              <a:rPr lang="ko-KR" altLang="en-US" dirty="0"/>
              <a:t>번째 요소와 </a:t>
            </a:r>
            <a:r>
              <a:rPr lang="en-US" altLang="ko-KR" dirty="0"/>
              <a:t>j</a:t>
            </a:r>
            <a:r>
              <a:rPr lang="ko-KR" altLang="en-US" dirty="0"/>
              <a:t>번째 요소를 교환하는 </a:t>
            </a:r>
            <a:r>
              <a:rPr lang="en-US" altLang="ko-KR" dirty="0"/>
              <a:t>swap(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j)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561625"/>
            <a:ext cx="434400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 코드와 같이 정수 배열</a:t>
            </a:r>
            <a:r>
              <a:rPr lang="en-US" altLang="ko-KR" dirty="0"/>
              <a:t>, </a:t>
            </a:r>
            <a:r>
              <a:rPr lang="ko-KR" altLang="en-US" dirty="0"/>
              <a:t>실수 배열</a:t>
            </a:r>
            <a:r>
              <a:rPr lang="en-US" altLang="ko-KR" dirty="0"/>
              <a:t>, </a:t>
            </a:r>
            <a:r>
              <a:rPr lang="ko-KR" altLang="en-US" dirty="0"/>
              <a:t>문자 배열을 모두 출력할 수 있는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printArray</a:t>
            </a:r>
            <a:r>
              <a:rPr lang="en-US" altLang="ko-KR" dirty="0"/>
              <a:t>()</a:t>
            </a:r>
            <a:r>
              <a:rPr lang="ko-KR" altLang="en-US" dirty="0"/>
              <a:t>를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249954" y="3060072"/>
            <a:ext cx="7747000" cy="34110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GenericMethodTest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main(String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Integer[] </a:t>
            </a:r>
            <a:r>
              <a:rPr lang="en-US" altLang="ko-KR" sz="1800" dirty="0" err="1">
                <a:latin typeface="+mn-ea"/>
                <a:ea typeface="+mn-ea"/>
              </a:rPr>
              <a:t>iArray</a:t>
            </a:r>
            <a:r>
              <a:rPr lang="en-US" altLang="ko-KR" sz="1800" dirty="0">
                <a:latin typeface="+mn-ea"/>
                <a:ea typeface="+mn-ea"/>
              </a:rPr>
              <a:t> = { 10, 20, 30, 40, 50 };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Double[] </a:t>
            </a:r>
            <a:r>
              <a:rPr lang="en-US" altLang="ko-KR" sz="1800" dirty="0" err="1">
                <a:latin typeface="+mn-ea"/>
                <a:ea typeface="+mn-ea"/>
              </a:rPr>
              <a:t>dArray</a:t>
            </a:r>
            <a:r>
              <a:rPr lang="en-US" altLang="ko-KR" sz="1800" dirty="0">
                <a:latin typeface="+mn-ea"/>
                <a:ea typeface="+mn-ea"/>
              </a:rPr>
              <a:t> = { 1.1, 1.2, 1.3, 1.4, 1.5 };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Character[] </a:t>
            </a:r>
            <a:r>
              <a:rPr lang="en-US" altLang="ko-KR" sz="1800" dirty="0" err="1">
                <a:latin typeface="+mn-ea"/>
                <a:ea typeface="+mn-ea"/>
              </a:rPr>
              <a:t>cArray</a:t>
            </a:r>
            <a:r>
              <a:rPr lang="en-US" altLang="ko-KR" sz="1800" dirty="0">
                <a:latin typeface="+mn-ea"/>
                <a:ea typeface="+mn-ea"/>
              </a:rPr>
              <a:t> = { 'K', 'O', 'R', 'E', 'A' };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i="1" dirty="0" err="1">
                <a:latin typeface="+mn-ea"/>
                <a:ea typeface="+mn-ea"/>
              </a:rPr>
              <a:t>printArray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iArray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i="1" dirty="0" err="1">
                <a:latin typeface="+mn-ea"/>
                <a:ea typeface="+mn-ea"/>
              </a:rPr>
              <a:t>printArray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dArray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i="1" dirty="0" err="1">
                <a:latin typeface="+mn-ea"/>
                <a:ea typeface="+mn-ea"/>
              </a:rPr>
              <a:t>printArray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cArray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74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65" y="1671477"/>
            <a:ext cx="5396870" cy="50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제한이 있는 제네릭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59" y="2229791"/>
            <a:ext cx="8644882" cy="2257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59" y="4644498"/>
            <a:ext cx="3328321" cy="17657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18173" y="4819839"/>
            <a:ext cx="6447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  <a:latin typeface="+mn-ea"/>
              </a:rPr>
              <a:t>K extends 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 extends 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는 비슷한 구조지만 차이점이 있다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유형 경계를 지정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하는 것은 같으나 경계가 지정되고 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K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는 특정 타입으로 지정이 되지만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, ?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는 타입이 지정되지 않는다</a:t>
            </a:r>
            <a:endParaRPr lang="ko-KR" altLang="en-US" b="0" i="0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50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제한이 있는 제네릭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6656" y="2147224"/>
            <a:ext cx="8518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&lt;</a:t>
            </a:r>
            <a:r>
              <a:rPr lang="ko-KR" altLang="en-US" dirty="0"/>
              <a:t>K </a:t>
            </a:r>
            <a:r>
              <a:rPr lang="ko-KR" altLang="en-US" dirty="0" err="1"/>
              <a:t>extends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&gt;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Number</a:t>
            </a:r>
            <a:r>
              <a:rPr lang="ko-KR" altLang="en-US" dirty="0" err="1"/>
              <a:t>와</a:t>
            </a:r>
            <a:r>
              <a:rPr lang="ko-KR" altLang="en-US" dirty="0"/>
              <a:t> 이를 상속하는 </a:t>
            </a:r>
            <a:r>
              <a:rPr lang="ko-KR" altLang="en-US" dirty="0" err="1"/>
              <a:t>Integer</a:t>
            </a:r>
            <a:r>
              <a:rPr lang="ko-KR" altLang="en-US" dirty="0"/>
              <a:t>, </a:t>
            </a:r>
            <a:r>
              <a:rPr lang="ko-KR" altLang="en-US" dirty="0" err="1"/>
              <a:t>Short</a:t>
            </a:r>
            <a:r>
              <a:rPr lang="ko-KR" altLang="en-US" dirty="0"/>
              <a:t>, </a:t>
            </a:r>
            <a:r>
              <a:rPr lang="ko-KR" altLang="en-US" dirty="0" err="1"/>
              <a:t>Double</a:t>
            </a:r>
            <a:r>
              <a:rPr lang="ko-KR" altLang="en-US" dirty="0"/>
              <a:t>, </a:t>
            </a:r>
            <a:r>
              <a:rPr lang="ko-KR" altLang="en-US" dirty="0" err="1"/>
              <a:t>Long</a:t>
            </a:r>
            <a:r>
              <a:rPr lang="ko-KR" altLang="en-US" dirty="0"/>
              <a:t> 등의 </a:t>
            </a:r>
            <a:r>
              <a:rPr lang="ko-KR" altLang="en-US" dirty="0" smtClean="0"/>
              <a:t>타입이 </a:t>
            </a:r>
            <a:r>
              <a:rPr lang="ko-KR" altLang="en-US" dirty="0"/>
              <a:t>지정될 수 있으며, 객체 혹은 </a:t>
            </a:r>
            <a:r>
              <a:rPr lang="ko-KR" altLang="en-US" dirty="0" err="1"/>
              <a:t>메소드를</a:t>
            </a:r>
            <a:r>
              <a:rPr lang="ko-KR" altLang="en-US" dirty="0"/>
              <a:t> 호출 할 경우 </a:t>
            </a:r>
            <a:r>
              <a:rPr lang="ko-KR" altLang="en-US" dirty="0" err="1"/>
              <a:t>K는</a:t>
            </a:r>
            <a:r>
              <a:rPr lang="ko-KR" altLang="en-US" dirty="0"/>
              <a:t> </a:t>
            </a:r>
            <a:r>
              <a:rPr lang="ko-KR" altLang="en-US" dirty="0" smtClean="0"/>
              <a:t>지정된 </a:t>
            </a:r>
            <a:r>
              <a:rPr lang="ko-KR" altLang="en-US" dirty="0"/>
              <a:t>타입으로 변환이 된다.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&lt;? </a:t>
            </a:r>
            <a:r>
              <a:rPr lang="ko-KR" altLang="en-US" dirty="0" err="1"/>
              <a:t>extends</a:t>
            </a:r>
            <a:r>
              <a:rPr lang="ko-KR" altLang="en-US" dirty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&gt; </a:t>
            </a:r>
            <a:endParaRPr lang="en-US" altLang="ko-KR" dirty="0" smtClean="0"/>
          </a:p>
          <a:p>
            <a:r>
              <a:rPr lang="ko-KR" altLang="en-US" dirty="0" err="1" smtClean="0"/>
              <a:t>Number</a:t>
            </a:r>
            <a:r>
              <a:rPr lang="ko-KR" altLang="en-US" dirty="0" err="1"/>
              <a:t>와</a:t>
            </a:r>
            <a:r>
              <a:rPr lang="ko-KR" altLang="en-US" dirty="0"/>
              <a:t> 이를 상속하는 </a:t>
            </a:r>
            <a:r>
              <a:rPr lang="ko-KR" altLang="en-US" dirty="0" err="1"/>
              <a:t>Integer</a:t>
            </a:r>
            <a:r>
              <a:rPr lang="ko-KR" altLang="en-US" dirty="0"/>
              <a:t>, </a:t>
            </a:r>
            <a:r>
              <a:rPr lang="ko-KR" altLang="en-US" dirty="0" err="1"/>
              <a:t>Short</a:t>
            </a:r>
            <a:r>
              <a:rPr lang="ko-KR" altLang="en-US" dirty="0"/>
              <a:t>, </a:t>
            </a:r>
            <a:r>
              <a:rPr lang="ko-KR" altLang="en-US" dirty="0" err="1"/>
              <a:t>Double</a:t>
            </a:r>
            <a:r>
              <a:rPr lang="ko-KR" altLang="en-US" dirty="0"/>
              <a:t>, </a:t>
            </a:r>
            <a:r>
              <a:rPr lang="ko-KR" altLang="en-US" dirty="0" err="1"/>
              <a:t>Long</a:t>
            </a:r>
            <a:r>
              <a:rPr lang="ko-KR" altLang="en-US" dirty="0"/>
              <a:t> 등의 </a:t>
            </a:r>
            <a:r>
              <a:rPr lang="ko-KR" altLang="en-US" dirty="0" smtClean="0"/>
              <a:t>타입이 </a:t>
            </a:r>
            <a:r>
              <a:rPr lang="ko-KR" altLang="en-US" dirty="0"/>
              <a:t>지정될 수 있으며, 객체 혹은 </a:t>
            </a:r>
            <a:r>
              <a:rPr lang="ko-KR" altLang="en-US" dirty="0" err="1"/>
              <a:t>메소드를</a:t>
            </a:r>
            <a:r>
              <a:rPr lang="ko-KR" altLang="en-US" dirty="0"/>
              <a:t> 호출 할 경우 지정 되는 타입이 없어 </a:t>
            </a:r>
            <a:r>
              <a:rPr lang="ko-KR" altLang="en-US" dirty="0" smtClean="0"/>
              <a:t>타입 </a:t>
            </a:r>
            <a:r>
              <a:rPr lang="ko-KR" altLang="en-US" dirty="0"/>
              <a:t>참조를 할 수는 없다.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0225" y="4813802"/>
            <a:ext cx="85915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타입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파라미터에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지정되는 구체적인 타입을 제한할 필요가 종종 있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음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예를 들어 숫자를 연산하는 제네릭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메소드는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매개값으로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Number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타입 또는 하위 클래스 타입(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Byte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Short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Integer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Long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Double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)의 인스턴스만 가져야 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함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제한된 타입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파라미터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bounded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type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parameter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)가 필요한 이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유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9004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때때로 특정한 종류의 객체들만을 받게 하고 싶은 경우가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한정된 타입 매개 변수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222500" y="2295632"/>
            <a:ext cx="7747000" cy="43630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 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MyArrayAlg3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fr-FR" altLang="ko-KR" sz="1800" b="1" dirty="0">
                <a:latin typeface="+mn-ea"/>
                <a:ea typeface="+mn-ea"/>
              </a:rPr>
              <a:t>public static</a:t>
            </a:r>
            <a:r>
              <a:rPr lang="fr-FR" altLang="ko-KR" sz="1800" dirty="0">
                <a:latin typeface="+mn-ea"/>
                <a:ea typeface="+mn-ea"/>
              </a:rPr>
              <a:t> &lt;T extends Comparable&gt; T getMax(T[] a)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if</a:t>
            </a:r>
            <a:r>
              <a:rPr lang="en-US" altLang="ko-KR" sz="1800" dirty="0">
                <a:latin typeface="+mn-ea"/>
                <a:ea typeface="+mn-ea"/>
              </a:rPr>
              <a:t> (a == </a:t>
            </a:r>
            <a:r>
              <a:rPr lang="en-US" altLang="ko-KR" sz="1800" b="1" dirty="0">
                <a:latin typeface="+mn-ea"/>
                <a:ea typeface="+mn-ea"/>
              </a:rPr>
              <a:t>null</a:t>
            </a:r>
            <a:r>
              <a:rPr lang="en-US" altLang="ko-KR" sz="1800" dirty="0">
                <a:latin typeface="+mn-ea"/>
                <a:ea typeface="+mn-ea"/>
              </a:rPr>
              <a:t> || </a:t>
            </a:r>
            <a:r>
              <a:rPr lang="en-US" altLang="ko-KR" sz="1800" dirty="0" err="1">
                <a:latin typeface="+mn-ea"/>
                <a:ea typeface="+mn-ea"/>
              </a:rPr>
              <a:t>a.length</a:t>
            </a:r>
            <a:r>
              <a:rPr lang="en-US" altLang="ko-KR" sz="1800" dirty="0">
                <a:latin typeface="+mn-ea"/>
                <a:ea typeface="+mn-ea"/>
              </a:rPr>
              <a:t> == 0)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b="1" dirty="0">
                <a:latin typeface="+mn-ea"/>
                <a:ea typeface="+mn-ea"/>
              </a:rPr>
              <a:t>return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null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T largest = a[0];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for</a:t>
            </a:r>
            <a:r>
              <a:rPr lang="en-US" altLang="ko-KR" sz="1800" dirty="0">
                <a:latin typeface="+mn-ea"/>
                <a:ea typeface="+mn-ea"/>
              </a:rPr>
              <a:t> (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b="1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1;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&lt; </a:t>
            </a:r>
            <a:r>
              <a:rPr lang="en-US" altLang="ko-KR" sz="1800" dirty="0" err="1">
                <a:latin typeface="+mn-ea"/>
                <a:ea typeface="+mn-ea"/>
              </a:rPr>
              <a:t>a.length</a:t>
            </a:r>
            <a:r>
              <a:rPr lang="en-US" altLang="ko-KR" sz="1800" dirty="0">
                <a:latin typeface="+mn-ea"/>
                <a:ea typeface="+mn-ea"/>
              </a:rPr>
              <a:t>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b="1" dirty="0">
                <a:latin typeface="+mn-ea"/>
                <a:ea typeface="+mn-ea"/>
              </a:rPr>
              <a:t>if</a:t>
            </a:r>
            <a:r>
              <a:rPr lang="en-US" altLang="ko-KR" sz="1800" dirty="0">
                <a:latin typeface="+mn-ea"/>
                <a:ea typeface="+mn-ea"/>
              </a:rPr>
              <a:t> (</a:t>
            </a:r>
            <a:r>
              <a:rPr lang="en-US" altLang="ko-KR" sz="1800" dirty="0" err="1">
                <a:latin typeface="+mn-ea"/>
                <a:ea typeface="+mn-ea"/>
              </a:rPr>
              <a:t>largest.compareTo</a:t>
            </a:r>
            <a:r>
              <a:rPr lang="en-US" altLang="ko-KR" sz="1800" dirty="0">
                <a:latin typeface="+mn-ea"/>
                <a:ea typeface="+mn-ea"/>
              </a:rPr>
              <a:t>(a[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 &lt; 0)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	largest = 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return</a:t>
            </a:r>
            <a:r>
              <a:rPr lang="en-US" altLang="ko-KR" sz="1800" dirty="0">
                <a:latin typeface="+mn-ea"/>
                <a:ea typeface="+mn-ea"/>
              </a:rPr>
              <a:t> largest;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4462" y="5355198"/>
            <a:ext cx="3868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T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comparable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인터페이스를 구현하지 않은 클래스라면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오류 발생 </a:t>
            </a:r>
            <a:endParaRPr lang="en-US" altLang="ko-KR" sz="14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comparable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인터페이스를 구현하지 않은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클래스로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제한 필요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518031" y="3294185"/>
            <a:ext cx="3270739" cy="20610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3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임의 객체 배열에서 특정 원소보다 큰 값의 원소 개수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한정된 타입 </a:t>
            </a:r>
            <a:r>
              <a:rPr lang="ko-KR" altLang="en-US" dirty="0" smtClean="0"/>
              <a:t>제네릭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0" y="2101183"/>
            <a:ext cx="6335570" cy="46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82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제네릭과</a:t>
            </a:r>
            <a:r>
              <a:rPr lang="ko-KR" altLang="en-US" dirty="0"/>
              <a:t> 상속에 대하여 </a:t>
            </a:r>
            <a:r>
              <a:rPr lang="ko-KR" altLang="en-US" dirty="0" err="1"/>
              <a:t>생각해보자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자바 라이브러리에는 </a:t>
            </a:r>
            <a:r>
              <a:rPr lang="en-US" altLang="ko-KR" dirty="0"/>
              <a:t>Number </a:t>
            </a:r>
            <a:r>
              <a:rPr lang="ko-KR" altLang="en-US" dirty="0"/>
              <a:t>클래스를 상속받아서 </a:t>
            </a:r>
            <a:r>
              <a:rPr lang="en-US" altLang="ko-KR" dirty="0"/>
              <a:t>Integer</a:t>
            </a:r>
            <a:r>
              <a:rPr lang="ko-KR" altLang="en-US" dirty="0"/>
              <a:t>와 </a:t>
            </a:r>
            <a:r>
              <a:rPr lang="en-US" altLang="ko-KR" dirty="0"/>
              <a:t>Double </a:t>
            </a:r>
            <a:r>
              <a:rPr lang="ko-KR" altLang="en-US" dirty="0"/>
              <a:t>클래스를 정의하고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제네릭과</a:t>
            </a:r>
            <a:r>
              <a:rPr lang="ko-KR" altLang="en-US" dirty="0"/>
              <a:t> 상속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230927"/>
            <a:ext cx="7747000" cy="17044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Box&lt;Number&gt; box = 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Box&lt;Number&gt;();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</a:rPr>
              <a:t>// Number </a:t>
            </a:r>
            <a:r>
              <a:rPr lang="ko-KR" altLang="en-US" sz="1800" dirty="0">
                <a:latin typeface="+mn-ea"/>
              </a:rPr>
              <a:t>객체 대신에 </a:t>
            </a:r>
            <a:r>
              <a:rPr lang="en-US" altLang="ko-KR" sz="1800" dirty="0">
                <a:latin typeface="+mn-ea"/>
              </a:rPr>
              <a:t>Integer </a:t>
            </a:r>
            <a:r>
              <a:rPr lang="ko-KR" altLang="en-US" sz="1800" dirty="0">
                <a:latin typeface="+mn-ea"/>
              </a:rPr>
              <a:t>객체를 주어도 된다</a:t>
            </a:r>
            <a:r>
              <a:rPr lang="en-US" altLang="ko-KR" sz="1800" dirty="0">
                <a:latin typeface="+mn-ea"/>
              </a:rPr>
              <a:t>. </a:t>
            </a:r>
            <a:endParaRPr lang="ko-KR" altLang="en-US" sz="18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800" dirty="0" err="1" smtClean="0">
                <a:latin typeface="+mn-ea"/>
                <a:ea typeface="+mn-ea"/>
              </a:rPr>
              <a:t>box.add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b="1" dirty="0" smtClean="0">
                <a:latin typeface="+mn-ea"/>
                <a:ea typeface="+mn-ea"/>
              </a:rPr>
              <a:t>new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Integer(10)); 	</a:t>
            </a:r>
            <a:endParaRPr lang="en-US" altLang="ko-KR" sz="1800" dirty="0" smtClean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// </a:t>
            </a:r>
            <a:r>
              <a:rPr lang="en-US" altLang="ko-KR" sz="1800" dirty="0">
                <a:latin typeface="+mn-ea"/>
                <a:ea typeface="+mn-ea"/>
              </a:rPr>
              <a:t>Number </a:t>
            </a:r>
            <a:r>
              <a:rPr lang="ko-KR" altLang="en-US" sz="1800" dirty="0">
                <a:latin typeface="+mn-ea"/>
                <a:ea typeface="+mn-ea"/>
              </a:rPr>
              <a:t>객체 대신에 </a:t>
            </a:r>
            <a:r>
              <a:rPr lang="en-US" altLang="ko-KR" sz="1800" dirty="0">
                <a:latin typeface="+mn-ea"/>
                <a:ea typeface="+mn-ea"/>
              </a:rPr>
              <a:t>Double </a:t>
            </a:r>
            <a:r>
              <a:rPr lang="ko-KR" altLang="en-US" sz="1800" dirty="0">
                <a:latin typeface="+mn-ea"/>
                <a:ea typeface="+mn-ea"/>
              </a:rPr>
              <a:t>객체를 주어도 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marL="0" indent="0" latinLnBrk="0">
              <a:buNone/>
            </a:pPr>
            <a:r>
              <a:rPr lang="en-US" altLang="ko-KR" sz="1800" dirty="0" err="1">
                <a:latin typeface="+mn-ea"/>
              </a:rPr>
              <a:t>box.add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b="1" dirty="0">
                <a:latin typeface="+mn-ea"/>
              </a:rPr>
              <a:t>new </a:t>
            </a:r>
            <a:r>
              <a:rPr lang="en-US" altLang="ko-KR" sz="1800" dirty="0">
                <a:latin typeface="+mn-ea"/>
              </a:rPr>
              <a:t>Double(10.1));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114152" y="5165230"/>
            <a:ext cx="7747000" cy="13700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 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process(Box&lt;Number&gt; box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{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...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설명선 2(테두리 및 강조선) 5"/>
          <p:cNvSpPr/>
          <p:nvPr/>
        </p:nvSpPr>
        <p:spPr>
          <a:xfrm>
            <a:off x="6856491" y="5996640"/>
            <a:ext cx="1520982" cy="5386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2626"/>
              <a:gd name="adj6" fmla="val -109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어떤 타입을 받을 수 있을까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?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187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</a:t>
            </a:r>
            <a:r>
              <a:rPr lang="ko-KR" altLang="en-US" dirty="0"/>
              <a:t>가 </a:t>
            </a:r>
            <a:r>
              <a:rPr lang="en-US" altLang="ko-KR" dirty="0"/>
              <a:t>Number</a:t>
            </a:r>
            <a:r>
              <a:rPr lang="ko-KR" altLang="en-US" dirty="0"/>
              <a:t>의 자식이긴 하지만</a:t>
            </a:r>
            <a:r>
              <a:rPr lang="en-US" altLang="ko-KR" dirty="0"/>
              <a:t>, Box&lt;Integer&gt;</a:t>
            </a:r>
            <a:r>
              <a:rPr lang="ko-KR" altLang="en-US" dirty="0"/>
              <a:t>는 </a:t>
            </a:r>
            <a:r>
              <a:rPr lang="en-US" altLang="ko-KR" dirty="0"/>
              <a:t>Box&lt;Number&gt;</a:t>
            </a:r>
            <a:r>
              <a:rPr lang="ko-KR" altLang="en-US" dirty="0"/>
              <a:t>의 자식은 아니다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제네릭과</a:t>
            </a:r>
            <a:r>
              <a:rPr lang="ko-KR" altLang="en-US" dirty="0"/>
              <a:t> 상속</a:t>
            </a:r>
          </a:p>
        </p:txBody>
      </p:sp>
      <p:pic>
        <p:nvPicPr>
          <p:cNvPr id="5121" name="_x256543072" descr="EMB000010800f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9" y="2883528"/>
            <a:ext cx="5404918" cy="35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39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b="1" dirty="0"/>
              <a:t>자손 클래스</a:t>
            </a:r>
            <a:r>
              <a:rPr lang="ko-KR" altLang="en-US" dirty="0"/>
              <a:t>들을 와일드 카드로 표시하려면 </a:t>
            </a:r>
            <a:r>
              <a:rPr lang="en-US" altLang="ko-KR" dirty="0"/>
              <a:t>&lt;? extends A&gt;</a:t>
            </a:r>
            <a:r>
              <a:rPr lang="ko-KR" altLang="en-US" dirty="0"/>
              <a:t>와 같이 표시한다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b="1" dirty="0"/>
              <a:t>상한이 있는 와일드 카드</a:t>
            </a:r>
            <a:r>
              <a:rPr lang="en-US" altLang="ko-KR" b="1" dirty="0"/>
              <a:t>(Upper Bounded Wildcard)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상한이 있는 와일드 카드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781548"/>
            <a:ext cx="7747000" cy="1883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public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static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b="1" u="sng" dirty="0">
                <a:latin typeface="+mn-ea"/>
                <a:ea typeface="+mn-ea"/>
              </a:rPr>
              <a:t>double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sumOfList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u="sng" dirty="0">
                <a:latin typeface="+mn-ea"/>
                <a:ea typeface="+mn-ea"/>
              </a:rPr>
              <a:t>List&lt;? </a:t>
            </a:r>
            <a:r>
              <a:rPr lang="en-US" altLang="ko-KR" sz="1400" b="1" u="sng" dirty="0">
                <a:latin typeface="+mn-ea"/>
                <a:ea typeface="+mn-ea"/>
              </a:rPr>
              <a:t>extends</a:t>
            </a:r>
            <a:r>
              <a:rPr lang="en-US" altLang="ko-KR" sz="1400" u="sng" dirty="0">
                <a:latin typeface="+mn-ea"/>
                <a:ea typeface="+mn-ea"/>
              </a:rPr>
              <a:t> Number&gt;</a:t>
            </a:r>
            <a:r>
              <a:rPr lang="en-US" altLang="ko-KR" sz="1400" dirty="0">
                <a:latin typeface="+mn-ea"/>
                <a:ea typeface="+mn-ea"/>
              </a:rPr>
              <a:t> list</a:t>
            </a:r>
            <a:r>
              <a:rPr lang="en-US" altLang="ko-KR" sz="1400" u="sng" dirty="0">
                <a:latin typeface="+mn-ea"/>
                <a:ea typeface="+mn-ea"/>
              </a:rPr>
              <a:t>)</a:t>
            </a:r>
            <a:r>
              <a:rPr lang="en-US" altLang="ko-KR" sz="14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	double</a:t>
            </a:r>
            <a:r>
              <a:rPr lang="en-US" altLang="ko-KR" sz="1400" dirty="0">
                <a:latin typeface="+mn-ea"/>
                <a:ea typeface="+mn-ea"/>
              </a:rPr>
              <a:t> s = 0.0;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	for</a:t>
            </a:r>
            <a:r>
              <a:rPr lang="en-US" altLang="ko-KR" sz="1400" dirty="0">
                <a:latin typeface="+mn-ea"/>
                <a:ea typeface="+mn-ea"/>
              </a:rPr>
              <a:t> (Number n : list)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ea"/>
                <a:ea typeface="+mn-ea"/>
              </a:rPr>
              <a:t>		s += </a:t>
            </a:r>
            <a:r>
              <a:rPr lang="en-US" altLang="ko-KR" sz="1400" dirty="0" err="1">
                <a:latin typeface="+mn-ea"/>
                <a:ea typeface="+mn-ea"/>
              </a:rPr>
              <a:t>n.doubleValue</a:t>
            </a:r>
            <a:r>
              <a:rPr lang="en-US" altLang="ko-KR" sz="14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ea"/>
                <a:ea typeface="+mn-ea"/>
              </a:rPr>
              <a:t>	return</a:t>
            </a:r>
            <a:r>
              <a:rPr lang="en-US" altLang="ko-KR" sz="1400" dirty="0">
                <a:latin typeface="+mn-ea"/>
                <a:ea typeface="+mn-ea"/>
              </a:rPr>
              <a:t> s;</a:t>
            </a:r>
          </a:p>
          <a:p>
            <a:pPr marL="0" indent="0" latinLnBrk="0">
              <a:buNone/>
            </a:pPr>
            <a:r>
              <a:rPr lang="en-US" altLang="ko-KR" sz="1400" u="sng" dirty="0">
                <a:latin typeface="+mn-ea"/>
                <a:ea typeface="+mn-ea"/>
              </a:rPr>
              <a:t>}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114152" y="5804638"/>
            <a:ext cx="7747000" cy="9415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u="sng" dirty="0">
                <a:latin typeface="+mn-ea"/>
                <a:ea typeface="+mn-ea"/>
              </a:rPr>
              <a:t>L</a:t>
            </a:r>
            <a:r>
              <a:rPr lang="en-US" altLang="ko-KR" sz="1400" dirty="0">
                <a:latin typeface="+mn-ea"/>
                <a:ea typeface="+mn-ea"/>
              </a:rPr>
              <a:t>ist&lt;Integer&gt; li </a:t>
            </a:r>
            <a:r>
              <a:rPr lang="en-US" altLang="ko-KR" sz="1400" u="sng" dirty="0">
                <a:latin typeface="+mn-ea"/>
                <a:ea typeface="+mn-ea"/>
              </a:rPr>
              <a:t>=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Arrays.asList</a:t>
            </a:r>
            <a:r>
              <a:rPr lang="en-US" altLang="ko-KR" sz="1400" dirty="0">
                <a:latin typeface="+mn-ea"/>
                <a:ea typeface="+mn-ea"/>
              </a:rPr>
              <a:t>(1, 2, 3)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ea"/>
                <a:ea typeface="+mn-ea"/>
              </a:rPr>
              <a:t>System.out.println</a:t>
            </a:r>
            <a:r>
              <a:rPr lang="en-US" altLang="ko-KR" sz="1400" dirty="0">
                <a:latin typeface="+mn-ea"/>
                <a:ea typeface="+mn-ea"/>
              </a:rPr>
              <a:t>("sum = " + </a:t>
            </a:r>
            <a:r>
              <a:rPr lang="en-US" altLang="ko-KR" sz="1400" dirty="0" err="1">
                <a:latin typeface="+mn-ea"/>
                <a:ea typeface="+mn-ea"/>
              </a:rPr>
              <a:t>sumOfList</a:t>
            </a:r>
            <a:r>
              <a:rPr lang="en-US" altLang="ko-KR" sz="1400" dirty="0">
                <a:latin typeface="+mn-ea"/>
                <a:ea typeface="+mn-ea"/>
              </a:rPr>
              <a:t>(li))</a:t>
            </a:r>
          </a:p>
        </p:txBody>
      </p:sp>
    </p:spTree>
    <p:extLst>
      <p:ext uri="{BB962C8B-B14F-4D97-AF65-F5344CB8AC3E}">
        <p14:creationId xmlns:p14="http://schemas.microsoft.com/office/powerpoint/2010/main" val="395025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(</a:t>
            </a:r>
            <a:r>
              <a:rPr lang="ko-KR" altLang="en-US" sz="3600" dirty="0" smtClean="0"/>
              <a:t>보충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객체 타입 변환</a:t>
            </a:r>
            <a:endParaRPr lang="ko-KR" altLang="en-US" sz="3600" dirty="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다운캐스팅</a:t>
            </a:r>
            <a:r>
              <a:rPr lang="ko-KR" altLang="en-US" dirty="0" smtClean="0"/>
              <a:t> 과정 메모리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04" y="2171709"/>
            <a:ext cx="8691991" cy="4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7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제한없는</a:t>
            </a:r>
            <a:r>
              <a:rPr lang="ko-KR" altLang="en-US" b="1" dirty="0"/>
              <a:t> 와일드 카드</a:t>
            </a:r>
            <a:r>
              <a:rPr lang="en-US" altLang="ko-KR" b="1" dirty="0"/>
              <a:t>(Unbounded Wildcard)</a:t>
            </a:r>
            <a:r>
              <a:rPr lang="ko-KR" altLang="en-US" dirty="0"/>
              <a:t>는 단순히 </a:t>
            </a:r>
            <a:r>
              <a:rPr lang="en-US" altLang="ko-KR" dirty="0"/>
              <a:t>?</a:t>
            </a:r>
            <a:r>
              <a:rPr lang="ko-KR" altLang="en-US" dirty="0"/>
              <a:t>으로만 이루어진다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예를 들면 </a:t>
            </a:r>
            <a:r>
              <a:rPr lang="en-US" altLang="ko-KR" dirty="0"/>
              <a:t>List&lt;?&gt;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와일드 카드 </a:t>
            </a:r>
            <a:r>
              <a:rPr lang="en-US" altLang="ko-KR" dirty="0"/>
              <a:t>?</a:t>
            </a:r>
            <a:r>
              <a:rPr lang="ko-KR" altLang="en-US" dirty="0"/>
              <a:t>은 모든 타입에 매치된다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제한없는</a:t>
            </a:r>
            <a:r>
              <a:rPr lang="ko-KR" altLang="en-US" dirty="0">
                <a:effectLst/>
              </a:rPr>
              <a:t> 와일드 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790975"/>
            <a:ext cx="7747000" cy="27739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import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java.util.List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MyList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printList</a:t>
            </a:r>
            <a:r>
              <a:rPr lang="en-US" altLang="ko-KR" sz="1800" dirty="0">
                <a:latin typeface="+mn-ea"/>
                <a:ea typeface="+mn-ea"/>
              </a:rPr>
              <a:t>(List&lt;?&gt; list)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for</a:t>
            </a:r>
            <a:r>
              <a:rPr lang="en-US" altLang="ko-KR" sz="1800" dirty="0">
                <a:latin typeface="+mn-ea"/>
                <a:ea typeface="+mn-ea"/>
              </a:rPr>
              <a:t> (Object </a:t>
            </a:r>
            <a:r>
              <a:rPr lang="en-US" altLang="ko-KR" sz="1800" dirty="0" err="1">
                <a:latin typeface="+mn-ea"/>
                <a:ea typeface="+mn-ea"/>
              </a:rPr>
              <a:t>elem</a:t>
            </a:r>
            <a:r>
              <a:rPr lang="en-US" altLang="ko-KR" sz="1800" dirty="0">
                <a:latin typeface="+mn-ea"/>
                <a:ea typeface="+mn-ea"/>
              </a:rPr>
              <a:t> : list)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elem</a:t>
            </a:r>
            <a:r>
              <a:rPr lang="en-US" altLang="ko-KR" sz="1800" dirty="0">
                <a:latin typeface="+mn-ea"/>
                <a:ea typeface="+mn-ea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57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2" y="1600201"/>
            <a:ext cx="6142948" cy="51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어떤 클래스의 </a:t>
            </a:r>
            <a:r>
              <a:rPr lang="ko-KR" altLang="en-US" b="1" dirty="0"/>
              <a:t>조상 클래스</a:t>
            </a:r>
            <a:r>
              <a:rPr lang="ko-KR" altLang="en-US" dirty="0"/>
              <a:t>들을 와일드 카드로 나타내려면 </a:t>
            </a:r>
            <a:r>
              <a:rPr lang="en-US" altLang="ko-KR" dirty="0"/>
              <a:t>&lt;? super A&gt;</a:t>
            </a:r>
            <a:r>
              <a:rPr lang="ko-KR" altLang="en-US" dirty="0"/>
              <a:t>와 같은 문법을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하한이 있는 와일드 카드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114152" y="3395050"/>
            <a:ext cx="7747000" cy="1883120"/>
          </a:xfrm>
          <a:prstGeom prst="rect">
            <a:avLst/>
          </a:prstGeom>
          <a:solidFill>
            <a:schemeClr val="accent3"/>
          </a:solidFill>
          <a:ln>
            <a:noFill/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addNumbers</a:t>
            </a:r>
            <a:r>
              <a:rPr lang="en-US" altLang="ko-KR" sz="1800" dirty="0">
                <a:latin typeface="+mn-ea"/>
                <a:ea typeface="+mn-ea"/>
              </a:rPr>
              <a:t>(List&lt;? </a:t>
            </a:r>
            <a:r>
              <a:rPr lang="en-US" altLang="ko-KR" sz="1800" b="1" dirty="0">
                <a:latin typeface="+mn-ea"/>
                <a:ea typeface="+mn-ea"/>
              </a:rPr>
              <a:t>super</a:t>
            </a:r>
            <a:r>
              <a:rPr lang="en-US" altLang="ko-KR" sz="1800" dirty="0">
                <a:latin typeface="+mn-ea"/>
                <a:ea typeface="+mn-ea"/>
              </a:rPr>
              <a:t> Integer&gt; list) {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for</a:t>
            </a:r>
            <a:r>
              <a:rPr lang="en-US" altLang="ko-KR" sz="1800" dirty="0">
                <a:latin typeface="+mn-ea"/>
                <a:ea typeface="+mn-ea"/>
              </a:rPr>
              <a:t> (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1;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&lt;= 10;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list.add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435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그림을 완벽하게 이해할 수 있으면 어느 정도 </a:t>
            </a:r>
            <a:r>
              <a:rPr lang="ko-KR" altLang="en-US" dirty="0" err="1"/>
              <a:t>제네릭</a:t>
            </a:r>
            <a:r>
              <a:rPr lang="ko-KR" altLang="en-US" dirty="0"/>
              <a:t> 공부는 된 셈이다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29697" name="_x256543232" descr="EMB000010800f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73" y="2657193"/>
            <a:ext cx="5793809" cy="337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85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정리해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r>
              <a:rPr lang="en-US" altLang="ko-KR" dirty="0"/>
              <a:t>…</a:t>
            </a:r>
            <a:r>
              <a:rPr lang="ko-KR" altLang="en-US" dirty="0"/>
              <a:t>필수 기술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326" y="1953018"/>
            <a:ext cx="7985379" cy="2508145"/>
          </a:xfrm>
          <a:prstGeom prst="roundRect">
            <a:avLst>
              <a:gd name="adj" fmla="val 2738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5326" y="4618748"/>
            <a:ext cx="7266050" cy="2036423"/>
          </a:xfrm>
          <a:prstGeom prst="roundRect">
            <a:avLst>
              <a:gd name="adj" fmla="val 2738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47725" y="2044119"/>
            <a:ext cx="7832980" cy="2417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제네릭 클래스와 </a:t>
            </a:r>
            <a:r>
              <a:rPr lang="ko-KR" altLang="en-US" sz="3600" dirty="0" err="1" smtClean="0">
                <a:ea typeface="굴림" panose="020B0600000101010101" pitchFamily="50" charset="-127"/>
              </a:rPr>
              <a:t>메소드</a:t>
            </a:r>
            <a:r>
              <a:rPr lang="en-US" altLang="ko-KR" sz="3600" dirty="0" smtClean="0">
                <a:ea typeface="굴림" panose="020B0600000101010101" pitchFamily="50" charset="-127"/>
              </a:rPr>
              <a:t> </a:t>
            </a:r>
            <a:r>
              <a:rPr lang="ko-KR" altLang="en-US" sz="3600" dirty="0" smtClean="0">
                <a:ea typeface="굴림" panose="020B0600000101010101" pitchFamily="50" charset="-127"/>
              </a:rPr>
              <a:t>선언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제네릭 객체 생성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en-US" altLang="ko-KR" sz="3600" dirty="0" smtClean="0">
                <a:ea typeface="굴림" panose="020B0600000101010101" pitchFamily="50" charset="-127"/>
              </a:rPr>
              <a:t>Static </a:t>
            </a:r>
            <a:r>
              <a:rPr lang="ko-KR" altLang="en-US" sz="3600" dirty="0" smtClean="0">
                <a:ea typeface="굴림" panose="020B0600000101010101" pitchFamily="50" charset="-127"/>
              </a:rPr>
              <a:t>제네릭 </a:t>
            </a:r>
            <a:r>
              <a:rPr lang="ko-KR" altLang="en-US" sz="3600" dirty="0" err="1" smtClean="0">
                <a:ea typeface="굴림" panose="020B0600000101010101" pitchFamily="50" charset="-127"/>
              </a:rPr>
              <a:t>메소드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28701" y="4730390"/>
            <a:ext cx="7652003" cy="192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a typeface="굴림" panose="020B0600000101010101" pitchFamily="50" charset="-127"/>
              </a:rPr>
              <a:t>제한이 있는 제네릭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와일드 카드</a:t>
            </a:r>
            <a:endParaRPr lang="en-US" altLang="ko-KR" sz="3600" dirty="0" smtClean="0">
              <a:ea typeface="굴림" panose="020B0600000101010101" pitchFamily="50" charset="-127"/>
            </a:endParaRPr>
          </a:p>
          <a:p>
            <a:r>
              <a:rPr lang="ko-KR" altLang="en-US" sz="3600" dirty="0" smtClean="0">
                <a:ea typeface="굴림" panose="020B0600000101010101" pitchFamily="50" charset="-127"/>
              </a:rPr>
              <a:t>제네릭과 상속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9211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제네릭이란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r>
              <a:rPr lang="en-US" altLang="ko-KR" b="1" dirty="0"/>
              <a:t>(generic programming)</a:t>
            </a:r>
            <a:r>
              <a:rPr lang="ko-KR" altLang="en-US" dirty="0"/>
              <a:t>이란 다양한 종류의 데이터를 처리할 수 있는 클래스와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</a:t>
            </a:r>
            <a:r>
              <a:rPr lang="ko-KR" altLang="en-US" dirty="0" smtClean="0"/>
              <a:t>기법이다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제네릭 클래스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제네릭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02" y="3116614"/>
            <a:ext cx="5522109" cy="36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05537" y="5737053"/>
            <a:ext cx="4617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FC Sans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FC Sans"/>
              </a:rPr>
              <a:t>데이터 형식에 의존하지 않고</a:t>
            </a:r>
            <a:r>
              <a:rPr lang="en-US" altLang="ko-KR" b="1" dirty="0">
                <a:solidFill>
                  <a:srgbClr val="FF0000"/>
                </a:solidFill>
                <a:latin typeface="FC Sans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FC Sans"/>
              </a:rPr>
              <a:t>하나의 값이 여러 다른 데이터 타입들을 가질 수 있도록 하는 방법</a:t>
            </a:r>
            <a:r>
              <a:rPr lang="en-US" altLang="ko-KR" b="1" dirty="0">
                <a:solidFill>
                  <a:srgbClr val="FF0000"/>
                </a:solidFill>
                <a:latin typeface="FC Sans"/>
              </a:rPr>
              <a:t>'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393" y="3171822"/>
            <a:ext cx="4095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FC Sans"/>
              </a:rPr>
              <a:t>제네릭</a:t>
            </a:r>
            <a:r>
              <a:rPr lang="en-US" altLang="ko-KR" dirty="0">
                <a:solidFill>
                  <a:srgbClr val="FF0000"/>
                </a:solidFill>
                <a:latin typeface="FC Sans"/>
              </a:rPr>
              <a:t>(Generic)</a:t>
            </a:r>
            <a:r>
              <a:rPr lang="ko-KR" altLang="en-US" dirty="0">
                <a:solidFill>
                  <a:srgbClr val="FF0000"/>
                </a:solidFill>
                <a:latin typeface="FC Sans"/>
              </a:rPr>
              <a:t>은 클래스 내부에서 지정하는 것이 아닌 </a:t>
            </a:r>
            <a:r>
              <a:rPr lang="ko-KR" altLang="en-US" b="1" dirty="0">
                <a:solidFill>
                  <a:srgbClr val="FF0000"/>
                </a:solidFill>
                <a:latin typeface="FC Sans"/>
              </a:rPr>
              <a:t>외부에서 사용자에 의해 지정</a:t>
            </a:r>
            <a:r>
              <a:rPr lang="ko-KR" altLang="en-US" dirty="0">
                <a:solidFill>
                  <a:srgbClr val="FF0000"/>
                </a:solidFill>
                <a:latin typeface="FC Sans"/>
              </a:rPr>
              <a:t>되는 것을 의미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1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기존의 방법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객체를 처리하려면 </a:t>
            </a:r>
            <a:r>
              <a:rPr lang="en-US" altLang="ko-KR" dirty="0"/>
              <a:t>Object </a:t>
            </a:r>
            <a:r>
              <a:rPr lang="ko-KR" altLang="en-US" dirty="0"/>
              <a:t>참조 변수를 사용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참조 변수는 어떤 객체이던지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예제로 하나의 데이터를 저장하는 </a:t>
            </a:r>
            <a:r>
              <a:rPr lang="en-US" altLang="ko-KR" dirty="0"/>
              <a:t>Box</a:t>
            </a:r>
            <a:r>
              <a:rPr lang="ko-KR" altLang="en-US" dirty="0"/>
              <a:t> 클래스를 살펴보자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70" y="3632940"/>
            <a:ext cx="4262061" cy="246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1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effectLst/>
              </a:rPr>
              <a:t>기존</a:t>
            </a:r>
            <a:r>
              <a:rPr lang="ko-KR" altLang="en-US" dirty="0" smtClean="0">
                <a:effectLst/>
              </a:rPr>
              <a:t>과 </a:t>
            </a:r>
            <a:r>
              <a:rPr lang="ko-KR" altLang="en-US" dirty="0" smtClean="0">
                <a:solidFill>
                  <a:srgbClr val="00B0F0"/>
                </a:solidFill>
                <a:effectLst/>
              </a:rPr>
              <a:t>제네릭</a:t>
            </a:r>
            <a:r>
              <a:rPr lang="ko-KR" altLang="en-US" dirty="0" smtClean="0">
                <a:effectLst/>
              </a:rPr>
              <a:t>을 </a:t>
            </a:r>
            <a:r>
              <a:rPr lang="ko-KR" altLang="en-US" dirty="0">
                <a:effectLst/>
              </a:rPr>
              <a:t>이용한 </a:t>
            </a:r>
            <a:r>
              <a:rPr lang="ko-KR" altLang="en-US" dirty="0" smtClean="0">
                <a:effectLst/>
              </a:rPr>
              <a:t>방법 비교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596" y="1678067"/>
            <a:ext cx="5040894" cy="500773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4" y="1678067"/>
            <a:ext cx="6436926" cy="5007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426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기존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B0F0"/>
                </a:solidFill>
              </a:rPr>
              <a:t>제네릭</a:t>
            </a:r>
            <a:r>
              <a:rPr lang="ko-KR" altLang="en-US" dirty="0"/>
              <a:t>을 이용한 방법 비교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02" y="2492759"/>
            <a:ext cx="7256623" cy="414884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9" y="1737440"/>
            <a:ext cx="4262061" cy="2462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제네릭의 장점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 smtClean="0"/>
              <a:t>제네릭을 </a:t>
            </a:r>
            <a:r>
              <a:rPr lang="ko-KR" altLang="en-US" dirty="0"/>
              <a:t>사용하면 잘못된 타입이 들어올 수 있는 것을 컴파일 단계에서 방지할 수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atinLnBrk="0"/>
            <a:r>
              <a:rPr lang="ko-KR" altLang="en-US" dirty="0" smtClean="0"/>
              <a:t>클래스 </a:t>
            </a:r>
            <a:r>
              <a:rPr lang="ko-KR" altLang="en-US" dirty="0"/>
              <a:t>외부에서 타입을 </a:t>
            </a:r>
            <a:r>
              <a:rPr lang="ko-KR" altLang="en-US" dirty="0" smtClean="0"/>
              <a:t>지정해 주기 </a:t>
            </a:r>
            <a:r>
              <a:rPr lang="ko-KR" altLang="en-US" dirty="0"/>
              <a:t>때문에 따로 타입을 체크하고 </a:t>
            </a:r>
            <a:r>
              <a:rPr lang="ko-KR" altLang="en-US" dirty="0" smtClean="0"/>
              <a:t>변환해 줄 </a:t>
            </a:r>
            <a:r>
              <a:rPr lang="ko-KR" altLang="en-US" dirty="0"/>
              <a:t>필요가 없다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관리하기가 </a:t>
            </a:r>
            <a:r>
              <a:rPr lang="ko-KR" altLang="en-US" dirty="0" smtClean="0"/>
              <a:t>편하다</a:t>
            </a:r>
            <a:endParaRPr lang="en-US" altLang="ko-KR" dirty="0"/>
          </a:p>
          <a:p>
            <a:pPr latinLnBrk="0"/>
            <a:r>
              <a:rPr lang="ko-KR" altLang="en-US" dirty="0" smtClean="0"/>
              <a:t>비슷한 </a:t>
            </a:r>
            <a:r>
              <a:rPr lang="ko-KR" altLang="en-US" dirty="0"/>
              <a:t>기능을 지원하는 경우 코드의 </a:t>
            </a:r>
            <a:r>
              <a:rPr lang="ko-KR" altLang="en-US" dirty="0" err="1" smtClean="0"/>
              <a:t>재사용성이</a:t>
            </a:r>
            <a:r>
              <a:rPr lang="ko-KR" altLang="en-US" dirty="0" smtClean="0"/>
              <a:t> 높아진다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31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 사용 방법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 smtClean="0"/>
              <a:t>클래스 및 인터페이스 선언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51" y="2290432"/>
            <a:ext cx="6513770" cy="1018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51" y="3602904"/>
            <a:ext cx="6529018" cy="20814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63321" y="3602904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FC Sans"/>
              </a:rPr>
              <a:t> 제네릭 타입을 두 개로 둘 수도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0643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1850</TotalTime>
  <Words>851</Words>
  <Application>Microsoft Office PowerPoint</Application>
  <PresentationFormat>와이드스크린</PresentationFormat>
  <Paragraphs>157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FC Sans</vt:lpstr>
      <vt:lpstr>NanumGothic</vt:lpstr>
      <vt:lpstr>굴림</vt:lpstr>
      <vt:lpstr>굴림체</vt:lpstr>
      <vt:lpstr>맑은 고딕</vt:lpstr>
      <vt:lpstr>Arial</vt:lpstr>
      <vt:lpstr>Calibri</vt:lpstr>
      <vt:lpstr>Calibri Light</vt:lpstr>
      <vt:lpstr>Tw Cen MT</vt:lpstr>
      <vt:lpstr>Wingdings</vt:lpstr>
      <vt:lpstr>Wingdings 2</vt:lpstr>
      <vt:lpstr>Wingdings 3</vt:lpstr>
      <vt:lpstr>HDOfficeLightV0</vt:lpstr>
      <vt:lpstr>New_Simple01</vt:lpstr>
      <vt:lpstr>제3부 자바II (2)</vt:lpstr>
      <vt:lpstr>(보충) 객체 타입 변환</vt:lpstr>
      <vt:lpstr>(보충) 객체 타입 변환</vt:lpstr>
      <vt:lpstr>제네릭이란?</vt:lpstr>
      <vt:lpstr>기존의 방법</vt:lpstr>
      <vt:lpstr>기존과 제네릭을 이용한 방법 비교</vt:lpstr>
      <vt:lpstr>기존과 제네릭을 이용한 방법 비교</vt:lpstr>
      <vt:lpstr>제네릭의 장점</vt:lpstr>
      <vt:lpstr>제네릭 사용 방법</vt:lpstr>
      <vt:lpstr>제네릭 사용 방법</vt:lpstr>
      <vt:lpstr>제네릭 사용 방법</vt:lpstr>
      <vt:lpstr>LAB: 제네릭 클래스 작성하기</vt:lpstr>
      <vt:lpstr>LAB: 제네릭 클래스 작성하기</vt:lpstr>
      <vt:lpstr>LAB: 제네릭 클래스 작성하기</vt:lpstr>
      <vt:lpstr>LAB: SimplePair 클래스 작성하기</vt:lpstr>
      <vt:lpstr>다중 타입 매개 변수(Multiple Type Parameters)</vt:lpstr>
      <vt:lpstr>제네릭 메소드</vt:lpstr>
      <vt:lpstr>제네릭 메소드</vt:lpstr>
      <vt:lpstr>제네릭 메소드</vt:lpstr>
      <vt:lpstr>LAB</vt:lpstr>
      <vt:lpstr>LAB</vt:lpstr>
      <vt:lpstr>SOLUTION </vt:lpstr>
      <vt:lpstr>제한이 있는 제네릭</vt:lpstr>
      <vt:lpstr>제한이 있는 제네릭</vt:lpstr>
      <vt:lpstr>한정된 타입 매개 변수</vt:lpstr>
      <vt:lpstr>한정된 타입 제네릭 메소드</vt:lpstr>
      <vt:lpstr>제네릭과 상속</vt:lpstr>
      <vt:lpstr>제네릭과 상속</vt:lpstr>
      <vt:lpstr>상한이 있는 와일드 카드</vt:lpstr>
      <vt:lpstr>제한없는 와일드 카드</vt:lpstr>
      <vt:lpstr>예시</vt:lpstr>
      <vt:lpstr>하한이 있는 와일드 카드</vt:lpstr>
      <vt:lpstr>정리</vt:lpstr>
      <vt:lpstr>정리해 보면…필수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제1부 자바리뷰(1)</dc:title>
  <dc:creator>hallym</dc:creator>
  <cp:lastModifiedBy>User</cp:lastModifiedBy>
  <cp:revision>227</cp:revision>
  <dcterms:created xsi:type="dcterms:W3CDTF">2022-07-20T08:54:17Z</dcterms:created>
  <dcterms:modified xsi:type="dcterms:W3CDTF">2022-10-31T08:21:43Z</dcterms:modified>
</cp:coreProperties>
</file>