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2"/>
  </p:notesMasterIdLst>
  <p:sldIdLst>
    <p:sldId id="256" r:id="rId3"/>
    <p:sldId id="686" r:id="rId4"/>
    <p:sldId id="687" r:id="rId5"/>
    <p:sldId id="688" r:id="rId6"/>
    <p:sldId id="689" r:id="rId7"/>
    <p:sldId id="690" r:id="rId8"/>
    <p:sldId id="691" r:id="rId9"/>
    <p:sldId id="692" r:id="rId10"/>
    <p:sldId id="650" r:id="rId11"/>
    <p:sldId id="651" r:id="rId12"/>
    <p:sldId id="693" r:id="rId13"/>
    <p:sldId id="653" r:id="rId14"/>
    <p:sldId id="655" r:id="rId15"/>
    <p:sldId id="656" r:id="rId16"/>
    <p:sldId id="657" r:id="rId17"/>
    <p:sldId id="658" r:id="rId18"/>
    <p:sldId id="659" r:id="rId19"/>
    <p:sldId id="695" r:id="rId20"/>
    <p:sldId id="696" r:id="rId21"/>
    <p:sldId id="697" r:id="rId22"/>
    <p:sldId id="698" r:id="rId23"/>
    <p:sldId id="699" r:id="rId24"/>
    <p:sldId id="661" r:id="rId25"/>
    <p:sldId id="662" r:id="rId26"/>
    <p:sldId id="664" r:id="rId27"/>
    <p:sldId id="665" r:id="rId28"/>
    <p:sldId id="700" r:id="rId29"/>
    <p:sldId id="666" r:id="rId30"/>
    <p:sldId id="701" r:id="rId31"/>
    <p:sldId id="702" r:id="rId32"/>
    <p:sldId id="669" r:id="rId33"/>
    <p:sldId id="703" r:id="rId34"/>
    <p:sldId id="671" r:id="rId35"/>
    <p:sldId id="704" r:id="rId36"/>
    <p:sldId id="705" r:id="rId37"/>
    <p:sldId id="673" r:id="rId38"/>
    <p:sldId id="706" r:id="rId39"/>
    <p:sldId id="675" r:id="rId40"/>
    <p:sldId id="676" r:id="rId41"/>
    <p:sldId id="707" r:id="rId42"/>
    <p:sldId id="679" r:id="rId43"/>
    <p:sldId id="680" r:id="rId44"/>
    <p:sldId id="681" r:id="rId45"/>
    <p:sldId id="708" r:id="rId46"/>
    <p:sldId id="682" r:id="rId47"/>
    <p:sldId id="683" r:id="rId48"/>
    <p:sldId id="684" r:id="rId49"/>
    <p:sldId id="685" r:id="rId50"/>
    <p:sldId id="53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8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ED61E-AD77-40F9-8F75-5148BA6C172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5C5D-29B1-4D13-A81A-67D9388C0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4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8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73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08400" y="1602000"/>
            <a:ext cx="10972800" cy="45252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8400" y="540000"/>
            <a:ext cx="10972800" cy="961200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google.co.kr/url?sa=i&amp;rct=j&amp;q=&amp;esrc=s&amp;source=images&amp;cd=&amp;cad=rja&amp;uact=8&amp;ved=0ahUKEwjV5OKYs7fKAhXG5aYKHdEkAzsQjRwIBw&amp;url=http://stackoverflow.com/questions/15102332/how-to-intersect-multiple-ienumerable&amp;psig=AFQjCNEWUiyjC8ag1IKWPH4RyjPd8hPrQA&amp;ust=1453345273887379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018" y="4042723"/>
            <a:ext cx="10217397" cy="224676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[</a:t>
            </a:r>
            <a:r>
              <a:rPr lang="ko-KR" altLang="en-US" sz="2800" dirty="0" smtClean="0">
                <a:latin typeface="+mn-ea"/>
              </a:rPr>
              <a:t>핵심 포인트</a:t>
            </a:r>
            <a:r>
              <a:rPr lang="en-US" altLang="ko-KR" sz="2800" dirty="0" smtClean="0">
                <a:latin typeface="+mn-ea"/>
              </a:rPr>
              <a:t>]</a:t>
            </a: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/>
              <a:t>1) </a:t>
            </a:r>
            <a:r>
              <a:rPr lang="en-US" altLang="ko-KR" sz="2800" dirty="0" smtClean="0"/>
              <a:t>Collection</a:t>
            </a:r>
            <a:r>
              <a:rPr lang="ko-KR" altLang="en-US" sz="2800" dirty="0" smtClean="0"/>
              <a:t>의 개념 및 </a:t>
            </a:r>
            <a:r>
              <a:rPr lang="en-US" altLang="ko-KR" sz="2800" dirty="0" smtClean="0"/>
              <a:t>Collection </a:t>
            </a:r>
            <a:r>
              <a:rPr lang="ko-KR" altLang="en-US" sz="2800" dirty="0" smtClean="0"/>
              <a:t>인터페이스</a:t>
            </a:r>
            <a:r>
              <a:rPr lang="en-US" altLang="ko-KR" sz="2800" dirty="0" smtClean="0"/>
              <a:t> </a:t>
            </a:r>
            <a:endParaRPr lang="en-US" altLang="ko-KR" sz="2800" dirty="0"/>
          </a:p>
          <a:p>
            <a:r>
              <a:rPr lang="en-US" altLang="ko-KR" sz="2800" dirty="0" smtClean="0"/>
              <a:t>2) </a:t>
            </a:r>
            <a:r>
              <a:rPr lang="en-US" altLang="ko-KR" sz="2800" dirty="0" err="1" smtClean="0"/>
              <a:t>ArrayList</a:t>
            </a:r>
            <a:r>
              <a:rPr lang="ko-KR" altLang="en-US" sz="2800" dirty="0" smtClean="0"/>
              <a:t>와 </a:t>
            </a:r>
            <a:r>
              <a:rPr lang="en-US" altLang="ko-KR" sz="2800" dirty="0" err="1" smtClean="0"/>
              <a:t>L</a:t>
            </a:r>
            <a:r>
              <a:rPr lang="en-US" altLang="ko-KR" sz="2800" dirty="0" err="1" smtClean="0"/>
              <a:t>inkedList</a:t>
            </a:r>
            <a:r>
              <a:rPr lang="ko-KR" altLang="en-US" sz="2800" dirty="0" smtClean="0"/>
              <a:t> </a:t>
            </a:r>
            <a:endParaRPr lang="en-US" altLang="ko-KR" sz="2800" dirty="0"/>
          </a:p>
          <a:p>
            <a:r>
              <a:rPr lang="en-US" altLang="ko-KR" sz="2800" dirty="0" smtClean="0"/>
              <a:t>3) </a:t>
            </a:r>
            <a:r>
              <a:rPr lang="en-US" altLang="ko-KR" sz="2800" dirty="0" smtClean="0"/>
              <a:t>Set, </a:t>
            </a:r>
            <a:r>
              <a:rPr lang="en-US" altLang="ko-KR" sz="2800" dirty="0" smtClean="0"/>
              <a:t>Queue</a:t>
            </a:r>
            <a:r>
              <a:rPr lang="en-US" altLang="ko-KR" sz="2800" dirty="0" smtClean="0"/>
              <a:t>, Map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/>
              <a:t>3</a:t>
            </a:r>
            <a:r>
              <a:rPr lang="ko-KR" altLang="en-US" dirty="0" smtClean="0"/>
              <a:t>부 자바</a:t>
            </a:r>
            <a:r>
              <a:rPr lang="en-US" altLang="ko-KR" dirty="0" smtClean="0"/>
              <a:t>II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defRPr lang="ko-KR" altLang="en-US"/>
            </a:pPr>
            <a:r>
              <a:rPr lang="ko-KR" altLang="en-US" sz="3200" dirty="0" smtClean="0">
                <a:latin typeface="+mj-ea"/>
              </a:rPr>
              <a:t>제네릭과 컬렉션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컬렉션의 역사</a:t>
            </a:r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버전</a:t>
            </a:r>
            <a:r>
              <a:rPr lang="en-US" altLang="ko-KR" dirty="0"/>
              <a:t>: Vector, Stack, </a:t>
            </a:r>
            <a:r>
              <a:rPr lang="en-US" altLang="ko-KR" dirty="0" err="1"/>
              <a:t>HashTable</a:t>
            </a:r>
            <a:r>
              <a:rPr lang="en-US" altLang="ko-KR" dirty="0"/>
              <a:t>, </a:t>
            </a:r>
            <a:r>
              <a:rPr lang="en-US" altLang="ko-KR" dirty="0" err="1"/>
              <a:t>Bitset</a:t>
            </a:r>
            <a:r>
              <a:rPr lang="en-US" altLang="ko-KR" dirty="0"/>
              <a:t>, Enumeration</a:t>
            </a:r>
            <a:r>
              <a:rPr lang="ko-KR" altLang="en-US" dirty="0"/>
              <a:t>이 그것이다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버전 </a:t>
            </a:r>
            <a:r>
              <a:rPr lang="en-US" altLang="ko-KR" dirty="0"/>
              <a:t>1.2</a:t>
            </a:r>
            <a:r>
              <a:rPr lang="ko-KR" altLang="en-US" dirty="0"/>
              <a:t>부터는 풍부한 컬렉션 라이브러리가 제공</a:t>
            </a:r>
          </a:p>
          <a:p>
            <a:pPr lvl="1"/>
            <a:r>
              <a:rPr lang="ko-KR" altLang="en-US" dirty="0"/>
              <a:t>인터페이스와 구현을 분리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List </a:t>
            </a:r>
            <a:r>
              <a:rPr lang="ko-KR" altLang="en-US" dirty="0"/>
              <a:t>인터페이스를 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LinkedList</a:t>
            </a:r>
            <a:r>
              <a:rPr lang="en-US" altLang="ko-KR" dirty="0"/>
              <a:t> </a:t>
            </a:r>
            <a:r>
              <a:rPr lang="ko-KR" altLang="en-US" dirty="0"/>
              <a:t>클래스가 구현</a:t>
            </a:r>
          </a:p>
        </p:txBody>
      </p:sp>
    </p:spTree>
    <p:extLst>
      <p:ext uri="{BB962C8B-B14F-4D97-AF65-F5344CB8AC3E}">
        <p14:creationId xmlns:p14="http://schemas.microsoft.com/office/powerpoint/2010/main" val="397030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컬렉션의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Vector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컬렉션 일종</a:t>
            </a:r>
            <a:endParaRPr lang="en-US" altLang="ko-KR" dirty="0"/>
          </a:p>
          <a:p>
            <a:pPr lvl="1"/>
            <a:r>
              <a:rPr lang="ko-KR" altLang="en-US" dirty="0" smtClean="0"/>
              <a:t>가변 크기 배열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배열 요소가 증가하면 자동으로 크기 조절</a:t>
            </a:r>
            <a:endParaRPr lang="en-US" altLang="ko-KR" dirty="0"/>
          </a:p>
          <a:p>
            <a:pPr lvl="1"/>
            <a:r>
              <a:rPr lang="ko-KR" altLang="en-US" dirty="0" smtClean="0"/>
              <a:t>모든 타입의 객체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유용한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/>
              <a:t>a</a:t>
            </a:r>
            <a:r>
              <a:rPr lang="en-US" altLang="ko-KR" dirty="0" smtClean="0"/>
              <a:t>dd(index, object)</a:t>
            </a:r>
          </a:p>
          <a:p>
            <a:pPr lvl="2"/>
            <a:r>
              <a:rPr lang="en-US" altLang="ko-KR" dirty="0"/>
              <a:t>g</a:t>
            </a:r>
            <a:r>
              <a:rPr lang="en-US" altLang="ko-KR" dirty="0" smtClean="0"/>
              <a:t>et()</a:t>
            </a:r>
          </a:p>
          <a:p>
            <a:pPr lvl="2"/>
            <a:r>
              <a:rPr lang="en-US" altLang="ko-KR" dirty="0"/>
              <a:t>s</a:t>
            </a:r>
            <a:r>
              <a:rPr lang="en-US" altLang="ko-KR" dirty="0" smtClean="0"/>
              <a:t>ize()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제네릭 지원</a:t>
            </a:r>
            <a:r>
              <a:rPr lang="en-US" altLang="ko-KR" dirty="0" smtClean="0"/>
              <a:t>: new Vector&lt;String&gt;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39" y="2507037"/>
            <a:ext cx="6451076" cy="30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23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47" y="1560889"/>
            <a:ext cx="6461706" cy="52216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37659" y="4639501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601906" y="4470224"/>
            <a:ext cx="49804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Vector&lt;String&gt;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vc2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Vector&lt;String&gt;();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vc2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vc2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"1000"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vc2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.get(0)+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vc2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.get(1));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286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컬렉션 </a:t>
            </a:r>
            <a:r>
              <a:rPr lang="ko-KR" altLang="en-US" dirty="0"/>
              <a:t>인터페이스와 컬렉션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컬렉션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인테페이스의 사용자 구현 가능</a:t>
            </a:r>
            <a:endParaRPr lang="en-US" altLang="ko-KR" dirty="0" smtClean="0"/>
          </a:p>
          <a:p>
            <a:r>
              <a:rPr lang="ko-KR" altLang="en-US" dirty="0" smtClean="0"/>
              <a:t>제네릭 기능 지원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컬렉션의 종류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58" y="3331107"/>
            <a:ext cx="9726884" cy="322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51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42" y="2975196"/>
            <a:ext cx="7652716" cy="376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ko-KR" altLang="en-US" dirty="0" smtClean="0"/>
              <a:t>모든 컬렉션 인터페이스의 부모 인터페이스</a:t>
            </a:r>
            <a:endParaRPr lang="en-US" altLang="ko-KR" dirty="0" smtClean="0"/>
          </a:p>
          <a:p>
            <a:r>
              <a:rPr lang="ko-KR" altLang="en-US" dirty="0" smtClean="0"/>
              <a:t>모든 컬렉션 클래스에서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208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73" y="2140344"/>
            <a:ext cx="7511453" cy="463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ko-KR" dirty="0" smtClean="0"/>
              <a:t>Collection</a:t>
            </a:r>
            <a:r>
              <a:rPr lang="ko-KR" altLang="en-US" dirty="0" smtClean="0"/>
              <a:t> 인터페이스의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58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b="1" dirty="0"/>
              <a:t>(List)</a:t>
            </a:r>
            <a:r>
              <a:rPr lang="ko-KR" altLang="en-US" dirty="0"/>
              <a:t>는 순서를 가지는 요소들의 </a:t>
            </a:r>
            <a:r>
              <a:rPr lang="ko-KR" altLang="en-US" dirty="0" smtClean="0"/>
              <a:t>모임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인덱스로 요소에 접근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, Vector </a:t>
            </a:r>
            <a:r>
              <a:rPr lang="ko-KR" altLang="en-US" dirty="0" smtClean="0"/>
              <a:t>등 클래스에 의해 구현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인터페이스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30" y="3456742"/>
            <a:ext cx="8825340" cy="323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88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en-US" altLang="ko-KR" dirty="0"/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의 향상된 버전 또는 가변 크기의 </a:t>
            </a:r>
            <a:r>
              <a:rPr lang="ko-KR" altLang="en-US" dirty="0" smtClean="0"/>
              <a:t>배열</a:t>
            </a:r>
            <a:endParaRPr lang="en-US" altLang="ko-KR" dirty="0"/>
          </a:p>
          <a:p>
            <a:r>
              <a:rPr lang="ko-KR" altLang="en-US" dirty="0" smtClean="0"/>
              <a:t>제네릭 클래스</a:t>
            </a:r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의 생성</a:t>
            </a:r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&lt;String&gt; list = 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 </a:t>
            </a:r>
          </a:p>
          <a:p>
            <a:r>
              <a:rPr lang="ko-KR" altLang="en-US" dirty="0"/>
              <a:t>원소 추가 </a:t>
            </a:r>
          </a:p>
          <a:p>
            <a:pPr lvl="1"/>
            <a:r>
              <a:rPr lang="en-US" altLang="ko-KR" dirty="0" err="1"/>
              <a:t>list.add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rgbClr val="2A00FF"/>
                </a:solidFill>
              </a:rPr>
              <a:t>"MILK"</a:t>
            </a:r>
            <a:r>
              <a:rPr lang="en-US" altLang="ko-KR" dirty="0"/>
              <a:t> );       </a:t>
            </a:r>
          </a:p>
          <a:p>
            <a:pPr lvl="1"/>
            <a:r>
              <a:rPr lang="en-US" altLang="ko-KR" dirty="0" err="1"/>
              <a:t>list.add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rgbClr val="2A00FF"/>
                </a:solidFill>
              </a:rPr>
              <a:t>"BREAD"</a:t>
            </a:r>
            <a:r>
              <a:rPr lang="en-US" altLang="ko-KR" dirty="0"/>
              <a:t> );       </a:t>
            </a:r>
          </a:p>
          <a:p>
            <a:pPr lvl="1"/>
            <a:r>
              <a:rPr lang="en-US" altLang="ko-KR" dirty="0" err="1"/>
              <a:t>list.add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rgbClr val="2A00FF"/>
                </a:solidFill>
              </a:rPr>
              <a:t>"BUTTER"</a:t>
            </a:r>
            <a:r>
              <a:rPr lang="en-US" altLang="ko-KR" dirty="0"/>
              <a:t> ); </a:t>
            </a:r>
            <a:r>
              <a:rPr lang="ko-KR" altLang="en-US" dirty="0"/>
              <a:t>	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73" y="4327096"/>
            <a:ext cx="6399084" cy="222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95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8400" y="1602000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원소 대입</a:t>
            </a:r>
            <a:r>
              <a:rPr lang="en-US" altLang="ko-KR" dirty="0" smtClean="0"/>
              <a:t>, </a:t>
            </a:r>
            <a:r>
              <a:rPr lang="ko-KR" altLang="en-US" dirty="0"/>
              <a:t>치환</a:t>
            </a:r>
            <a:r>
              <a:rPr lang="en-US" altLang="ko-KR" dirty="0"/>
              <a:t>, </a:t>
            </a:r>
            <a:r>
              <a:rPr lang="ko-KR" altLang="en-US" dirty="0" smtClean="0"/>
              <a:t>삭제 </a:t>
            </a:r>
          </a:p>
          <a:p>
            <a:pPr lvl="1"/>
            <a:r>
              <a:rPr lang="en-US" altLang="ko-KR" dirty="0" err="1" smtClean="0"/>
              <a:t>list.add</a:t>
            </a:r>
            <a:r>
              <a:rPr lang="en-US" altLang="ko-KR" dirty="0" smtClean="0"/>
              <a:t>(1, </a:t>
            </a:r>
            <a:r>
              <a:rPr lang="en-US" altLang="ko-KR" dirty="0">
                <a:solidFill>
                  <a:srgbClr val="2A00FF"/>
                </a:solidFill>
              </a:rPr>
              <a:t>" </a:t>
            </a:r>
            <a:r>
              <a:rPr lang="en-US" altLang="ko-KR" dirty="0" smtClean="0">
                <a:solidFill>
                  <a:srgbClr val="2A00FF"/>
                </a:solidFill>
              </a:rPr>
              <a:t>APPLE"</a:t>
            </a:r>
            <a:r>
              <a:rPr lang="en-US" altLang="ko-KR" dirty="0" smtClean="0"/>
              <a:t> </a:t>
            </a:r>
            <a:r>
              <a:rPr lang="en-US" altLang="ko-KR" dirty="0"/>
              <a:t>);       </a:t>
            </a:r>
          </a:p>
          <a:p>
            <a:pPr lvl="1"/>
            <a:r>
              <a:rPr lang="en-US" altLang="ko-KR" dirty="0" err="1" smtClean="0"/>
              <a:t>List.set</a:t>
            </a:r>
            <a:r>
              <a:rPr lang="en-US" altLang="ko-KR" dirty="0" smtClean="0"/>
              <a:t>(2,  </a:t>
            </a:r>
            <a:r>
              <a:rPr lang="en-US" altLang="ko-KR" dirty="0" smtClean="0">
                <a:solidFill>
                  <a:srgbClr val="2A00FF"/>
                </a:solidFill>
              </a:rPr>
              <a:t>"BREAD"</a:t>
            </a:r>
            <a:r>
              <a:rPr lang="en-US" altLang="ko-KR" dirty="0" smtClean="0"/>
              <a:t> );       </a:t>
            </a:r>
          </a:p>
          <a:p>
            <a:pPr lvl="1"/>
            <a:r>
              <a:rPr lang="en-US" altLang="ko-KR" dirty="0" err="1" smtClean="0"/>
              <a:t>list.remove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2A00FF"/>
                </a:solidFill>
              </a:rPr>
              <a:t>3</a:t>
            </a:r>
            <a:r>
              <a:rPr lang="en-US" altLang="ko-KR" dirty="0" smtClean="0"/>
              <a:t>); </a:t>
            </a:r>
            <a:r>
              <a:rPr lang="ko-KR" altLang="en-US" dirty="0" smtClean="0"/>
              <a:t>	</a:t>
            </a:r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endParaRPr lang="en-US" altLang="ko-KR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07" y="3438212"/>
            <a:ext cx="3358792" cy="132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07" y="4922038"/>
            <a:ext cx="3577580" cy="140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07" y="1874754"/>
            <a:ext cx="3592767" cy="140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0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45" y="1628569"/>
            <a:ext cx="4918510" cy="51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3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제네릭과</a:t>
            </a:r>
            <a:r>
              <a:rPr lang="ko-KR" altLang="en-US" dirty="0"/>
              <a:t> 상속에 대하여 </a:t>
            </a:r>
            <a:r>
              <a:rPr lang="ko-KR" altLang="en-US" dirty="0" err="1"/>
              <a:t>생각해보자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자바 라이브러리에는 </a:t>
            </a:r>
            <a:r>
              <a:rPr lang="en-US" altLang="ko-KR" dirty="0"/>
              <a:t>Number </a:t>
            </a:r>
            <a:r>
              <a:rPr lang="ko-KR" altLang="en-US" dirty="0"/>
              <a:t>클래스를 상속받아서 </a:t>
            </a:r>
            <a:r>
              <a:rPr lang="en-US" altLang="ko-KR" dirty="0"/>
              <a:t>Integer</a:t>
            </a:r>
            <a:r>
              <a:rPr lang="ko-KR" altLang="en-US" dirty="0"/>
              <a:t>와 </a:t>
            </a:r>
            <a:r>
              <a:rPr lang="en-US" altLang="ko-KR" dirty="0"/>
              <a:t>Double </a:t>
            </a:r>
            <a:r>
              <a:rPr lang="ko-KR" altLang="en-US" dirty="0"/>
              <a:t>클래스를 정의하고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제네릭과</a:t>
            </a:r>
            <a:r>
              <a:rPr lang="ko-KR" altLang="en-US" dirty="0"/>
              <a:t> 상속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114152" y="3230927"/>
            <a:ext cx="7747000" cy="17044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Box&lt;Number&gt; box = </a:t>
            </a:r>
            <a:r>
              <a:rPr lang="en-US" altLang="ko-KR" sz="1800" b="1" dirty="0">
                <a:latin typeface="+mn-ea"/>
                <a:ea typeface="+mn-ea"/>
              </a:rPr>
              <a:t>new</a:t>
            </a:r>
            <a:r>
              <a:rPr lang="en-US" altLang="ko-KR" sz="1800" dirty="0">
                <a:latin typeface="+mn-ea"/>
                <a:ea typeface="+mn-ea"/>
              </a:rPr>
              <a:t> Box&lt;Number&gt;();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</a:rPr>
              <a:t>// Number </a:t>
            </a:r>
            <a:r>
              <a:rPr lang="ko-KR" altLang="en-US" sz="1800" dirty="0">
                <a:latin typeface="+mn-ea"/>
              </a:rPr>
              <a:t>객체 대신에 </a:t>
            </a:r>
            <a:r>
              <a:rPr lang="en-US" altLang="ko-KR" sz="1800" dirty="0">
                <a:latin typeface="+mn-ea"/>
              </a:rPr>
              <a:t>Integer </a:t>
            </a:r>
            <a:r>
              <a:rPr lang="ko-KR" altLang="en-US" sz="1800" dirty="0">
                <a:latin typeface="+mn-ea"/>
              </a:rPr>
              <a:t>객체를 주어도 된다</a:t>
            </a:r>
            <a:r>
              <a:rPr lang="en-US" altLang="ko-KR" sz="1800" dirty="0">
                <a:latin typeface="+mn-ea"/>
              </a:rPr>
              <a:t>. </a:t>
            </a:r>
            <a:endParaRPr lang="ko-KR" altLang="en-US" sz="18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800" dirty="0" err="1" smtClean="0">
                <a:latin typeface="+mn-ea"/>
                <a:ea typeface="+mn-ea"/>
              </a:rPr>
              <a:t>box.add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en-US" altLang="ko-KR" sz="1800" b="1" dirty="0" smtClean="0">
                <a:latin typeface="+mn-ea"/>
                <a:ea typeface="+mn-ea"/>
              </a:rPr>
              <a:t>new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Integer(10)); 	</a:t>
            </a:r>
            <a:endParaRPr lang="en-US" altLang="ko-KR" sz="1800" dirty="0" smtClean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// </a:t>
            </a:r>
            <a:r>
              <a:rPr lang="en-US" altLang="ko-KR" sz="1800" dirty="0">
                <a:latin typeface="+mn-ea"/>
                <a:ea typeface="+mn-ea"/>
              </a:rPr>
              <a:t>Number </a:t>
            </a:r>
            <a:r>
              <a:rPr lang="ko-KR" altLang="en-US" sz="1800" dirty="0">
                <a:latin typeface="+mn-ea"/>
                <a:ea typeface="+mn-ea"/>
              </a:rPr>
              <a:t>객체 대신에 </a:t>
            </a:r>
            <a:r>
              <a:rPr lang="en-US" altLang="ko-KR" sz="1800" dirty="0">
                <a:latin typeface="+mn-ea"/>
                <a:ea typeface="+mn-ea"/>
              </a:rPr>
              <a:t>Double </a:t>
            </a:r>
            <a:r>
              <a:rPr lang="ko-KR" altLang="en-US" sz="1800" dirty="0">
                <a:latin typeface="+mn-ea"/>
                <a:ea typeface="+mn-ea"/>
              </a:rPr>
              <a:t>객체를 주어도 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marL="0" indent="0" latinLnBrk="0">
              <a:buNone/>
            </a:pPr>
            <a:r>
              <a:rPr lang="en-US" altLang="ko-KR" sz="1800" dirty="0" err="1">
                <a:latin typeface="+mn-ea"/>
              </a:rPr>
              <a:t>box.add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b="1" dirty="0">
                <a:latin typeface="+mn-ea"/>
              </a:rPr>
              <a:t>new </a:t>
            </a:r>
            <a:r>
              <a:rPr lang="en-US" altLang="ko-KR" sz="1800" dirty="0">
                <a:latin typeface="+mn-ea"/>
              </a:rPr>
              <a:t>Double(10.1));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114152" y="5165230"/>
            <a:ext cx="7747000" cy="13700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 void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+mn-ea"/>
                <a:ea typeface="+mn-ea"/>
              </a:rPr>
              <a:t>process(Box&lt;Number&gt; box</a:t>
            </a:r>
            <a:r>
              <a:rPr lang="en-US" altLang="ko-KR" sz="1800" dirty="0">
                <a:latin typeface="+mn-ea"/>
                <a:ea typeface="+mn-ea"/>
              </a:rPr>
              <a:t>)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{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...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  <p:sp>
        <p:nvSpPr>
          <p:cNvPr id="6" name="설명선 2(테두리 및 강조선) 5"/>
          <p:cNvSpPr/>
          <p:nvPr/>
        </p:nvSpPr>
        <p:spPr>
          <a:xfrm>
            <a:off x="6856491" y="5996640"/>
            <a:ext cx="1520982" cy="53868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2626"/>
              <a:gd name="adj6" fmla="val -109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어떤 타입을 받을 수 있을까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?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92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endParaRPr lang="en-US" altLang="ko-K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추가 연산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indexOf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맨 처음에 있는 데이터의 위치 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lastIndexOf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검색을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반대 방향으로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286" y="3239043"/>
            <a:ext cx="4897427" cy="34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7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endParaRPr lang="en-US" altLang="ko-K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반복자</a:t>
            </a:r>
            <a:r>
              <a:rPr lang="en-US" altLang="ko-KR" dirty="0" smtClean="0"/>
              <a:t>(iterator): </a:t>
            </a:r>
            <a:r>
              <a:rPr lang="en-US" altLang="ko-KR" dirty="0" err="1" smtClean="0"/>
              <a:t>java.util</a:t>
            </a:r>
            <a:r>
              <a:rPr lang="ko-KR" altLang="en-US" dirty="0" smtClean="0"/>
              <a:t>에 정의</a:t>
            </a:r>
            <a:r>
              <a:rPr lang="en-US" altLang="ko-KR" dirty="0" smtClean="0"/>
              <a:t>, Iterator </a:t>
            </a:r>
            <a:r>
              <a:rPr lang="ko-KR" altLang="en-US" dirty="0" smtClean="0"/>
              <a:t>인터페이스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컬렉션의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원소들에 접근하는 것이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컬렉션에 적용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호출하여 반복자 객체를 얻어서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iteration()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hasNext</a:t>
            </a:r>
            <a:r>
              <a:rPr lang="en-US" altLang="ko-KR" dirty="0" smtClean="0">
                <a:sym typeface="Wingdings" panose="05000000000000000000" pitchFamily="2" charset="2"/>
              </a:rPr>
              <a:t>()  next()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2"/>
            <a:r>
              <a:rPr lang="en-US" altLang="ko-KR" dirty="0" err="1" smtClean="0"/>
              <a:t>hasNext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아직 방문하지 않은 원소가 있으면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next(): </a:t>
            </a:r>
            <a:r>
              <a:rPr lang="ko-KR" altLang="en-US" dirty="0" smtClean="0"/>
              <a:t>다음 원소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remove(): </a:t>
            </a:r>
            <a:r>
              <a:rPr lang="ko-KR" altLang="en-US" dirty="0" smtClean="0"/>
              <a:t>최근 반환 원소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54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1662497"/>
            <a:ext cx="4848902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0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LinkedList</a:t>
            </a:r>
            <a:endParaRPr lang="en-US" altLang="ko-KR" dirty="0"/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연결리스트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원소를 링크로 연결</a:t>
            </a:r>
            <a:endParaRPr lang="en-US" altLang="ko-KR" dirty="0" smtClean="0"/>
          </a:p>
          <a:p>
            <a:r>
              <a:rPr lang="ko-KR" altLang="en-US" dirty="0" smtClean="0"/>
              <a:t>이중 연결 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원소는 이전 원소 링크도 저장</a:t>
            </a:r>
            <a:endParaRPr lang="en-US" altLang="ko-KR" dirty="0" smtClean="0"/>
          </a:p>
          <a:p>
            <a:r>
              <a:rPr lang="ko-KR" altLang="en-US" dirty="0" smtClean="0"/>
              <a:t>빈번하게 </a:t>
            </a:r>
            <a:r>
              <a:rPr lang="ko-KR" altLang="en-US" dirty="0"/>
              <a:t>삽입과 삭제가 일어나는 경우에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비해 시간이 많이 걸림</a:t>
            </a:r>
            <a:endParaRPr lang="en-US" altLang="ko-KR" dirty="0" smtClean="0"/>
          </a:p>
          <a:p>
            <a:r>
              <a:rPr lang="ko-KR" altLang="en-US" dirty="0" smtClean="0"/>
              <a:t>반복자 지원</a:t>
            </a:r>
            <a:endParaRPr lang="ko-KR" altLang="en-US" dirty="0"/>
          </a:p>
        </p:txBody>
      </p:sp>
      <p:pic>
        <p:nvPicPr>
          <p:cNvPr id="134349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6"/>
          <a:stretch/>
        </p:blipFill>
        <p:spPr bwMode="auto">
          <a:xfrm>
            <a:off x="5884983" y="3857638"/>
            <a:ext cx="5828111" cy="281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45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1593400"/>
            <a:ext cx="5029902" cy="51251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87108" y="58084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ko-K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실행시간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)/1000.0);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5386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배열을 리스트로 변환하기 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Array.asList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배열을 받아서 리스트 형태로 반환</a:t>
            </a:r>
            <a:endParaRPr lang="en-US" altLang="ko-KR" dirty="0" smtClean="0"/>
          </a:p>
          <a:p>
            <a:r>
              <a:rPr lang="ko-KR" altLang="en-US" dirty="0" smtClean="0"/>
              <a:t>크기는 변경 불가</a:t>
            </a:r>
            <a:r>
              <a:rPr lang="en-US" altLang="ko-KR" dirty="0" smtClean="0"/>
              <a:t>:add(), remove() </a:t>
            </a:r>
            <a:r>
              <a:rPr lang="ko-KR" altLang="en-US" dirty="0" smtClean="0"/>
              <a:t>호출 시 예외 발생</a:t>
            </a:r>
            <a:endParaRPr lang="en-US" altLang="ko-KR" dirty="0" smtClean="0"/>
          </a:p>
          <a:p>
            <a:r>
              <a:rPr lang="ko-KR" altLang="en-US" dirty="0" smtClean="0"/>
              <a:t>배열 기반 프로그래밍을 컬렉션 기반 프로그래밍으로 변경할 때의 다리 역할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배열을 컬렉션이나 리스트를 받는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매개변수로 전달할 때 사용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2860431" y="4571220"/>
            <a:ext cx="6904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altLang="ko-KR" u="sng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altLang="ko-KR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String[size]);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989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Set 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(Set)</a:t>
            </a:r>
            <a:r>
              <a:rPr lang="ko-KR" altLang="en-US" dirty="0"/>
              <a:t>은 원소의 중복을 허용하지 않는다</a:t>
            </a:r>
            <a:r>
              <a:rPr lang="en-US" altLang="ko-KR" dirty="0"/>
              <a:t>. 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001" y="2404215"/>
            <a:ext cx="6937997" cy="402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1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Set </a:t>
            </a:r>
            <a:r>
              <a:rPr lang="ko-KR" altLang="en-US" dirty="0" smtClean="0">
                <a:latin typeface="+mn-ea"/>
                <a:ea typeface="+mn-ea"/>
              </a:rPr>
              <a:t>구현 방법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해쉬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원소에 대하여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코드란 정수를 계산</a:t>
            </a:r>
            <a:endParaRPr lang="en-US" altLang="ko-KR" dirty="0" smtClean="0"/>
          </a:p>
          <a:p>
            <a:r>
              <a:rPr lang="ko-KR" altLang="en-US" dirty="0" err="1" smtClean="0"/>
              <a:t>해쉬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객체의 인스턴스 </a:t>
            </a:r>
            <a:r>
              <a:rPr lang="ko-KR" altLang="en-US" dirty="0" err="1" smtClean="0"/>
              <a:t>필드로부터</a:t>
            </a:r>
            <a:r>
              <a:rPr lang="ko-KR" altLang="en-US" dirty="0" smtClean="0"/>
              <a:t> 계산</a:t>
            </a:r>
            <a:endParaRPr lang="en-US" altLang="ko-KR" dirty="0" smtClean="0"/>
          </a:p>
          <a:p>
            <a:r>
              <a:rPr lang="en-US" altLang="ko-KR" dirty="0" err="1" smtClean="0"/>
              <a:t>hashCode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클래스마다 </a:t>
            </a:r>
            <a:r>
              <a:rPr lang="ko-KR" altLang="en-US" dirty="0" err="1" smtClean="0"/>
              <a:t>해쉬코드를</a:t>
            </a:r>
            <a:r>
              <a:rPr lang="ko-KR" altLang="en-US" dirty="0" smtClean="0"/>
              <a:t> 계산하는 </a:t>
            </a:r>
            <a:r>
              <a:rPr lang="ko-KR" altLang="en-US" dirty="0" err="1" smtClean="0"/>
              <a:t>메소드</a:t>
            </a:r>
            <a:endParaRPr lang="en-US" altLang="ko-KR" dirty="0"/>
          </a:p>
        </p:txBody>
      </p:sp>
      <p:pic>
        <p:nvPicPr>
          <p:cNvPr id="1026" name="Picture 2" descr="https://k.kakaocdn.net/dn/bKcqCB/btq5Er7EXXd/NCOoU9kvrGG0MZyEfbdmC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33" y="3318167"/>
            <a:ext cx="4217133" cy="342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5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 </a:t>
            </a:r>
            <a:r>
              <a:rPr lang="ko-KR" altLang="en-US" dirty="0"/>
              <a:t>인터페이스를 구현하는 방법</a:t>
            </a:r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HashSet</a:t>
            </a:r>
            <a:endParaRPr lang="en-US" altLang="ko-KR" dirty="0"/>
          </a:p>
          <a:p>
            <a:pPr lvl="1"/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/>
              <a:t>테이블에 원소를 </a:t>
            </a:r>
            <a:r>
              <a:rPr lang="ko-KR" altLang="en-US" dirty="0" smtClean="0"/>
              <a:t>저장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성능면에서</a:t>
            </a:r>
            <a:r>
              <a:rPr lang="ko-KR" altLang="en-US" dirty="0"/>
              <a:t> 가장 </a:t>
            </a:r>
            <a:r>
              <a:rPr lang="ko-KR" altLang="en-US" dirty="0" smtClean="0"/>
              <a:t>우수</a:t>
            </a:r>
            <a:r>
              <a:rPr lang="en-US" altLang="ko-KR" dirty="0" smtClean="0"/>
              <a:t>. </a:t>
            </a:r>
            <a:r>
              <a:rPr lang="ko-KR" altLang="en-US" dirty="0"/>
              <a:t>하지만 원소들의 순서가 일정하지 않은 </a:t>
            </a:r>
            <a:r>
              <a:rPr lang="ko-KR" altLang="en-US" dirty="0" smtClean="0"/>
              <a:t>단점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/>
              <a:t>TreeSet</a:t>
            </a:r>
            <a:endParaRPr lang="en-US" altLang="ko-KR" dirty="0"/>
          </a:p>
          <a:p>
            <a:pPr lvl="1"/>
            <a:r>
              <a:rPr lang="ko-KR" altLang="en-US" dirty="0"/>
              <a:t>레드</a:t>
            </a:r>
            <a:r>
              <a:rPr lang="en-US" altLang="ko-KR" dirty="0"/>
              <a:t>-</a:t>
            </a:r>
            <a:r>
              <a:rPr lang="ko-KR" altLang="en-US" dirty="0"/>
              <a:t>블랙 트리</a:t>
            </a:r>
            <a:r>
              <a:rPr lang="en-US" altLang="ko-KR" dirty="0"/>
              <a:t>(red-black tree)</a:t>
            </a:r>
            <a:r>
              <a:rPr lang="ko-KR" altLang="en-US" dirty="0"/>
              <a:t>에 원소를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  <a:r>
              <a:rPr lang="ko-KR" altLang="en-US" dirty="0"/>
              <a:t>따라서 값에 따라서 순서가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하지만 </a:t>
            </a:r>
            <a:r>
              <a:rPr lang="en-US" altLang="ko-KR" dirty="0" err="1"/>
              <a:t>HashSet</a:t>
            </a:r>
            <a:r>
              <a:rPr lang="ko-KR" altLang="en-US" dirty="0"/>
              <a:t>보다는 느리다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LinkedHashSet</a:t>
            </a:r>
            <a:endParaRPr lang="en-US" altLang="ko-KR" dirty="0"/>
          </a:p>
          <a:p>
            <a:pPr lvl="1"/>
            <a:r>
              <a:rPr lang="ko-KR" altLang="en-US" dirty="0" err="1"/>
              <a:t>해쉬</a:t>
            </a:r>
            <a:r>
              <a:rPr lang="ko-KR" altLang="en-US" dirty="0"/>
              <a:t> 테이블과 연결 리스트를 결합한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원소들의 순서는 삽입되었던 순서와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8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 </a:t>
            </a:r>
            <a:r>
              <a:rPr lang="ko-KR" altLang="en-US" dirty="0"/>
              <a:t>인터페이스를 구현하는 방법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1170781"/>
            <a:ext cx="5001323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Integer</a:t>
            </a:r>
            <a:r>
              <a:rPr lang="ko-KR" altLang="en-US" dirty="0"/>
              <a:t>가 </a:t>
            </a:r>
            <a:r>
              <a:rPr lang="en-US" altLang="ko-KR" dirty="0"/>
              <a:t>Number</a:t>
            </a:r>
            <a:r>
              <a:rPr lang="ko-KR" altLang="en-US" dirty="0"/>
              <a:t>의 자식이긴 하지만</a:t>
            </a:r>
            <a:r>
              <a:rPr lang="en-US" altLang="ko-KR" dirty="0"/>
              <a:t>, Box&lt;Integer&gt;</a:t>
            </a:r>
            <a:r>
              <a:rPr lang="ko-KR" altLang="en-US" dirty="0"/>
              <a:t>는 </a:t>
            </a:r>
            <a:r>
              <a:rPr lang="en-US" altLang="ko-KR" dirty="0"/>
              <a:t>Box&lt;Number&gt;</a:t>
            </a:r>
            <a:r>
              <a:rPr lang="ko-KR" altLang="en-US" dirty="0"/>
              <a:t>의 자식은 아니다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제네릭과</a:t>
            </a:r>
            <a:r>
              <a:rPr lang="ko-KR" altLang="en-US" dirty="0"/>
              <a:t> 상속</a:t>
            </a:r>
          </a:p>
        </p:txBody>
      </p:sp>
      <p:pic>
        <p:nvPicPr>
          <p:cNvPr id="5121" name="_x256543072" descr="EMB000010800f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29" y="2883528"/>
            <a:ext cx="5404918" cy="359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390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 </a:t>
            </a:r>
            <a:r>
              <a:rPr lang="ko-KR" altLang="en-US" dirty="0"/>
              <a:t>인터페이스를 구현하는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88" y="1746145"/>
            <a:ext cx="6446423" cy="443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88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 smtClean="0"/>
              <a:t>S1.containsAll(s2</a:t>
            </a:r>
            <a:r>
              <a:rPr lang="en-US" altLang="ko-KR" dirty="0"/>
              <a:t>) — </a:t>
            </a:r>
            <a:r>
              <a:rPr lang="ko-KR" altLang="en-US" dirty="0"/>
              <a:t>만약 </a:t>
            </a:r>
            <a:r>
              <a:rPr lang="en-US" altLang="ko-KR" dirty="0" err="1"/>
              <a:t>s2</a:t>
            </a:r>
            <a:r>
              <a:rPr lang="ko-KR" altLang="en-US" dirty="0"/>
              <a:t>가 </a:t>
            </a:r>
            <a:r>
              <a:rPr lang="en-US" altLang="ko-KR" dirty="0" err="1"/>
              <a:t>s1</a:t>
            </a:r>
            <a:r>
              <a:rPr lang="ko-KR" altLang="en-US" dirty="0"/>
              <a:t>의 부분 집합이면 참이다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s1.addAll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합집합으로 만든다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s1.retainAll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교집합으로 만든다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s1.removeAll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</a:t>
            </a:r>
            <a:r>
              <a:rPr lang="ko-KR" altLang="en-US" dirty="0" err="1"/>
              <a:t>차집합으로</a:t>
            </a:r>
            <a:r>
              <a:rPr lang="ko-KR" altLang="en-US" dirty="0"/>
              <a:t> 만든다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</a:t>
            </a:r>
            <a:r>
              <a:rPr lang="ko-KR" altLang="en-US" dirty="0" smtClean="0"/>
              <a:t> 대량 </a:t>
            </a:r>
            <a:r>
              <a:rPr lang="ko-KR" altLang="en-US" dirty="0"/>
              <a:t>연산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10242" name="Picture 2" descr="http://i.stack.imgur.com/kIlCI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89" y="4002186"/>
            <a:ext cx="6969622" cy="26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366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</a:t>
            </a:r>
            <a:r>
              <a:rPr lang="ko-KR" altLang="en-US" dirty="0" smtClean="0"/>
              <a:t> 대량 </a:t>
            </a:r>
            <a:r>
              <a:rPr lang="ko-KR" altLang="en-US" dirty="0"/>
              <a:t>연산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33" y="1569954"/>
            <a:ext cx="6084534" cy="516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9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 전 잠시 저장하고 있는 자료구조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후단</a:t>
            </a:r>
            <a:r>
              <a:rPr lang="en-US" altLang="ko-KR" dirty="0"/>
              <a:t>(tail)</a:t>
            </a:r>
            <a:r>
              <a:rPr lang="ko-KR" altLang="en-US" dirty="0"/>
              <a:t>에서 원소를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전단</a:t>
            </a:r>
            <a:r>
              <a:rPr lang="en-US" altLang="ko-KR" dirty="0"/>
              <a:t>(head)</a:t>
            </a:r>
            <a:r>
              <a:rPr lang="ko-KR" altLang="en-US" dirty="0"/>
              <a:t>에서 </a:t>
            </a:r>
            <a:r>
              <a:rPr lang="ko-KR" altLang="en-US" dirty="0" smtClean="0"/>
              <a:t>원소 삭제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중간에 원소 추가 불가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Collection</a:t>
            </a:r>
            <a:r>
              <a:rPr lang="ko-KR" altLang="en-US" dirty="0" smtClean="0"/>
              <a:t>의 연산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연산 추가 제공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28" y="3891119"/>
            <a:ext cx="5302824" cy="263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8724" y="4195424"/>
            <a:ext cx="4956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ublic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interface Queue&lt;E&gt; extends Collection&lt;E&gt;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E element();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Boolean offer(E e);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E peek();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E poll();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E remove();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394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 smtClean="0"/>
              <a:t>디큐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 후단</a:t>
            </a:r>
            <a:r>
              <a:rPr lang="en-US" altLang="ko-KR" dirty="0"/>
              <a:t> </a:t>
            </a:r>
            <a:r>
              <a:rPr lang="ko-KR" altLang="en-US" dirty="0" smtClean="0"/>
              <a:t>모두</a:t>
            </a:r>
            <a:r>
              <a:rPr lang="ko-KR" altLang="en-US" dirty="0" smtClean="0"/>
              <a:t>에서 </a:t>
            </a:r>
            <a:r>
              <a:rPr lang="ko-KR" altLang="en-US" dirty="0"/>
              <a:t>원소를 추가하고 </a:t>
            </a:r>
            <a:r>
              <a:rPr lang="ko-KR" altLang="en-US" dirty="0" smtClean="0"/>
              <a:t>삭제 가능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버전 </a:t>
            </a:r>
            <a:r>
              <a:rPr lang="en-US" altLang="ko-KR" dirty="0" smtClean="0"/>
              <a:t>1.6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인터페이스로 추가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ArrayDeque</a:t>
            </a:r>
            <a:r>
              <a:rPr lang="en-US" altLang="ko-KR" dirty="0" smtClean="0"/>
              <a:t>,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클래스로 구현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841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38" y="1698861"/>
            <a:ext cx="7452124" cy="503018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723" y="2872154"/>
            <a:ext cx="512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// </a:t>
            </a:r>
            <a:r>
              <a:rPr lang="ko-KR" altLang="en-US" sz="1400" dirty="0" smtClean="0">
                <a:solidFill>
                  <a:srgbClr val="FF0000"/>
                </a:solidFill>
              </a:rPr>
              <a:t>새로운 원소 추가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큐용량</a:t>
            </a:r>
            <a:r>
              <a:rPr lang="ko-KR" altLang="en-US" sz="1400" dirty="0" smtClean="0">
                <a:solidFill>
                  <a:srgbClr val="FF0000"/>
                </a:solidFill>
              </a:rPr>
              <a:t> 넘어가면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IllegalStateException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발생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9409" y="3071399"/>
            <a:ext cx="421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// </a:t>
            </a:r>
            <a:r>
              <a:rPr lang="ko-KR" altLang="en-US" sz="1400" dirty="0" smtClean="0">
                <a:solidFill>
                  <a:srgbClr val="FF0000"/>
                </a:solidFill>
              </a:rPr>
              <a:t>큐의 처음 원소를 제거</a:t>
            </a:r>
            <a:r>
              <a:rPr lang="en-US" altLang="ko-KR" sz="1400" dirty="0" smtClean="0">
                <a:solidFill>
                  <a:srgbClr val="FF0000"/>
                </a:solidFill>
              </a:rPr>
              <a:t>, poll()</a:t>
            </a:r>
            <a:r>
              <a:rPr lang="ko-KR" altLang="en-US" sz="1400" dirty="0" smtClean="0">
                <a:solidFill>
                  <a:srgbClr val="FF0000"/>
                </a:solidFill>
              </a:rPr>
              <a:t>은 처음 원소 가져옴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9409" y="4900222"/>
            <a:ext cx="4591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element(), </a:t>
            </a:r>
            <a:r>
              <a:rPr lang="en-US" altLang="ko-KR" sz="1400" dirty="0">
                <a:solidFill>
                  <a:srgbClr val="FF0000"/>
                </a:solidFill>
              </a:rPr>
              <a:t>peek(): </a:t>
            </a:r>
            <a:r>
              <a:rPr lang="ko-KR" altLang="en-US" sz="1400" dirty="0" smtClean="0">
                <a:solidFill>
                  <a:srgbClr val="FF0000"/>
                </a:solidFill>
              </a:rPr>
              <a:t>큐의 처음 원소를 제거하지 않고 가져옴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3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우선 </a:t>
            </a:r>
            <a:r>
              <a:rPr lang="ko-KR" altLang="en-US" dirty="0" err="1"/>
              <a:t>순위큐는</a:t>
            </a:r>
            <a:r>
              <a:rPr lang="ko-KR" altLang="en-US" dirty="0"/>
              <a:t> 원소들이 무작위로 삽입되었더라도 정렬된 상태로 원소들을 </a:t>
            </a:r>
            <a:r>
              <a:rPr lang="ko-KR" altLang="en-US" dirty="0" smtClean="0"/>
              <a:t>추출. </a:t>
            </a:r>
            <a:r>
              <a:rPr lang="ko-KR" altLang="en-US" dirty="0"/>
              <a:t>즉 </a:t>
            </a:r>
            <a:r>
              <a:rPr lang="ko-KR" altLang="en-US" dirty="0" err="1"/>
              <a:t>remove</a:t>
            </a:r>
            <a:r>
              <a:rPr lang="ko-KR" altLang="en-US" dirty="0"/>
              <a:t>()</a:t>
            </a:r>
            <a:r>
              <a:rPr lang="ko-KR" altLang="en-US" dirty="0" err="1"/>
              <a:t>를</a:t>
            </a:r>
            <a:r>
              <a:rPr lang="ko-KR" altLang="en-US" dirty="0"/>
              <a:t> 호출할 때마다 가장 작은 원소가 </a:t>
            </a:r>
            <a:r>
              <a:rPr lang="ko-KR" altLang="en-US" dirty="0" smtClean="0"/>
              <a:t>추출</a:t>
            </a:r>
            <a:r>
              <a:rPr lang="ko-KR" altLang="en-US" dirty="0" smtClean="0"/>
              <a:t>됨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우선 </a:t>
            </a:r>
            <a:r>
              <a:rPr lang="ko-KR" altLang="en-US" dirty="0" err="1"/>
              <a:t>순위큐는</a:t>
            </a:r>
            <a:r>
              <a:rPr lang="ko-KR" altLang="en-US" dirty="0"/>
              <a:t> </a:t>
            </a:r>
            <a:r>
              <a:rPr lang="ko-KR" altLang="en-US" dirty="0" err="1"/>
              <a:t>히프</a:t>
            </a:r>
            <a:r>
              <a:rPr lang="ko-KR" altLang="en-US" dirty="0"/>
              <a:t>(</a:t>
            </a:r>
            <a:r>
              <a:rPr lang="ko-KR" altLang="en-US" dirty="0" err="1" smtClean="0"/>
              <a:t>heap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진 트리)</a:t>
            </a:r>
            <a:r>
              <a:rPr lang="ko-KR" altLang="en-US" dirty="0"/>
              <a:t>라고 하는 자료 구조를 내부적으로 </a:t>
            </a:r>
            <a:r>
              <a:rPr lang="ko-KR" altLang="en-US" dirty="0" smtClean="0"/>
              <a:t>사용. 즉</a:t>
            </a:r>
            <a:r>
              <a:rPr lang="en-US" altLang="ko-KR" dirty="0" smtClean="0"/>
              <a:t>, add()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remove()</a:t>
            </a:r>
            <a:r>
              <a:rPr lang="ko-KR" altLang="en-US" dirty="0" smtClean="0"/>
              <a:t>가 호출되면 가장 작은 원소가 효율적으로 트리의 루트로 이동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/>
              <a:t>우선순위큐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0782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/>
              <a:t>우선순위큐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97" y="1611995"/>
            <a:ext cx="6136005" cy="51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3231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/>
              <a:t>Map은</a:t>
            </a:r>
            <a:r>
              <a:rPr lang="ko-KR" altLang="en-US" dirty="0"/>
              <a:t> 많은 데이터 중에서 원하는 데이터를 빠르게 찾을 수 있는 자료 </a:t>
            </a:r>
            <a:r>
              <a:rPr lang="ko-KR" altLang="en-US" dirty="0" smtClean="0"/>
              <a:t>구조 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 err="1"/>
              <a:t>맵은</a:t>
            </a:r>
            <a:r>
              <a:rPr lang="ko-KR" altLang="en-US" dirty="0"/>
              <a:t> 사전과 같은 자료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키와 값으로 구성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smtClean="0"/>
              <a:t>중복된 키를 가질 수 없음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/>
              <a:t>Map </a:t>
            </a:r>
            <a:r>
              <a:rPr lang="ko-KR" altLang="en-US" dirty="0" smtClean="0"/>
              <a:t>인터페이스 구현 클래스</a:t>
            </a:r>
            <a:endParaRPr lang="en-US" altLang="ko-KR" dirty="0" smtClean="0"/>
          </a:p>
          <a:p>
            <a:pPr lvl="1">
              <a:defRPr lang="ko-KR" altLang="en-US"/>
            </a:pPr>
            <a:r>
              <a:rPr lang="en-US" altLang="ko-KR" dirty="0" err="1" smtClean="0"/>
              <a:t>HashMap</a:t>
            </a:r>
            <a:endParaRPr lang="en-US" altLang="ko-KR" dirty="0" smtClean="0"/>
          </a:p>
          <a:p>
            <a:pPr lvl="1">
              <a:defRPr lang="ko-KR" altLang="en-US"/>
            </a:pPr>
            <a:r>
              <a:rPr lang="en-US" altLang="ko-KR" dirty="0" err="1" smtClean="0"/>
              <a:t>TreeMap</a:t>
            </a:r>
            <a:endParaRPr lang="en-US" altLang="ko-KR" dirty="0" smtClean="0"/>
          </a:p>
          <a:p>
            <a:pPr lvl="1">
              <a:defRPr lang="ko-KR" altLang="en-US"/>
            </a:pPr>
            <a:r>
              <a:rPr lang="en-US" altLang="ko-KR" dirty="0" err="1" smtClean="0"/>
              <a:t>LinkedMap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Map</a:t>
            </a:r>
            <a:r>
              <a:rPr lang="ko-KR" altLang="en-US" dirty="0"/>
              <a:t>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23538" y="3540699"/>
            <a:ext cx="5298464" cy="2686050"/>
            <a:chOff x="5873627" y="3540699"/>
            <a:chExt cx="6048375" cy="26860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873627" y="3540699"/>
              <a:ext cx="6048375" cy="26860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3939" y="488372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단어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90739" y="488372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설명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0503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99293" y="2194118"/>
            <a:ext cx="4970584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4513384" y="1548129"/>
            <a:ext cx="7244862" cy="526297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MapTest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Map&lt;String, Student&gt;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Student&gt;();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"20090001"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Student(20090001,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구준표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"20090002"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Student(20090002,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금잔디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"20090003"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Student(20090003,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윤지후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모든 항목을 출력한다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하나의 항목을 삭제한다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"20090002"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하나의 항목을 대치한다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"20090003"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Student(20090003,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소이정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값을 참조한다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"20090003"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모든 항목을 방문한다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Student&gt;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Student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"key="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 value="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995350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클래스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b="1" dirty="0"/>
              <a:t>자손 클래스</a:t>
            </a:r>
            <a:r>
              <a:rPr lang="ko-KR" altLang="en-US" dirty="0"/>
              <a:t>들을 와일드 카드로 표시하려면 </a:t>
            </a:r>
            <a:r>
              <a:rPr lang="en-US" altLang="ko-KR" dirty="0"/>
              <a:t>&lt;? extends A&gt;</a:t>
            </a:r>
            <a:r>
              <a:rPr lang="ko-KR" altLang="en-US" dirty="0"/>
              <a:t>와 같이 표시한다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</a:t>
            </a:r>
            <a:r>
              <a:rPr lang="ko-KR" altLang="en-US" b="1" dirty="0"/>
              <a:t>상한이 있는 와일드 카드</a:t>
            </a:r>
            <a:r>
              <a:rPr lang="en-US" altLang="ko-KR" b="1" dirty="0"/>
              <a:t>(Upper Bounded Wildcard)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상한이 있는 와일드 카드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114152" y="3781548"/>
            <a:ext cx="7747000" cy="18831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ea"/>
                <a:ea typeface="+mn-ea"/>
              </a:rPr>
              <a:t>public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static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u="sng" dirty="0">
                <a:latin typeface="+mn-ea"/>
                <a:ea typeface="+mn-ea"/>
              </a:rPr>
              <a:t>double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sumOfList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u="sng" dirty="0">
                <a:latin typeface="+mn-ea"/>
                <a:ea typeface="+mn-ea"/>
              </a:rPr>
              <a:t>List&lt;? </a:t>
            </a:r>
            <a:r>
              <a:rPr lang="en-US" altLang="ko-KR" sz="1400" b="1" u="sng" dirty="0">
                <a:latin typeface="+mn-ea"/>
                <a:ea typeface="+mn-ea"/>
              </a:rPr>
              <a:t>extends</a:t>
            </a:r>
            <a:r>
              <a:rPr lang="en-US" altLang="ko-KR" sz="1400" u="sng" dirty="0">
                <a:latin typeface="+mn-ea"/>
                <a:ea typeface="+mn-ea"/>
              </a:rPr>
              <a:t> Number&gt;</a:t>
            </a:r>
            <a:r>
              <a:rPr lang="en-US" altLang="ko-KR" sz="1400" dirty="0">
                <a:latin typeface="+mn-ea"/>
                <a:ea typeface="+mn-ea"/>
              </a:rPr>
              <a:t> list</a:t>
            </a:r>
            <a:r>
              <a:rPr lang="en-US" altLang="ko-KR" sz="1400" u="sng" dirty="0">
                <a:latin typeface="+mn-ea"/>
                <a:ea typeface="+mn-ea"/>
              </a:rPr>
              <a:t>)</a:t>
            </a:r>
            <a:r>
              <a:rPr lang="en-US" altLang="ko-KR" sz="14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ea"/>
                <a:ea typeface="+mn-ea"/>
              </a:rPr>
              <a:t>	double</a:t>
            </a:r>
            <a:r>
              <a:rPr lang="en-US" altLang="ko-KR" sz="1400" dirty="0">
                <a:latin typeface="+mn-ea"/>
                <a:ea typeface="+mn-ea"/>
              </a:rPr>
              <a:t> s = 0.0;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ea"/>
                <a:ea typeface="+mn-ea"/>
              </a:rPr>
              <a:t>	for</a:t>
            </a:r>
            <a:r>
              <a:rPr lang="en-US" altLang="ko-KR" sz="1400" dirty="0">
                <a:latin typeface="+mn-ea"/>
                <a:ea typeface="+mn-ea"/>
              </a:rPr>
              <a:t> (Number n : list)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s += </a:t>
            </a:r>
            <a:r>
              <a:rPr lang="en-US" altLang="ko-KR" sz="1400" dirty="0" err="1">
                <a:latin typeface="+mn-ea"/>
                <a:ea typeface="+mn-ea"/>
              </a:rPr>
              <a:t>n.doubleValue</a:t>
            </a:r>
            <a:r>
              <a:rPr lang="en-US" altLang="ko-KR" sz="1400" dirty="0">
                <a:latin typeface="+mn-ea"/>
                <a:ea typeface="+mn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ea"/>
                <a:ea typeface="+mn-ea"/>
              </a:rPr>
              <a:t>	return</a:t>
            </a:r>
            <a:r>
              <a:rPr lang="en-US" altLang="ko-KR" sz="1400" dirty="0">
                <a:latin typeface="+mn-ea"/>
                <a:ea typeface="+mn-ea"/>
              </a:rPr>
              <a:t> s;</a:t>
            </a:r>
          </a:p>
          <a:p>
            <a:pPr marL="0" indent="0" latinLnBrk="0">
              <a:buNone/>
            </a:pPr>
            <a:r>
              <a:rPr lang="en-US" altLang="ko-KR" sz="1400" u="sng" dirty="0">
                <a:latin typeface="+mn-ea"/>
                <a:ea typeface="+mn-ea"/>
              </a:rPr>
              <a:t>}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114152" y="5804638"/>
            <a:ext cx="7747000" cy="9415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u="sng" dirty="0">
                <a:latin typeface="+mn-ea"/>
                <a:ea typeface="+mn-ea"/>
              </a:rPr>
              <a:t>L</a:t>
            </a:r>
            <a:r>
              <a:rPr lang="en-US" altLang="ko-KR" sz="1400" dirty="0">
                <a:latin typeface="+mn-ea"/>
                <a:ea typeface="+mn-ea"/>
              </a:rPr>
              <a:t>ist&lt;Integer&gt; li </a:t>
            </a:r>
            <a:r>
              <a:rPr lang="en-US" altLang="ko-KR" sz="1400" u="sng" dirty="0">
                <a:latin typeface="+mn-ea"/>
                <a:ea typeface="+mn-ea"/>
              </a:rPr>
              <a:t>=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Arrays.asList</a:t>
            </a:r>
            <a:r>
              <a:rPr lang="en-US" altLang="ko-KR" sz="1400" dirty="0">
                <a:latin typeface="+mn-ea"/>
                <a:ea typeface="+mn-ea"/>
              </a:rPr>
              <a:t>(1, 2, 3)</a:t>
            </a:r>
          </a:p>
          <a:p>
            <a:pPr marL="0" indent="0" latinLnBrk="0">
              <a:buNone/>
            </a:pPr>
            <a:r>
              <a:rPr lang="en-US" altLang="ko-KR" sz="1400" dirty="0" err="1">
                <a:latin typeface="+mn-ea"/>
                <a:ea typeface="+mn-ea"/>
              </a:rPr>
              <a:t>System.out.println</a:t>
            </a:r>
            <a:r>
              <a:rPr lang="en-US" altLang="ko-KR" sz="1400" dirty="0">
                <a:latin typeface="+mn-ea"/>
                <a:ea typeface="+mn-ea"/>
              </a:rPr>
              <a:t>("sum = " + </a:t>
            </a:r>
            <a:r>
              <a:rPr lang="en-US" altLang="ko-KR" sz="1400" dirty="0" err="1">
                <a:latin typeface="+mn-ea"/>
                <a:ea typeface="+mn-ea"/>
              </a:rPr>
              <a:t>sumOfList</a:t>
            </a:r>
            <a:r>
              <a:rPr lang="en-US" altLang="ko-KR" sz="1400" dirty="0">
                <a:latin typeface="+mn-ea"/>
                <a:ea typeface="+mn-ea"/>
              </a:rPr>
              <a:t>(li))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274" y="31911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venir"/>
              </a:rPr>
              <a:t>주로 특정 </a:t>
            </a:r>
            <a:r>
              <a:rPr lang="ko-KR" altLang="en-US" dirty="0" err="1">
                <a:solidFill>
                  <a:srgbClr val="FF0000"/>
                </a:solidFill>
                <a:latin typeface="Avenir"/>
              </a:rPr>
              <a:t>메소드에</a:t>
            </a:r>
            <a:r>
              <a:rPr lang="ko-KR" altLang="en-US" dirty="0">
                <a:solidFill>
                  <a:srgbClr val="FF0000"/>
                </a:solidFill>
                <a:latin typeface="Avenir"/>
              </a:rPr>
              <a:t> </a:t>
            </a:r>
            <a:r>
              <a:rPr lang="ko-KR" altLang="en-US" b="1" dirty="0" err="1">
                <a:solidFill>
                  <a:srgbClr val="FF0000"/>
                </a:solidFill>
                <a:latin typeface="Avenir"/>
              </a:rPr>
              <a:t>접근</a:t>
            </a:r>
            <a:r>
              <a:rPr lang="ko-KR" altLang="en-US" dirty="0" err="1">
                <a:solidFill>
                  <a:srgbClr val="FF0000"/>
                </a:solidFill>
                <a:latin typeface="Avenir"/>
              </a:rPr>
              <a:t>시</a:t>
            </a:r>
            <a:r>
              <a:rPr lang="en-US" altLang="ko-KR" dirty="0">
                <a:solidFill>
                  <a:srgbClr val="FF0000"/>
                </a:solidFill>
                <a:latin typeface="Avenir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venir"/>
              </a:rPr>
              <a:t>타입의 상한선과 하한선을 </a:t>
            </a:r>
            <a:r>
              <a:rPr lang="ko-KR" altLang="en-US" dirty="0" err="1">
                <a:solidFill>
                  <a:srgbClr val="FF0000"/>
                </a:solidFill>
                <a:latin typeface="Avenir"/>
              </a:rPr>
              <a:t>지정해주기</a:t>
            </a:r>
            <a:r>
              <a:rPr lang="ko-KR" altLang="en-US" dirty="0">
                <a:solidFill>
                  <a:srgbClr val="FF0000"/>
                </a:solidFill>
                <a:latin typeface="Avenir"/>
              </a:rPr>
              <a:t> 위해 주로 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40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 smtClean="0"/>
              <a:t>Map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57" y="1605124"/>
            <a:ext cx="6497286" cy="51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2433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여러</a:t>
            </a:r>
            <a:r>
              <a:rPr lang="en-US" altLang="ko-KR" dirty="0" smtClean="0"/>
              <a:t> </a:t>
            </a:r>
            <a:r>
              <a:rPr lang="en-US" altLang="ko-KR" dirty="0" err="1"/>
              <a:t>유용한</a:t>
            </a:r>
            <a:r>
              <a:rPr lang="en-US" altLang="ko-KR" dirty="0"/>
              <a:t> </a:t>
            </a:r>
            <a:r>
              <a:rPr lang="en-US" altLang="ko-KR" dirty="0" err="1"/>
              <a:t>알고리즘을</a:t>
            </a:r>
            <a:r>
              <a:rPr lang="en-US" altLang="ko-KR" dirty="0"/>
              <a:t> </a:t>
            </a:r>
            <a:r>
              <a:rPr lang="en-US" altLang="ko-KR" dirty="0" err="1"/>
              <a:t>구현한</a:t>
            </a:r>
            <a:r>
              <a:rPr lang="en-US" altLang="ko-KR" dirty="0"/>
              <a:t> </a:t>
            </a:r>
            <a:r>
              <a:rPr lang="en-US" altLang="ko-KR" dirty="0" err="1"/>
              <a:t>메소드들을</a:t>
            </a:r>
            <a:r>
              <a:rPr lang="en-US" altLang="ko-KR" dirty="0"/>
              <a:t> </a:t>
            </a:r>
            <a:r>
              <a:rPr lang="en-US" altLang="ko-KR" dirty="0" err="1" smtClean="0"/>
              <a:t>제공</a:t>
            </a:r>
            <a:r>
              <a:rPr lang="en-US" altLang="ko-KR" dirty="0" smtClean="0"/>
              <a:t> </a:t>
            </a:r>
          </a:p>
          <a:p>
            <a:pPr>
              <a:defRPr lang="ko-KR" altLang="en-US"/>
            </a:pPr>
            <a:r>
              <a:rPr lang="ko-KR" altLang="en-US" dirty="0" smtClean="0"/>
              <a:t>제네릭 정적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첫 번째 매개변수는 알고리즘 적용 컬렉션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 smtClean="0"/>
              <a:t>알고리즘</a:t>
            </a:r>
            <a:endParaRPr lang="en-US" altLang="ko-KR" dirty="0"/>
          </a:p>
          <a:p>
            <a:pPr lvl="1">
              <a:defRPr lang="ko-KR" altLang="en-US"/>
            </a:pPr>
            <a:r>
              <a:rPr lang="en-US" altLang="ko-KR" dirty="0" err="1"/>
              <a:t>정렬</a:t>
            </a:r>
            <a:r>
              <a:rPr lang="en-US" altLang="ko-KR" dirty="0"/>
              <a:t>(Sorting)</a:t>
            </a:r>
          </a:p>
          <a:p>
            <a:pPr lvl="1">
              <a:defRPr lang="ko-KR" altLang="en-US"/>
            </a:pPr>
            <a:r>
              <a:rPr lang="en-US" altLang="ko-KR" dirty="0" err="1"/>
              <a:t>섞기</a:t>
            </a:r>
            <a:r>
              <a:rPr lang="en-US" altLang="ko-KR" dirty="0"/>
              <a:t>(Shuffling)</a:t>
            </a:r>
          </a:p>
          <a:p>
            <a:pPr lvl="1">
              <a:defRPr lang="ko-KR" altLang="en-US"/>
            </a:pPr>
            <a:r>
              <a:rPr lang="en-US" altLang="ko-KR" dirty="0" err="1"/>
              <a:t>탐색</a:t>
            </a:r>
            <a:r>
              <a:rPr lang="en-US" altLang="ko-KR" dirty="0"/>
              <a:t>(Searching)</a:t>
            </a:r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Collections </a:t>
            </a:r>
            <a:r>
              <a:rPr lang="ko-KR" altLang="en-US"/>
              <a:t>클래스</a:t>
            </a: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410575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데이터를 </a:t>
            </a:r>
            <a:r>
              <a:rPr lang="ko-KR" altLang="en-US" dirty="0"/>
              <a:t>어떤 기준에 의하여 순서대로 </a:t>
            </a:r>
            <a:r>
              <a:rPr lang="ko-KR" altLang="en-US" dirty="0" smtClean="0"/>
              <a:t>나열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smtClean="0"/>
              <a:t>정렬 알고리즘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퀵정렬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합병 정렬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히프</a:t>
            </a:r>
            <a:r>
              <a:rPr lang="ko-KR" altLang="en-US" dirty="0" smtClean="0"/>
              <a:t> 정렬 등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2200" y="2991583"/>
            <a:ext cx="7467600" cy="3028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7047" y="599431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 값 원소는 다시 정렬하지 않음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317631" y="4506058"/>
            <a:ext cx="1910861" cy="120308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2700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mtClean="0"/>
              <a:t>정렬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56" y="1774007"/>
            <a:ext cx="8565887" cy="4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5123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mtClean="0"/>
              <a:t>정렬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56" y="1774007"/>
            <a:ext cx="8565887" cy="4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688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탐색이란 리스트 안에서 원하는 원소를 찾는 것이다.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탐색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1602" y="2578710"/>
            <a:ext cx="8808795" cy="377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744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mtClean="0"/>
              <a:t>탐색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55" y="1623782"/>
            <a:ext cx="8098690" cy="508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13689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여기서는 </a:t>
            </a:r>
            <a:r>
              <a:rPr lang="ko-KR" altLang="en-US" dirty="0" err="1"/>
              <a:t>Map을</a:t>
            </a:r>
            <a:r>
              <a:rPr lang="ko-KR" altLang="en-US" dirty="0"/>
              <a:t> 사용하여서 영어 사전을 구현하여 보자. 사용자가 단어를 입력하면 단어의 설명을 보여준다.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LAB: </a:t>
            </a:r>
            <a:r>
              <a:rPr lang="ko-KR" altLang="en-US" dirty="0"/>
              <a:t>영어사전의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74119" y="3115619"/>
            <a:ext cx="7739062" cy="1521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defRPr lang="ko-KR" altLang="en-US"/>
            </a:pPr>
            <a:r>
              <a:rPr lang="ko-KR" altLang="ko-KR" sz="1400" i="1" dirty="0">
                <a:latin typeface="굴림"/>
                <a:ea typeface="굴림"/>
              </a:rPr>
              <a:t>영어 단어를 </a:t>
            </a:r>
            <a:r>
              <a:rPr lang="ko-KR" altLang="ko-KR" sz="1400" i="1" dirty="0" err="1">
                <a:latin typeface="굴림"/>
                <a:ea typeface="굴림"/>
              </a:rPr>
              <a:t>입력하시오:map</a:t>
            </a:r>
            <a:endParaRPr lang="ko-KR" altLang="ko-KR" sz="1400" i="1" dirty="0">
              <a:latin typeface="굴림"/>
              <a:ea typeface="굴림"/>
            </a:endParaRPr>
          </a:p>
          <a:p>
            <a:pPr>
              <a:defRPr lang="ko-KR" altLang="en-US"/>
            </a:pPr>
            <a:r>
              <a:rPr lang="ko-KR" altLang="ko-KR" sz="1400" i="1" dirty="0">
                <a:latin typeface="굴림"/>
                <a:ea typeface="굴림"/>
              </a:rPr>
              <a:t>단어의 의미는 지도</a:t>
            </a:r>
          </a:p>
          <a:p>
            <a:pPr>
              <a:defRPr lang="ko-KR" altLang="en-US"/>
            </a:pPr>
            <a:r>
              <a:rPr lang="ko-KR" altLang="ko-KR" sz="1400" i="1" dirty="0">
                <a:latin typeface="굴림"/>
                <a:ea typeface="굴림"/>
              </a:rPr>
              <a:t>영어 단어를 </a:t>
            </a:r>
            <a:r>
              <a:rPr lang="ko-KR" altLang="ko-KR" sz="1400" i="1" dirty="0" err="1">
                <a:latin typeface="굴림"/>
                <a:ea typeface="굴림"/>
              </a:rPr>
              <a:t>입력하시오:school</a:t>
            </a:r>
            <a:endParaRPr lang="ko-KR" altLang="ko-KR" sz="1400" i="1" dirty="0">
              <a:latin typeface="굴림"/>
              <a:ea typeface="굴림"/>
            </a:endParaRPr>
          </a:p>
          <a:p>
            <a:pPr>
              <a:defRPr lang="ko-KR" altLang="en-US"/>
            </a:pPr>
            <a:r>
              <a:rPr lang="ko-KR" altLang="ko-KR" sz="1400" i="1" dirty="0">
                <a:latin typeface="굴림"/>
                <a:ea typeface="굴림"/>
              </a:rPr>
              <a:t>단어의 의미는 학교</a:t>
            </a:r>
          </a:p>
          <a:p>
            <a:pPr>
              <a:defRPr lang="ko-KR" altLang="en-US"/>
            </a:pPr>
            <a:r>
              <a:rPr lang="ko-KR" altLang="ko-KR" sz="1400" i="1" dirty="0">
                <a:latin typeface="굴림"/>
                <a:ea typeface="굴림"/>
              </a:rPr>
              <a:t>영어 단어를 </a:t>
            </a:r>
            <a:r>
              <a:rPr lang="ko-KR" altLang="ko-KR" sz="1400" i="1" dirty="0" err="1">
                <a:latin typeface="굴림"/>
                <a:ea typeface="굴림"/>
              </a:rPr>
              <a:t>입력하시오:quit</a:t>
            </a:r>
            <a:endParaRPr lang="ko-KR" altLang="ko-KR" sz="1400" i="1" dirty="0">
              <a:latin typeface="굴림"/>
              <a:ea typeface="굴림"/>
            </a:endParaRPr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2715" y="322333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2004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 dirty="0"/>
              <a:t>LAB: </a:t>
            </a:r>
            <a:r>
              <a:rPr lang="ko-KR" altLang="en-US" sz="3600" dirty="0"/>
              <a:t>영어사전의</a:t>
            </a:r>
            <a:r>
              <a:rPr lang="en-US" altLang="ko-KR" sz="3600" dirty="0"/>
              <a:t> </a:t>
            </a:r>
            <a:r>
              <a:rPr lang="ko-KR" altLang="en-US" sz="3600" dirty="0"/>
              <a:t>구현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34" y="1487894"/>
            <a:ext cx="5674331" cy="53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72731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정리해</a:t>
            </a:r>
            <a:r>
              <a:rPr lang="en-US" altLang="ko-KR" dirty="0"/>
              <a:t> </a:t>
            </a:r>
            <a:r>
              <a:rPr lang="ko-KR" altLang="en-US" dirty="0"/>
              <a:t>보면</a:t>
            </a:r>
            <a:r>
              <a:rPr lang="en-US" altLang="ko-KR" dirty="0"/>
              <a:t>…</a:t>
            </a:r>
            <a:r>
              <a:rPr lang="ko-KR" altLang="en-US" dirty="0"/>
              <a:t>필수 기술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95326" y="1953018"/>
            <a:ext cx="7985379" cy="2508145"/>
          </a:xfrm>
          <a:prstGeom prst="roundRect">
            <a:avLst>
              <a:gd name="adj" fmla="val 273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5326" y="4618748"/>
            <a:ext cx="7266050" cy="2036423"/>
          </a:xfrm>
          <a:prstGeom prst="roundRect">
            <a:avLst>
              <a:gd name="adj" fmla="val 27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47725" y="2044119"/>
            <a:ext cx="7832980" cy="24170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smtClean="0">
                <a:ea typeface="굴림" panose="020B0600000101010101" pitchFamily="50" charset="-127"/>
              </a:rPr>
              <a:t>컬렉션 인터페이스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en-US" altLang="ko-KR" sz="3600" dirty="0" err="1" smtClean="0">
                <a:ea typeface="굴림" panose="020B0600000101010101" pitchFamily="50" charset="-127"/>
              </a:rPr>
              <a:t>ArrayList</a:t>
            </a:r>
            <a:r>
              <a:rPr lang="ko-KR" altLang="en-US" sz="3600" dirty="0" smtClean="0">
                <a:ea typeface="굴림" panose="020B0600000101010101" pitchFamily="50" charset="-127"/>
              </a:rPr>
              <a:t>와 </a:t>
            </a:r>
            <a:r>
              <a:rPr lang="en-US" altLang="ko-KR" sz="3600" dirty="0" err="1" smtClean="0">
                <a:ea typeface="굴림" panose="020B0600000101010101" pitchFamily="50" charset="-127"/>
              </a:rPr>
              <a:t>LinkedList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en-US" altLang="ko-KR" sz="3600" dirty="0" smtClean="0">
                <a:ea typeface="굴림" panose="020B0600000101010101" pitchFamily="50" charset="-127"/>
              </a:rPr>
              <a:t>Set</a:t>
            </a:r>
          </a:p>
          <a:p>
            <a:r>
              <a:rPr lang="en-US" altLang="ko-KR" sz="3600" dirty="0" smtClean="0">
                <a:ea typeface="굴림" panose="020B0600000101010101" pitchFamily="50" charset="-127"/>
              </a:rPr>
              <a:t>Queue</a:t>
            </a:r>
            <a:endParaRPr lang="en-US" altLang="ko-KR" sz="3600" dirty="0" smtClean="0">
              <a:ea typeface="굴림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28701" y="4730390"/>
            <a:ext cx="7652003" cy="192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ea typeface="굴림" panose="020B0600000101010101" pitchFamily="50" charset="-127"/>
              </a:rPr>
              <a:t>Map</a:t>
            </a:r>
          </a:p>
          <a:p>
            <a:r>
              <a:rPr lang="en-US" altLang="ko-KR" sz="3600" dirty="0" smtClean="0">
                <a:ea typeface="굴림" panose="020B0600000101010101" pitchFamily="50" charset="-127"/>
              </a:rPr>
              <a:t>Collection </a:t>
            </a:r>
            <a:r>
              <a:rPr lang="ko-KR" altLang="en-US" sz="3600" dirty="0" smtClean="0">
                <a:ea typeface="굴림" panose="020B0600000101010101" pitchFamily="50" charset="-127"/>
              </a:rPr>
              <a:t>클래스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921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 err="1"/>
              <a:t>제한없는</a:t>
            </a:r>
            <a:r>
              <a:rPr lang="ko-KR" altLang="en-US" b="1" dirty="0"/>
              <a:t> 와일드 카드</a:t>
            </a:r>
            <a:r>
              <a:rPr lang="en-US" altLang="ko-KR" b="1" dirty="0"/>
              <a:t>(Unbounded Wildcard)</a:t>
            </a:r>
            <a:r>
              <a:rPr lang="ko-KR" altLang="en-US" dirty="0"/>
              <a:t>는 단순히 </a:t>
            </a:r>
            <a:r>
              <a:rPr lang="en-US" altLang="ko-KR" dirty="0"/>
              <a:t>?</a:t>
            </a:r>
            <a:r>
              <a:rPr lang="ko-KR" altLang="en-US" dirty="0"/>
              <a:t>으로만 이루어진다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예를 들면 </a:t>
            </a:r>
            <a:r>
              <a:rPr lang="en-US" altLang="ko-KR" dirty="0"/>
              <a:t>List&lt;?&gt;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와일드 카드 </a:t>
            </a:r>
            <a:r>
              <a:rPr lang="en-US" altLang="ko-KR" dirty="0"/>
              <a:t>?</a:t>
            </a:r>
            <a:r>
              <a:rPr lang="ko-KR" altLang="en-US" dirty="0"/>
              <a:t>은 모든 타입에 매치된다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ffectLst/>
              </a:rPr>
              <a:t>제한없는</a:t>
            </a:r>
            <a:r>
              <a:rPr lang="ko-KR" altLang="en-US" dirty="0">
                <a:effectLst/>
              </a:rPr>
              <a:t> 와일드 카드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114152" y="3790975"/>
            <a:ext cx="7747000" cy="27739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import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java.util.List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MyList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printList</a:t>
            </a:r>
            <a:r>
              <a:rPr lang="en-US" altLang="ko-KR" sz="1800" dirty="0">
                <a:latin typeface="+mn-ea"/>
                <a:ea typeface="+mn-ea"/>
              </a:rPr>
              <a:t>(List&lt;?&gt; list)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b="1" dirty="0">
                <a:latin typeface="+mn-ea"/>
                <a:ea typeface="+mn-ea"/>
              </a:rPr>
              <a:t>for</a:t>
            </a:r>
            <a:r>
              <a:rPr lang="en-US" altLang="ko-KR" sz="1800" dirty="0">
                <a:latin typeface="+mn-ea"/>
                <a:ea typeface="+mn-ea"/>
              </a:rPr>
              <a:t> (Object </a:t>
            </a:r>
            <a:r>
              <a:rPr lang="en-US" altLang="ko-KR" sz="1800" dirty="0" err="1">
                <a:latin typeface="+mn-ea"/>
                <a:ea typeface="+mn-ea"/>
              </a:rPr>
              <a:t>elem</a:t>
            </a:r>
            <a:r>
              <a:rPr lang="en-US" altLang="ko-KR" sz="1800" dirty="0">
                <a:latin typeface="+mn-ea"/>
                <a:ea typeface="+mn-ea"/>
              </a:rPr>
              <a:t> : list)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	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b="1" i="1" dirty="0" err="1">
                <a:latin typeface="+mn-ea"/>
                <a:ea typeface="+mn-ea"/>
              </a:rPr>
              <a:t>out</a:t>
            </a:r>
            <a:r>
              <a:rPr lang="en-US" altLang="ko-KR" sz="1800" dirty="0" err="1">
                <a:latin typeface="+mn-ea"/>
                <a:ea typeface="+mn-ea"/>
              </a:rPr>
              <a:t>.print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elem</a:t>
            </a:r>
            <a:r>
              <a:rPr lang="en-US" altLang="ko-KR" sz="1800" dirty="0">
                <a:latin typeface="+mn-ea"/>
                <a:ea typeface="+mn-ea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b="1" i="1" dirty="0" err="1">
                <a:latin typeface="+mn-ea"/>
                <a:ea typeface="+mn-ea"/>
              </a:rPr>
              <a:t>out</a:t>
            </a:r>
            <a:r>
              <a:rPr lang="en-US" altLang="ko-KR" sz="1800" dirty="0" err="1">
                <a:latin typeface="+mn-ea"/>
                <a:ea typeface="+mn-ea"/>
              </a:rPr>
              <a:t>.println</a:t>
            </a:r>
            <a:r>
              <a:rPr lang="en-US" altLang="ko-KR" sz="1800" dirty="0">
                <a:latin typeface="+mn-ea"/>
                <a:ea typeface="+mn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54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32" y="1600201"/>
            <a:ext cx="6142948" cy="511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어떤 클래스의 </a:t>
            </a:r>
            <a:r>
              <a:rPr lang="ko-KR" altLang="en-US" b="1" dirty="0"/>
              <a:t>조상 클래스</a:t>
            </a:r>
            <a:r>
              <a:rPr lang="ko-KR" altLang="en-US" dirty="0"/>
              <a:t>들을 와일드 카드로 나타내려면 </a:t>
            </a:r>
            <a:r>
              <a:rPr lang="en-US" altLang="ko-KR" dirty="0"/>
              <a:t>&lt;? super A&gt;</a:t>
            </a:r>
            <a:r>
              <a:rPr lang="ko-KR" altLang="en-US" dirty="0"/>
              <a:t>와 같은 문법을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하한이 있는 와일드 카드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114152" y="3395050"/>
            <a:ext cx="7747000" cy="1883120"/>
          </a:xfrm>
          <a:prstGeom prst="rect">
            <a:avLst/>
          </a:prstGeom>
          <a:solidFill>
            <a:schemeClr val="accent3"/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addNumbers</a:t>
            </a:r>
            <a:r>
              <a:rPr lang="en-US" altLang="ko-KR" sz="1800" dirty="0">
                <a:latin typeface="+mn-ea"/>
                <a:ea typeface="+mn-ea"/>
              </a:rPr>
              <a:t>(List&lt;? </a:t>
            </a:r>
            <a:r>
              <a:rPr lang="en-US" altLang="ko-KR" sz="1800" b="1" dirty="0">
                <a:latin typeface="+mn-ea"/>
                <a:ea typeface="+mn-ea"/>
              </a:rPr>
              <a:t>super</a:t>
            </a:r>
            <a:r>
              <a:rPr lang="en-US" altLang="ko-KR" sz="1800" dirty="0">
                <a:latin typeface="+mn-ea"/>
                <a:ea typeface="+mn-ea"/>
              </a:rPr>
              <a:t> Integer&gt; list) {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	for</a:t>
            </a:r>
            <a:r>
              <a:rPr lang="en-US" altLang="ko-KR" sz="1800" dirty="0">
                <a:latin typeface="+mn-ea"/>
                <a:ea typeface="+mn-ea"/>
              </a:rPr>
              <a:t> (</a:t>
            </a:r>
            <a:r>
              <a:rPr lang="en-US" altLang="ko-KR" sz="1800" b="1" dirty="0" err="1">
                <a:latin typeface="+mn-ea"/>
                <a:ea typeface="+mn-ea"/>
              </a:rPr>
              <a:t>int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= 1;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&lt;= 10;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list.add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43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그림을 완벽하게 이해할 수 있으면 어느 정도 </a:t>
            </a:r>
            <a:r>
              <a:rPr lang="ko-KR" altLang="en-US" dirty="0" err="1"/>
              <a:t>제네릭</a:t>
            </a:r>
            <a:r>
              <a:rPr lang="ko-KR" altLang="en-US" dirty="0"/>
              <a:t> 공부는 된 셈이다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29697" name="_x256543232" descr="EMB000010800f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73" y="2657193"/>
            <a:ext cx="5793809" cy="337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47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(collection</a:t>
            </a:r>
            <a:r>
              <a:rPr lang="en-US" altLang="ko-KR" dirty="0" smtClean="0"/>
              <a:t>)</a:t>
            </a:r>
            <a:r>
              <a:rPr lang="en-US" altLang="ko-KR" dirty="0"/>
              <a:t>:</a:t>
            </a:r>
            <a:r>
              <a:rPr lang="ko-KR" altLang="en-US" dirty="0" smtClean="0"/>
              <a:t> 자료 </a:t>
            </a:r>
            <a:r>
              <a:rPr lang="ko-KR" altLang="en-US" dirty="0"/>
              <a:t>구조를 구현한 클래스</a:t>
            </a:r>
          </a:p>
          <a:p>
            <a:r>
              <a:rPr lang="ko-KR" altLang="en-US" dirty="0"/>
              <a:t>자료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자료를 저장하기 위한 구조</a:t>
            </a:r>
            <a:endParaRPr lang="en-US" altLang="ko-KR" dirty="0" smtClean="0"/>
          </a:p>
          <a:p>
            <a:r>
              <a:rPr lang="ko-KR" altLang="en-US" dirty="0" smtClean="0"/>
              <a:t>자료 구조의 종류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</a:t>
            </a:r>
            <a:r>
              <a:rPr lang="en-US" altLang="ko-KR" dirty="0"/>
              <a:t>(list), </a:t>
            </a:r>
            <a:r>
              <a:rPr lang="ko-KR" altLang="en-US" dirty="0"/>
              <a:t>스택</a:t>
            </a:r>
            <a:r>
              <a:rPr lang="en-US" altLang="ko-KR" dirty="0"/>
              <a:t>(stack), </a:t>
            </a:r>
            <a:r>
              <a:rPr lang="ko-KR" altLang="en-US" dirty="0"/>
              <a:t>큐</a:t>
            </a:r>
            <a:r>
              <a:rPr lang="en-US" altLang="ko-KR" dirty="0"/>
              <a:t>(queue), </a:t>
            </a:r>
            <a:r>
              <a:rPr lang="ko-KR" altLang="en-US" dirty="0"/>
              <a:t>집합</a:t>
            </a:r>
            <a:r>
              <a:rPr lang="en-US" altLang="ko-KR" dirty="0"/>
              <a:t>(set), </a:t>
            </a:r>
            <a:r>
              <a:rPr lang="ko-KR" altLang="en-US" dirty="0" err="1"/>
              <a:t>해쉬</a:t>
            </a:r>
            <a:r>
              <a:rPr lang="ko-KR" altLang="en-US" dirty="0"/>
              <a:t> 테이블</a:t>
            </a:r>
            <a:r>
              <a:rPr lang="en-US" altLang="ko-KR" dirty="0"/>
              <a:t>(hash table) </a:t>
            </a:r>
            <a:r>
              <a:rPr lang="ko-KR" altLang="en-US" dirty="0"/>
              <a:t>등이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3" y="3863182"/>
            <a:ext cx="5842314" cy="296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85804" y="483595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 자료 구조가 있는 이유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저장 뿐 아니라 검색과 정렬 기능이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083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1827</TotalTime>
  <Words>1448</Words>
  <Application>Microsoft Office PowerPoint</Application>
  <PresentationFormat>와이드스크린</PresentationFormat>
  <Paragraphs>267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63" baseType="lpstr">
      <vt:lpstr>Avenir</vt:lpstr>
      <vt:lpstr>굴림</vt:lpstr>
      <vt:lpstr>굴림체</vt:lpstr>
      <vt:lpstr>맑은 고딕</vt:lpstr>
      <vt:lpstr>Arial</vt:lpstr>
      <vt:lpstr>Calibri</vt:lpstr>
      <vt:lpstr>Calibri Light</vt:lpstr>
      <vt:lpstr>Consolas</vt:lpstr>
      <vt:lpstr>Tw Cen MT</vt:lpstr>
      <vt:lpstr>Wingdings</vt:lpstr>
      <vt:lpstr>Wingdings 2</vt:lpstr>
      <vt:lpstr>Wingdings 3</vt:lpstr>
      <vt:lpstr>HDOfficeLightV0</vt:lpstr>
      <vt:lpstr>New_Simple01</vt:lpstr>
      <vt:lpstr>제3부 자바II (3)</vt:lpstr>
      <vt:lpstr>제네릭과 상속</vt:lpstr>
      <vt:lpstr>제네릭과 상속</vt:lpstr>
      <vt:lpstr>상한이 있는 와일드 카드</vt:lpstr>
      <vt:lpstr>제한없는 와일드 카드</vt:lpstr>
      <vt:lpstr>예시</vt:lpstr>
      <vt:lpstr>하한이 있는 와일드 카드</vt:lpstr>
      <vt:lpstr>정리</vt:lpstr>
      <vt:lpstr>컬렉션</vt:lpstr>
      <vt:lpstr>컬렉션의 역사</vt:lpstr>
      <vt:lpstr>컬렉션의 예</vt:lpstr>
      <vt:lpstr>예제</vt:lpstr>
      <vt:lpstr>컬렉션의 종류</vt:lpstr>
      <vt:lpstr>Collection 인터페이스</vt:lpstr>
      <vt:lpstr>Collection 인터페이스</vt:lpstr>
      <vt:lpstr>List 인터페이스</vt:lpstr>
      <vt:lpstr>ArrayList</vt:lpstr>
      <vt:lpstr>ArrayList</vt:lpstr>
      <vt:lpstr>ArrayList</vt:lpstr>
      <vt:lpstr>ArrayList</vt:lpstr>
      <vt:lpstr>ArrayList</vt:lpstr>
      <vt:lpstr>ArrayList</vt:lpstr>
      <vt:lpstr>LinkedList</vt:lpstr>
      <vt:lpstr>LinkedList 예제</vt:lpstr>
      <vt:lpstr>배열을 리스트로 변환하기 </vt:lpstr>
      <vt:lpstr>Set </vt:lpstr>
      <vt:lpstr>Set 구현 방법</vt:lpstr>
      <vt:lpstr>Set 인터페이스를 구현하는 방법</vt:lpstr>
      <vt:lpstr>Set 인터페이스를 구현하는 방법</vt:lpstr>
      <vt:lpstr>Set 인터페이스를 구현하는 방법</vt:lpstr>
      <vt:lpstr>Set 대량 연산 메소드</vt:lpstr>
      <vt:lpstr>Set 대량 연산 메소드</vt:lpstr>
      <vt:lpstr>큐(queue)</vt:lpstr>
      <vt:lpstr>큐(queue)</vt:lpstr>
      <vt:lpstr>큐(queue)</vt:lpstr>
      <vt:lpstr>우선순위큐</vt:lpstr>
      <vt:lpstr>우선순위큐</vt:lpstr>
      <vt:lpstr>Map </vt:lpstr>
      <vt:lpstr>Map</vt:lpstr>
      <vt:lpstr>Map</vt:lpstr>
      <vt:lpstr>Collections 클래스 </vt:lpstr>
      <vt:lpstr>정렬</vt:lpstr>
      <vt:lpstr>정렬</vt:lpstr>
      <vt:lpstr>정렬</vt:lpstr>
      <vt:lpstr>탐색</vt:lpstr>
      <vt:lpstr>탐색</vt:lpstr>
      <vt:lpstr>LAB: 영어사전의 구현</vt:lpstr>
      <vt:lpstr>LAB: 영어사전의 구현</vt:lpstr>
      <vt:lpstr>정리해 보면…필수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제1부 자바리뷰(1)</dc:title>
  <dc:creator>hallym</dc:creator>
  <cp:lastModifiedBy>User</cp:lastModifiedBy>
  <cp:revision>233</cp:revision>
  <dcterms:created xsi:type="dcterms:W3CDTF">2022-07-20T08:54:17Z</dcterms:created>
  <dcterms:modified xsi:type="dcterms:W3CDTF">2022-11-03T07:46:46Z</dcterms:modified>
</cp:coreProperties>
</file>