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7"/>
  </p:notesMasterIdLst>
  <p:sldIdLst>
    <p:sldId id="256" r:id="rId3"/>
    <p:sldId id="576" r:id="rId4"/>
    <p:sldId id="577" r:id="rId5"/>
    <p:sldId id="578" r:id="rId6"/>
    <p:sldId id="579" r:id="rId7"/>
    <p:sldId id="580" r:id="rId8"/>
    <p:sldId id="581" r:id="rId9"/>
    <p:sldId id="582" r:id="rId10"/>
    <p:sldId id="583" r:id="rId11"/>
    <p:sldId id="584" r:id="rId12"/>
    <p:sldId id="585" r:id="rId13"/>
    <p:sldId id="586" r:id="rId14"/>
    <p:sldId id="619" r:id="rId15"/>
    <p:sldId id="620" r:id="rId16"/>
    <p:sldId id="588" r:id="rId17"/>
    <p:sldId id="587" r:id="rId18"/>
    <p:sldId id="621" r:id="rId19"/>
    <p:sldId id="622" r:id="rId20"/>
    <p:sldId id="623" r:id="rId21"/>
    <p:sldId id="624" r:id="rId22"/>
    <p:sldId id="625" r:id="rId23"/>
    <p:sldId id="626" r:id="rId24"/>
    <p:sldId id="589" r:id="rId25"/>
    <p:sldId id="590" r:id="rId26"/>
    <p:sldId id="592" r:id="rId27"/>
    <p:sldId id="593" r:id="rId28"/>
    <p:sldId id="594" r:id="rId29"/>
    <p:sldId id="595" r:id="rId30"/>
    <p:sldId id="598" r:id="rId31"/>
    <p:sldId id="599" r:id="rId32"/>
    <p:sldId id="600" r:id="rId33"/>
    <p:sldId id="601" r:id="rId34"/>
    <p:sldId id="602" r:id="rId35"/>
    <p:sldId id="603" r:id="rId36"/>
    <p:sldId id="627" r:id="rId37"/>
    <p:sldId id="607" r:id="rId38"/>
    <p:sldId id="609" r:id="rId39"/>
    <p:sldId id="610" r:id="rId40"/>
    <p:sldId id="612" r:id="rId41"/>
    <p:sldId id="614" r:id="rId42"/>
    <p:sldId id="616" r:id="rId43"/>
    <p:sldId id="617" r:id="rId44"/>
    <p:sldId id="618" r:id="rId45"/>
    <p:sldId id="533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4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886"/>
    </p:cViewPr>
  </p:sorterViewPr>
  <p:notesViewPr>
    <p:cSldViewPr snapToGrid="0">
      <p:cViewPr varScale="1">
        <p:scale>
          <a:sx n="87" d="100"/>
          <a:sy n="87" d="100"/>
        </p:scale>
        <p:origin x="18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ED61E-AD77-40F9-8F75-5148BA6C172F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C5C5D-29B1-4D13-A81A-67D9388C0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84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26310CAF-CE29-447E-9E04-5F28250F8A37}" type="slidenum">
              <a:rPr lang="ko-KR" altLang="en-US" smtClean="0"/>
              <a:pPr>
                <a:defRPr lang="ko-KR"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0965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26310CAF-CE29-447E-9E04-5F28250F8A37}" type="slidenum">
              <a:rPr lang="ko-KR" altLang="en-US" smtClean="0"/>
              <a:pPr>
                <a:defRPr lang="ko-KR"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9038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26310CAF-CE29-447E-9E04-5F28250F8A37}" type="slidenum">
              <a:rPr lang="ko-KR" altLang="en-US" smtClean="0"/>
              <a:pPr>
                <a:defRPr lang="ko-KR"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9479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02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55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764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98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855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68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49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11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836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8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713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462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7346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5736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sz="quarter" idx="10"/>
          </p:nvPr>
        </p:nvSpPr>
        <p:spPr>
          <a:xfrm>
            <a:off x="608400" y="1602000"/>
            <a:ext cx="10972800" cy="45252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08400" y="540000"/>
            <a:ext cx="10972800" cy="961200"/>
          </a:xfrm>
        </p:spPr>
        <p:txBody>
          <a:bodyPr/>
          <a:lstStyle>
            <a:lvl1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08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80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83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83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60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71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F453316-8D7B-4C2A-AFB2-319E7241B638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6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53316-8D7B-4C2A-AFB2-319E7241B638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32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1018" y="4042723"/>
            <a:ext cx="10217397" cy="224676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n-ea"/>
              </a:rPr>
              <a:t>[</a:t>
            </a:r>
            <a:r>
              <a:rPr lang="ko-KR" altLang="en-US" sz="2800" dirty="0" smtClean="0">
                <a:latin typeface="+mn-ea"/>
              </a:rPr>
              <a:t>핵심 포인트</a:t>
            </a:r>
            <a:r>
              <a:rPr lang="en-US" altLang="ko-KR" sz="2800" dirty="0" smtClean="0">
                <a:latin typeface="+mn-ea"/>
              </a:rPr>
              <a:t>]</a:t>
            </a:r>
          </a:p>
          <a:p>
            <a:endParaRPr lang="en-US" altLang="ko-KR" sz="2800" dirty="0" smtClean="0">
              <a:latin typeface="+mn-ea"/>
            </a:endParaRPr>
          </a:p>
          <a:p>
            <a:r>
              <a:rPr lang="en-US" altLang="ko-KR" sz="2800" dirty="0" smtClean="0"/>
              <a:t>1) </a:t>
            </a:r>
            <a:r>
              <a:rPr lang="ko-KR" altLang="en-US" sz="2800" dirty="0" smtClean="0"/>
              <a:t>자바에서의 오류 디버깅</a:t>
            </a:r>
            <a:endParaRPr lang="en-US" altLang="ko-KR" sz="2800" dirty="0"/>
          </a:p>
          <a:p>
            <a:r>
              <a:rPr lang="en-US" altLang="ko-KR" sz="2800" dirty="0" smtClean="0"/>
              <a:t>2) </a:t>
            </a:r>
            <a:r>
              <a:rPr lang="ko-KR" altLang="en-US" sz="2800" dirty="0" smtClean="0"/>
              <a:t>자바에서의 예외 처리 코드 블록</a:t>
            </a:r>
            <a:endParaRPr lang="en-US" altLang="ko-KR" sz="2800" dirty="0"/>
          </a:p>
          <a:p>
            <a:r>
              <a:rPr lang="en-US" altLang="ko-KR" sz="2800" dirty="0" smtClean="0"/>
              <a:t>3) </a:t>
            </a:r>
            <a:r>
              <a:rPr lang="ko-KR" altLang="en-US" sz="2800" dirty="0" smtClean="0"/>
              <a:t>자바에서의 예외 떠넘기기</a:t>
            </a:r>
            <a:endParaRPr lang="ko-KR" altLang="en-US" sz="280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/>
              <a:t>3</a:t>
            </a:r>
            <a:r>
              <a:rPr lang="ko-KR" altLang="en-US" dirty="0" smtClean="0"/>
              <a:t>부 </a:t>
            </a:r>
            <a:r>
              <a:rPr lang="ko-KR" altLang="en-US" dirty="0" smtClean="0"/>
              <a:t>자바</a:t>
            </a:r>
            <a:r>
              <a:rPr lang="en-US" altLang="ko-KR" dirty="0" smtClean="0"/>
              <a:t>II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  <a:buClrTx/>
              <a:defRPr lang="ko-KR" altLang="en-US"/>
            </a:pPr>
            <a:r>
              <a:rPr lang="ko-KR" altLang="en-US" sz="3200" dirty="0" smtClean="0">
                <a:latin typeface="+mj-ea"/>
              </a:rPr>
              <a:t>오류 처리하기</a:t>
            </a:r>
            <a:endParaRPr lang="ko-KR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868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j-ea"/>
                <a:ea typeface="+mj-ea"/>
              </a:rPr>
              <a:t>이클립스의</a:t>
            </a:r>
            <a:r>
              <a:rPr lang="ko-KR" altLang="en-US" dirty="0">
                <a:latin typeface="+mj-ea"/>
                <a:ea typeface="+mj-ea"/>
              </a:rPr>
              <a:t> 디버깅 명령어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23" y="2251861"/>
            <a:ext cx="7914191" cy="2573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60848" y="4825853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F5 </a:t>
            </a:r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endParaRPr lang="ko-KR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1" y="5195186"/>
            <a:ext cx="8459643" cy="132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04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j-ea"/>
                <a:ea typeface="+mj-ea"/>
              </a:rPr>
              <a:t>이클립스의</a:t>
            </a:r>
            <a:r>
              <a:rPr lang="ko-KR" altLang="en-US" dirty="0">
                <a:latin typeface="+mj-ea"/>
                <a:ea typeface="+mj-ea"/>
              </a:rPr>
              <a:t> 디버깅 명령어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20646" y="1834078"/>
            <a:ext cx="696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+mj-ea"/>
                <a:ea typeface="+mj-ea"/>
              </a:rPr>
              <a:t>수식 값 보기</a:t>
            </a:r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+mj-ea"/>
                <a:ea typeface="+mj-ea"/>
              </a:rPr>
              <a:t>수식 선택 </a:t>
            </a:r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팝업 메뉴 </a:t>
            </a:r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 Display, Inspect, Execute</a:t>
            </a:r>
            <a:endParaRPr lang="ko-KR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441" y="2340238"/>
            <a:ext cx="8907118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02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j-ea"/>
                <a:ea typeface="+mj-ea"/>
              </a:rPr>
              <a:t>이클립스의</a:t>
            </a:r>
            <a:r>
              <a:rPr lang="ko-KR" altLang="en-US" dirty="0">
                <a:latin typeface="+mj-ea"/>
                <a:ea typeface="+mj-ea"/>
              </a:rPr>
              <a:t> 디버깅 명령어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20645" y="1834078"/>
            <a:ext cx="677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+mj-ea"/>
                <a:ea typeface="+mj-ea"/>
              </a:rPr>
              <a:t>실행과정에서</a:t>
            </a:r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j-ea"/>
                <a:ea typeface="+mj-ea"/>
              </a:rPr>
              <a:t>변수 관찰</a:t>
            </a:r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+mj-ea"/>
                <a:ea typeface="+mj-ea"/>
              </a:rPr>
              <a:t>변수 위 마우스 </a:t>
            </a:r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오른 버튼 </a:t>
            </a:r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 Watch</a:t>
            </a:r>
            <a:endParaRPr lang="ko-KR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838" y="2606308"/>
            <a:ext cx="6630325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15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에러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/>
              <a:t>컴퓨터 하드웨어 관련 고장으로 인해 응용프로그램 실행 오류가 발생하는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에러가 발생하면 프로그램 종료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정상 실행 상태로 돌아갈 수 없음</a:t>
            </a:r>
            <a:endParaRPr lang="en-US" altLang="ko-KR" dirty="0" smtClean="0"/>
          </a:p>
          <a:p>
            <a:r>
              <a:rPr lang="ko-KR" altLang="en-US" dirty="0" smtClean="0">
                <a:latin typeface="+mj-ea"/>
                <a:ea typeface="+mj-ea"/>
              </a:rPr>
              <a:t>예외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/>
              <a:t>그 외 프로그램 자체에서 발생하는 </a:t>
            </a:r>
            <a:r>
              <a:rPr lang="ko-KR" altLang="en-US" dirty="0" smtClean="0"/>
              <a:t>오류 </a:t>
            </a:r>
            <a:endParaRPr lang="en-US" altLang="ko-KR" dirty="0" smtClean="0"/>
          </a:p>
          <a:p>
            <a:pPr lvl="1"/>
            <a:r>
              <a:rPr lang="ko-KR" altLang="en-US" dirty="0" smtClean="0">
                <a:latin typeface="+mj-ea"/>
                <a:ea typeface="+mj-ea"/>
              </a:rPr>
              <a:t>사용자의 잘못된 조작 또는 개발자의 잘못된 코딩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ko-KR" altLang="en-US" dirty="0" smtClean="0"/>
              <a:t>예외가 </a:t>
            </a:r>
            <a:r>
              <a:rPr lang="ko-KR" altLang="en-US" dirty="0"/>
              <a:t>발생하면 프로그램 종료</a:t>
            </a:r>
            <a:endParaRPr lang="en-US" altLang="ko-KR" dirty="0"/>
          </a:p>
          <a:p>
            <a:pPr lvl="1"/>
            <a:r>
              <a:rPr lang="ko-KR" altLang="en-US" dirty="0" smtClean="0">
                <a:latin typeface="+mj-ea"/>
                <a:ea typeface="+mj-ea"/>
              </a:rPr>
              <a:t>예외 처리 프로그램을 통해 정상 실행 상태 유지 가능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에러</a:t>
            </a:r>
            <a:r>
              <a:rPr lang="ko-KR" altLang="en-US" dirty="0" smtClean="0">
                <a:latin typeface="+mj-ea"/>
                <a:ea typeface="+mj-ea"/>
              </a:rPr>
              <a:t>와 예외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0980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예외의 종류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ko-KR" altLang="en-US" dirty="0" smtClean="0">
                <a:latin typeface="+mj-ea"/>
                <a:ea typeface="+mj-ea"/>
              </a:rPr>
              <a:t>일반 예외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 smtClean="0">
                <a:latin typeface="+mj-ea"/>
                <a:ea typeface="+mj-ea"/>
              </a:rPr>
              <a:t>컴파일 체크 예외</a:t>
            </a:r>
            <a:r>
              <a:rPr lang="en-US" altLang="ko-KR" dirty="0">
                <a:latin typeface="+mj-ea"/>
                <a:ea typeface="+mj-ea"/>
              </a:rPr>
              <a:t>,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컴파일 과정에서 해당 예외 처리 코드가 있는 지 검사 후 없으면 컴파일 오류 발생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ko-KR" altLang="en-US" dirty="0" smtClean="0">
                <a:latin typeface="+mj-ea"/>
                <a:ea typeface="+mj-ea"/>
              </a:rPr>
              <a:t>실행 예외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 smtClean="0">
                <a:latin typeface="+mj-ea"/>
                <a:ea typeface="+mj-ea"/>
              </a:rPr>
              <a:t>예외처리 코드를 생략하더라도 컴파일이 됨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r>
              <a:rPr lang="ko-KR" altLang="en-US" dirty="0" smtClean="0">
                <a:latin typeface="+mj-ea"/>
                <a:ea typeface="+mj-ea"/>
              </a:rPr>
              <a:t>실행 시 예측 없이 갑자기 발생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r>
              <a:rPr lang="ko-KR" altLang="en-US" dirty="0" smtClean="0">
                <a:latin typeface="+mj-ea"/>
                <a:ea typeface="+mj-ea"/>
              </a:rPr>
              <a:t>경험적으로 예외처리코드 작성 필요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에러</a:t>
            </a:r>
            <a:r>
              <a:rPr lang="ko-KR" altLang="en-US" dirty="0" smtClean="0">
                <a:latin typeface="+mj-ea"/>
                <a:ea typeface="+mj-ea"/>
              </a:rPr>
              <a:t>와 예외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72252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예외의 예시</a:t>
            </a:r>
            <a:endParaRPr lang="en-US" altLang="ko-KR" dirty="0">
              <a:latin typeface="+mj-ea"/>
            </a:endParaRPr>
          </a:p>
        </p:txBody>
      </p:sp>
      <p:sp>
        <p:nvSpPr>
          <p:cNvPr id="137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예외</a:t>
            </a:r>
            <a:r>
              <a:rPr lang="en-US" altLang="ko-KR" dirty="0">
                <a:latin typeface="+mj-ea"/>
                <a:ea typeface="+mj-ea"/>
              </a:rPr>
              <a:t>(exception): </a:t>
            </a:r>
            <a:r>
              <a:rPr lang="ko-KR" altLang="en-US" dirty="0">
                <a:latin typeface="+mj-ea"/>
                <a:ea typeface="+mj-ea"/>
              </a:rPr>
              <a:t>잘못된 코드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부정확한 데이터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예외적인 상황에 의하여 발생하는 오류</a:t>
            </a:r>
          </a:p>
          <a:p>
            <a:pPr lvl="1"/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예</a:t>
            </a:r>
            <a:r>
              <a:rPr lang="en-US" altLang="ko-KR" dirty="0">
                <a:latin typeface="+mj-ea"/>
                <a:ea typeface="+mj-ea"/>
              </a:rPr>
              <a:t>) 0</a:t>
            </a:r>
            <a:r>
              <a:rPr lang="ko-KR" altLang="en-US" dirty="0">
                <a:latin typeface="+mj-ea"/>
                <a:ea typeface="+mj-ea"/>
              </a:rPr>
              <a:t>으로 나누는 것과 같은 잘못된 연산이나 배열의 인덱스가 한계를 넘을 수도 있고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디스크에서는 하드웨어 에러가 발생할 수 있다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187" y="3491290"/>
            <a:ext cx="6134193" cy="336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6075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오류가 발생했을 때 오류를 사용자에게 </a:t>
            </a:r>
            <a:r>
              <a:rPr lang="ko-KR" altLang="en-US" dirty="0" err="1">
                <a:latin typeface="+mj-ea"/>
                <a:ea typeface="+mj-ea"/>
              </a:rPr>
              <a:t>알려주고</a:t>
            </a:r>
            <a:r>
              <a:rPr lang="ko-KR" altLang="en-US" dirty="0">
                <a:latin typeface="+mj-ea"/>
                <a:ea typeface="+mj-ea"/>
              </a:rPr>
              <a:t> 모든 데이터를 저장하게 한 후에 사용자가 우아하게</a:t>
            </a:r>
            <a:r>
              <a:rPr lang="en-US" altLang="ko-KR" b="1" dirty="0">
                <a:latin typeface="+mj-ea"/>
                <a:ea typeface="+mj-ea"/>
              </a:rPr>
              <a:t>(gracefully) </a:t>
            </a:r>
            <a:r>
              <a:rPr lang="ko-KR" altLang="en-US" dirty="0">
                <a:latin typeface="+mj-ea"/>
                <a:ea typeface="+mj-ea"/>
              </a:rPr>
              <a:t>프로그램을 종료할 수 있도록 하는 것이 </a:t>
            </a:r>
            <a:r>
              <a:rPr lang="ko-KR" altLang="en-US" dirty="0" smtClean="0">
                <a:latin typeface="+mj-ea"/>
                <a:ea typeface="+mj-ea"/>
              </a:rPr>
              <a:t>바람직하다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오류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처리 후 계속 실행하도록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latin typeface="+mj-ea"/>
                <a:ea typeface="+mj-ea"/>
              </a:rPr>
              <a:t>예외처리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009" y="3942680"/>
            <a:ext cx="5851981" cy="2397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04613" y="3417826"/>
            <a:ext cx="15664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사용자 입력 오류</a:t>
            </a:r>
            <a:endParaRPr lang="en-US" altLang="ko-KR" sz="14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장치 오류</a:t>
            </a:r>
            <a:endParaRPr lang="en-US" altLang="ko-KR" sz="14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코드 오류</a:t>
            </a:r>
          </a:p>
        </p:txBody>
      </p:sp>
    </p:spTree>
    <p:extLst>
      <p:ext uri="{BB962C8B-B14F-4D97-AF65-F5344CB8AC3E}">
        <p14:creationId xmlns:p14="http://schemas.microsoft.com/office/powerpoint/2010/main" val="1186027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자바에서는 예외를 클래스로 관리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예외클래스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959" y="2151366"/>
            <a:ext cx="6512082" cy="438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78" y="4695489"/>
            <a:ext cx="4344283" cy="1383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79" y="6039186"/>
            <a:ext cx="4344283" cy="638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00726" y="4897186"/>
            <a:ext cx="70858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객체 참조가 없는 상태의 참조 변수로 객체 접근 연산자 도트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(.)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를 사용할 경우 발생</a:t>
            </a:r>
          </a:p>
        </p:txBody>
      </p:sp>
    </p:spTree>
    <p:extLst>
      <p:ext uri="{BB962C8B-B14F-4D97-AF65-F5344CB8AC3E}">
        <p14:creationId xmlns:p14="http://schemas.microsoft.com/office/powerpoint/2010/main" val="2931400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자바에서는 예외를 클래스로 관리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예외클래스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05" y="2378205"/>
            <a:ext cx="5069388" cy="3169477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710" y="5115536"/>
            <a:ext cx="7614266" cy="1442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825693" y="4469205"/>
            <a:ext cx="48610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  <a:latin typeface="+mn-ea"/>
              </a:rPr>
              <a:t>java.lang.ArrayIndexOutOfBoundsException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+mn-ea"/>
              </a:rPr>
              <a:t>배열에서 인덱스 범위를 초과할 경우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72398" y="2546542"/>
            <a:ext cx="6101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[Run] – [Run Configuration] – [Arguments]</a:t>
            </a:r>
            <a:r>
              <a:rPr lang="ko-KR" altLang="en-US" dirty="0"/>
              <a:t> </a:t>
            </a:r>
            <a:r>
              <a:rPr lang="en-US" altLang="ko-KR" dirty="0"/>
              <a:t>– [Program arguments]</a:t>
            </a:r>
            <a:endParaRPr lang="ko-KR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129" y="2819653"/>
            <a:ext cx="3962400" cy="1277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5100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자바에서는 예외를 클래스로 관리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예외클래스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36" y="2191862"/>
            <a:ext cx="6743217" cy="354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825693" y="4469205"/>
            <a:ext cx="48610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  <a:latin typeface="+mj-ea"/>
                <a:ea typeface="+mj-ea"/>
              </a:rPr>
              <a:t>java.lang.NumberFormatException</a:t>
            </a:r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endParaRPr lang="en-US" altLang="ko-KR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+mj-ea"/>
                <a:ea typeface="+mj-ea"/>
              </a:rPr>
              <a:t>숫자가 변환될 수 없는 문자가 포함된 경우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114" y="5464890"/>
            <a:ext cx="5238750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585" y="2676380"/>
            <a:ext cx="5391151" cy="8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02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우리가 사는 세상은 완벽하지 않다</a:t>
            </a:r>
            <a:r>
              <a:rPr lang="en-US" altLang="ko-KR" dirty="0">
                <a:latin typeface="+mj-ea"/>
                <a:ea typeface="+mj-ea"/>
              </a:rPr>
              <a:t>!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디버깅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422" y="2636681"/>
            <a:ext cx="4290156" cy="278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1159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자바에서는 예외를 클래스로 관리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예외클래스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78559" y="4826524"/>
            <a:ext cx="59766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  <a:latin typeface="+mj-ea"/>
                <a:ea typeface="+mj-ea"/>
              </a:rPr>
              <a:t>ClassCastException</a:t>
            </a:r>
            <a:r>
              <a:rPr lang="en-US" altLang="ko-KR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</a:p>
          <a:p>
            <a:r>
              <a:rPr lang="ko-KR" altLang="en-US" dirty="0">
                <a:solidFill>
                  <a:srgbClr val="FF0000"/>
                </a:solidFill>
                <a:latin typeface="+mj-ea"/>
                <a:ea typeface="+mj-ea"/>
              </a:rPr>
              <a:t>상위 및 하위 클래스 그리고 구현 클래스와 인터페이스 간 타입 변환이 되지 않을 경우에 발생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138216"/>
            <a:ext cx="6552638" cy="17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945706"/>
            <a:ext cx="10567438" cy="880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5707342"/>
            <a:ext cx="10567439" cy="882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4756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자바에서는 예외를 클래스로 관리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예외클래스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58" y="2192160"/>
            <a:ext cx="5880166" cy="4564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778559" y="4826524"/>
            <a:ext cx="59766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  <a:latin typeface="+mj-ea"/>
                <a:ea typeface="+mj-ea"/>
              </a:rPr>
              <a:t>ClassCastException</a:t>
            </a:r>
            <a:r>
              <a:rPr lang="en-US" altLang="ko-KR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</a:p>
          <a:p>
            <a:r>
              <a:rPr lang="ko-KR" altLang="en-US" dirty="0">
                <a:solidFill>
                  <a:srgbClr val="FF0000"/>
                </a:solidFill>
                <a:latin typeface="+mj-ea"/>
                <a:ea typeface="+mj-ea"/>
              </a:rPr>
              <a:t>상위 및 하위 클래스 그리고 구현 클래스와 인터페이스 간 타입 변환이 되지 않을 경우에 발생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311" y="3134799"/>
            <a:ext cx="6244535" cy="159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4838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 컴파일러는 소스 파일 컴파일 시 일반 예외가 발생할 가능성이 있는 코드를 </a:t>
            </a:r>
            <a:r>
              <a:rPr lang="ko-KR" altLang="en-US" dirty="0" smtClean="0"/>
              <a:t>발견하면</a:t>
            </a:r>
            <a:endParaRPr lang="en-US" altLang="ko-KR" dirty="0" smtClean="0"/>
          </a:p>
          <a:p>
            <a:pPr lvl="1"/>
            <a:r>
              <a:rPr lang="ko-KR" altLang="en-US" dirty="0"/>
              <a:t>컴파일 에러를 발생시켜 개발자에게 예외 처리 코드 작성을 </a:t>
            </a:r>
            <a:r>
              <a:rPr lang="ko-KR" altLang="en-US" dirty="0" smtClean="0"/>
              <a:t>요구</a:t>
            </a:r>
            <a:endParaRPr lang="ko-KR" altLang="en-US" dirty="0"/>
          </a:p>
          <a:p>
            <a:pPr lvl="1"/>
            <a:r>
              <a:rPr lang="ko-KR" altLang="en-US" dirty="0"/>
              <a:t>실행 예외의 경우 컴파일러가 체크하지 않으므로 개발자가 경험을 바탕으로 작성해야 </a:t>
            </a:r>
            <a:r>
              <a:rPr lang="ko-KR" altLang="en-US" dirty="0" smtClean="0"/>
              <a:t>함 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예외 처리 코드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94" y="4180199"/>
            <a:ext cx="9055077" cy="2201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7637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예외 처리 </a:t>
            </a:r>
            <a:r>
              <a:rPr lang="ko-KR" altLang="en-US" dirty="0" smtClean="0">
                <a:latin typeface="+mj-ea"/>
              </a:rPr>
              <a:t>코드</a:t>
            </a:r>
            <a:r>
              <a:rPr lang="en-US" altLang="ko-KR" dirty="0" smtClean="0">
                <a:latin typeface="+mj-ea"/>
              </a:rPr>
              <a:t>: </a:t>
            </a:r>
            <a:r>
              <a:rPr lang="en-US" altLang="ko-KR" dirty="0" smtClean="0">
                <a:latin typeface="+mj-ea"/>
                <a:ea typeface="+mj-ea"/>
              </a:rPr>
              <a:t>try-catch</a:t>
            </a:r>
            <a:r>
              <a:rPr lang="en-US" altLang="ko-KR" dirty="0" smtClean="0"/>
              <a:t>-finally </a:t>
            </a:r>
            <a:r>
              <a:rPr lang="ko-KR" altLang="en-US" dirty="0" smtClean="0"/>
              <a:t>블록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91" y="1987707"/>
            <a:ext cx="10351098" cy="3656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897940" y="1987707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+mn-ea"/>
              </a:rPr>
              <a:t>try </a:t>
            </a:r>
            <a:r>
              <a:rPr lang="ko-KR" altLang="en-US" dirty="0" smtClean="0">
                <a:latin typeface="+mn-ea"/>
              </a:rPr>
              <a:t>블록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예외 </a:t>
            </a:r>
            <a:r>
              <a:rPr lang="ko-KR" altLang="en-US" dirty="0">
                <a:latin typeface="+mn-ea"/>
              </a:rPr>
              <a:t>발생 가능 코드가 </a:t>
            </a:r>
            <a:r>
              <a:rPr lang="ko-KR" altLang="en-US" dirty="0" smtClean="0">
                <a:latin typeface="+mn-ea"/>
              </a:rPr>
              <a:t>위치</a:t>
            </a:r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try </a:t>
            </a:r>
            <a:r>
              <a:rPr lang="ko-KR" altLang="en-US" dirty="0">
                <a:latin typeface="+mn-ea"/>
              </a:rPr>
              <a:t>블록 코드가 예외 발생 없이 정상 실행되면 </a:t>
            </a:r>
            <a:r>
              <a:rPr lang="en-US" altLang="ko-KR" dirty="0" smtClean="0">
                <a:latin typeface="+mn-ea"/>
              </a:rPr>
              <a:t>catch </a:t>
            </a:r>
            <a:r>
              <a:rPr lang="ko-KR" altLang="en-US" dirty="0">
                <a:latin typeface="+mn-ea"/>
              </a:rPr>
              <a:t>블록의 코드는 실행되지 않고 </a:t>
            </a:r>
            <a:r>
              <a:rPr lang="en-US" altLang="ko-KR" dirty="0">
                <a:latin typeface="+mn-ea"/>
              </a:rPr>
              <a:t>finally </a:t>
            </a:r>
            <a:r>
              <a:rPr lang="ko-KR" altLang="en-US" dirty="0">
                <a:latin typeface="+mn-ea"/>
              </a:rPr>
              <a:t>블록의 코드를 </a:t>
            </a:r>
            <a:r>
              <a:rPr lang="ko-KR" altLang="en-US" dirty="0" smtClean="0">
                <a:latin typeface="+mn-ea"/>
              </a:rPr>
              <a:t>실행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try </a:t>
            </a:r>
            <a:r>
              <a:rPr lang="ko-KR" altLang="en-US" dirty="0">
                <a:latin typeface="+mn-ea"/>
              </a:rPr>
              <a:t>블록의 코드에서 예외가 </a:t>
            </a:r>
            <a:r>
              <a:rPr lang="ko-KR" altLang="en-US" dirty="0" smtClean="0">
                <a:latin typeface="+mn-ea"/>
              </a:rPr>
              <a:t>발생하면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실행 </a:t>
            </a:r>
            <a:r>
              <a:rPr lang="ko-KR" altLang="en-US" dirty="0">
                <a:latin typeface="+mn-ea"/>
              </a:rPr>
              <a:t>멈추고 </a:t>
            </a:r>
            <a:r>
              <a:rPr lang="en-US" altLang="ko-KR" dirty="0">
                <a:latin typeface="+mn-ea"/>
              </a:rPr>
              <a:t>catch </a:t>
            </a:r>
            <a:r>
              <a:rPr lang="ko-KR" altLang="en-US" dirty="0">
                <a:latin typeface="+mn-ea"/>
              </a:rPr>
              <a:t>블록으로 이동하여 예외 처리 코드 실행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이후 </a:t>
            </a:r>
            <a:r>
              <a:rPr lang="en-US" altLang="ko-KR" dirty="0">
                <a:latin typeface="+mn-ea"/>
              </a:rPr>
              <a:t>finally </a:t>
            </a:r>
            <a:r>
              <a:rPr lang="ko-KR" altLang="en-US" dirty="0">
                <a:latin typeface="+mn-ea"/>
              </a:rPr>
              <a:t>블록 코드 </a:t>
            </a:r>
            <a:r>
              <a:rPr lang="ko-KR" altLang="en-US" dirty="0" smtClean="0">
                <a:latin typeface="+mn-ea"/>
              </a:rPr>
              <a:t>실행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ko-KR" altLang="en-US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finally </a:t>
            </a:r>
            <a:r>
              <a:rPr lang="ko-KR" altLang="en-US" dirty="0" smtClean="0">
                <a:latin typeface="+mn-ea"/>
              </a:rPr>
              <a:t>블록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생략 </a:t>
            </a:r>
            <a:r>
              <a:rPr lang="ko-KR" altLang="en-US" dirty="0">
                <a:latin typeface="+mn-ea"/>
              </a:rPr>
              <a:t>가능하며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예외와 무관하게 항상 실행할 내용이 있을 경우에만 </a:t>
            </a:r>
            <a:r>
              <a:rPr lang="ko-KR" altLang="en-US" dirty="0" smtClean="0">
                <a:latin typeface="+mn-ea"/>
              </a:rPr>
              <a:t>작성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4027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872" y="1660090"/>
            <a:ext cx="7258390" cy="225541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public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class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BadIndex</a:t>
            </a:r>
            <a:r>
              <a:rPr lang="en-US" altLang="ko-KR" sz="1600" dirty="0">
                <a:latin typeface="+mj-ea"/>
                <a:ea typeface="+mj-ea"/>
              </a:rPr>
              <a:t> {</a:t>
            </a:r>
          </a:p>
          <a:p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>
                <a:latin typeface="+mj-ea"/>
                <a:ea typeface="+mj-ea"/>
              </a:rPr>
              <a:t>public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static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void</a:t>
            </a:r>
            <a:r>
              <a:rPr lang="en-US" altLang="ko-KR" sz="1600" dirty="0">
                <a:latin typeface="+mj-ea"/>
                <a:ea typeface="+mj-ea"/>
              </a:rPr>
              <a:t> main(String[] </a:t>
            </a:r>
            <a:r>
              <a:rPr lang="en-US" altLang="ko-KR" sz="1600" dirty="0" err="1">
                <a:latin typeface="+mj-ea"/>
                <a:ea typeface="+mj-ea"/>
              </a:rPr>
              <a:t>args</a:t>
            </a:r>
            <a:r>
              <a:rPr lang="en-US" altLang="ko-KR" sz="1600" dirty="0">
                <a:latin typeface="+mj-ea"/>
                <a:ea typeface="+mj-ea"/>
              </a:rPr>
              <a:t>) {</a:t>
            </a:r>
          </a:p>
          <a:p>
            <a:r>
              <a:rPr lang="en-US" altLang="ko-KR" sz="1600" dirty="0">
                <a:latin typeface="+mj-ea"/>
                <a:ea typeface="+mj-ea"/>
              </a:rPr>
              <a:t>		</a:t>
            </a:r>
            <a:r>
              <a:rPr lang="en-US" altLang="ko-KR" sz="1600" b="1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[] array = </a:t>
            </a:r>
            <a:r>
              <a:rPr lang="en-US" altLang="ko-KR" sz="1600" b="1" dirty="0">
                <a:latin typeface="+mj-ea"/>
                <a:ea typeface="+mj-ea"/>
              </a:rPr>
              <a:t>new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b="1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[10];</a:t>
            </a:r>
          </a:p>
          <a:p>
            <a:r>
              <a:rPr lang="en-US" altLang="ko-KR" sz="1600" dirty="0">
                <a:latin typeface="+mj-ea"/>
                <a:ea typeface="+mj-ea"/>
              </a:rPr>
              <a:t>		</a:t>
            </a:r>
            <a:r>
              <a:rPr lang="en-US" altLang="ko-KR" sz="1600" b="1" dirty="0">
                <a:latin typeface="+mj-ea"/>
                <a:ea typeface="+mj-ea"/>
              </a:rPr>
              <a:t>for</a:t>
            </a:r>
            <a:r>
              <a:rPr lang="en-US" altLang="ko-KR" sz="1600" dirty="0">
                <a:latin typeface="+mj-ea"/>
                <a:ea typeface="+mj-ea"/>
              </a:rPr>
              <a:t> (</a:t>
            </a:r>
            <a:r>
              <a:rPr lang="en-US" altLang="ko-KR" sz="1600" b="1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i</a:t>
            </a:r>
            <a:r>
              <a:rPr lang="en-US" altLang="ko-KR" sz="1600" dirty="0">
                <a:latin typeface="+mj-ea"/>
                <a:ea typeface="+mj-ea"/>
              </a:rPr>
              <a:t> = 0; </a:t>
            </a:r>
            <a:r>
              <a:rPr lang="en-US" altLang="ko-KR" sz="1600" dirty="0" err="1">
                <a:latin typeface="+mj-ea"/>
                <a:ea typeface="+mj-ea"/>
              </a:rPr>
              <a:t>i</a:t>
            </a:r>
            <a:r>
              <a:rPr lang="en-US" altLang="ko-KR" sz="1600" dirty="0">
                <a:latin typeface="+mj-ea"/>
                <a:ea typeface="+mj-ea"/>
              </a:rPr>
              <a:t> &lt; 10; </a:t>
            </a:r>
            <a:r>
              <a:rPr lang="en-US" altLang="ko-KR" sz="1600" dirty="0" err="1">
                <a:latin typeface="+mj-ea"/>
                <a:ea typeface="+mj-ea"/>
              </a:rPr>
              <a:t>i</a:t>
            </a:r>
            <a:r>
              <a:rPr lang="en-US" altLang="ko-KR" sz="1600" dirty="0">
                <a:latin typeface="+mj-ea"/>
                <a:ea typeface="+mj-ea"/>
              </a:rPr>
              <a:t>++)</a:t>
            </a:r>
          </a:p>
          <a:p>
            <a:r>
              <a:rPr lang="en-US" altLang="ko-KR" sz="1600" dirty="0">
                <a:latin typeface="+mj-ea"/>
                <a:ea typeface="+mj-ea"/>
              </a:rPr>
              <a:t>			array[</a:t>
            </a:r>
            <a:r>
              <a:rPr lang="en-US" altLang="ko-KR" sz="1600" dirty="0" err="1">
                <a:latin typeface="+mj-ea"/>
                <a:ea typeface="+mj-ea"/>
              </a:rPr>
              <a:t>i</a:t>
            </a:r>
            <a:r>
              <a:rPr lang="en-US" altLang="ko-KR" sz="1600" dirty="0">
                <a:latin typeface="+mj-ea"/>
                <a:ea typeface="+mj-ea"/>
              </a:rPr>
              <a:t>] = 0;</a:t>
            </a:r>
          </a:p>
          <a:p>
            <a:r>
              <a:rPr lang="en-US" altLang="ko-KR" sz="1600" dirty="0">
                <a:latin typeface="+mj-ea"/>
                <a:ea typeface="+mj-ea"/>
              </a:rPr>
              <a:t>		</a:t>
            </a:r>
            <a:r>
              <a:rPr lang="en-US" altLang="ko-KR" sz="1600" b="1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u="sng" dirty="0">
                <a:latin typeface="+mj-ea"/>
                <a:ea typeface="+mj-ea"/>
              </a:rPr>
              <a:t>result</a:t>
            </a:r>
            <a:r>
              <a:rPr lang="en-US" altLang="ko-KR" sz="1600" dirty="0">
                <a:latin typeface="+mj-ea"/>
                <a:ea typeface="+mj-ea"/>
              </a:rPr>
              <a:t> = array[12];</a:t>
            </a:r>
          </a:p>
          <a:p>
            <a:r>
              <a:rPr lang="en-US" altLang="ko-KR" sz="1600" dirty="0">
                <a:latin typeface="+mj-ea"/>
                <a:ea typeface="+mj-ea"/>
              </a:rPr>
              <a:t>		</a:t>
            </a:r>
            <a:r>
              <a:rPr lang="en-US" altLang="ko-KR" sz="1600" dirty="0" err="1">
                <a:latin typeface="+mj-ea"/>
                <a:ea typeface="+mj-ea"/>
              </a:rPr>
              <a:t>System.</a:t>
            </a:r>
            <a:r>
              <a:rPr lang="en-US" altLang="ko-KR" sz="1600" b="1" i="1" dirty="0" err="1">
                <a:latin typeface="+mj-ea"/>
                <a:ea typeface="+mj-ea"/>
              </a:rPr>
              <a:t>out</a:t>
            </a:r>
            <a:r>
              <a:rPr lang="en-US" altLang="ko-KR" sz="1600" dirty="0" err="1">
                <a:latin typeface="+mj-ea"/>
                <a:ea typeface="+mj-ea"/>
              </a:rPr>
              <a:t>.println</a:t>
            </a:r>
            <a:r>
              <a:rPr lang="en-US" altLang="ko-KR" sz="1600" dirty="0">
                <a:latin typeface="+mj-ea"/>
                <a:ea typeface="+mj-ea"/>
              </a:rPr>
              <a:t>("</a:t>
            </a:r>
            <a:r>
              <a:rPr lang="ko-KR" altLang="en-US" sz="1600" dirty="0">
                <a:latin typeface="+mj-ea"/>
                <a:ea typeface="+mj-ea"/>
              </a:rPr>
              <a:t>과연 이 문장이 실행될까요</a:t>
            </a:r>
            <a:r>
              <a:rPr lang="en-US" altLang="ko-KR" sz="1600" dirty="0">
                <a:latin typeface="+mj-ea"/>
                <a:ea typeface="+mj-ea"/>
              </a:rPr>
              <a:t>?");</a:t>
            </a:r>
            <a:endParaRPr lang="ko-KR" altLang="en-US" sz="1600" dirty="0">
              <a:latin typeface="+mj-ea"/>
              <a:ea typeface="+mj-ea"/>
            </a:endParaRPr>
          </a:p>
          <a:p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dirty="0">
                <a:latin typeface="+mj-ea"/>
                <a:ea typeface="+mj-ea"/>
              </a:rPr>
              <a:t>}</a:t>
            </a:r>
            <a:endParaRPr lang="ko-KR" altLang="en-US" sz="1600" dirty="0">
              <a:latin typeface="+mj-ea"/>
              <a:ea typeface="+mj-ea"/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}</a:t>
            </a:r>
            <a:endParaRPr lang="ko-KR" altLang="en-US" sz="1600" dirty="0">
              <a:latin typeface="+mj-ea"/>
              <a:ea typeface="+mj-ea"/>
            </a:endParaRPr>
          </a:p>
          <a:p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1414" y="3376246"/>
            <a:ext cx="8604739" cy="342313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public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class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BadIndex2</a:t>
            </a:r>
            <a:r>
              <a:rPr lang="en-US" altLang="ko-KR" sz="1600" dirty="0">
                <a:latin typeface="+mj-ea"/>
                <a:ea typeface="+mj-ea"/>
              </a:rPr>
              <a:t> {</a:t>
            </a:r>
          </a:p>
          <a:p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>
                <a:latin typeface="+mj-ea"/>
                <a:ea typeface="+mj-ea"/>
              </a:rPr>
              <a:t>public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static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void</a:t>
            </a:r>
            <a:r>
              <a:rPr lang="en-US" altLang="ko-KR" sz="1600" dirty="0">
                <a:latin typeface="+mj-ea"/>
                <a:ea typeface="+mj-ea"/>
              </a:rPr>
              <a:t> main(String[] </a:t>
            </a:r>
            <a:r>
              <a:rPr lang="en-US" altLang="ko-KR" sz="1600" dirty="0" err="1">
                <a:latin typeface="+mj-ea"/>
                <a:ea typeface="+mj-ea"/>
              </a:rPr>
              <a:t>args</a:t>
            </a:r>
            <a:r>
              <a:rPr lang="en-US" altLang="ko-KR" sz="1600" dirty="0">
                <a:latin typeface="+mj-ea"/>
                <a:ea typeface="+mj-ea"/>
              </a:rPr>
              <a:t>) {</a:t>
            </a:r>
          </a:p>
          <a:p>
            <a:r>
              <a:rPr lang="en-US" altLang="ko-KR" sz="1600" dirty="0">
                <a:latin typeface="+mj-ea"/>
                <a:ea typeface="+mj-ea"/>
              </a:rPr>
              <a:t>		</a:t>
            </a:r>
            <a:r>
              <a:rPr lang="en-US" altLang="ko-KR" sz="1600" b="1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[] array = </a:t>
            </a:r>
            <a:r>
              <a:rPr lang="en-US" altLang="ko-KR" sz="1600" b="1" dirty="0">
                <a:latin typeface="+mj-ea"/>
                <a:ea typeface="+mj-ea"/>
              </a:rPr>
              <a:t>new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b="1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[10];</a:t>
            </a:r>
          </a:p>
          <a:p>
            <a:r>
              <a:rPr lang="en-US" altLang="ko-KR" sz="1600" dirty="0">
                <a:latin typeface="+mj-ea"/>
                <a:ea typeface="+mj-ea"/>
              </a:rPr>
              <a:t>		</a:t>
            </a:r>
            <a:r>
              <a:rPr lang="en-US" altLang="ko-KR" sz="1600" b="1" dirty="0">
                <a:latin typeface="+mj-ea"/>
                <a:ea typeface="+mj-ea"/>
              </a:rPr>
              <a:t>for</a:t>
            </a:r>
            <a:r>
              <a:rPr lang="en-US" altLang="ko-KR" sz="1600" dirty="0">
                <a:latin typeface="+mj-ea"/>
                <a:ea typeface="+mj-ea"/>
              </a:rPr>
              <a:t> (</a:t>
            </a:r>
            <a:r>
              <a:rPr lang="en-US" altLang="ko-KR" sz="1600" b="1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i</a:t>
            </a:r>
            <a:r>
              <a:rPr lang="en-US" altLang="ko-KR" sz="1600" dirty="0">
                <a:latin typeface="+mj-ea"/>
                <a:ea typeface="+mj-ea"/>
              </a:rPr>
              <a:t> = 0; </a:t>
            </a:r>
            <a:r>
              <a:rPr lang="en-US" altLang="ko-KR" sz="1600" dirty="0" err="1">
                <a:latin typeface="+mj-ea"/>
                <a:ea typeface="+mj-ea"/>
              </a:rPr>
              <a:t>i</a:t>
            </a:r>
            <a:r>
              <a:rPr lang="en-US" altLang="ko-KR" sz="1600" dirty="0">
                <a:latin typeface="+mj-ea"/>
                <a:ea typeface="+mj-ea"/>
              </a:rPr>
              <a:t> &lt; 10; </a:t>
            </a:r>
            <a:r>
              <a:rPr lang="en-US" altLang="ko-KR" sz="1600" dirty="0" err="1">
                <a:latin typeface="+mj-ea"/>
                <a:ea typeface="+mj-ea"/>
              </a:rPr>
              <a:t>i</a:t>
            </a:r>
            <a:r>
              <a:rPr lang="en-US" altLang="ko-KR" sz="1600" dirty="0">
                <a:latin typeface="+mj-ea"/>
                <a:ea typeface="+mj-ea"/>
              </a:rPr>
              <a:t>++)</a:t>
            </a:r>
          </a:p>
          <a:p>
            <a:r>
              <a:rPr lang="en-US" altLang="ko-KR" sz="1600" dirty="0">
                <a:latin typeface="+mj-ea"/>
                <a:ea typeface="+mj-ea"/>
              </a:rPr>
              <a:t>			array[</a:t>
            </a:r>
            <a:r>
              <a:rPr lang="en-US" altLang="ko-KR" sz="1600" dirty="0" err="1">
                <a:latin typeface="+mj-ea"/>
                <a:ea typeface="+mj-ea"/>
              </a:rPr>
              <a:t>i</a:t>
            </a:r>
            <a:r>
              <a:rPr lang="en-US" altLang="ko-KR" sz="1600" dirty="0">
                <a:latin typeface="+mj-ea"/>
                <a:ea typeface="+mj-ea"/>
              </a:rPr>
              <a:t>] = 0;</a:t>
            </a:r>
          </a:p>
          <a:p>
            <a:r>
              <a:rPr lang="en-US" altLang="ko-KR" sz="1600" dirty="0">
                <a:latin typeface="+mj-ea"/>
                <a:ea typeface="+mj-ea"/>
              </a:rPr>
              <a:t>		</a:t>
            </a:r>
            <a:r>
              <a:rPr lang="en-US" altLang="ko-KR" sz="1600" b="1" dirty="0">
                <a:latin typeface="+mj-ea"/>
                <a:ea typeface="+mj-ea"/>
              </a:rPr>
              <a:t>try</a:t>
            </a:r>
            <a:r>
              <a:rPr lang="en-US" altLang="ko-KR" sz="1600" dirty="0">
                <a:latin typeface="+mj-ea"/>
                <a:ea typeface="+mj-ea"/>
              </a:rPr>
              <a:t> {</a:t>
            </a:r>
          </a:p>
          <a:p>
            <a:r>
              <a:rPr lang="en-US" altLang="ko-KR" sz="1600" dirty="0">
                <a:latin typeface="+mj-ea"/>
                <a:ea typeface="+mj-ea"/>
              </a:rPr>
              <a:t>			</a:t>
            </a:r>
            <a:r>
              <a:rPr lang="en-US" altLang="ko-KR" sz="1600" b="1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u="sng" dirty="0">
                <a:latin typeface="+mj-ea"/>
                <a:ea typeface="+mj-ea"/>
              </a:rPr>
              <a:t>result</a:t>
            </a:r>
            <a:r>
              <a:rPr lang="en-US" altLang="ko-KR" sz="1600" dirty="0">
                <a:latin typeface="+mj-ea"/>
                <a:ea typeface="+mj-ea"/>
              </a:rPr>
              <a:t> = array[12];</a:t>
            </a:r>
          </a:p>
          <a:p>
            <a:r>
              <a:rPr lang="en-US" altLang="ko-KR" sz="1600" dirty="0">
                <a:latin typeface="+mj-ea"/>
                <a:ea typeface="+mj-ea"/>
              </a:rPr>
              <a:t>		} </a:t>
            </a:r>
            <a:r>
              <a:rPr lang="en-US" altLang="ko-KR" sz="1600" b="1" dirty="0">
                <a:latin typeface="+mj-ea"/>
                <a:ea typeface="+mj-ea"/>
              </a:rPr>
              <a:t>catch</a:t>
            </a:r>
            <a:r>
              <a:rPr lang="en-US" altLang="ko-KR" sz="1600" dirty="0">
                <a:latin typeface="+mj-ea"/>
                <a:ea typeface="+mj-ea"/>
              </a:rPr>
              <a:t> (</a:t>
            </a:r>
            <a:r>
              <a:rPr lang="en-US" altLang="ko-KR" sz="1600" dirty="0" err="1">
                <a:latin typeface="+mj-ea"/>
                <a:ea typeface="+mj-ea"/>
              </a:rPr>
              <a:t>ArrayIndexOutOfBoundsException</a:t>
            </a:r>
            <a:r>
              <a:rPr lang="en-US" altLang="ko-KR" sz="1600" dirty="0">
                <a:latin typeface="+mj-ea"/>
                <a:ea typeface="+mj-ea"/>
              </a:rPr>
              <a:t> e) {</a:t>
            </a:r>
          </a:p>
          <a:p>
            <a:r>
              <a:rPr lang="en-US" altLang="ko-KR" sz="1600" dirty="0">
                <a:latin typeface="+mj-ea"/>
                <a:ea typeface="+mj-ea"/>
              </a:rPr>
              <a:t>			</a:t>
            </a:r>
            <a:r>
              <a:rPr lang="en-US" altLang="ko-KR" sz="1600" dirty="0" err="1">
                <a:latin typeface="+mj-ea"/>
                <a:ea typeface="+mj-ea"/>
              </a:rPr>
              <a:t>System.</a:t>
            </a:r>
            <a:r>
              <a:rPr lang="en-US" altLang="ko-KR" sz="1600" b="1" i="1" dirty="0" err="1">
                <a:latin typeface="+mj-ea"/>
                <a:ea typeface="+mj-ea"/>
              </a:rPr>
              <a:t>out</a:t>
            </a:r>
            <a:r>
              <a:rPr lang="en-US" altLang="ko-KR" sz="1600" dirty="0" err="1">
                <a:latin typeface="+mj-ea"/>
                <a:ea typeface="+mj-ea"/>
              </a:rPr>
              <a:t>.println</a:t>
            </a:r>
            <a:r>
              <a:rPr lang="en-US" altLang="ko-KR" sz="1600" dirty="0">
                <a:latin typeface="+mj-ea"/>
                <a:ea typeface="+mj-ea"/>
              </a:rPr>
              <a:t>("</a:t>
            </a:r>
            <a:r>
              <a:rPr lang="ko-KR" altLang="en-US" sz="1600" dirty="0">
                <a:latin typeface="+mj-ea"/>
                <a:ea typeface="+mj-ea"/>
              </a:rPr>
              <a:t>배열의 인덱스가 잘못되었습니다</a:t>
            </a:r>
            <a:r>
              <a:rPr lang="en-US" altLang="ko-KR" sz="1600" dirty="0">
                <a:latin typeface="+mj-ea"/>
                <a:ea typeface="+mj-ea"/>
              </a:rPr>
              <a:t>.");</a:t>
            </a:r>
            <a:endParaRPr lang="ko-KR" altLang="en-US" sz="1600" dirty="0">
              <a:latin typeface="+mj-ea"/>
              <a:ea typeface="+mj-ea"/>
            </a:endParaRPr>
          </a:p>
          <a:p>
            <a:r>
              <a:rPr lang="ko-KR" altLang="en-US" sz="1600" dirty="0">
                <a:latin typeface="+mj-ea"/>
                <a:ea typeface="+mj-ea"/>
              </a:rPr>
              <a:t>		</a:t>
            </a:r>
            <a:r>
              <a:rPr lang="en-US" altLang="ko-KR" sz="1600" dirty="0">
                <a:latin typeface="+mj-ea"/>
                <a:ea typeface="+mj-ea"/>
              </a:rPr>
              <a:t>}</a:t>
            </a:r>
            <a:endParaRPr lang="ko-KR" altLang="en-US" sz="1600" dirty="0">
              <a:latin typeface="+mj-ea"/>
              <a:ea typeface="+mj-ea"/>
            </a:endParaRPr>
          </a:p>
          <a:p>
            <a:r>
              <a:rPr lang="ko-KR" altLang="en-US" sz="1600" dirty="0">
                <a:latin typeface="+mj-ea"/>
                <a:ea typeface="+mj-ea"/>
              </a:rPr>
              <a:t>		</a:t>
            </a:r>
            <a:r>
              <a:rPr lang="en-US" altLang="ko-KR" sz="1600" dirty="0" err="1">
                <a:latin typeface="+mj-ea"/>
                <a:ea typeface="+mj-ea"/>
              </a:rPr>
              <a:t>System.</a:t>
            </a:r>
            <a:r>
              <a:rPr lang="en-US" altLang="ko-KR" sz="1600" b="1" i="1" dirty="0" err="1">
                <a:latin typeface="+mj-ea"/>
                <a:ea typeface="+mj-ea"/>
              </a:rPr>
              <a:t>out</a:t>
            </a:r>
            <a:r>
              <a:rPr lang="en-US" altLang="ko-KR" sz="1600" dirty="0" err="1">
                <a:latin typeface="+mj-ea"/>
                <a:ea typeface="+mj-ea"/>
              </a:rPr>
              <a:t>.println</a:t>
            </a:r>
            <a:r>
              <a:rPr lang="en-US" altLang="ko-KR" sz="1600" dirty="0">
                <a:latin typeface="+mj-ea"/>
                <a:ea typeface="+mj-ea"/>
              </a:rPr>
              <a:t>("</a:t>
            </a:r>
            <a:r>
              <a:rPr lang="ko-KR" altLang="en-US" sz="1600" dirty="0">
                <a:latin typeface="+mj-ea"/>
                <a:ea typeface="+mj-ea"/>
              </a:rPr>
              <a:t>과연 이 문장이 실행될까요</a:t>
            </a:r>
            <a:r>
              <a:rPr lang="en-US" altLang="ko-KR" sz="1600" dirty="0">
                <a:latin typeface="+mj-ea"/>
                <a:ea typeface="+mj-ea"/>
              </a:rPr>
              <a:t>?");</a:t>
            </a:r>
            <a:endParaRPr lang="ko-KR" altLang="en-US" sz="1600" dirty="0">
              <a:latin typeface="+mj-ea"/>
              <a:ea typeface="+mj-ea"/>
            </a:endParaRPr>
          </a:p>
          <a:p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dirty="0">
                <a:latin typeface="+mj-ea"/>
                <a:ea typeface="+mj-ea"/>
              </a:rPr>
              <a:t>}</a:t>
            </a:r>
            <a:endParaRPr lang="ko-KR" altLang="en-US" sz="1600" dirty="0">
              <a:latin typeface="+mj-ea"/>
              <a:ea typeface="+mj-ea"/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}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0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예외 처리 </a:t>
            </a:r>
            <a:r>
              <a:rPr lang="ko-KR" altLang="en-US" dirty="0" smtClean="0">
                <a:latin typeface="+mj-ea"/>
              </a:rPr>
              <a:t>코드</a:t>
            </a:r>
            <a:r>
              <a:rPr lang="en-US" altLang="ko-KR" dirty="0" smtClean="0">
                <a:latin typeface="+mj-ea"/>
              </a:rPr>
              <a:t>: </a:t>
            </a:r>
            <a:r>
              <a:rPr lang="en-US" altLang="ko-KR" dirty="0" smtClean="0">
                <a:latin typeface="+mj-ea"/>
                <a:ea typeface="+mj-ea"/>
              </a:rPr>
              <a:t>try-catch</a:t>
            </a:r>
            <a:r>
              <a:rPr lang="en-US" altLang="ko-KR" dirty="0" smtClean="0"/>
              <a:t>-finally </a:t>
            </a:r>
            <a:r>
              <a:rPr lang="ko-KR" altLang="en-US" dirty="0" smtClean="0"/>
              <a:t>블록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344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926" y="1499616"/>
            <a:ext cx="9390148" cy="5087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예외 처리 </a:t>
            </a:r>
            <a:r>
              <a:rPr lang="ko-KR" altLang="en-US" dirty="0" smtClean="0">
                <a:latin typeface="+mj-ea"/>
              </a:rPr>
              <a:t>코드</a:t>
            </a:r>
            <a:r>
              <a:rPr lang="en-US" altLang="ko-KR" dirty="0" smtClean="0">
                <a:latin typeface="+mj-ea"/>
              </a:rPr>
              <a:t>: </a:t>
            </a:r>
            <a:r>
              <a:rPr lang="en-US" altLang="ko-KR" dirty="0" smtClean="0">
                <a:latin typeface="+mj-ea"/>
                <a:ea typeface="+mj-ea"/>
              </a:rPr>
              <a:t>try-catch</a:t>
            </a:r>
            <a:r>
              <a:rPr lang="en-US" altLang="ko-KR" dirty="0" smtClean="0"/>
              <a:t>-finally </a:t>
            </a:r>
            <a:r>
              <a:rPr lang="ko-KR" altLang="en-US" dirty="0" smtClean="0"/>
              <a:t>블록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042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예외 처리 코드</a:t>
            </a:r>
            <a:r>
              <a:rPr lang="en-US" altLang="ko-KR" dirty="0">
                <a:latin typeface="+mj-ea"/>
              </a:rPr>
              <a:t>: try-catch</a:t>
            </a:r>
            <a:r>
              <a:rPr lang="en-US" altLang="ko-KR" dirty="0"/>
              <a:t>-finally </a:t>
            </a:r>
            <a:r>
              <a:rPr lang="ko-KR" altLang="en-US" dirty="0"/>
              <a:t>블록</a:t>
            </a:r>
            <a:r>
              <a:rPr lang="en-US" altLang="ko-KR" dirty="0"/>
              <a:t> </a:t>
            </a:r>
            <a:endParaRPr lang="ko-KR" altLang="en-US" sz="3600" dirty="0">
              <a:latin typeface="+mj-ea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813" y="1771065"/>
            <a:ext cx="9116373" cy="457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173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try-with-resources </a:t>
            </a:r>
            <a:r>
              <a:rPr lang="ko-KR" altLang="en-US" dirty="0">
                <a:latin typeface="+mj-ea"/>
                <a:ea typeface="+mj-ea"/>
              </a:rPr>
              <a:t>문장은 문장의 끝에서 리소스들이 자동으로 </a:t>
            </a:r>
            <a:r>
              <a:rPr lang="ko-KR" altLang="en-US" dirty="0" err="1">
                <a:latin typeface="+mj-ea"/>
                <a:ea typeface="+mj-ea"/>
              </a:rPr>
              <a:t>닫혀지게</a:t>
            </a:r>
            <a:r>
              <a:rPr lang="ko-KR" altLang="en-US" dirty="0">
                <a:latin typeface="+mj-ea"/>
                <a:ea typeface="+mj-ea"/>
              </a:rPr>
              <a:t> 한다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  <a:p>
            <a:r>
              <a:rPr lang="en-US" altLang="ko-KR" dirty="0">
                <a:latin typeface="+mj-ea"/>
                <a:ea typeface="+mj-ea"/>
              </a:rPr>
              <a:t>try-with-resources </a:t>
            </a:r>
            <a:r>
              <a:rPr lang="ko-KR" altLang="en-US" dirty="0">
                <a:latin typeface="+mj-ea"/>
                <a:ea typeface="+mj-ea"/>
              </a:rPr>
              <a:t>문장은 </a:t>
            </a:r>
            <a:r>
              <a:rPr lang="en-US" altLang="ko-KR" dirty="0">
                <a:latin typeface="+mj-ea"/>
                <a:ea typeface="+mj-ea"/>
              </a:rPr>
              <a:t>Java SE 7</a:t>
            </a:r>
            <a:r>
              <a:rPr lang="ko-KR" altLang="en-US" dirty="0">
                <a:latin typeface="+mj-ea"/>
                <a:ea typeface="+mj-ea"/>
              </a:rPr>
              <a:t>버전부터 추가되었다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예외 처리 코드</a:t>
            </a:r>
            <a:r>
              <a:rPr lang="en-US" altLang="ko-KR" dirty="0">
                <a:latin typeface="+mj-ea"/>
              </a:rPr>
              <a:t>: </a:t>
            </a:r>
            <a:r>
              <a:rPr lang="en-US" altLang="ko-KR" b="0" dirty="0" smtClean="0">
                <a:latin typeface="+mj-ea"/>
                <a:ea typeface="+mj-ea"/>
              </a:rPr>
              <a:t>try-with-resources </a:t>
            </a:r>
            <a:r>
              <a:rPr lang="ko-KR" altLang="en-US" b="0" dirty="0">
                <a:latin typeface="+mj-ea"/>
                <a:ea typeface="+mj-ea"/>
              </a:rPr>
              <a:t>문장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12" y="3417167"/>
            <a:ext cx="11859775" cy="2127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810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예외 처리 코드</a:t>
            </a:r>
            <a:r>
              <a:rPr lang="en-US" altLang="ko-KR" dirty="0">
                <a:latin typeface="+mj-ea"/>
              </a:rPr>
              <a:t>: try-with-resources </a:t>
            </a:r>
            <a:r>
              <a:rPr lang="ko-KR" altLang="en-US" dirty="0">
                <a:latin typeface="+mj-ea"/>
              </a:rPr>
              <a:t>문장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2222500" y="1810072"/>
            <a:ext cx="8984762" cy="40162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2400" dirty="0" err="1">
                <a:latin typeface="+mj-ea"/>
                <a:ea typeface="+mj-ea"/>
              </a:rPr>
              <a:t>ArrayList</a:t>
            </a:r>
            <a:r>
              <a:rPr lang="en-US" altLang="ko-KR" sz="2400" dirty="0">
                <a:latin typeface="+mj-ea"/>
                <a:ea typeface="+mj-ea"/>
              </a:rPr>
              <a:t>&lt;String&gt; list = new </a:t>
            </a:r>
            <a:r>
              <a:rPr lang="en-US" altLang="ko-KR" sz="2400" dirty="0" err="1">
                <a:latin typeface="+mj-ea"/>
                <a:ea typeface="+mj-ea"/>
              </a:rPr>
              <a:t>ArrayList</a:t>
            </a:r>
            <a:r>
              <a:rPr lang="en-US" altLang="ko-KR" sz="2400" dirty="0">
                <a:latin typeface="+mj-ea"/>
                <a:ea typeface="+mj-ea"/>
              </a:rPr>
              <a:t>&lt;String&gt;();</a:t>
            </a:r>
          </a:p>
          <a:p>
            <a:pPr marL="0" indent="0" latinLnBrk="0">
              <a:buNone/>
            </a:pPr>
            <a:r>
              <a:rPr lang="en-US" altLang="ko-KR" sz="2400" dirty="0" err="1">
                <a:latin typeface="+mj-ea"/>
                <a:ea typeface="+mj-ea"/>
              </a:rPr>
              <a:t>list.add</a:t>
            </a:r>
            <a:r>
              <a:rPr lang="en-US" altLang="ko-KR" sz="2400" dirty="0">
                <a:latin typeface="+mj-ea"/>
                <a:ea typeface="+mj-ea"/>
              </a:rPr>
              <a:t>(“</a:t>
            </a:r>
            <a:r>
              <a:rPr lang="en-US" altLang="ko-KR" sz="2400" dirty="0" err="1">
                <a:latin typeface="+mj-ea"/>
                <a:ea typeface="+mj-ea"/>
              </a:rPr>
              <a:t>item1</a:t>
            </a:r>
            <a:r>
              <a:rPr lang="en-US" altLang="ko-KR" sz="2400" dirty="0">
                <a:latin typeface="+mj-ea"/>
                <a:ea typeface="+mj-ea"/>
              </a:rPr>
              <a:t>”); </a:t>
            </a:r>
          </a:p>
          <a:p>
            <a:pPr marL="0" indent="0" latinLnBrk="0">
              <a:buNone/>
            </a:pPr>
            <a:r>
              <a:rPr lang="en-US" altLang="ko-KR" sz="2400" dirty="0" err="1">
                <a:latin typeface="+mj-ea"/>
                <a:ea typeface="+mj-ea"/>
              </a:rPr>
              <a:t>list.add</a:t>
            </a:r>
            <a:r>
              <a:rPr lang="en-US" altLang="ko-KR" sz="2400" dirty="0">
                <a:latin typeface="+mj-ea"/>
                <a:ea typeface="+mj-ea"/>
              </a:rPr>
              <a:t>(“</a:t>
            </a:r>
            <a:r>
              <a:rPr lang="en-US" altLang="ko-KR" sz="2400" dirty="0" err="1">
                <a:latin typeface="+mj-ea"/>
                <a:ea typeface="+mj-ea"/>
              </a:rPr>
              <a:t>item2</a:t>
            </a:r>
            <a:r>
              <a:rPr lang="en-US" altLang="ko-KR" sz="2400" dirty="0">
                <a:latin typeface="+mj-ea"/>
                <a:ea typeface="+mj-ea"/>
              </a:rPr>
              <a:t>”); </a:t>
            </a:r>
          </a:p>
          <a:p>
            <a:pPr marL="0" indent="0" latinLnBrk="0">
              <a:buNone/>
            </a:pPr>
            <a:r>
              <a:rPr lang="en-US" altLang="ko-KR" sz="2400" dirty="0" err="1">
                <a:latin typeface="+mj-ea"/>
                <a:ea typeface="+mj-ea"/>
              </a:rPr>
              <a:t>list.add</a:t>
            </a:r>
            <a:r>
              <a:rPr lang="en-US" altLang="ko-KR" sz="2400" dirty="0">
                <a:latin typeface="+mj-ea"/>
                <a:ea typeface="+mj-ea"/>
              </a:rPr>
              <a:t>(“</a:t>
            </a:r>
            <a:r>
              <a:rPr lang="en-US" altLang="ko-KR" sz="2400" dirty="0" err="1">
                <a:latin typeface="+mj-ea"/>
                <a:ea typeface="+mj-ea"/>
              </a:rPr>
              <a:t>item3</a:t>
            </a:r>
            <a:r>
              <a:rPr lang="en-US" altLang="ko-KR" sz="2400" dirty="0">
                <a:latin typeface="+mj-ea"/>
                <a:ea typeface="+mj-ea"/>
              </a:rPr>
              <a:t>”); </a:t>
            </a:r>
          </a:p>
          <a:p>
            <a:pPr marL="0" indent="0" latinLnBrk="0">
              <a:buNone/>
            </a:pPr>
            <a:r>
              <a:rPr lang="en-US" altLang="ko-KR" sz="2400" dirty="0">
                <a:latin typeface="+mj-ea"/>
                <a:ea typeface="+mj-ea"/>
              </a:rPr>
              <a:t>try </a:t>
            </a:r>
            <a:r>
              <a:rPr lang="en-US" altLang="ko-KR" sz="24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en-US" altLang="ko-KR" sz="2400" dirty="0" err="1">
                <a:solidFill>
                  <a:srgbClr val="FF0000"/>
                </a:solidFill>
                <a:latin typeface="+mj-ea"/>
                <a:ea typeface="+mj-ea"/>
              </a:rPr>
              <a:t>PrintWriter</a:t>
            </a:r>
            <a:r>
              <a:rPr lang="en-US" altLang="ko-KR" sz="2400" dirty="0">
                <a:solidFill>
                  <a:srgbClr val="FF0000"/>
                </a:solidFill>
                <a:latin typeface="+mj-ea"/>
                <a:ea typeface="+mj-ea"/>
              </a:rPr>
              <a:t> output = new </a:t>
            </a:r>
            <a:r>
              <a:rPr lang="en-US" altLang="ko-KR" sz="2400" dirty="0" err="1">
                <a:solidFill>
                  <a:srgbClr val="FF0000"/>
                </a:solidFill>
                <a:latin typeface="+mj-ea"/>
                <a:ea typeface="+mj-ea"/>
              </a:rPr>
              <a:t>PrintWriter</a:t>
            </a:r>
            <a:r>
              <a:rPr lang="en-US" altLang="ko-KR" sz="2400" dirty="0">
                <a:solidFill>
                  <a:srgbClr val="FF0000"/>
                </a:solidFill>
                <a:latin typeface="+mj-ea"/>
                <a:ea typeface="+mj-ea"/>
              </a:rPr>
              <a:t>("</a:t>
            </a:r>
            <a:r>
              <a:rPr lang="en-US" altLang="ko-KR" sz="2400" dirty="0" err="1">
                <a:solidFill>
                  <a:srgbClr val="FF0000"/>
                </a:solidFill>
                <a:latin typeface="+mj-ea"/>
                <a:ea typeface="+mj-ea"/>
              </a:rPr>
              <a:t>myoutput.txt</a:t>
            </a:r>
            <a:r>
              <a:rPr lang="en-US" altLang="ko-KR" sz="2400" dirty="0">
                <a:solidFill>
                  <a:srgbClr val="FF0000"/>
                </a:solidFill>
                <a:latin typeface="+mj-ea"/>
                <a:ea typeface="+mj-ea"/>
              </a:rPr>
              <a:t>")) {</a:t>
            </a:r>
          </a:p>
          <a:p>
            <a:pPr marL="0" indent="0" latinLnBrk="0">
              <a:buNone/>
            </a:pPr>
            <a:r>
              <a:rPr lang="en-US" altLang="ko-KR" sz="2400" dirty="0">
                <a:latin typeface="+mj-ea"/>
                <a:ea typeface="+mj-ea"/>
              </a:rPr>
              <a:t>	for (String s : list) {</a:t>
            </a:r>
          </a:p>
          <a:p>
            <a:pPr marL="0" indent="0" latinLnBrk="0">
              <a:buNone/>
            </a:pPr>
            <a:r>
              <a:rPr lang="en-US" altLang="ko-KR" sz="2400" dirty="0">
                <a:latin typeface="+mj-ea"/>
                <a:ea typeface="+mj-ea"/>
              </a:rPr>
              <a:t>		</a:t>
            </a:r>
            <a:r>
              <a:rPr lang="en-US" altLang="ko-KR" sz="2400" dirty="0" err="1">
                <a:latin typeface="+mj-ea"/>
                <a:ea typeface="+mj-ea"/>
              </a:rPr>
              <a:t>output.println</a:t>
            </a:r>
            <a:r>
              <a:rPr lang="en-US" altLang="ko-KR" sz="2400" dirty="0">
                <a:latin typeface="+mj-ea"/>
                <a:ea typeface="+mj-ea"/>
              </a:rPr>
              <a:t>(</a:t>
            </a:r>
            <a:r>
              <a:rPr lang="en-US" altLang="ko-KR" sz="2400" dirty="0" err="1">
                <a:latin typeface="+mj-ea"/>
                <a:ea typeface="+mj-ea"/>
              </a:rPr>
              <a:t>s.toLowerCase</a:t>
            </a:r>
            <a:r>
              <a:rPr lang="en-US" altLang="ko-KR" sz="2400" dirty="0">
                <a:latin typeface="+mj-ea"/>
                <a:ea typeface="+mj-ea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2400" dirty="0">
                <a:latin typeface="+mj-ea"/>
                <a:ea typeface="+mj-ea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2400" dirty="0">
                <a:latin typeface="+mj-ea"/>
                <a:ea typeface="+mj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6444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latin typeface="+mj-ea"/>
                <a:ea typeface="+mj-ea"/>
              </a:rPr>
              <a:t>다형성의</a:t>
            </a:r>
            <a:r>
              <a:rPr lang="ko-KR" altLang="en-US" dirty="0">
                <a:latin typeface="+mj-ea"/>
                <a:ea typeface="+mj-ea"/>
              </a:rPr>
              <a:t> 원칙에 따라 상위 클래스의 참조 변수는 하위 클래스의 객체를 참조할 수 있다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  <a:p>
            <a:r>
              <a:rPr lang="ko-KR" altLang="en-US" dirty="0">
                <a:latin typeface="+mj-ea"/>
                <a:ea typeface="+mj-ea"/>
              </a:rPr>
              <a:t>특히 이것은 </a:t>
            </a:r>
            <a:r>
              <a:rPr lang="en-US" altLang="ko-KR" dirty="0">
                <a:latin typeface="+mj-ea"/>
                <a:ea typeface="+mj-ea"/>
              </a:rPr>
              <a:t>catch </a:t>
            </a:r>
            <a:r>
              <a:rPr lang="ko-KR" altLang="en-US" dirty="0">
                <a:latin typeface="+mj-ea"/>
                <a:ea typeface="+mj-ea"/>
              </a:rPr>
              <a:t>블록에서 예외를 잡을 때 유용하다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j-ea"/>
                <a:ea typeface="+mj-ea"/>
              </a:rPr>
              <a:t>다형성과</a:t>
            </a:r>
            <a:r>
              <a:rPr lang="ko-KR" altLang="en-US" dirty="0">
                <a:latin typeface="+mj-ea"/>
                <a:ea typeface="+mj-ea"/>
              </a:rPr>
              <a:t> 예외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689" y="3356684"/>
            <a:ext cx="3820561" cy="3207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977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오류 </a:t>
            </a:r>
            <a:r>
              <a:rPr lang="ko-KR" altLang="en-US" dirty="0" smtClean="0">
                <a:latin typeface="+mj-ea"/>
                <a:ea typeface="+mj-ea"/>
              </a:rPr>
              <a:t>메시지에서 </a:t>
            </a:r>
            <a:r>
              <a:rPr lang="ko-KR" altLang="en-US" dirty="0">
                <a:latin typeface="+mj-ea"/>
                <a:ea typeface="+mj-ea"/>
              </a:rPr>
              <a:t>많은 내용을 알 수 있다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오류 메시지를 분석한다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528" y="2524510"/>
            <a:ext cx="8177448" cy="2514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4376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j-ea"/>
                <a:ea typeface="+mj-ea"/>
              </a:rPr>
              <a:t>다형성과</a:t>
            </a:r>
            <a:r>
              <a:rPr lang="ko-KR" altLang="en-US" dirty="0">
                <a:latin typeface="+mj-ea"/>
                <a:ea typeface="+mj-ea"/>
              </a:rPr>
              <a:t> 예외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2122831" y="1616350"/>
            <a:ext cx="7946338" cy="242660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j-ea"/>
                <a:ea typeface="+mj-ea"/>
              </a:rPr>
              <a:t>try</a:t>
            </a:r>
            <a:r>
              <a:rPr lang="en-US" altLang="ko-KR" sz="1600" dirty="0">
                <a:latin typeface="+mj-ea"/>
                <a:ea typeface="+mj-ea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getInput</a:t>
            </a:r>
            <a:r>
              <a:rPr lang="en-US" altLang="ko-KR" sz="1600" dirty="0">
                <a:latin typeface="+mj-ea"/>
                <a:ea typeface="+mj-ea"/>
              </a:rPr>
              <a:t>();		// </a:t>
            </a:r>
            <a:r>
              <a:rPr lang="ko-KR" altLang="en-US" sz="1600" dirty="0">
                <a:latin typeface="+mj-ea"/>
                <a:ea typeface="+mj-ea"/>
              </a:rPr>
              <a:t>예외를 발생하는 </a:t>
            </a:r>
            <a:r>
              <a:rPr lang="ko-KR" altLang="en-US" sz="1600" dirty="0" err="1">
                <a:latin typeface="+mj-ea"/>
                <a:ea typeface="+mj-ea"/>
              </a:rPr>
              <a:t>메소드</a:t>
            </a:r>
            <a:endParaRPr lang="ko-KR" altLang="en-US" sz="1600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}</a:t>
            </a:r>
            <a:endParaRPr lang="ko-KR" altLang="en-US" sz="1600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en-US" altLang="ko-KR" sz="1600" b="1" dirty="0">
                <a:latin typeface="+mj-ea"/>
                <a:ea typeface="+mj-ea"/>
              </a:rPr>
              <a:t>catch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en-US" altLang="ko-KR" sz="1600" dirty="0" err="1">
                <a:latin typeface="+mj-ea"/>
                <a:ea typeface="+mj-ea"/>
              </a:rPr>
              <a:t>NumberException</a:t>
            </a:r>
            <a:r>
              <a:rPr lang="en-US" altLang="ko-KR" sz="1600" dirty="0">
                <a:latin typeface="+mj-ea"/>
                <a:ea typeface="+mj-ea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// </a:t>
            </a:r>
            <a:r>
              <a:rPr lang="en-US" altLang="ko-KR" sz="1600" dirty="0" err="1">
                <a:latin typeface="+mj-ea"/>
                <a:ea typeface="+mj-ea"/>
              </a:rPr>
              <a:t>NumberException</a:t>
            </a:r>
            <a:r>
              <a:rPr lang="ko-KR" altLang="en-US" sz="1600" dirty="0">
                <a:latin typeface="+mj-ea"/>
                <a:ea typeface="+mj-ea"/>
              </a:rPr>
              <a:t>의 하위 클래스를 모두 잡을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}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2122831" y="4159686"/>
            <a:ext cx="7946338" cy="242660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j-ea"/>
                <a:ea typeface="+mj-ea"/>
              </a:rPr>
              <a:t>try</a:t>
            </a:r>
            <a:r>
              <a:rPr lang="en-US" altLang="ko-KR" sz="1600" dirty="0">
                <a:latin typeface="+mj-ea"/>
                <a:ea typeface="+mj-ea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getInput</a:t>
            </a:r>
            <a:r>
              <a:rPr lang="en-US" altLang="ko-KR" sz="1600" dirty="0">
                <a:latin typeface="+mj-ea"/>
                <a:ea typeface="+mj-ea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}</a:t>
            </a:r>
          </a:p>
          <a:p>
            <a:pPr marL="0" indent="0" latinLnBrk="0">
              <a:buNone/>
            </a:pPr>
            <a:r>
              <a:rPr lang="en-US" altLang="ko-KR" sz="1600" b="1" dirty="0">
                <a:latin typeface="+mj-ea"/>
                <a:ea typeface="+mj-ea"/>
              </a:rPr>
              <a:t>catch</a:t>
            </a:r>
            <a:r>
              <a:rPr lang="en-US" altLang="ko-KR" sz="1600" dirty="0">
                <a:latin typeface="+mj-ea"/>
                <a:ea typeface="+mj-ea"/>
              </a:rPr>
              <a:t>(Exception e)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//Exception</a:t>
            </a:r>
            <a:r>
              <a:rPr lang="ko-KR" altLang="en-US" sz="1600" dirty="0">
                <a:latin typeface="+mj-ea"/>
                <a:ea typeface="+mj-ea"/>
              </a:rPr>
              <a:t>의 모든 하위 클래스를 잡을 수 있으나 분간할 수 없다</a:t>
            </a:r>
            <a:r>
              <a:rPr lang="en-US" altLang="ko-KR" sz="1600" dirty="0">
                <a:latin typeface="+mj-ea"/>
                <a:ea typeface="+mj-ea"/>
              </a:rPr>
              <a:t>.!</a:t>
            </a:r>
            <a:endParaRPr lang="ko-KR" altLang="en-US" sz="1600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}</a:t>
            </a:r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22649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j-ea"/>
                <a:ea typeface="+mj-ea"/>
              </a:rPr>
              <a:t>다형성과</a:t>
            </a:r>
            <a:r>
              <a:rPr lang="ko-KR" altLang="en-US" dirty="0">
                <a:latin typeface="+mj-ea"/>
                <a:ea typeface="+mj-ea"/>
              </a:rPr>
              <a:t> 예외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39177" y="1601609"/>
            <a:ext cx="7747000" cy="229052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  <a:miter/>
          </a:ln>
        </p:spPr>
        <p:txBody>
          <a:bodyPr vert="horz" lIns="91440" tIns="45720" rIns="91440" bIns="4572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j-ea"/>
                <a:ea typeface="+mj-ea"/>
              </a:rPr>
              <a:t>try</a:t>
            </a:r>
            <a:r>
              <a:rPr lang="en-US" altLang="ko-KR" sz="1600" dirty="0">
                <a:latin typeface="+mj-ea"/>
                <a:ea typeface="+mj-ea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getInput</a:t>
            </a:r>
            <a:r>
              <a:rPr lang="en-US" altLang="ko-KR" sz="1600" dirty="0">
                <a:latin typeface="+mj-ea"/>
                <a:ea typeface="+mj-ea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}</a:t>
            </a:r>
          </a:p>
          <a:p>
            <a:pPr marL="0" indent="0" latinLnBrk="0">
              <a:buNone/>
            </a:pPr>
            <a:r>
              <a:rPr lang="en-US" altLang="ko-KR" sz="1600" b="1" dirty="0">
                <a:latin typeface="+mj-ea"/>
                <a:ea typeface="+mj-ea"/>
              </a:rPr>
              <a:t>catch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en-US" altLang="ko-KR" sz="1600" dirty="0" err="1">
                <a:latin typeface="+mj-ea"/>
                <a:ea typeface="+mj-ea"/>
              </a:rPr>
              <a:t>TooSmallException</a:t>
            </a:r>
            <a:r>
              <a:rPr lang="en-US" altLang="ko-KR" sz="1600" dirty="0">
                <a:latin typeface="+mj-ea"/>
                <a:ea typeface="+mj-ea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//</a:t>
            </a:r>
            <a:r>
              <a:rPr lang="en-US" altLang="ko-KR" sz="1600" dirty="0" err="1">
                <a:latin typeface="+mj-ea"/>
                <a:ea typeface="+mj-ea"/>
              </a:rPr>
              <a:t>TooSmallException</a:t>
            </a:r>
            <a:r>
              <a:rPr lang="ko-KR" altLang="en-US" sz="1600" dirty="0">
                <a:latin typeface="+mj-ea"/>
                <a:ea typeface="+mj-ea"/>
              </a:rPr>
              <a:t>만 잡힌다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endParaRPr lang="ko-KR" altLang="en-US" sz="1600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}</a:t>
            </a:r>
            <a:endParaRPr lang="ko-KR" altLang="en-US" sz="1600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en-US" altLang="ko-KR" sz="1600" b="1" dirty="0">
                <a:latin typeface="+mj-ea"/>
                <a:ea typeface="+mj-ea"/>
              </a:rPr>
              <a:t>catch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en-US" altLang="ko-KR" sz="1600" dirty="0" err="1">
                <a:latin typeface="+mj-ea"/>
                <a:ea typeface="+mj-ea"/>
              </a:rPr>
              <a:t>NumberException</a:t>
            </a:r>
            <a:r>
              <a:rPr lang="en-US" altLang="ko-KR" sz="1600" dirty="0">
                <a:latin typeface="+mj-ea"/>
                <a:ea typeface="+mj-ea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//</a:t>
            </a:r>
            <a:r>
              <a:rPr lang="en-US" altLang="ko-KR" sz="1600" dirty="0" err="1">
                <a:latin typeface="+mj-ea"/>
                <a:ea typeface="+mj-ea"/>
              </a:rPr>
              <a:t>TooSmallException</a:t>
            </a:r>
            <a:r>
              <a:rPr lang="ko-KR" altLang="en-US" sz="1600" dirty="0">
                <a:latin typeface="+mj-ea"/>
                <a:ea typeface="+mj-ea"/>
              </a:rPr>
              <a:t>을 제외한 나머지 예외들이 잡힌다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endParaRPr lang="ko-KR" altLang="en-US" sz="1600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}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839177" y="4091428"/>
            <a:ext cx="7747000" cy="268450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j-ea"/>
                <a:ea typeface="+mj-ea"/>
              </a:rPr>
              <a:t>try</a:t>
            </a:r>
            <a:r>
              <a:rPr lang="en-US" altLang="ko-KR" sz="1600" dirty="0">
                <a:latin typeface="+mj-ea"/>
                <a:ea typeface="+mj-ea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getInput</a:t>
            </a:r>
            <a:r>
              <a:rPr lang="en-US" altLang="ko-KR" sz="1600" dirty="0">
                <a:latin typeface="+mj-ea"/>
                <a:ea typeface="+mj-ea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}</a:t>
            </a:r>
          </a:p>
          <a:p>
            <a:pPr marL="0" indent="0" latinLnBrk="0">
              <a:buNone/>
            </a:pPr>
            <a:r>
              <a:rPr lang="en-US" altLang="ko-KR" sz="1600" b="1" dirty="0">
                <a:latin typeface="+mj-ea"/>
                <a:ea typeface="+mj-ea"/>
              </a:rPr>
              <a:t>catch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en-US" altLang="ko-KR" sz="1600" dirty="0" err="1">
                <a:latin typeface="+mj-ea"/>
                <a:ea typeface="+mj-ea"/>
              </a:rPr>
              <a:t>NumberException</a:t>
            </a:r>
            <a:r>
              <a:rPr lang="en-US" altLang="ko-KR" sz="1600" dirty="0">
                <a:latin typeface="+mj-ea"/>
                <a:ea typeface="+mj-ea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//</a:t>
            </a:r>
            <a:r>
              <a:rPr lang="ko-KR" altLang="en-US" sz="1600" dirty="0">
                <a:latin typeface="+mj-ea"/>
                <a:ea typeface="+mj-ea"/>
              </a:rPr>
              <a:t>모든 </a:t>
            </a:r>
            <a:r>
              <a:rPr lang="en-US" altLang="ko-KR" sz="1600" dirty="0" err="1">
                <a:latin typeface="+mj-ea"/>
                <a:ea typeface="+mj-ea"/>
              </a:rPr>
              <a:t>NumberException</a:t>
            </a:r>
            <a:r>
              <a:rPr lang="ko-KR" altLang="en-US" sz="1600" dirty="0">
                <a:latin typeface="+mj-ea"/>
                <a:ea typeface="+mj-ea"/>
              </a:rPr>
              <a:t>이 잡힌다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endParaRPr lang="ko-KR" altLang="en-US" sz="1600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}</a:t>
            </a:r>
            <a:endParaRPr lang="ko-KR" altLang="en-US" sz="1600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en-US" altLang="ko-KR" sz="1600" b="1" dirty="0">
                <a:latin typeface="+mj-ea"/>
                <a:ea typeface="+mj-ea"/>
              </a:rPr>
              <a:t>catch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en-US" altLang="ko-KR" sz="1600" dirty="0" err="1">
                <a:latin typeface="+mj-ea"/>
                <a:ea typeface="+mj-ea"/>
              </a:rPr>
              <a:t>TooSmallException</a:t>
            </a:r>
            <a:r>
              <a:rPr lang="en-US" altLang="ko-KR" sz="1600" dirty="0">
                <a:latin typeface="+mj-ea"/>
                <a:ea typeface="+mj-ea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//</a:t>
            </a:r>
            <a:r>
              <a:rPr lang="ko-KR" altLang="en-US" sz="1600" dirty="0">
                <a:latin typeface="+mj-ea"/>
                <a:ea typeface="+mj-ea"/>
              </a:rPr>
              <a:t>아무 것도 잡히지 않는다</a:t>
            </a:r>
            <a:r>
              <a:rPr lang="en-US" altLang="ko-KR" sz="1600" dirty="0">
                <a:latin typeface="+mj-ea"/>
                <a:ea typeface="+mj-ea"/>
              </a:rPr>
              <a:t>!</a:t>
            </a:r>
            <a:endParaRPr lang="ko-KR" altLang="en-US" sz="1600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}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21017" y="3502044"/>
            <a:ext cx="80303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다중 </a:t>
            </a:r>
            <a:r>
              <a:rPr lang="en-US" altLang="ko-KR" dirty="0">
                <a:latin typeface="+mj-ea"/>
                <a:ea typeface="+mj-ea"/>
              </a:rPr>
              <a:t>catch</a:t>
            </a:r>
          </a:p>
          <a:p>
            <a:pPr lvl="1"/>
            <a:r>
              <a:rPr lang="ko-KR" altLang="en-US" dirty="0">
                <a:latin typeface="+mj-ea"/>
                <a:ea typeface="+mj-ea"/>
              </a:rPr>
              <a:t>발생하는 예외 별로 예외 처리 코드를 다르게 하는 다중 </a:t>
            </a:r>
            <a:r>
              <a:rPr lang="en-US" altLang="ko-KR" dirty="0">
                <a:latin typeface="+mj-ea"/>
                <a:ea typeface="+mj-ea"/>
              </a:rPr>
              <a:t>catch </a:t>
            </a:r>
            <a:r>
              <a:rPr lang="ko-KR" altLang="en-US" dirty="0" smtClean="0">
                <a:latin typeface="+mj-ea"/>
                <a:ea typeface="+mj-ea"/>
              </a:rPr>
              <a:t>블록</a:t>
            </a:r>
            <a:endParaRPr lang="ko-KR" altLang="en-US" dirty="0">
              <a:latin typeface="+mj-ea"/>
              <a:ea typeface="+mj-ea"/>
            </a:endParaRPr>
          </a:p>
          <a:p>
            <a:pPr lvl="1"/>
            <a:r>
              <a:rPr lang="en-US" altLang="ko-KR" dirty="0">
                <a:latin typeface="+mj-ea"/>
                <a:ea typeface="+mj-ea"/>
              </a:rPr>
              <a:t>catch </a:t>
            </a:r>
            <a:r>
              <a:rPr lang="ko-KR" altLang="en-US" dirty="0">
                <a:latin typeface="+mj-ea"/>
                <a:ea typeface="+mj-ea"/>
              </a:rPr>
              <a:t>블록의 예외 클래스 타입은 </a:t>
            </a:r>
            <a:r>
              <a:rPr lang="en-US" altLang="ko-KR" dirty="0">
                <a:latin typeface="+mj-ea"/>
                <a:ea typeface="+mj-ea"/>
              </a:rPr>
              <a:t>try </a:t>
            </a:r>
            <a:r>
              <a:rPr lang="ko-KR" altLang="en-US" dirty="0">
                <a:latin typeface="+mj-ea"/>
                <a:ea typeface="+mj-ea"/>
              </a:rPr>
              <a:t>블록에서 발생된 예외의 종류를 </a:t>
            </a:r>
            <a:r>
              <a:rPr lang="ko-KR" altLang="en-US" dirty="0" smtClean="0">
                <a:latin typeface="+mj-ea"/>
                <a:ea typeface="+mj-ea"/>
              </a:rPr>
              <a:t>말함</a:t>
            </a:r>
            <a:endParaRPr lang="ko-KR" altLang="en-US" dirty="0">
              <a:latin typeface="+mj-ea"/>
              <a:ea typeface="+mj-ea"/>
            </a:endParaRPr>
          </a:p>
          <a:p>
            <a:pPr lvl="1"/>
            <a:r>
              <a:rPr lang="en-US" altLang="ko-KR" dirty="0">
                <a:latin typeface="+mj-ea"/>
                <a:ea typeface="+mj-ea"/>
              </a:rPr>
              <a:t>try </a:t>
            </a:r>
            <a:r>
              <a:rPr lang="ko-KR" altLang="en-US" dirty="0">
                <a:latin typeface="+mj-ea"/>
                <a:ea typeface="+mj-ea"/>
              </a:rPr>
              <a:t>블록에서 해당 타입의 예외가 발생하면 </a:t>
            </a:r>
            <a:r>
              <a:rPr lang="en-US" altLang="ko-KR" dirty="0">
                <a:latin typeface="+mj-ea"/>
                <a:ea typeface="+mj-ea"/>
              </a:rPr>
              <a:t>catch </a:t>
            </a:r>
            <a:r>
              <a:rPr lang="ko-KR" altLang="en-US" dirty="0">
                <a:latin typeface="+mj-ea"/>
                <a:ea typeface="+mj-ea"/>
              </a:rPr>
              <a:t>블록을 </a:t>
            </a:r>
            <a:r>
              <a:rPr lang="ko-KR" altLang="en-US" dirty="0" smtClean="0">
                <a:latin typeface="+mj-ea"/>
                <a:ea typeface="+mj-ea"/>
              </a:rPr>
              <a:t>실행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+mj-ea"/>
                <a:ea typeface="+mj-ea"/>
              </a:rPr>
              <a:t>      catch </a:t>
            </a:r>
            <a:r>
              <a:rPr lang="ko-KR" altLang="en-US" dirty="0">
                <a:solidFill>
                  <a:srgbClr val="FF0000"/>
                </a:solidFill>
                <a:latin typeface="+mj-ea"/>
                <a:ea typeface="+mj-ea"/>
              </a:rPr>
              <a:t>순서 </a:t>
            </a:r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– </a:t>
            </a:r>
            <a:r>
              <a:rPr lang="ko-KR" altLang="en-US" dirty="0">
                <a:solidFill>
                  <a:srgbClr val="FF0000"/>
                </a:solidFill>
                <a:latin typeface="+mj-ea"/>
                <a:ea typeface="+mj-ea"/>
              </a:rPr>
              <a:t>상위 클래스가 아래에 위치해야 함</a:t>
            </a:r>
            <a:r>
              <a:rPr lang="en-US" altLang="ko-KR" dirty="0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en-US" altLang="ko-KR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418492" y="2285382"/>
            <a:ext cx="1957754" cy="238893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11415" y="2157046"/>
            <a:ext cx="803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여러 개 나열 가능</a:t>
            </a:r>
            <a:r>
              <a:rPr lang="en-US" altLang="ko-KR" dirty="0" smtClean="0">
                <a:solidFill>
                  <a:srgbClr val="FF0000"/>
                </a:solidFill>
              </a:rPr>
              <a:t>: (</a:t>
            </a:r>
            <a:r>
              <a:rPr lang="en-US" altLang="ko-KR" dirty="0" err="1" smtClean="0">
                <a:solidFill>
                  <a:srgbClr val="FF0000"/>
                </a:solidFill>
              </a:rPr>
              <a:t>ArrayIndexOutOfBoundsException</a:t>
            </a:r>
            <a:r>
              <a:rPr lang="en-US" altLang="ko-KR" dirty="0" smtClean="0">
                <a:solidFill>
                  <a:srgbClr val="FF0000"/>
                </a:solidFill>
              </a:rPr>
              <a:t> | </a:t>
            </a:r>
            <a:r>
              <a:rPr lang="en-US" altLang="ko-KR" dirty="0" err="1" smtClean="0">
                <a:solidFill>
                  <a:srgbClr val="FF0000"/>
                </a:solidFill>
              </a:rPr>
              <a:t>NumberFormatException</a:t>
            </a:r>
            <a:r>
              <a:rPr lang="en-US" altLang="ko-KR" dirty="0" smtClean="0">
                <a:solidFill>
                  <a:srgbClr val="FF0000"/>
                </a:solidFill>
              </a:rPr>
              <a:t> e)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83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ko-KR" dirty="0">
                <a:latin typeface="+mj-ea"/>
                <a:ea typeface="+mj-ea"/>
              </a:rPr>
              <a:t>throws</a:t>
            </a:r>
            <a:r>
              <a:rPr lang="ko-KR" altLang="en-US" dirty="0">
                <a:latin typeface="+mj-ea"/>
                <a:ea typeface="+mj-ea"/>
              </a:rPr>
              <a:t>를 사용하여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다른 </a:t>
            </a:r>
            <a:r>
              <a:rPr lang="ko-KR" altLang="en-US" dirty="0" err="1">
                <a:latin typeface="+mj-ea"/>
                <a:ea typeface="+mj-ea"/>
              </a:rPr>
              <a:t>메소드한테</a:t>
            </a:r>
            <a:r>
              <a:rPr lang="ko-KR" altLang="en-US" dirty="0">
                <a:latin typeface="+mj-ea"/>
                <a:ea typeface="+mj-ea"/>
              </a:rPr>
              <a:t> 예외 처리를 맡길 수 있다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 smtClean="0">
                <a:latin typeface="+mj-ea"/>
                <a:ea typeface="+mj-ea"/>
              </a:rPr>
              <a:t>즉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r>
              <a:rPr lang="ko-KR" altLang="en-US" dirty="0" err="1" smtClean="0">
                <a:latin typeface="+mj-ea"/>
                <a:ea typeface="+mj-ea"/>
              </a:rPr>
              <a:t>메소드에서</a:t>
            </a:r>
            <a:r>
              <a:rPr lang="ko-KR" altLang="en-US" dirty="0" smtClean="0">
                <a:latin typeface="+mj-ea"/>
                <a:ea typeface="+mj-ea"/>
              </a:rPr>
              <a:t> 처리하지 않은 예외를 호출한 곳으로 떠넘김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예외 떠넘기기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354" y="3249756"/>
            <a:ext cx="8582464" cy="312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716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예외 떠넘기기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41" y="1676054"/>
            <a:ext cx="8968791" cy="68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40" y="2476054"/>
            <a:ext cx="8968791" cy="4142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720" y="2362587"/>
            <a:ext cx="4954478" cy="95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09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18" y="3436168"/>
            <a:ext cx="5188844" cy="3421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어떤 </a:t>
            </a:r>
            <a:r>
              <a:rPr lang="ko-KR" altLang="en-US" dirty="0" err="1">
                <a:latin typeface="+mj-ea"/>
                <a:ea typeface="+mj-ea"/>
              </a:rPr>
              <a:t>메소드</a:t>
            </a:r>
            <a:r>
              <a:rPr lang="ko-KR" altLang="en-US" dirty="0">
                <a:latin typeface="+mj-ea"/>
                <a:ea typeface="+mj-ea"/>
              </a:rPr>
              <a:t> 안에서 예외가 발생하면 런타임 시스템은 그 </a:t>
            </a:r>
            <a:r>
              <a:rPr lang="ko-KR" altLang="en-US" dirty="0" err="1">
                <a:latin typeface="+mj-ea"/>
                <a:ea typeface="+mj-ea"/>
              </a:rPr>
              <a:t>메소드</a:t>
            </a:r>
            <a:r>
              <a:rPr lang="ko-KR" altLang="en-US" dirty="0">
                <a:latin typeface="+mj-ea"/>
                <a:ea typeface="+mj-ea"/>
              </a:rPr>
              <a:t> 안에 예외 처리기가 있는 지를 살핀다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만약 그 자리에 예외 처리기가 없다면 호출 </a:t>
            </a:r>
            <a:r>
              <a:rPr lang="ko-KR" altLang="en-US" dirty="0" err="1">
                <a:latin typeface="+mj-ea"/>
                <a:ea typeface="+mj-ea"/>
              </a:rPr>
              <a:t>스택</a:t>
            </a:r>
            <a:r>
              <a:rPr lang="en-US" altLang="ko-KR" dirty="0">
                <a:latin typeface="+mj-ea"/>
                <a:ea typeface="+mj-ea"/>
              </a:rPr>
              <a:t>(call stack)</a:t>
            </a:r>
            <a:r>
              <a:rPr lang="ko-KR" altLang="en-US" dirty="0">
                <a:latin typeface="+mj-ea"/>
                <a:ea typeface="+mj-ea"/>
              </a:rPr>
              <a:t>에 있는 상위 </a:t>
            </a:r>
            <a:r>
              <a:rPr lang="ko-KR" altLang="en-US" dirty="0" err="1">
                <a:latin typeface="+mj-ea"/>
                <a:ea typeface="+mj-ea"/>
              </a:rPr>
              <a:t>메소드를</a:t>
            </a:r>
            <a:r>
              <a:rPr lang="ko-KR" altLang="en-US" dirty="0">
                <a:latin typeface="+mj-ea"/>
                <a:ea typeface="+mj-ea"/>
              </a:rPr>
              <a:t> 조사하게 된다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예외 </a:t>
            </a:r>
            <a:r>
              <a:rPr lang="ko-KR" altLang="en-US" dirty="0" smtClean="0">
                <a:latin typeface="+mj-ea"/>
              </a:rPr>
              <a:t>떠넘기기</a:t>
            </a:r>
            <a:r>
              <a:rPr lang="en-US" altLang="ko-KR" dirty="0" smtClean="0">
                <a:latin typeface="+mj-ea"/>
              </a:rPr>
              <a:t>: </a:t>
            </a:r>
            <a:r>
              <a:rPr lang="ko-KR" altLang="en-US" dirty="0">
                <a:latin typeface="+mj-ea"/>
              </a:rPr>
              <a:t>예</a:t>
            </a:r>
            <a:r>
              <a:rPr lang="ko-KR" altLang="en-US" dirty="0" smtClean="0">
                <a:latin typeface="+mj-ea"/>
                <a:ea typeface="+mj-ea"/>
              </a:rPr>
              <a:t>외를 </a:t>
            </a:r>
            <a:r>
              <a:rPr lang="ko-KR" altLang="en-US" dirty="0">
                <a:latin typeface="+mj-ea"/>
                <a:ea typeface="+mj-ea"/>
              </a:rPr>
              <a:t>처리하는 절차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680" y="3594647"/>
            <a:ext cx="5573856" cy="3263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7116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872" y="1519414"/>
            <a:ext cx="6039190" cy="279467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latinLnBrk="0"/>
            <a:r>
              <a:rPr lang="en-US" altLang="ko-KR" sz="1600" b="1" dirty="0">
                <a:latin typeface="+mj-ea"/>
              </a:rPr>
              <a:t>public</a:t>
            </a:r>
            <a:r>
              <a:rPr lang="en-US" altLang="ko-KR" sz="1600" dirty="0">
                <a:latin typeface="+mj-ea"/>
              </a:rPr>
              <a:t> </a:t>
            </a:r>
            <a:r>
              <a:rPr lang="en-US" altLang="ko-KR" sz="1600" b="1" dirty="0">
                <a:latin typeface="+mj-ea"/>
              </a:rPr>
              <a:t>class</a:t>
            </a:r>
            <a:r>
              <a:rPr lang="en-US" altLang="ko-KR" sz="1600" dirty="0">
                <a:latin typeface="+mj-ea"/>
              </a:rPr>
              <a:t> Test {</a:t>
            </a:r>
          </a:p>
          <a:p>
            <a:pPr latinLnBrk="0"/>
            <a:r>
              <a:rPr lang="en-US" altLang="ko-KR" sz="1600" b="1" dirty="0">
                <a:latin typeface="+mj-ea"/>
              </a:rPr>
              <a:t>	public</a:t>
            </a:r>
            <a:r>
              <a:rPr lang="en-US" altLang="ko-KR" sz="1600" dirty="0">
                <a:latin typeface="+mj-ea"/>
              </a:rPr>
              <a:t> </a:t>
            </a:r>
            <a:r>
              <a:rPr lang="en-US" altLang="ko-KR" sz="1600" b="1" dirty="0">
                <a:latin typeface="+mj-ea"/>
              </a:rPr>
              <a:t>static</a:t>
            </a:r>
            <a:r>
              <a:rPr lang="en-US" altLang="ko-KR" sz="1600" dirty="0">
                <a:latin typeface="+mj-ea"/>
              </a:rPr>
              <a:t> </a:t>
            </a:r>
            <a:r>
              <a:rPr lang="en-US" altLang="ko-KR" sz="1600" b="1" dirty="0">
                <a:latin typeface="+mj-ea"/>
              </a:rPr>
              <a:t>void</a:t>
            </a:r>
            <a:r>
              <a:rPr lang="en-US" altLang="ko-KR" sz="1600" dirty="0">
                <a:latin typeface="+mj-ea"/>
              </a:rPr>
              <a:t> main(String[] </a:t>
            </a:r>
            <a:r>
              <a:rPr lang="en-US" altLang="ko-KR" sz="1600" dirty="0" err="1">
                <a:latin typeface="+mj-ea"/>
              </a:rPr>
              <a:t>args</a:t>
            </a:r>
            <a:r>
              <a:rPr lang="en-US" altLang="ko-KR" sz="1600" dirty="0">
                <a:latin typeface="+mj-ea"/>
              </a:rPr>
              <a:t>) {</a:t>
            </a:r>
          </a:p>
          <a:p>
            <a:pPr latinLnBrk="0"/>
            <a:r>
              <a:rPr lang="en-US" altLang="ko-KR" sz="1600" dirty="0">
                <a:latin typeface="+mj-ea"/>
              </a:rPr>
              <a:t>		</a:t>
            </a:r>
            <a:r>
              <a:rPr lang="en-US" altLang="ko-KR" sz="1600" dirty="0" err="1">
                <a:latin typeface="+mj-ea"/>
              </a:rPr>
              <a:t>System.</a:t>
            </a:r>
            <a:r>
              <a:rPr lang="en-US" altLang="ko-KR" sz="1600" i="1" dirty="0" err="1">
                <a:latin typeface="+mj-ea"/>
              </a:rPr>
              <a:t>out</a:t>
            </a:r>
            <a:r>
              <a:rPr lang="en-US" altLang="ko-KR" sz="1600" dirty="0" err="1">
                <a:latin typeface="+mj-ea"/>
              </a:rPr>
              <a:t>.println</a:t>
            </a:r>
            <a:r>
              <a:rPr lang="en-US" altLang="ko-KR" sz="1600" dirty="0">
                <a:latin typeface="+mj-ea"/>
              </a:rPr>
              <a:t>(</a:t>
            </a:r>
            <a:r>
              <a:rPr lang="en-US" altLang="ko-KR" sz="1600" i="1" dirty="0" err="1">
                <a:latin typeface="+mj-ea"/>
              </a:rPr>
              <a:t>readString</a:t>
            </a:r>
            <a:r>
              <a:rPr lang="en-US" altLang="ko-KR" sz="1600" dirty="0">
                <a:latin typeface="+mj-ea"/>
              </a:rPr>
              <a:t>());</a:t>
            </a:r>
          </a:p>
          <a:p>
            <a:pPr latinLnBrk="0"/>
            <a:r>
              <a:rPr lang="en-US" altLang="ko-KR" sz="1600" dirty="0">
                <a:latin typeface="+mj-ea"/>
              </a:rPr>
              <a:t>	}</a:t>
            </a:r>
          </a:p>
          <a:p>
            <a:pPr latinLnBrk="0"/>
            <a:r>
              <a:rPr lang="en-US" altLang="ko-KR" sz="1600" b="1" dirty="0">
                <a:latin typeface="+mj-ea"/>
              </a:rPr>
              <a:t>	public</a:t>
            </a:r>
            <a:r>
              <a:rPr lang="en-US" altLang="ko-KR" sz="1600" dirty="0">
                <a:latin typeface="+mj-ea"/>
              </a:rPr>
              <a:t> </a:t>
            </a:r>
            <a:r>
              <a:rPr lang="en-US" altLang="ko-KR" sz="1600" b="1" dirty="0">
                <a:latin typeface="+mj-ea"/>
              </a:rPr>
              <a:t>static</a:t>
            </a:r>
            <a:r>
              <a:rPr lang="en-US" altLang="ko-KR" sz="1600" dirty="0">
                <a:latin typeface="+mj-ea"/>
              </a:rPr>
              <a:t> String </a:t>
            </a:r>
            <a:r>
              <a:rPr lang="en-US" altLang="ko-KR" sz="1600" dirty="0" err="1">
                <a:latin typeface="+mj-ea"/>
              </a:rPr>
              <a:t>readString</a:t>
            </a:r>
            <a:r>
              <a:rPr lang="en-US" altLang="ko-KR" sz="1600" dirty="0">
                <a:latin typeface="+mj-ea"/>
              </a:rPr>
              <a:t>() {</a:t>
            </a:r>
          </a:p>
          <a:p>
            <a:pPr latinLnBrk="0"/>
            <a:r>
              <a:rPr lang="en-US" altLang="ko-KR" sz="1600" b="1" dirty="0">
                <a:latin typeface="+mj-ea"/>
              </a:rPr>
              <a:t>		byte</a:t>
            </a:r>
            <a:r>
              <a:rPr lang="en-US" altLang="ko-KR" sz="1600" dirty="0">
                <a:latin typeface="+mj-ea"/>
              </a:rPr>
              <a:t>[] </a:t>
            </a:r>
            <a:r>
              <a:rPr lang="en-US" altLang="ko-KR" sz="1600" dirty="0" err="1">
                <a:latin typeface="+mj-ea"/>
              </a:rPr>
              <a:t>buf</a:t>
            </a:r>
            <a:r>
              <a:rPr lang="en-US" altLang="ko-KR" sz="1600" dirty="0">
                <a:latin typeface="+mj-ea"/>
              </a:rPr>
              <a:t> = </a:t>
            </a:r>
            <a:r>
              <a:rPr lang="en-US" altLang="ko-KR" sz="1600" b="1" dirty="0">
                <a:latin typeface="+mj-ea"/>
              </a:rPr>
              <a:t>new</a:t>
            </a:r>
            <a:r>
              <a:rPr lang="en-US" altLang="ko-KR" sz="1600" dirty="0">
                <a:latin typeface="+mj-ea"/>
              </a:rPr>
              <a:t> </a:t>
            </a:r>
            <a:r>
              <a:rPr lang="en-US" altLang="ko-KR" sz="1600" b="1" dirty="0">
                <a:latin typeface="+mj-ea"/>
              </a:rPr>
              <a:t>byte</a:t>
            </a:r>
            <a:r>
              <a:rPr lang="en-US" altLang="ko-KR" sz="1600" dirty="0">
                <a:latin typeface="+mj-ea"/>
              </a:rPr>
              <a:t>[100];</a:t>
            </a:r>
          </a:p>
          <a:p>
            <a:pPr latinLnBrk="0"/>
            <a:r>
              <a:rPr lang="en-US" altLang="ko-KR" sz="1600" dirty="0">
                <a:latin typeface="+mj-ea"/>
              </a:rPr>
              <a:t>		</a:t>
            </a:r>
            <a:r>
              <a:rPr lang="en-US" altLang="ko-KR" sz="1600" dirty="0" err="1">
                <a:latin typeface="+mj-ea"/>
              </a:rPr>
              <a:t>System.</a:t>
            </a:r>
            <a:r>
              <a:rPr lang="en-US" altLang="ko-KR" sz="1600" i="1" dirty="0" err="1">
                <a:latin typeface="+mj-ea"/>
              </a:rPr>
              <a:t>out</a:t>
            </a:r>
            <a:r>
              <a:rPr lang="en-US" altLang="ko-KR" sz="1600" dirty="0" err="1">
                <a:latin typeface="+mj-ea"/>
              </a:rPr>
              <a:t>.println</a:t>
            </a:r>
            <a:r>
              <a:rPr lang="en-US" altLang="ko-KR" sz="1600" dirty="0">
                <a:latin typeface="+mj-ea"/>
              </a:rPr>
              <a:t>("</a:t>
            </a:r>
            <a:r>
              <a:rPr lang="ko-KR" altLang="en-US" sz="1600" dirty="0">
                <a:latin typeface="+mj-ea"/>
              </a:rPr>
              <a:t>문자열을 </a:t>
            </a:r>
            <a:r>
              <a:rPr lang="ko-KR" altLang="en-US" sz="1600" dirty="0" err="1">
                <a:latin typeface="+mj-ea"/>
              </a:rPr>
              <a:t>입력하시오</a:t>
            </a:r>
            <a:r>
              <a:rPr lang="en-US" altLang="ko-KR" sz="1600" dirty="0">
                <a:latin typeface="+mj-ea"/>
              </a:rPr>
              <a:t>:");</a:t>
            </a:r>
            <a:endParaRPr lang="ko-KR" altLang="en-US" sz="1600" dirty="0">
              <a:latin typeface="+mj-ea"/>
            </a:endParaRPr>
          </a:p>
          <a:p>
            <a:pPr latinLnBrk="0"/>
            <a:r>
              <a:rPr lang="en-US" altLang="ko-KR" sz="1600" u="dbl" dirty="0">
                <a:latin typeface="+mj-ea"/>
              </a:rPr>
              <a:t>		</a:t>
            </a:r>
            <a:r>
              <a:rPr lang="en-US" altLang="ko-KR" sz="1600" u="dbl" dirty="0" err="1">
                <a:latin typeface="+mj-ea"/>
              </a:rPr>
              <a:t>System.</a:t>
            </a:r>
            <a:r>
              <a:rPr lang="en-US" altLang="ko-KR" sz="1600" i="1" u="dbl" dirty="0" err="1">
                <a:latin typeface="+mj-ea"/>
              </a:rPr>
              <a:t>in</a:t>
            </a:r>
            <a:r>
              <a:rPr lang="en-US" altLang="ko-KR" sz="1600" u="dbl" dirty="0" err="1">
                <a:latin typeface="+mj-ea"/>
              </a:rPr>
              <a:t>.read</a:t>
            </a:r>
            <a:r>
              <a:rPr lang="en-US" altLang="ko-KR" sz="1600" u="dbl" dirty="0">
                <a:latin typeface="+mj-ea"/>
              </a:rPr>
              <a:t>(</a:t>
            </a:r>
            <a:r>
              <a:rPr lang="en-US" altLang="ko-KR" sz="1600" u="dbl" dirty="0" err="1">
                <a:latin typeface="+mj-ea"/>
              </a:rPr>
              <a:t>buf</a:t>
            </a:r>
            <a:r>
              <a:rPr lang="en-US" altLang="ko-KR" sz="1600" u="dbl" dirty="0">
                <a:latin typeface="+mj-ea"/>
              </a:rPr>
              <a:t>)</a:t>
            </a:r>
            <a:r>
              <a:rPr lang="en-US" altLang="ko-KR" sz="1600" dirty="0">
                <a:latin typeface="+mj-ea"/>
              </a:rPr>
              <a:t>;</a:t>
            </a:r>
          </a:p>
          <a:p>
            <a:pPr latinLnBrk="0"/>
            <a:r>
              <a:rPr lang="en-US" altLang="ko-KR" sz="1600" b="1" dirty="0">
                <a:latin typeface="+mj-ea"/>
              </a:rPr>
              <a:t>		return</a:t>
            </a:r>
            <a:r>
              <a:rPr lang="en-US" altLang="ko-KR" sz="1600" dirty="0">
                <a:latin typeface="+mj-ea"/>
              </a:rPr>
              <a:t> </a:t>
            </a:r>
            <a:r>
              <a:rPr lang="en-US" altLang="ko-KR" sz="1600" b="1" dirty="0">
                <a:latin typeface="+mj-ea"/>
              </a:rPr>
              <a:t>new</a:t>
            </a:r>
            <a:r>
              <a:rPr lang="en-US" altLang="ko-KR" sz="1600" dirty="0">
                <a:latin typeface="+mj-ea"/>
              </a:rPr>
              <a:t> String(</a:t>
            </a:r>
            <a:r>
              <a:rPr lang="en-US" altLang="ko-KR" sz="1600" dirty="0" err="1">
                <a:latin typeface="+mj-ea"/>
              </a:rPr>
              <a:t>buf</a:t>
            </a:r>
            <a:r>
              <a:rPr lang="en-US" altLang="ko-KR" sz="1600" dirty="0">
                <a:latin typeface="+mj-ea"/>
              </a:rPr>
              <a:t>);</a:t>
            </a:r>
          </a:p>
          <a:p>
            <a:pPr latinLnBrk="0"/>
            <a:r>
              <a:rPr lang="en-US" altLang="ko-KR" sz="1600" dirty="0">
                <a:latin typeface="+mj-ea"/>
              </a:rPr>
              <a:t>	}</a:t>
            </a:r>
          </a:p>
          <a:p>
            <a:pPr latinLnBrk="0"/>
            <a:r>
              <a:rPr lang="en-US" altLang="ko-KR" sz="1600" dirty="0">
                <a:latin typeface="+mj-ea"/>
              </a:rPr>
              <a:t>}</a:t>
            </a:r>
          </a:p>
          <a:p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0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예외 떠넘기기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38872" y="4487848"/>
            <a:ext cx="6039190" cy="1584705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Exception in thread "main" </a:t>
            </a:r>
            <a:r>
              <a:rPr lang="en-US" altLang="ko-KR" sz="1600" dirty="0" err="1"/>
              <a:t>java.lang.Error</a:t>
            </a:r>
            <a:r>
              <a:rPr lang="en-US" altLang="ko-KR" sz="1600" dirty="0"/>
              <a:t>: Unresolved compilation problem: </a:t>
            </a:r>
          </a:p>
          <a:p>
            <a:pPr marL="0" indent="0">
              <a:buNone/>
            </a:pPr>
            <a:r>
              <a:rPr lang="en-US" altLang="ko-KR" sz="1600" dirty="0"/>
              <a:t>	Unhandled exception type </a:t>
            </a:r>
            <a:r>
              <a:rPr lang="en-US" altLang="ko-KR" sz="1600" dirty="0" err="1"/>
              <a:t>IOException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	at </a:t>
            </a:r>
            <a:r>
              <a:rPr lang="en-US" altLang="ko-KR" sz="1600" dirty="0" err="1"/>
              <a:t>Test.readString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Test.java:9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1600" dirty="0"/>
              <a:t>	at </a:t>
            </a:r>
            <a:r>
              <a:rPr lang="en-US" altLang="ko-KR" sz="1600" dirty="0" err="1"/>
              <a:t>Test.main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Test.java:3</a:t>
            </a:r>
            <a:r>
              <a:rPr lang="en-US" altLang="ko-KR" sz="1600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02216" y="1992923"/>
            <a:ext cx="6096000" cy="448993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latinLnBrk="0"/>
            <a:r>
              <a:rPr lang="en-US" altLang="ko-KR" sz="1600" b="1" dirty="0">
                <a:latin typeface="+mj-ea"/>
              </a:rPr>
              <a:t>import</a:t>
            </a:r>
            <a:r>
              <a:rPr lang="en-US" altLang="ko-KR" sz="1600" dirty="0">
                <a:latin typeface="+mj-ea"/>
              </a:rPr>
              <a:t> </a:t>
            </a:r>
            <a:r>
              <a:rPr lang="en-US" altLang="ko-KR" sz="1600" dirty="0" err="1">
                <a:latin typeface="+mj-ea"/>
              </a:rPr>
              <a:t>java.io.IOException</a:t>
            </a:r>
            <a:r>
              <a:rPr lang="en-US" altLang="ko-KR" sz="1600" dirty="0">
                <a:latin typeface="+mj-ea"/>
              </a:rPr>
              <a:t>;</a:t>
            </a:r>
          </a:p>
          <a:p>
            <a:pPr latinLnBrk="0"/>
            <a:r>
              <a:rPr lang="en-US" altLang="ko-KR" sz="1600" b="1" dirty="0">
                <a:latin typeface="+mj-ea"/>
              </a:rPr>
              <a:t>public</a:t>
            </a:r>
            <a:r>
              <a:rPr lang="en-US" altLang="ko-KR" sz="1600" dirty="0">
                <a:latin typeface="+mj-ea"/>
              </a:rPr>
              <a:t> </a:t>
            </a:r>
            <a:r>
              <a:rPr lang="en-US" altLang="ko-KR" sz="1600" b="1" dirty="0">
                <a:latin typeface="+mj-ea"/>
              </a:rPr>
              <a:t>class</a:t>
            </a:r>
            <a:r>
              <a:rPr lang="en-US" altLang="ko-KR" sz="1600" dirty="0">
                <a:latin typeface="+mj-ea"/>
              </a:rPr>
              <a:t> Test {</a:t>
            </a:r>
          </a:p>
          <a:p>
            <a:pPr latinLnBrk="0"/>
            <a:r>
              <a:rPr lang="en-US" altLang="ko-KR" sz="1600" b="1" dirty="0">
                <a:latin typeface="+mj-ea"/>
              </a:rPr>
              <a:t>	public</a:t>
            </a:r>
            <a:r>
              <a:rPr lang="en-US" altLang="ko-KR" sz="1600" dirty="0">
                <a:latin typeface="+mj-ea"/>
              </a:rPr>
              <a:t> </a:t>
            </a:r>
            <a:r>
              <a:rPr lang="en-US" altLang="ko-KR" sz="1600" b="1" dirty="0">
                <a:latin typeface="+mj-ea"/>
              </a:rPr>
              <a:t>static</a:t>
            </a:r>
            <a:r>
              <a:rPr lang="en-US" altLang="ko-KR" sz="1600" dirty="0">
                <a:latin typeface="+mj-ea"/>
              </a:rPr>
              <a:t> </a:t>
            </a:r>
            <a:r>
              <a:rPr lang="en-US" altLang="ko-KR" sz="1600" b="1" dirty="0">
                <a:latin typeface="+mj-ea"/>
              </a:rPr>
              <a:t>void</a:t>
            </a:r>
            <a:r>
              <a:rPr lang="en-US" altLang="ko-KR" sz="1600" dirty="0">
                <a:latin typeface="+mj-ea"/>
              </a:rPr>
              <a:t> main(String[] </a:t>
            </a:r>
            <a:r>
              <a:rPr lang="en-US" altLang="ko-KR" sz="1600" dirty="0" err="1">
                <a:latin typeface="+mj-ea"/>
              </a:rPr>
              <a:t>args</a:t>
            </a:r>
            <a:r>
              <a:rPr lang="en-US" altLang="ko-KR" sz="1600" dirty="0">
                <a:latin typeface="+mj-ea"/>
              </a:rPr>
              <a:t>) {</a:t>
            </a:r>
          </a:p>
          <a:p>
            <a:pPr latinLnBrk="0"/>
            <a:r>
              <a:rPr lang="en-US" altLang="ko-KR" sz="1600" b="1" dirty="0">
                <a:latin typeface="+mj-ea"/>
              </a:rPr>
              <a:t>		try</a:t>
            </a:r>
            <a:r>
              <a:rPr lang="en-US" altLang="ko-KR" sz="1600" dirty="0">
                <a:latin typeface="+mj-ea"/>
              </a:rPr>
              <a:t> {</a:t>
            </a:r>
          </a:p>
          <a:p>
            <a:pPr latinLnBrk="0"/>
            <a:r>
              <a:rPr lang="en-US" altLang="ko-KR" sz="1600" dirty="0">
                <a:latin typeface="+mj-ea"/>
              </a:rPr>
              <a:t>		</a:t>
            </a:r>
            <a:r>
              <a:rPr lang="en-US" altLang="ko-KR" sz="1600" dirty="0" smtClean="0">
                <a:latin typeface="+mj-ea"/>
              </a:rPr>
              <a:t>            </a:t>
            </a:r>
            <a:r>
              <a:rPr lang="en-US" altLang="ko-KR" sz="1600" dirty="0" err="1" smtClean="0">
                <a:latin typeface="+mj-ea"/>
              </a:rPr>
              <a:t>System.</a:t>
            </a:r>
            <a:r>
              <a:rPr lang="en-US" altLang="ko-KR" sz="1600" i="1" dirty="0" err="1" smtClean="0">
                <a:latin typeface="+mj-ea"/>
              </a:rPr>
              <a:t>out</a:t>
            </a:r>
            <a:r>
              <a:rPr lang="en-US" altLang="ko-KR" sz="1600" dirty="0" err="1" smtClean="0">
                <a:latin typeface="+mj-ea"/>
              </a:rPr>
              <a:t>.println</a:t>
            </a:r>
            <a:r>
              <a:rPr lang="en-US" altLang="ko-KR" sz="1600" dirty="0" smtClean="0">
                <a:latin typeface="+mj-ea"/>
              </a:rPr>
              <a:t>(</a:t>
            </a:r>
            <a:r>
              <a:rPr lang="en-US" altLang="ko-KR" sz="1600" i="1" dirty="0" err="1" smtClean="0">
                <a:latin typeface="+mj-ea"/>
              </a:rPr>
              <a:t>readString</a:t>
            </a:r>
            <a:r>
              <a:rPr lang="en-US" altLang="ko-KR" sz="1600" dirty="0">
                <a:latin typeface="+mj-ea"/>
              </a:rPr>
              <a:t>());</a:t>
            </a:r>
          </a:p>
          <a:p>
            <a:pPr latinLnBrk="0"/>
            <a:r>
              <a:rPr lang="en-US" altLang="ko-KR" sz="1600" dirty="0">
                <a:latin typeface="+mj-ea"/>
              </a:rPr>
              <a:t>		} </a:t>
            </a:r>
            <a:r>
              <a:rPr lang="en-US" altLang="ko-KR" sz="1600" b="1" dirty="0">
                <a:latin typeface="+mj-ea"/>
              </a:rPr>
              <a:t>catch</a:t>
            </a:r>
            <a:r>
              <a:rPr lang="en-US" altLang="ko-KR" sz="1600" dirty="0">
                <a:latin typeface="+mj-ea"/>
              </a:rPr>
              <a:t> (</a:t>
            </a:r>
            <a:r>
              <a:rPr lang="en-US" altLang="ko-KR" sz="1600" dirty="0" err="1">
                <a:latin typeface="+mj-ea"/>
              </a:rPr>
              <a:t>IOException</a:t>
            </a:r>
            <a:r>
              <a:rPr lang="en-US" altLang="ko-KR" sz="1600" dirty="0">
                <a:latin typeface="+mj-ea"/>
              </a:rPr>
              <a:t> e) {</a:t>
            </a:r>
          </a:p>
          <a:p>
            <a:pPr latinLnBrk="0"/>
            <a:r>
              <a:rPr lang="en-US" altLang="ko-KR" sz="1600" dirty="0">
                <a:latin typeface="+mj-ea"/>
              </a:rPr>
              <a:t>			</a:t>
            </a:r>
            <a:r>
              <a:rPr lang="en-US" altLang="ko-KR" sz="1600" dirty="0" err="1">
                <a:latin typeface="+mj-ea"/>
              </a:rPr>
              <a:t>System.</a:t>
            </a:r>
            <a:r>
              <a:rPr lang="en-US" altLang="ko-KR" sz="1600" i="1" dirty="0" err="1">
                <a:latin typeface="+mj-ea"/>
              </a:rPr>
              <a:t>out</a:t>
            </a:r>
            <a:r>
              <a:rPr lang="en-US" altLang="ko-KR" sz="1600" dirty="0" err="1">
                <a:latin typeface="+mj-ea"/>
              </a:rPr>
              <a:t>.println</a:t>
            </a:r>
            <a:r>
              <a:rPr lang="en-US" altLang="ko-KR" sz="1600" dirty="0">
                <a:latin typeface="+mj-ea"/>
              </a:rPr>
              <a:t>(</a:t>
            </a:r>
            <a:r>
              <a:rPr lang="en-US" altLang="ko-KR" sz="1600" dirty="0" err="1">
                <a:latin typeface="+mj-ea"/>
              </a:rPr>
              <a:t>e.getMessage</a:t>
            </a:r>
            <a:r>
              <a:rPr lang="en-US" altLang="ko-KR" sz="1600" dirty="0">
                <a:latin typeface="+mj-ea"/>
              </a:rPr>
              <a:t>());</a:t>
            </a:r>
          </a:p>
          <a:p>
            <a:pPr latinLnBrk="0"/>
            <a:r>
              <a:rPr lang="en-US" altLang="ko-KR" sz="1600" dirty="0">
                <a:latin typeface="+mj-ea"/>
              </a:rPr>
              <a:t>			</a:t>
            </a:r>
            <a:r>
              <a:rPr lang="en-US" altLang="ko-KR" sz="1600" dirty="0" err="1">
                <a:latin typeface="+mj-ea"/>
              </a:rPr>
              <a:t>e.printStackTrace</a:t>
            </a:r>
            <a:r>
              <a:rPr lang="en-US" altLang="ko-KR" sz="1600" dirty="0">
                <a:latin typeface="+mj-ea"/>
              </a:rPr>
              <a:t>();</a:t>
            </a:r>
          </a:p>
          <a:p>
            <a:pPr latinLnBrk="0"/>
            <a:r>
              <a:rPr lang="en-US" altLang="ko-KR" sz="1600" dirty="0">
                <a:latin typeface="+mj-ea"/>
              </a:rPr>
              <a:t>	}</a:t>
            </a:r>
          </a:p>
          <a:p>
            <a:pPr latinLnBrk="0"/>
            <a:r>
              <a:rPr lang="en-US" altLang="ko-KR" sz="1600" dirty="0">
                <a:latin typeface="+mj-ea"/>
              </a:rPr>
              <a:t>}</a:t>
            </a:r>
          </a:p>
          <a:p>
            <a:pPr latinLnBrk="0"/>
            <a:r>
              <a:rPr lang="en-US" altLang="ko-KR" sz="1600" b="1" dirty="0">
                <a:latin typeface="+mj-ea"/>
              </a:rPr>
              <a:t>public</a:t>
            </a:r>
            <a:r>
              <a:rPr lang="en-US" altLang="ko-KR" sz="1600" dirty="0">
                <a:latin typeface="+mj-ea"/>
              </a:rPr>
              <a:t> </a:t>
            </a:r>
            <a:r>
              <a:rPr lang="en-US" altLang="ko-KR" sz="1600" b="1" dirty="0">
                <a:latin typeface="+mj-ea"/>
              </a:rPr>
              <a:t>static</a:t>
            </a:r>
            <a:r>
              <a:rPr lang="en-US" altLang="ko-KR" sz="1600" dirty="0">
                <a:latin typeface="+mj-ea"/>
              </a:rPr>
              <a:t> String </a:t>
            </a:r>
            <a:r>
              <a:rPr lang="en-US" altLang="ko-KR" sz="1600" dirty="0" err="1">
                <a:latin typeface="+mj-ea"/>
              </a:rPr>
              <a:t>readString</a:t>
            </a:r>
            <a:r>
              <a:rPr lang="en-US" altLang="ko-KR" sz="1600" dirty="0">
                <a:latin typeface="+mj-ea"/>
              </a:rPr>
              <a:t>() </a:t>
            </a:r>
            <a:r>
              <a:rPr lang="en-US" altLang="ko-KR" sz="1600" b="1" dirty="0">
                <a:latin typeface="+mj-ea"/>
              </a:rPr>
              <a:t>throws</a:t>
            </a:r>
            <a:r>
              <a:rPr lang="en-US" altLang="ko-KR" sz="1600" dirty="0">
                <a:latin typeface="+mj-ea"/>
              </a:rPr>
              <a:t> </a:t>
            </a:r>
            <a:r>
              <a:rPr lang="en-US" altLang="ko-KR" sz="1600" dirty="0" err="1">
                <a:latin typeface="+mj-ea"/>
              </a:rPr>
              <a:t>IOException</a:t>
            </a:r>
            <a:r>
              <a:rPr lang="en-US" altLang="ko-KR" sz="1600" dirty="0">
                <a:latin typeface="+mj-ea"/>
              </a:rPr>
              <a:t> {</a:t>
            </a:r>
          </a:p>
          <a:p>
            <a:pPr latinLnBrk="0"/>
            <a:r>
              <a:rPr lang="en-US" altLang="ko-KR" sz="1600" b="1" dirty="0">
                <a:latin typeface="+mj-ea"/>
              </a:rPr>
              <a:t>	byte</a:t>
            </a:r>
            <a:r>
              <a:rPr lang="en-US" altLang="ko-KR" sz="1600" dirty="0">
                <a:latin typeface="+mj-ea"/>
              </a:rPr>
              <a:t>[] </a:t>
            </a:r>
            <a:r>
              <a:rPr lang="en-US" altLang="ko-KR" sz="1600" dirty="0" err="1">
                <a:latin typeface="+mj-ea"/>
              </a:rPr>
              <a:t>buf</a:t>
            </a:r>
            <a:r>
              <a:rPr lang="en-US" altLang="ko-KR" sz="1600" dirty="0">
                <a:latin typeface="+mj-ea"/>
              </a:rPr>
              <a:t> = </a:t>
            </a:r>
            <a:r>
              <a:rPr lang="en-US" altLang="ko-KR" sz="1600" b="1" dirty="0">
                <a:latin typeface="+mj-ea"/>
              </a:rPr>
              <a:t>new</a:t>
            </a:r>
            <a:r>
              <a:rPr lang="en-US" altLang="ko-KR" sz="1600" dirty="0">
                <a:latin typeface="+mj-ea"/>
              </a:rPr>
              <a:t> </a:t>
            </a:r>
            <a:r>
              <a:rPr lang="en-US" altLang="ko-KR" sz="1600" b="1" dirty="0">
                <a:latin typeface="+mj-ea"/>
              </a:rPr>
              <a:t>byte</a:t>
            </a:r>
            <a:r>
              <a:rPr lang="en-US" altLang="ko-KR" sz="1600" dirty="0">
                <a:latin typeface="+mj-ea"/>
              </a:rPr>
              <a:t>[100];</a:t>
            </a:r>
          </a:p>
          <a:p>
            <a:pPr latinLnBrk="0"/>
            <a:r>
              <a:rPr lang="en-US" altLang="ko-KR" sz="1600" dirty="0">
                <a:latin typeface="+mj-ea"/>
              </a:rPr>
              <a:t>	</a:t>
            </a:r>
            <a:r>
              <a:rPr lang="en-US" altLang="ko-KR" sz="1600" dirty="0" err="1">
                <a:latin typeface="+mj-ea"/>
              </a:rPr>
              <a:t>System.</a:t>
            </a:r>
            <a:r>
              <a:rPr lang="en-US" altLang="ko-KR" sz="1600" i="1" dirty="0" err="1">
                <a:latin typeface="+mj-ea"/>
              </a:rPr>
              <a:t>out</a:t>
            </a:r>
            <a:r>
              <a:rPr lang="en-US" altLang="ko-KR" sz="1600" dirty="0" err="1">
                <a:latin typeface="+mj-ea"/>
              </a:rPr>
              <a:t>.println</a:t>
            </a:r>
            <a:r>
              <a:rPr lang="en-US" altLang="ko-KR" sz="1600" dirty="0">
                <a:latin typeface="+mj-ea"/>
              </a:rPr>
              <a:t>("</a:t>
            </a:r>
            <a:r>
              <a:rPr lang="ko-KR" altLang="en-US" sz="1600" dirty="0">
                <a:latin typeface="+mj-ea"/>
              </a:rPr>
              <a:t>문자열을 </a:t>
            </a:r>
            <a:r>
              <a:rPr lang="ko-KR" altLang="en-US" sz="1600" dirty="0" err="1">
                <a:latin typeface="+mj-ea"/>
              </a:rPr>
              <a:t>입력하시오</a:t>
            </a:r>
            <a:r>
              <a:rPr lang="en-US" altLang="ko-KR" sz="1600" dirty="0">
                <a:latin typeface="+mj-ea"/>
              </a:rPr>
              <a:t>:");</a:t>
            </a:r>
            <a:endParaRPr lang="ko-KR" altLang="en-US" sz="1600" dirty="0">
              <a:latin typeface="+mj-ea"/>
            </a:endParaRPr>
          </a:p>
          <a:p>
            <a:pPr latinLnBrk="0"/>
            <a:r>
              <a:rPr lang="en-US" altLang="ko-KR" sz="1600" dirty="0">
                <a:latin typeface="+mj-ea"/>
              </a:rPr>
              <a:t>	</a:t>
            </a:r>
            <a:r>
              <a:rPr lang="en-US" altLang="ko-KR" sz="1600" dirty="0" err="1">
                <a:latin typeface="+mj-ea"/>
              </a:rPr>
              <a:t>System.</a:t>
            </a:r>
            <a:r>
              <a:rPr lang="en-US" altLang="ko-KR" sz="1600" i="1" dirty="0" err="1">
                <a:latin typeface="+mj-ea"/>
              </a:rPr>
              <a:t>in</a:t>
            </a:r>
            <a:r>
              <a:rPr lang="en-US" altLang="ko-KR" sz="1600" dirty="0" err="1">
                <a:latin typeface="+mj-ea"/>
              </a:rPr>
              <a:t>.read</a:t>
            </a:r>
            <a:r>
              <a:rPr lang="en-US" altLang="ko-KR" sz="1600" dirty="0">
                <a:latin typeface="+mj-ea"/>
              </a:rPr>
              <a:t>(</a:t>
            </a:r>
            <a:r>
              <a:rPr lang="en-US" altLang="ko-KR" sz="1600" dirty="0" err="1">
                <a:latin typeface="+mj-ea"/>
              </a:rPr>
              <a:t>buf</a:t>
            </a:r>
            <a:r>
              <a:rPr lang="en-US" altLang="ko-KR" sz="1600" dirty="0">
                <a:latin typeface="+mj-ea"/>
              </a:rPr>
              <a:t>);</a:t>
            </a:r>
          </a:p>
          <a:p>
            <a:pPr latinLnBrk="0"/>
            <a:r>
              <a:rPr lang="en-US" altLang="ko-KR" sz="1600" b="1" dirty="0">
                <a:latin typeface="+mj-ea"/>
              </a:rPr>
              <a:t>	return</a:t>
            </a:r>
            <a:r>
              <a:rPr lang="en-US" altLang="ko-KR" sz="1600" dirty="0">
                <a:latin typeface="+mj-ea"/>
              </a:rPr>
              <a:t> </a:t>
            </a:r>
            <a:r>
              <a:rPr lang="en-US" altLang="ko-KR" sz="1600" b="1" dirty="0">
                <a:latin typeface="+mj-ea"/>
              </a:rPr>
              <a:t>new</a:t>
            </a:r>
            <a:r>
              <a:rPr lang="en-US" altLang="ko-KR" sz="1600" dirty="0">
                <a:latin typeface="+mj-ea"/>
              </a:rPr>
              <a:t> String(</a:t>
            </a:r>
            <a:r>
              <a:rPr lang="en-US" altLang="ko-KR" sz="1600" dirty="0" err="1">
                <a:latin typeface="+mj-ea"/>
              </a:rPr>
              <a:t>buf</a:t>
            </a:r>
            <a:r>
              <a:rPr lang="en-US" altLang="ko-KR" sz="1600" dirty="0">
                <a:latin typeface="+mj-ea"/>
              </a:rPr>
              <a:t>);</a:t>
            </a:r>
          </a:p>
          <a:p>
            <a:pPr latinLnBrk="0"/>
            <a:r>
              <a:rPr lang="en-US" altLang="ko-KR" sz="1600" dirty="0" smtClean="0">
                <a:latin typeface="+mj-ea"/>
              </a:rPr>
              <a:t>	}</a:t>
            </a:r>
            <a:endParaRPr lang="en-US" altLang="ko-KR" sz="1600" dirty="0">
              <a:latin typeface="+mj-ea"/>
            </a:endParaRPr>
          </a:p>
          <a:p>
            <a:pPr latinLnBrk="0"/>
            <a:r>
              <a:rPr lang="en-US" altLang="ko-KR" sz="1600" dirty="0">
                <a:latin typeface="+mj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4861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어떤 </a:t>
            </a:r>
            <a:r>
              <a:rPr lang="ko-KR" altLang="en-US" dirty="0" err="1">
                <a:latin typeface="+mj-ea"/>
                <a:ea typeface="+mj-ea"/>
              </a:rPr>
              <a:t>메소드도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throw </a:t>
            </a:r>
            <a:r>
              <a:rPr lang="ko-KR" altLang="en-US" dirty="0">
                <a:latin typeface="+mj-ea"/>
                <a:ea typeface="+mj-ea"/>
              </a:rPr>
              <a:t>문장을 사용하여서 예외를 생성할 수 있다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  <a:p>
            <a:r>
              <a:rPr lang="en-US" altLang="ko-KR" dirty="0">
                <a:latin typeface="+mj-ea"/>
                <a:ea typeface="+mj-ea"/>
              </a:rPr>
              <a:t>throw </a:t>
            </a:r>
            <a:r>
              <a:rPr lang="ko-KR" altLang="en-US" dirty="0">
                <a:latin typeface="+mj-ea"/>
                <a:ea typeface="+mj-ea"/>
              </a:rPr>
              <a:t>문장은 하나의 인수만을 요구하는데 바로 </a:t>
            </a:r>
            <a:r>
              <a:rPr lang="en-US" altLang="ko-KR" dirty="0" err="1">
                <a:latin typeface="+mj-ea"/>
                <a:ea typeface="+mj-ea"/>
              </a:rPr>
              <a:t>Throwable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객체이다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예외 떠넘기기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30" y="3863182"/>
            <a:ext cx="8837880" cy="1263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6096000" y="3907164"/>
            <a:ext cx="5394210" cy="243944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j-ea"/>
                <a:ea typeface="+mj-ea"/>
              </a:rPr>
              <a:t>public </a:t>
            </a:r>
            <a:r>
              <a:rPr lang="en-US" altLang="ko-KR" sz="1600" dirty="0">
                <a:latin typeface="+mj-ea"/>
                <a:ea typeface="+mj-ea"/>
              </a:rPr>
              <a:t>Object pop()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Object </a:t>
            </a:r>
            <a:r>
              <a:rPr lang="en-US" altLang="ko-KR" sz="1600" dirty="0" err="1">
                <a:latin typeface="+mj-ea"/>
                <a:ea typeface="+mj-ea"/>
              </a:rPr>
              <a:t>obj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600" b="1" dirty="0">
                <a:latin typeface="+mj-ea"/>
                <a:ea typeface="+mj-ea"/>
              </a:rPr>
              <a:t>	if</a:t>
            </a:r>
            <a:r>
              <a:rPr lang="en-US" altLang="ko-KR" sz="1600" dirty="0">
                <a:latin typeface="+mj-ea"/>
                <a:ea typeface="+mj-ea"/>
              </a:rPr>
              <a:t> (size == 0) {</a:t>
            </a:r>
          </a:p>
          <a:p>
            <a:pPr marL="0" indent="0" latinLnBrk="0">
              <a:buNone/>
            </a:pPr>
            <a:r>
              <a:rPr lang="en-US" altLang="ko-KR" sz="1600" b="1" dirty="0">
                <a:latin typeface="+mj-ea"/>
                <a:ea typeface="+mj-ea"/>
              </a:rPr>
              <a:t>		throw new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EmptyStackException</a:t>
            </a:r>
            <a:r>
              <a:rPr lang="en-US" altLang="ko-KR" sz="1600" dirty="0">
                <a:latin typeface="+mj-ea"/>
                <a:ea typeface="+mj-ea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...</a:t>
            </a:r>
          </a:p>
          <a:p>
            <a:pPr marL="0" indent="0" latinLnBrk="0">
              <a:buNone/>
            </a:pPr>
            <a:r>
              <a:rPr lang="en-US" altLang="ko-KR" sz="1600" b="1" dirty="0">
                <a:latin typeface="+mj-ea"/>
                <a:ea typeface="+mj-ea"/>
              </a:rPr>
              <a:t>	return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obj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67148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오류 처리 코드를 정상적인 코드와 분리할 수 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r>
              <a:rPr lang="ko-KR" altLang="en-US" dirty="0">
                <a:latin typeface="+mj-ea"/>
                <a:ea typeface="+mj-ea"/>
              </a:rPr>
              <a:t>동일한 코드를 예외 처리를 사용하지 않는 경우와 예외 처리를 사용하는 경우로 분리하여 </a:t>
            </a:r>
            <a:r>
              <a:rPr lang="ko-KR" altLang="en-US" dirty="0" smtClean="0">
                <a:latin typeface="+mj-ea"/>
                <a:ea typeface="+mj-ea"/>
              </a:rPr>
              <a:t>비교해 보자</a:t>
            </a:r>
            <a:r>
              <a:rPr lang="en-US" altLang="ko-KR" dirty="0">
                <a:latin typeface="+mj-ea"/>
                <a:ea typeface="+mj-ea"/>
              </a:rPr>
              <a:t>.  </a:t>
            </a:r>
            <a:endParaRPr lang="ko-KR" altLang="en-US" dirty="0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예외 처리의 장점</a:t>
            </a:r>
          </a:p>
        </p:txBody>
      </p:sp>
    </p:spTree>
    <p:extLst>
      <p:ext uri="{BB962C8B-B14F-4D97-AF65-F5344CB8AC3E}">
        <p14:creationId xmlns:p14="http://schemas.microsoft.com/office/powerpoint/2010/main" val="24786737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예외 처리의 장점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256451" y="1499616"/>
            <a:ext cx="7747000" cy="524938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dirty="0" err="1">
                <a:latin typeface="+mj-ea"/>
                <a:ea typeface="+mj-ea"/>
              </a:rPr>
              <a:t>errorCodeType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readFile</a:t>
            </a:r>
            <a:r>
              <a:rPr lang="en-US" altLang="ko-KR" sz="1400" dirty="0">
                <a:latin typeface="+mj-ea"/>
                <a:ea typeface="+mj-ea"/>
              </a:rPr>
              <a:t>() {</a:t>
            </a:r>
          </a:p>
          <a:p>
            <a:pPr marL="0" indent="0" latinLnBrk="0">
              <a:buNone/>
            </a:pPr>
            <a:r>
              <a:rPr lang="en-US" altLang="ko-KR" sz="1400" b="1" dirty="0">
                <a:latin typeface="+mj-ea"/>
                <a:ea typeface="+mj-ea"/>
              </a:rPr>
              <a:t>	</a:t>
            </a:r>
            <a:r>
              <a:rPr lang="en-US" altLang="ko-KR" sz="1400" b="1" dirty="0" err="1">
                <a:latin typeface="+mj-ea"/>
                <a:ea typeface="+mj-ea"/>
              </a:rPr>
              <a:t>int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errorCode</a:t>
            </a:r>
            <a:r>
              <a:rPr lang="en-US" altLang="ko-KR" sz="1400" dirty="0">
                <a:latin typeface="+mj-ea"/>
                <a:ea typeface="+mj-ea"/>
              </a:rPr>
              <a:t> = 0;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ko-KR" altLang="en-US" sz="1400" dirty="0">
                <a:latin typeface="+mj-ea"/>
                <a:ea typeface="+mj-ea"/>
              </a:rPr>
              <a:t>파일을 </a:t>
            </a:r>
            <a:r>
              <a:rPr lang="ko-KR" altLang="en-US" sz="1400" dirty="0" err="1">
                <a:latin typeface="+mj-ea"/>
                <a:ea typeface="+mj-ea"/>
              </a:rPr>
              <a:t>오픈한다</a:t>
            </a:r>
            <a:r>
              <a:rPr lang="en-US" altLang="ko-KR" sz="1400" dirty="0">
                <a:latin typeface="+mj-ea"/>
                <a:ea typeface="+mj-ea"/>
              </a:rPr>
              <a:t>; </a:t>
            </a:r>
            <a:endParaRPr lang="ko-KR" altLang="en-US" sz="1400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en-US" altLang="ko-KR" sz="1400" b="1" dirty="0">
                <a:latin typeface="+mj-ea"/>
                <a:ea typeface="+mj-ea"/>
              </a:rPr>
              <a:t>	if</a:t>
            </a:r>
            <a:r>
              <a:rPr lang="en-US" altLang="ko-KR" sz="1400" dirty="0">
                <a:latin typeface="+mj-ea"/>
                <a:ea typeface="+mj-ea"/>
              </a:rPr>
              <a:t> (</a:t>
            </a:r>
            <a:r>
              <a:rPr lang="en-US" altLang="ko-KR" sz="1400" dirty="0" err="1">
                <a:latin typeface="+mj-ea"/>
                <a:ea typeface="+mj-ea"/>
              </a:rPr>
              <a:t>theFileIsOpen</a:t>
            </a:r>
            <a:r>
              <a:rPr lang="en-US" altLang="ko-KR" sz="1400" dirty="0">
                <a:latin typeface="+mj-ea"/>
                <a:ea typeface="+mj-ea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	</a:t>
            </a:r>
            <a:r>
              <a:rPr lang="ko-KR" altLang="en-US" sz="1400" dirty="0">
                <a:latin typeface="+mj-ea"/>
                <a:ea typeface="+mj-ea"/>
              </a:rPr>
              <a:t>파일의 크기를 결정한다</a:t>
            </a:r>
            <a:r>
              <a:rPr lang="en-US" altLang="ko-KR" sz="1400" dirty="0">
                <a:latin typeface="+mj-ea"/>
                <a:ea typeface="+mj-ea"/>
              </a:rPr>
              <a:t>; </a:t>
            </a:r>
            <a:endParaRPr lang="ko-KR" altLang="en-US" sz="1400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en-US" altLang="ko-KR" sz="1400" b="1" dirty="0">
                <a:latin typeface="+mj-ea"/>
                <a:ea typeface="+mj-ea"/>
              </a:rPr>
              <a:t>		if 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gotTheFileLength</a:t>
            </a:r>
            <a:r>
              <a:rPr lang="en-US" altLang="ko-KR" sz="1400" dirty="0">
                <a:latin typeface="+mj-ea"/>
                <a:ea typeface="+mj-ea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		</a:t>
            </a:r>
            <a:r>
              <a:rPr lang="ko-KR" altLang="en-US" sz="1400" dirty="0">
                <a:latin typeface="+mj-ea"/>
                <a:ea typeface="+mj-ea"/>
              </a:rPr>
              <a:t>메모리를 할당한다</a:t>
            </a:r>
            <a:r>
              <a:rPr lang="en-US" altLang="ko-KR" sz="1400" dirty="0">
                <a:latin typeface="+mj-ea"/>
                <a:ea typeface="+mj-ea"/>
              </a:rPr>
              <a:t>;</a:t>
            </a:r>
            <a:endParaRPr lang="ko-KR" altLang="en-US" sz="1400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en-US" altLang="ko-KR" sz="1400" b="1" dirty="0">
                <a:latin typeface="+mj-ea"/>
                <a:ea typeface="+mj-ea"/>
              </a:rPr>
              <a:t>			if</a:t>
            </a:r>
            <a:r>
              <a:rPr lang="en-US" altLang="ko-KR" sz="1400" dirty="0">
                <a:latin typeface="+mj-ea"/>
                <a:ea typeface="+mj-ea"/>
              </a:rPr>
              <a:t> (</a:t>
            </a:r>
            <a:r>
              <a:rPr lang="en-US" altLang="ko-KR" sz="1400" dirty="0" err="1">
                <a:latin typeface="+mj-ea"/>
                <a:ea typeface="+mj-ea"/>
              </a:rPr>
              <a:t>gotEnoughMemory</a:t>
            </a:r>
            <a:r>
              <a:rPr lang="en-US" altLang="ko-KR" sz="1400" dirty="0">
                <a:latin typeface="+mj-ea"/>
                <a:ea typeface="+mj-ea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			</a:t>
            </a:r>
            <a:r>
              <a:rPr lang="ko-KR" altLang="en-US" sz="1400" dirty="0">
                <a:latin typeface="+mj-ea"/>
                <a:ea typeface="+mj-ea"/>
              </a:rPr>
              <a:t>파일을 메모리로 읽는다</a:t>
            </a:r>
            <a:r>
              <a:rPr lang="en-US" altLang="ko-KR" sz="1400" dirty="0">
                <a:latin typeface="+mj-ea"/>
                <a:ea typeface="+mj-ea"/>
              </a:rPr>
              <a:t>;</a:t>
            </a:r>
            <a:endParaRPr lang="ko-KR" altLang="en-US" sz="1400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en-US" altLang="ko-KR" sz="1400" b="1" dirty="0">
                <a:latin typeface="+mj-ea"/>
                <a:ea typeface="+mj-ea"/>
              </a:rPr>
              <a:t>				if</a:t>
            </a:r>
            <a:r>
              <a:rPr lang="en-US" altLang="ko-KR" sz="1400" dirty="0">
                <a:latin typeface="+mj-ea"/>
                <a:ea typeface="+mj-ea"/>
              </a:rPr>
              <a:t> (</a:t>
            </a:r>
            <a:r>
              <a:rPr lang="en-US" altLang="ko-KR" sz="1400" dirty="0" err="1">
                <a:latin typeface="+mj-ea"/>
                <a:ea typeface="+mj-ea"/>
              </a:rPr>
              <a:t>readFailed</a:t>
            </a:r>
            <a:r>
              <a:rPr lang="en-US" altLang="ko-KR" sz="1400" dirty="0">
                <a:latin typeface="+mj-ea"/>
                <a:ea typeface="+mj-ea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				</a:t>
            </a:r>
            <a:r>
              <a:rPr lang="en-US" altLang="ko-KR" sz="1400" dirty="0" err="1">
                <a:latin typeface="+mj-ea"/>
                <a:ea typeface="+mj-ea"/>
              </a:rPr>
              <a:t>errorCode</a:t>
            </a:r>
            <a:r>
              <a:rPr lang="en-US" altLang="ko-KR" sz="1400" dirty="0">
                <a:latin typeface="+mj-ea"/>
                <a:ea typeface="+mj-ea"/>
              </a:rPr>
              <a:t> = -1;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			} </a:t>
            </a:r>
            <a:r>
              <a:rPr lang="en-US" altLang="ko-KR" sz="1400" b="1" dirty="0">
                <a:latin typeface="+mj-ea"/>
                <a:ea typeface="+mj-ea"/>
              </a:rPr>
              <a:t>else</a:t>
            </a:r>
            <a:r>
              <a:rPr lang="en-US" altLang="ko-KR" sz="1400" dirty="0">
                <a:latin typeface="+mj-ea"/>
                <a:ea typeface="+mj-ea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				</a:t>
            </a:r>
            <a:r>
              <a:rPr lang="en-US" altLang="ko-KR" sz="1400" dirty="0" err="1">
                <a:latin typeface="+mj-ea"/>
                <a:ea typeface="+mj-ea"/>
              </a:rPr>
              <a:t>errorCode</a:t>
            </a:r>
            <a:r>
              <a:rPr lang="en-US" altLang="ko-KR" sz="1400" dirty="0">
                <a:latin typeface="+mj-ea"/>
                <a:ea typeface="+mj-ea"/>
              </a:rPr>
              <a:t> = -2;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		} </a:t>
            </a:r>
            <a:r>
              <a:rPr lang="en-US" altLang="ko-KR" sz="1400" b="1" dirty="0">
                <a:latin typeface="+mj-ea"/>
                <a:ea typeface="+mj-ea"/>
              </a:rPr>
              <a:t>else</a:t>
            </a:r>
            <a:r>
              <a:rPr lang="en-US" altLang="ko-KR" sz="1400" dirty="0">
                <a:latin typeface="+mj-ea"/>
                <a:ea typeface="+mj-ea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			</a:t>
            </a:r>
            <a:r>
              <a:rPr lang="en-US" altLang="ko-KR" sz="1400" dirty="0" err="1">
                <a:latin typeface="+mj-ea"/>
                <a:ea typeface="+mj-ea"/>
              </a:rPr>
              <a:t>errorCode</a:t>
            </a:r>
            <a:r>
              <a:rPr lang="en-US" altLang="ko-KR" sz="1400" dirty="0">
                <a:latin typeface="+mj-ea"/>
                <a:ea typeface="+mj-ea"/>
              </a:rPr>
              <a:t> = -3;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...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7421340" y="1684399"/>
            <a:ext cx="4524475" cy="487981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j-ea"/>
                <a:ea typeface="+mj-ea"/>
              </a:rPr>
              <a:t>void </a:t>
            </a:r>
            <a:r>
              <a:rPr lang="en-US" altLang="ko-KR" sz="1400" dirty="0" err="1">
                <a:latin typeface="+mj-ea"/>
                <a:ea typeface="+mj-ea"/>
              </a:rPr>
              <a:t>readFile</a:t>
            </a:r>
            <a:r>
              <a:rPr lang="en-US" altLang="ko-KR" sz="1400" dirty="0">
                <a:latin typeface="+mj-ea"/>
                <a:ea typeface="+mj-ea"/>
              </a:rPr>
              <a:t>() {</a:t>
            </a:r>
          </a:p>
          <a:p>
            <a:pPr marL="0" indent="0" latinLnBrk="0">
              <a:buNone/>
            </a:pPr>
            <a:r>
              <a:rPr lang="en-US" altLang="ko-KR" sz="1400" b="1" dirty="0">
                <a:latin typeface="+mj-ea"/>
                <a:ea typeface="+mj-ea"/>
              </a:rPr>
              <a:t>	try</a:t>
            </a:r>
            <a:r>
              <a:rPr lang="en-US" altLang="ko-KR" sz="1400" dirty="0">
                <a:latin typeface="+mj-ea"/>
                <a:ea typeface="+mj-ea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	</a:t>
            </a:r>
            <a:r>
              <a:rPr lang="ko-KR" altLang="en-US" sz="1400" dirty="0">
                <a:latin typeface="+mj-ea"/>
                <a:ea typeface="+mj-ea"/>
              </a:rPr>
              <a:t>파일을 </a:t>
            </a:r>
            <a:r>
              <a:rPr lang="ko-KR" altLang="en-US" sz="1400" dirty="0" err="1">
                <a:latin typeface="+mj-ea"/>
                <a:ea typeface="+mj-ea"/>
              </a:rPr>
              <a:t>오픈한다</a:t>
            </a:r>
            <a:r>
              <a:rPr lang="en-US" altLang="ko-KR" sz="1400" dirty="0">
                <a:latin typeface="+mj-ea"/>
                <a:ea typeface="+mj-ea"/>
              </a:rPr>
              <a:t>; </a:t>
            </a:r>
            <a:endParaRPr lang="ko-KR" altLang="en-US" sz="1400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j-ea"/>
                <a:ea typeface="+mj-ea"/>
              </a:rPr>
              <a:t>		파일의 크기를 결정한다</a:t>
            </a:r>
            <a:r>
              <a:rPr lang="en-US" altLang="ko-KR" sz="1400" dirty="0">
                <a:latin typeface="+mj-ea"/>
                <a:ea typeface="+mj-ea"/>
              </a:rPr>
              <a:t>; </a:t>
            </a:r>
            <a:endParaRPr lang="ko-KR" altLang="en-US" sz="1400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j-ea"/>
                <a:ea typeface="+mj-ea"/>
              </a:rPr>
              <a:t>		메모리를 할당한다</a:t>
            </a:r>
            <a:r>
              <a:rPr lang="en-US" altLang="ko-KR" sz="1400" dirty="0">
                <a:latin typeface="+mj-ea"/>
                <a:ea typeface="+mj-ea"/>
              </a:rPr>
              <a:t>;</a:t>
            </a:r>
            <a:endParaRPr lang="ko-KR" altLang="en-US" sz="1400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j-ea"/>
                <a:ea typeface="+mj-ea"/>
              </a:rPr>
              <a:t>		파일을 메모리로 읽는다</a:t>
            </a:r>
            <a:r>
              <a:rPr lang="en-US" altLang="ko-KR" sz="1400" dirty="0">
                <a:latin typeface="+mj-ea"/>
                <a:ea typeface="+mj-ea"/>
              </a:rPr>
              <a:t>;</a:t>
            </a:r>
            <a:endParaRPr lang="ko-KR" altLang="en-US" sz="1400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j-ea"/>
                <a:ea typeface="+mj-ea"/>
              </a:rPr>
              <a:t>		파일을 닫는다</a:t>
            </a:r>
            <a:r>
              <a:rPr lang="en-US" altLang="ko-KR" sz="1400" dirty="0">
                <a:latin typeface="+mj-ea"/>
                <a:ea typeface="+mj-ea"/>
              </a:rPr>
              <a:t>;</a:t>
            </a:r>
            <a:endParaRPr lang="ko-KR" altLang="en-US" sz="1400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} </a:t>
            </a:r>
            <a:r>
              <a:rPr lang="en-US" altLang="ko-KR" sz="1400" b="1" dirty="0">
                <a:latin typeface="+mj-ea"/>
                <a:ea typeface="+mj-ea"/>
              </a:rPr>
              <a:t>catch</a:t>
            </a:r>
            <a:r>
              <a:rPr lang="en-US" altLang="ko-KR" sz="1400" dirty="0">
                <a:latin typeface="+mj-ea"/>
                <a:ea typeface="+mj-ea"/>
              </a:rPr>
              <a:t> (</a:t>
            </a:r>
            <a:r>
              <a:rPr lang="en-US" altLang="ko-KR" sz="1400" dirty="0" err="1">
                <a:latin typeface="+mj-ea"/>
                <a:ea typeface="+mj-ea"/>
              </a:rPr>
              <a:t>fileOpenFailed</a:t>
            </a:r>
            <a:r>
              <a:rPr lang="en-US" altLang="ko-KR" sz="1400" dirty="0">
                <a:latin typeface="+mj-ea"/>
                <a:ea typeface="+mj-ea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	...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} </a:t>
            </a:r>
            <a:r>
              <a:rPr lang="en-US" altLang="ko-KR" sz="1400" b="1" dirty="0">
                <a:latin typeface="+mj-ea"/>
                <a:ea typeface="+mj-ea"/>
              </a:rPr>
              <a:t>catch</a:t>
            </a:r>
            <a:r>
              <a:rPr lang="en-US" altLang="ko-KR" sz="1400" dirty="0">
                <a:latin typeface="+mj-ea"/>
                <a:ea typeface="+mj-ea"/>
              </a:rPr>
              <a:t> (</a:t>
            </a:r>
            <a:r>
              <a:rPr lang="en-US" altLang="ko-KR" sz="1400" dirty="0" err="1">
                <a:latin typeface="+mj-ea"/>
                <a:ea typeface="+mj-ea"/>
              </a:rPr>
              <a:t>sizeDeterminationFailed</a:t>
            </a:r>
            <a:r>
              <a:rPr lang="en-US" altLang="ko-KR" sz="1400" dirty="0">
                <a:latin typeface="+mj-ea"/>
                <a:ea typeface="+mj-ea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	...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} </a:t>
            </a:r>
            <a:r>
              <a:rPr lang="en-US" altLang="ko-KR" sz="1400" b="1" dirty="0">
                <a:latin typeface="+mj-ea"/>
                <a:ea typeface="+mj-ea"/>
              </a:rPr>
              <a:t>catch</a:t>
            </a:r>
            <a:r>
              <a:rPr lang="en-US" altLang="ko-KR" sz="1400" dirty="0">
                <a:latin typeface="+mj-ea"/>
                <a:ea typeface="+mj-ea"/>
              </a:rPr>
              <a:t> (</a:t>
            </a:r>
            <a:r>
              <a:rPr lang="en-US" altLang="ko-KR" sz="1400" dirty="0" err="1">
                <a:latin typeface="+mj-ea"/>
                <a:ea typeface="+mj-ea"/>
              </a:rPr>
              <a:t>memoryAllocationFailed</a:t>
            </a:r>
            <a:r>
              <a:rPr lang="en-US" altLang="ko-KR" sz="1400" dirty="0">
                <a:latin typeface="+mj-ea"/>
                <a:ea typeface="+mj-ea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	...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} </a:t>
            </a:r>
            <a:r>
              <a:rPr lang="en-US" altLang="ko-KR" sz="1400" b="1" dirty="0">
                <a:latin typeface="+mj-ea"/>
                <a:ea typeface="+mj-ea"/>
              </a:rPr>
              <a:t>catch</a:t>
            </a:r>
            <a:r>
              <a:rPr lang="en-US" altLang="ko-KR" sz="1400" dirty="0">
                <a:latin typeface="+mj-ea"/>
                <a:ea typeface="+mj-ea"/>
              </a:rPr>
              <a:t> (</a:t>
            </a:r>
            <a:r>
              <a:rPr lang="en-US" altLang="ko-KR" sz="1400" dirty="0" err="1">
                <a:latin typeface="+mj-ea"/>
                <a:ea typeface="+mj-ea"/>
              </a:rPr>
              <a:t>readFailed</a:t>
            </a:r>
            <a:r>
              <a:rPr lang="en-US" altLang="ko-KR" sz="1400" dirty="0">
                <a:latin typeface="+mj-ea"/>
                <a:ea typeface="+mj-ea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	...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} </a:t>
            </a:r>
            <a:r>
              <a:rPr lang="en-US" altLang="ko-KR" sz="1400" b="1" dirty="0">
                <a:latin typeface="+mj-ea"/>
                <a:ea typeface="+mj-ea"/>
              </a:rPr>
              <a:t>catch 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fileCloseFailed</a:t>
            </a:r>
            <a:r>
              <a:rPr lang="en-US" altLang="ko-KR" sz="1400" dirty="0">
                <a:latin typeface="+mj-ea"/>
                <a:ea typeface="+mj-ea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	...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05619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다음 코드의 예외를 처리하여 보자</a:t>
            </a:r>
            <a:r>
              <a:rPr lang="en-US" altLang="ko-KR" dirty="0">
                <a:latin typeface="+mj-ea"/>
                <a:ea typeface="+mj-ea"/>
              </a:rPr>
              <a:t>.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LAB: </a:t>
            </a:r>
            <a:r>
              <a:rPr lang="ko-KR" altLang="en-US" dirty="0">
                <a:latin typeface="+mj-ea"/>
                <a:ea typeface="+mj-ea"/>
              </a:rPr>
              <a:t>예외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처리하기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521923" y="3359086"/>
            <a:ext cx="4678966" cy="18288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j-ea"/>
                <a:ea typeface="+mj-ea"/>
              </a:rPr>
              <a:t>public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class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ExceptionTest3</a:t>
            </a:r>
            <a:r>
              <a:rPr lang="en-US" altLang="ko-KR" sz="1600" dirty="0">
                <a:latin typeface="+mj-ea"/>
                <a:ea typeface="+mj-ea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 </a:t>
            </a:r>
            <a:r>
              <a:rPr lang="en-US" altLang="ko-KR" sz="1600" b="1" dirty="0" smtClean="0">
                <a:latin typeface="+mj-ea"/>
                <a:ea typeface="+mj-ea"/>
              </a:rPr>
              <a:t>public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static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void</a:t>
            </a:r>
            <a:r>
              <a:rPr lang="en-US" altLang="ko-KR" sz="1600" dirty="0">
                <a:latin typeface="+mj-ea"/>
                <a:ea typeface="+mj-ea"/>
              </a:rPr>
              <a:t> main(String </a:t>
            </a:r>
            <a:r>
              <a:rPr lang="en-US" altLang="ko-KR" sz="1600" dirty="0" err="1">
                <a:latin typeface="+mj-ea"/>
                <a:ea typeface="+mj-ea"/>
              </a:rPr>
              <a:t>args</a:t>
            </a:r>
            <a:r>
              <a:rPr lang="en-US" altLang="ko-KR" sz="1600" dirty="0">
                <a:latin typeface="+mj-ea"/>
                <a:ea typeface="+mj-ea"/>
              </a:rPr>
              <a:t>[])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 err="1" smtClean="0">
                <a:latin typeface="+mj-ea"/>
                <a:ea typeface="+mj-ea"/>
              </a:rPr>
              <a:t>int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num</a:t>
            </a:r>
            <a:r>
              <a:rPr lang="en-US" altLang="ko-KR" sz="1600" dirty="0">
                <a:latin typeface="+mj-ea"/>
                <a:ea typeface="+mj-ea"/>
              </a:rPr>
              <a:t> = </a:t>
            </a:r>
            <a:r>
              <a:rPr lang="en-US" altLang="ko-KR" sz="1600" dirty="0" err="1">
                <a:latin typeface="+mj-ea"/>
                <a:ea typeface="+mj-ea"/>
              </a:rPr>
              <a:t>Integer.</a:t>
            </a:r>
            <a:r>
              <a:rPr lang="en-US" altLang="ko-KR" sz="1600" i="1" dirty="0" err="1">
                <a:latin typeface="+mj-ea"/>
                <a:ea typeface="+mj-ea"/>
              </a:rPr>
              <a:t>parseInt</a:t>
            </a:r>
            <a:r>
              <a:rPr lang="en-US" altLang="ko-KR" sz="1600" dirty="0">
                <a:latin typeface="+mj-ea"/>
                <a:ea typeface="+mj-ea"/>
              </a:rPr>
              <a:t>("ABC");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 smtClean="0">
                <a:latin typeface="+mj-ea"/>
                <a:ea typeface="+mj-ea"/>
              </a:rPr>
              <a:t>System.</a:t>
            </a:r>
            <a:r>
              <a:rPr lang="en-US" altLang="ko-KR" sz="1600" b="1" i="1" dirty="0" err="1" smtClean="0">
                <a:latin typeface="+mj-ea"/>
                <a:ea typeface="+mj-ea"/>
              </a:rPr>
              <a:t>out</a:t>
            </a:r>
            <a:r>
              <a:rPr lang="en-US" altLang="ko-KR" sz="1600" dirty="0" err="1" smtClean="0">
                <a:latin typeface="+mj-ea"/>
                <a:ea typeface="+mj-ea"/>
              </a:rPr>
              <a:t>.println</a:t>
            </a:r>
            <a:r>
              <a:rPr lang="en-US" altLang="ko-KR" sz="1600" dirty="0" smtClean="0">
                <a:latin typeface="+mj-ea"/>
                <a:ea typeface="+mj-ea"/>
              </a:rPr>
              <a:t>(</a:t>
            </a:r>
            <a:r>
              <a:rPr lang="en-US" altLang="ko-KR" sz="1600" dirty="0" err="1" smtClean="0">
                <a:latin typeface="+mj-ea"/>
                <a:ea typeface="+mj-ea"/>
              </a:rPr>
              <a:t>num</a:t>
            </a:r>
            <a:r>
              <a:rPr lang="en-US" altLang="ko-KR" sz="1600" dirty="0">
                <a:latin typeface="+mj-ea"/>
                <a:ea typeface="+mj-ea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1923" y="5315246"/>
            <a:ext cx="7461492" cy="1321806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latin typeface="+mj-ea"/>
                <a:ea typeface="+mj-ea"/>
              </a:rPr>
              <a:t>Exception in thread "main" </a:t>
            </a:r>
            <a:r>
              <a:rPr lang="en-US" altLang="ko-KR" sz="1400" u="sng" dirty="0" err="1">
                <a:latin typeface="+mj-ea"/>
                <a:ea typeface="+mj-ea"/>
              </a:rPr>
              <a:t>java.lang.NumberFormatException</a:t>
            </a:r>
            <a:r>
              <a:rPr lang="en-US" altLang="ko-KR" sz="1400" dirty="0">
                <a:latin typeface="+mj-ea"/>
                <a:ea typeface="+mj-ea"/>
              </a:rPr>
              <a:t>: For input string: "XYZ"</a:t>
            </a:r>
          </a:p>
          <a:p>
            <a:pPr marL="0" indent="0">
              <a:buNone/>
            </a:pPr>
            <a:r>
              <a:rPr lang="en-US" altLang="ko-KR" sz="1400" dirty="0">
                <a:latin typeface="+mj-ea"/>
                <a:ea typeface="+mj-ea"/>
              </a:rPr>
              <a:t>	at </a:t>
            </a:r>
            <a:r>
              <a:rPr lang="en-US" altLang="ko-KR" sz="1400" dirty="0" err="1">
                <a:latin typeface="+mj-ea"/>
                <a:ea typeface="+mj-ea"/>
              </a:rPr>
              <a:t>java.lang.NumberFormatException.forInputString</a:t>
            </a:r>
            <a:r>
              <a:rPr lang="en-US" altLang="ko-KR" sz="1400" dirty="0">
                <a:latin typeface="+mj-ea"/>
                <a:ea typeface="+mj-ea"/>
              </a:rPr>
              <a:t>(Unknown Source)</a:t>
            </a:r>
          </a:p>
          <a:p>
            <a:pPr marL="0" indent="0">
              <a:buNone/>
            </a:pPr>
            <a:r>
              <a:rPr lang="en-US" altLang="ko-KR" sz="1400" dirty="0">
                <a:latin typeface="+mj-ea"/>
                <a:ea typeface="+mj-ea"/>
              </a:rPr>
              <a:t>	at </a:t>
            </a:r>
            <a:r>
              <a:rPr lang="en-US" altLang="ko-KR" sz="1400" dirty="0" err="1">
                <a:latin typeface="+mj-ea"/>
                <a:ea typeface="+mj-ea"/>
              </a:rPr>
              <a:t>java.lang.Integer.parseInt</a:t>
            </a:r>
            <a:r>
              <a:rPr lang="en-US" altLang="ko-KR" sz="1400" dirty="0">
                <a:latin typeface="+mj-ea"/>
                <a:ea typeface="+mj-ea"/>
              </a:rPr>
              <a:t>(Unknown Source)</a:t>
            </a:r>
          </a:p>
          <a:p>
            <a:pPr marL="0" indent="0">
              <a:buNone/>
            </a:pPr>
            <a:r>
              <a:rPr lang="en-US" altLang="ko-KR" sz="1400" dirty="0">
                <a:latin typeface="+mj-ea"/>
                <a:ea typeface="+mj-ea"/>
              </a:rPr>
              <a:t>	at </a:t>
            </a:r>
            <a:r>
              <a:rPr lang="en-US" altLang="ko-KR" sz="1400" dirty="0" err="1">
                <a:latin typeface="+mj-ea"/>
                <a:ea typeface="+mj-ea"/>
              </a:rPr>
              <a:t>java.lang.Integer.parseInt</a:t>
            </a:r>
            <a:r>
              <a:rPr lang="en-US" altLang="ko-KR" sz="1400" dirty="0">
                <a:latin typeface="+mj-ea"/>
                <a:ea typeface="+mj-ea"/>
              </a:rPr>
              <a:t>(Unknown Source)</a:t>
            </a:r>
          </a:p>
          <a:p>
            <a:pPr marL="0" indent="0">
              <a:buNone/>
            </a:pPr>
            <a:r>
              <a:rPr lang="en-US" altLang="ko-KR" sz="1400" dirty="0">
                <a:latin typeface="+mj-ea"/>
                <a:ea typeface="+mj-ea"/>
              </a:rPr>
              <a:t>	at </a:t>
            </a:r>
            <a:r>
              <a:rPr lang="en-US" altLang="ko-KR" sz="1400" dirty="0" err="1">
                <a:latin typeface="+mj-ea"/>
                <a:ea typeface="+mj-ea"/>
              </a:rPr>
              <a:t>numberformat.ExceptionTest3.main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u="sng" dirty="0" err="1">
                <a:latin typeface="+mj-ea"/>
                <a:ea typeface="+mj-ea"/>
              </a:rPr>
              <a:t>ExceptionTest3.java:6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gray">
          <a:xfrm>
            <a:off x="5867338" y="2346726"/>
            <a:ext cx="5872705" cy="303291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j-ea"/>
                <a:ea typeface="+mj-ea"/>
              </a:rPr>
              <a:t>public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class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ExceptionTest3</a:t>
            </a:r>
            <a:r>
              <a:rPr lang="en-US" altLang="ko-KR" sz="1600" dirty="0">
                <a:latin typeface="+mj-ea"/>
                <a:ea typeface="+mj-ea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 </a:t>
            </a:r>
            <a:r>
              <a:rPr lang="en-US" altLang="ko-KR" sz="1600" b="1" dirty="0" smtClean="0">
                <a:latin typeface="+mj-ea"/>
                <a:ea typeface="+mj-ea"/>
              </a:rPr>
              <a:t>public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static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void</a:t>
            </a:r>
            <a:r>
              <a:rPr lang="en-US" altLang="ko-KR" sz="1600" dirty="0">
                <a:latin typeface="+mj-ea"/>
                <a:ea typeface="+mj-ea"/>
              </a:rPr>
              <a:t> main(String </a:t>
            </a:r>
            <a:r>
              <a:rPr lang="en-US" altLang="ko-KR" sz="1600" dirty="0" err="1">
                <a:latin typeface="+mj-ea"/>
                <a:ea typeface="+mj-ea"/>
              </a:rPr>
              <a:t>args</a:t>
            </a:r>
            <a:r>
              <a:rPr lang="en-US" altLang="ko-KR" sz="1600" dirty="0">
                <a:latin typeface="+mj-ea"/>
                <a:ea typeface="+mj-ea"/>
              </a:rPr>
              <a:t>[]) </a:t>
            </a:r>
            <a:r>
              <a:rPr lang="en-US" altLang="ko-KR" sz="1600" dirty="0" smtClean="0">
                <a:latin typeface="+mj-ea"/>
                <a:ea typeface="+mj-ea"/>
              </a:rPr>
              <a:t>{</a:t>
            </a:r>
          </a:p>
          <a:p>
            <a:pPr marL="0" indent="0" latinLnBrk="0">
              <a:buNone/>
            </a:pPr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en-US" altLang="ko-KR" sz="1600" b="1" dirty="0" smtClean="0">
                <a:latin typeface="+mj-ea"/>
                <a:ea typeface="+mj-ea"/>
              </a:rPr>
              <a:t>         try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 err="1" smtClean="0">
                <a:latin typeface="+mj-ea"/>
                <a:ea typeface="+mj-ea"/>
              </a:rPr>
              <a:t>int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num</a:t>
            </a:r>
            <a:r>
              <a:rPr lang="en-US" altLang="ko-KR" sz="1600" dirty="0">
                <a:latin typeface="+mj-ea"/>
                <a:ea typeface="+mj-ea"/>
              </a:rPr>
              <a:t> = </a:t>
            </a:r>
            <a:r>
              <a:rPr lang="en-US" altLang="ko-KR" sz="1600" dirty="0" err="1">
                <a:latin typeface="+mj-ea"/>
                <a:ea typeface="+mj-ea"/>
              </a:rPr>
              <a:t>Integer.</a:t>
            </a:r>
            <a:r>
              <a:rPr lang="en-US" altLang="ko-KR" sz="1600" i="1" dirty="0" err="1">
                <a:latin typeface="+mj-ea"/>
                <a:ea typeface="+mj-ea"/>
              </a:rPr>
              <a:t>parseInt</a:t>
            </a:r>
            <a:r>
              <a:rPr lang="en-US" altLang="ko-KR" sz="1600" dirty="0">
                <a:latin typeface="+mj-ea"/>
                <a:ea typeface="+mj-ea"/>
              </a:rPr>
              <a:t>("ABC");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 smtClean="0">
                <a:latin typeface="+mj-ea"/>
                <a:ea typeface="+mj-ea"/>
              </a:rPr>
              <a:t>System.</a:t>
            </a:r>
            <a:r>
              <a:rPr lang="en-US" altLang="ko-KR" sz="1600" b="1" i="1" dirty="0" err="1" smtClean="0">
                <a:latin typeface="+mj-ea"/>
                <a:ea typeface="+mj-ea"/>
              </a:rPr>
              <a:t>out</a:t>
            </a:r>
            <a:r>
              <a:rPr lang="en-US" altLang="ko-KR" sz="1600" dirty="0" err="1" smtClean="0">
                <a:latin typeface="+mj-ea"/>
                <a:ea typeface="+mj-ea"/>
              </a:rPr>
              <a:t>.println</a:t>
            </a:r>
            <a:r>
              <a:rPr lang="en-US" altLang="ko-KR" sz="1600" dirty="0" smtClean="0">
                <a:latin typeface="+mj-ea"/>
                <a:ea typeface="+mj-ea"/>
              </a:rPr>
              <a:t>(</a:t>
            </a:r>
            <a:r>
              <a:rPr lang="en-US" altLang="ko-KR" sz="1600" dirty="0" err="1" smtClean="0">
                <a:latin typeface="+mj-ea"/>
                <a:ea typeface="+mj-ea"/>
              </a:rPr>
              <a:t>num</a:t>
            </a:r>
            <a:r>
              <a:rPr lang="en-US" altLang="ko-KR" sz="1600" dirty="0" smtClean="0">
                <a:latin typeface="+mj-ea"/>
                <a:ea typeface="+mj-ea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      } </a:t>
            </a:r>
            <a:r>
              <a:rPr lang="en-US" altLang="ko-KR" sz="1600" b="1" dirty="0">
                <a:latin typeface="+mj-ea"/>
                <a:ea typeface="+mj-ea"/>
              </a:rPr>
              <a:t>catch</a:t>
            </a:r>
            <a:r>
              <a:rPr lang="en-US" altLang="ko-KR" sz="1600" dirty="0">
                <a:latin typeface="+mj-ea"/>
                <a:ea typeface="+mj-ea"/>
              </a:rPr>
              <a:t> (</a:t>
            </a:r>
            <a:r>
              <a:rPr lang="en-US" altLang="ko-KR" sz="1600" dirty="0" err="1">
                <a:latin typeface="+mj-ea"/>
                <a:ea typeface="+mj-ea"/>
              </a:rPr>
              <a:t>NumberFormatException</a:t>
            </a:r>
            <a:r>
              <a:rPr lang="en-US" altLang="ko-KR" sz="1600" dirty="0">
                <a:latin typeface="+mj-ea"/>
                <a:ea typeface="+mj-ea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 smtClean="0">
                <a:latin typeface="+mj-ea"/>
                <a:ea typeface="+mj-ea"/>
              </a:rPr>
              <a:t>System.</a:t>
            </a:r>
            <a:r>
              <a:rPr lang="en-US" altLang="ko-KR" sz="1600" b="1" i="1" dirty="0" err="1" smtClean="0">
                <a:latin typeface="+mj-ea"/>
                <a:ea typeface="+mj-ea"/>
              </a:rPr>
              <a:t>out</a:t>
            </a:r>
            <a:r>
              <a:rPr lang="en-US" altLang="ko-KR" sz="1600" dirty="0" err="1" smtClean="0">
                <a:latin typeface="+mj-ea"/>
                <a:ea typeface="+mj-ea"/>
              </a:rPr>
              <a:t>.println</a:t>
            </a:r>
            <a:r>
              <a:rPr lang="en-US" altLang="ko-KR" sz="1600" dirty="0">
                <a:latin typeface="+mj-ea"/>
                <a:ea typeface="+mj-ea"/>
              </a:rPr>
              <a:t>("</a:t>
            </a:r>
            <a:r>
              <a:rPr lang="en-US" altLang="ko-KR" sz="1600" dirty="0" err="1">
                <a:latin typeface="+mj-ea"/>
                <a:ea typeface="+mj-ea"/>
              </a:rPr>
              <a:t>NumberFormat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예외 발생</a:t>
            </a:r>
            <a:r>
              <a:rPr lang="en-US" altLang="ko-KR" sz="1600" dirty="0" smtClean="0">
                <a:latin typeface="+mj-ea"/>
                <a:ea typeface="+mj-ea"/>
              </a:rPr>
              <a:t>");</a:t>
            </a:r>
            <a:endParaRPr lang="en-US" altLang="ko-KR" sz="1600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     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}</a:t>
            </a:r>
            <a:endParaRPr lang="ko-KR" altLang="en-US" sz="1600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dirty="0" smtClean="0">
                <a:latin typeface="+mj-ea"/>
                <a:ea typeface="+mj-ea"/>
              </a:rPr>
              <a:t>    </a:t>
            </a:r>
            <a:r>
              <a:rPr lang="en-US" altLang="ko-KR" sz="1600" dirty="0" smtClean="0">
                <a:latin typeface="+mj-ea"/>
                <a:ea typeface="+mj-ea"/>
              </a:rPr>
              <a:t>}</a:t>
            </a:r>
            <a:endParaRPr lang="ko-KR" altLang="en-US" sz="1600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}</a:t>
            </a:r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7560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C:\Users\sec\AppData\Local\Microsoft\Windows\Temporary Internet Files\Content.IE5\TU1TRZ2W\research-66365_64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056" y="4926769"/>
            <a:ext cx="2595327" cy="172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latin typeface="+mj-ea"/>
                <a:ea typeface="+mj-ea"/>
              </a:rPr>
              <a:t>디버거를</a:t>
            </a:r>
            <a:r>
              <a:rPr lang="ko-KR" altLang="en-US" dirty="0">
                <a:latin typeface="+mj-ea"/>
                <a:ea typeface="+mj-ea"/>
              </a:rPr>
              <a:t> 사용하면 프로그램에서 쉽게 오류를 감지하고 진단할 수 있다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  <a:p>
            <a:r>
              <a:rPr lang="ko-KR" altLang="en-US" dirty="0" err="1">
                <a:latin typeface="+mj-ea"/>
                <a:ea typeface="+mj-ea"/>
              </a:rPr>
              <a:t>디버거는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중단점</a:t>
            </a:r>
            <a:r>
              <a:rPr lang="ko-KR" altLang="en-US" dirty="0">
                <a:latin typeface="+mj-ea"/>
                <a:ea typeface="+mj-ea"/>
              </a:rPr>
              <a:t>을 설정하여서 프로그램의 </a:t>
            </a:r>
            <a:r>
              <a:rPr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실행을 제어</a:t>
            </a:r>
            <a:r>
              <a:rPr lang="ko-KR" altLang="en-US" dirty="0">
                <a:latin typeface="+mj-ea"/>
                <a:ea typeface="+mj-ea"/>
              </a:rPr>
              <a:t>할 수 있으며 </a:t>
            </a:r>
            <a:r>
              <a:rPr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문장 단위로 실행</a:t>
            </a:r>
            <a:r>
              <a:rPr lang="ko-KR" altLang="en-US" dirty="0">
                <a:latin typeface="+mj-ea"/>
                <a:ea typeface="+mj-ea"/>
              </a:rPr>
              <a:t>하거나 </a:t>
            </a:r>
            <a:r>
              <a:rPr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변수의 값을 살펴볼 수 </a:t>
            </a:r>
            <a:r>
              <a:rPr lang="ko-KR" altLang="en-US" dirty="0">
                <a:latin typeface="+mj-ea"/>
                <a:ea typeface="+mj-ea"/>
              </a:rPr>
              <a:t>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논리적 오류 </a:t>
            </a:r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ko-KR" altLang="en-US" dirty="0" smtClean="0">
                <a:latin typeface="+mj-ea"/>
                <a:ea typeface="+mj-ea"/>
              </a:rPr>
              <a:t>오류는 아니지만 예상과 다른 결과일 때</a:t>
            </a:r>
            <a:r>
              <a:rPr lang="en-US" altLang="ko-KR" dirty="0" smtClean="0">
                <a:latin typeface="+mj-ea"/>
                <a:ea typeface="+mj-ea"/>
              </a:rPr>
              <a:t>) </a:t>
            </a:r>
            <a:r>
              <a:rPr lang="ko-KR" altLang="en-US" dirty="0" smtClean="0">
                <a:latin typeface="+mj-ea"/>
                <a:ea typeface="+mj-ea"/>
              </a:rPr>
              <a:t>수정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디버깅</a:t>
            </a:r>
          </a:p>
        </p:txBody>
      </p:sp>
      <p:sp>
        <p:nvSpPr>
          <p:cNvPr id="4" name="자유형 3"/>
          <p:cNvSpPr/>
          <p:nvPr/>
        </p:nvSpPr>
        <p:spPr>
          <a:xfrm>
            <a:off x="2690778" y="4809074"/>
            <a:ext cx="7134131" cy="1410795"/>
          </a:xfrm>
          <a:custGeom>
            <a:avLst/>
            <a:gdLst>
              <a:gd name="connsiteX0" fmla="*/ 0 w 7134131"/>
              <a:gd name="connsiteY0" fmla="*/ 1098673 h 1410795"/>
              <a:gd name="connsiteX1" fmla="*/ 1756373 w 7134131"/>
              <a:gd name="connsiteY1" fmla="*/ 3204 h 1410795"/>
              <a:gd name="connsiteX2" fmla="*/ 4906979 w 7134131"/>
              <a:gd name="connsiteY2" fmla="*/ 1406491 h 1410795"/>
              <a:gd name="connsiteX3" fmla="*/ 7134131 w 7134131"/>
              <a:gd name="connsiteY3" fmla="*/ 356289 h 14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4131" h="1410795">
                <a:moveTo>
                  <a:pt x="0" y="1098673"/>
                </a:moveTo>
                <a:cubicBezTo>
                  <a:pt x="469271" y="525287"/>
                  <a:pt x="938543" y="-48099"/>
                  <a:pt x="1756373" y="3204"/>
                </a:cubicBezTo>
                <a:cubicBezTo>
                  <a:pt x="2574203" y="54507"/>
                  <a:pt x="4010686" y="1347644"/>
                  <a:pt x="4906979" y="1406491"/>
                </a:cubicBezTo>
                <a:cubicBezTo>
                  <a:pt x="5803272" y="1465338"/>
                  <a:pt x="6468701" y="910813"/>
                  <a:pt x="7134131" y="356289"/>
                </a:cubicBezTo>
              </a:path>
            </a:pathLst>
          </a:custGeom>
          <a:noFill/>
          <a:ln w="762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3" name="Picture 7" descr="C:\Users\sec\AppData\Local\Microsoft\Windows\Temporary Internet Files\Content.IE5\X39SAWIG\ladybug-24622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47121">
            <a:off x="2853089" y="4981401"/>
            <a:ext cx="855223" cy="89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1749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+mj-ea"/>
                <a:ea typeface="+mj-ea"/>
              </a:rPr>
              <a:t>단언</a:t>
            </a:r>
            <a:r>
              <a:rPr lang="en-US" altLang="ko-KR" b="1" dirty="0">
                <a:latin typeface="+mj-ea"/>
                <a:ea typeface="+mj-ea"/>
              </a:rPr>
              <a:t>(assertions)</a:t>
            </a:r>
            <a:r>
              <a:rPr lang="ko-KR" altLang="en-US" dirty="0">
                <a:latin typeface="+mj-ea"/>
                <a:ea typeface="+mj-ea"/>
              </a:rPr>
              <a:t>은 프로그래머가 현재 시점에서 믿고 있는 내용을 다시 한 번 확인할 때 사용된다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단언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29" y="2942121"/>
            <a:ext cx="8337110" cy="1427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810" y="3042706"/>
            <a:ext cx="6245310" cy="318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91676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단언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2331435" y="1792587"/>
            <a:ext cx="7747000" cy="303291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  <a:miter/>
          </a:ln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j-ea"/>
                <a:ea typeface="+mj-ea"/>
              </a:rPr>
              <a:t>import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java.util.Scanner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600" b="1" dirty="0">
                <a:latin typeface="+mj-ea"/>
                <a:ea typeface="+mj-ea"/>
              </a:rPr>
              <a:t>public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class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AssertionTest</a:t>
            </a:r>
            <a:r>
              <a:rPr lang="en-US" altLang="ko-KR" sz="1600" dirty="0">
                <a:latin typeface="+mj-ea"/>
                <a:ea typeface="+mj-ea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>
                <a:latin typeface="+mj-ea"/>
                <a:ea typeface="+mj-ea"/>
              </a:rPr>
              <a:t>public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static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void</a:t>
            </a:r>
            <a:r>
              <a:rPr lang="en-US" altLang="ko-KR" sz="1600" dirty="0">
                <a:latin typeface="+mj-ea"/>
                <a:ea typeface="+mj-ea"/>
              </a:rPr>
              <a:t> main(String </a:t>
            </a:r>
            <a:r>
              <a:rPr lang="en-US" altLang="ko-KR" sz="1600" dirty="0" err="1">
                <a:latin typeface="+mj-ea"/>
                <a:ea typeface="+mj-ea"/>
              </a:rPr>
              <a:t>argv</a:t>
            </a:r>
            <a:r>
              <a:rPr lang="en-US" altLang="ko-KR" sz="1600" dirty="0">
                <a:latin typeface="+mj-ea"/>
                <a:ea typeface="+mj-ea"/>
              </a:rPr>
              <a:t>[])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	Scanner </a:t>
            </a:r>
            <a:r>
              <a:rPr lang="en-US" altLang="ko-KR" sz="1600" u="sng" dirty="0">
                <a:latin typeface="+mj-ea"/>
                <a:ea typeface="+mj-ea"/>
              </a:rPr>
              <a:t>input</a:t>
            </a:r>
            <a:r>
              <a:rPr lang="en-US" altLang="ko-KR" sz="1600" dirty="0">
                <a:latin typeface="+mj-ea"/>
                <a:ea typeface="+mj-ea"/>
              </a:rPr>
              <a:t> = </a:t>
            </a:r>
            <a:r>
              <a:rPr lang="en-US" altLang="ko-KR" sz="1600" b="1" dirty="0">
                <a:latin typeface="+mj-ea"/>
                <a:ea typeface="+mj-ea"/>
              </a:rPr>
              <a:t>new</a:t>
            </a:r>
            <a:r>
              <a:rPr lang="en-US" altLang="ko-KR" sz="1600" dirty="0">
                <a:latin typeface="+mj-ea"/>
                <a:ea typeface="+mj-ea"/>
              </a:rPr>
              <a:t> Scanner(</a:t>
            </a:r>
            <a:r>
              <a:rPr lang="en-US" altLang="ko-KR" sz="1600" dirty="0" err="1">
                <a:latin typeface="+mj-ea"/>
                <a:ea typeface="+mj-ea"/>
              </a:rPr>
              <a:t>System.</a:t>
            </a:r>
            <a:r>
              <a:rPr lang="en-US" altLang="ko-KR" sz="1600" b="1" i="1" dirty="0" err="1">
                <a:latin typeface="+mj-ea"/>
                <a:ea typeface="+mj-ea"/>
              </a:rPr>
              <a:t>in</a:t>
            </a:r>
            <a:r>
              <a:rPr lang="en-US" altLang="ko-KR" sz="1600" dirty="0">
                <a:latin typeface="+mj-ea"/>
                <a:ea typeface="+mj-ea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	</a:t>
            </a:r>
            <a:r>
              <a:rPr lang="en-US" altLang="ko-KR" sz="1600" dirty="0" err="1">
                <a:latin typeface="+mj-ea"/>
                <a:ea typeface="+mj-ea"/>
              </a:rPr>
              <a:t>System.</a:t>
            </a:r>
            <a:r>
              <a:rPr lang="en-US" altLang="ko-KR" sz="1600" b="1" i="1" dirty="0" err="1">
                <a:latin typeface="+mj-ea"/>
                <a:ea typeface="+mj-ea"/>
              </a:rPr>
              <a:t>out</a:t>
            </a:r>
            <a:r>
              <a:rPr lang="en-US" altLang="ko-KR" sz="1600" dirty="0" err="1">
                <a:latin typeface="+mj-ea"/>
                <a:ea typeface="+mj-ea"/>
              </a:rPr>
              <a:t>.print</a:t>
            </a:r>
            <a:r>
              <a:rPr lang="en-US" altLang="ko-KR" sz="1600" dirty="0">
                <a:latin typeface="+mj-ea"/>
                <a:ea typeface="+mj-ea"/>
              </a:rPr>
              <a:t>("</a:t>
            </a:r>
            <a:r>
              <a:rPr lang="ko-KR" altLang="en-US" sz="1600" dirty="0">
                <a:latin typeface="+mj-ea"/>
                <a:ea typeface="+mj-ea"/>
              </a:rPr>
              <a:t>날짜를 입력하시오</a:t>
            </a:r>
            <a:r>
              <a:rPr lang="en-US" altLang="ko-KR" sz="1600" dirty="0">
                <a:latin typeface="+mj-ea"/>
                <a:ea typeface="+mj-ea"/>
              </a:rPr>
              <a:t>: ");</a:t>
            </a:r>
            <a:endParaRPr lang="ko-KR" altLang="en-US" sz="1600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ko-KR" altLang="en-US" sz="1600" dirty="0">
                <a:latin typeface="+mj-ea"/>
                <a:ea typeface="+mj-ea"/>
              </a:rPr>
              <a:t>		</a:t>
            </a:r>
            <a:r>
              <a:rPr lang="en-US" altLang="ko-KR" sz="1600" b="1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date = </a:t>
            </a:r>
            <a:r>
              <a:rPr lang="en-US" altLang="ko-KR" sz="1600" dirty="0" err="1">
                <a:latin typeface="+mj-ea"/>
                <a:ea typeface="+mj-ea"/>
              </a:rPr>
              <a:t>input.nextInt</a:t>
            </a:r>
            <a:r>
              <a:rPr lang="en-US" altLang="ko-KR" sz="1600" dirty="0">
                <a:latin typeface="+mj-ea"/>
                <a:ea typeface="+mj-ea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	// </a:t>
            </a:r>
            <a:r>
              <a:rPr lang="ko-KR" altLang="en-US" sz="1600" dirty="0">
                <a:latin typeface="+mj-ea"/>
                <a:ea typeface="+mj-ea"/>
              </a:rPr>
              <a:t>날짜가 </a:t>
            </a:r>
            <a:r>
              <a:rPr lang="en-US" altLang="ko-KR" sz="1600" dirty="0">
                <a:latin typeface="+mj-ea"/>
                <a:ea typeface="+mj-ea"/>
              </a:rPr>
              <a:t>1 </a:t>
            </a:r>
            <a:r>
              <a:rPr lang="ko-KR" altLang="en-US" sz="1600" dirty="0">
                <a:latin typeface="+mj-ea"/>
                <a:ea typeface="+mj-ea"/>
              </a:rPr>
              <a:t>이상이고 </a:t>
            </a:r>
            <a:r>
              <a:rPr lang="en-US" altLang="ko-KR" sz="1600" dirty="0">
                <a:latin typeface="+mj-ea"/>
                <a:ea typeface="+mj-ea"/>
              </a:rPr>
              <a:t>31 </a:t>
            </a:r>
            <a:r>
              <a:rPr lang="ko-KR" altLang="en-US" sz="1600" dirty="0">
                <a:latin typeface="+mj-ea"/>
                <a:ea typeface="+mj-ea"/>
              </a:rPr>
              <a:t>이하인지를 검증한다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ko-KR" altLang="en-US" sz="1600" dirty="0">
                <a:latin typeface="+mj-ea"/>
                <a:ea typeface="+mj-ea"/>
              </a:rPr>
              <a:t>		</a:t>
            </a:r>
            <a:r>
              <a:rPr lang="en-US" altLang="ko-KR" sz="1600" b="1" dirty="0">
                <a:latin typeface="+mj-ea"/>
                <a:ea typeface="+mj-ea"/>
              </a:rPr>
              <a:t>assert</a:t>
            </a:r>
            <a:r>
              <a:rPr lang="en-US" altLang="ko-KR" sz="1600" dirty="0">
                <a:latin typeface="+mj-ea"/>
                <a:ea typeface="+mj-ea"/>
              </a:rPr>
              <a:t>(date &gt;= 1 &amp;&amp; date &lt;= 31) : "</a:t>
            </a:r>
            <a:r>
              <a:rPr lang="ko-KR" altLang="en-US" sz="1600" dirty="0">
                <a:latin typeface="+mj-ea"/>
                <a:ea typeface="+mj-ea"/>
              </a:rPr>
              <a:t>잘못된 날짜</a:t>
            </a:r>
            <a:r>
              <a:rPr lang="en-US" altLang="ko-KR" sz="1600" dirty="0">
                <a:latin typeface="+mj-ea"/>
                <a:ea typeface="+mj-ea"/>
              </a:rPr>
              <a:t>: "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+ date;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	</a:t>
            </a:r>
            <a:r>
              <a:rPr lang="en-US" altLang="ko-KR" sz="1600" dirty="0" err="1">
                <a:latin typeface="+mj-ea"/>
                <a:ea typeface="+mj-ea"/>
              </a:rPr>
              <a:t>System.</a:t>
            </a:r>
            <a:r>
              <a:rPr lang="en-US" altLang="ko-KR" sz="1600" b="1" i="1" dirty="0" err="1">
                <a:latin typeface="+mj-ea"/>
                <a:ea typeface="+mj-ea"/>
              </a:rPr>
              <a:t>out</a:t>
            </a:r>
            <a:r>
              <a:rPr lang="en-US" altLang="ko-KR" sz="1600" dirty="0" err="1">
                <a:latin typeface="+mj-ea"/>
                <a:ea typeface="+mj-ea"/>
              </a:rPr>
              <a:t>.printf</a:t>
            </a:r>
            <a:r>
              <a:rPr lang="en-US" altLang="ko-KR" sz="1600" dirty="0">
                <a:latin typeface="+mj-ea"/>
                <a:ea typeface="+mj-ea"/>
              </a:rPr>
              <a:t>("</a:t>
            </a:r>
            <a:r>
              <a:rPr lang="ko-KR" altLang="en-US" sz="1600" dirty="0">
                <a:latin typeface="+mj-ea"/>
                <a:ea typeface="+mj-ea"/>
              </a:rPr>
              <a:t>입력된 날짜는 </a:t>
            </a:r>
            <a:r>
              <a:rPr lang="en-US" altLang="ko-KR" sz="1600" dirty="0">
                <a:latin typeface="+mj-ea"/>
                <a:ea typeface="+mj-ea"/>
              </a:rPr>
              <a:t>%d</a:t>
            </a:r>
            <a:r>
              <a:rPr lang="ko-KR" altLang="en-US" sz="1600" dirty="0">
                <a:latin typeface="+mj-ea"/>
                <a:ea typeface="+mj-ea"/>
              </a:rPr>
              <a:t>입니다</a:t>
            </a:r>
            <a:r>
              <a:rPr lang="en-US" altLang="ko-KR" sz="1600" dirty="0">
                <a:latin typeface="+mj-ea"/>
                <a:ea typeface="+mj-ea"/>
              </a:rPr>
              <a:t>.\n", date);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85550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>
                <a:latin typeface="+mj-ea"/>
                <a:ea typeface="+mj-ea"/>
              </a:rPr>
              <a:t>로깅</a:t>
            </a:r>
            <a:r>
              <a:rPr lang="en-US" altLang="ko-KR" b="1" dirty="0">
                <a:latin typeface="+mj-ea"/>
                <a:ea typeface="+mj-ea"/>
              </a:rPr>
              <a:t>(logging)</a:t>
            </a:r>
            <a:r>
              <a:rPr lang="ko-KR" altLang="en-US" dirty="0">
                <a:latin typeface="+mj-ea"/>
                <a:ea typeface="+mj-ea"/>
              </a:rPr>
              <a:t>이란 어딘가에 계속하여 기록을 남기는 것이다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endParaRPr lang="ko-KR" altLang="en-US" dirty="0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j-ea"/>
                <a:ea typeface="+mj-ea"/>
              </a:rPr>
              <a:t>로깅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902" y="2472936"/>
            <a:ext cx="5805421" cy="3851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31162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로깅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2331435" y="1792587"/>
            <a:ext cx="7747000" cy="265266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 smtClean="0">
                <a:latin typeface="+mj-ea"/>
                <a:ea typeface="+mj-ea"/>
              </a:rPr>
              <a:t>import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java.util.logging.Logger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600" b="1" dirty="0">
                <a:latin typeface="+mj-ea"/>
                <a:ea typeface="+mj-ea"/>
              </a:rPr>
              <a:t>public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class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LoggingTest</a:t>
            </a:r>
            <a:r>
              <a:rPr lang="en-US" altLang="ko-KR" sz="1600" dirty="0">
                <a:latin typeface="+mj-ea"/>
                <a:ea typeface="+mj-ea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>
                <a:latin typeface="+mj-ea"/>
                <a:ea typeface="+mj-ea"/>
              </a:rPr>
              <a:t>public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static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void</a:t>
            </a:r>
            <a:r>
              <a:rPr lang="en-US" altLang="ko-KR" sz="1600" dirty="0">
                <a:latin typeface="+mj-ea"/>
                <a:ea typeface="+mj-ea"/>
              </a:rPr>
              <a:t> main(String </a:t>
            </a:r>
            <a:r>
              <a:rPr lang="en-US" altLang="ko-KR" sz="1600" dirty="0" err="1">
                <a:latin typeface="+mj-ea"/>
                <a:ea typeface="+mj-ea"/>
              </a:rPr>
              <a:t>argv</a:t>
            </a:r>
            <a:r>
              <a:rPr lang="en-US" altLang="ko-KR" sz="1600" dirty="0">
                <a:latin typeface="+mj-ea"/>
                <a:ea typeface="+mj-ea"/>
              </a:rPr>
              <a:t>[])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	String filename = "</a:t>
            </a:r>
            <a:r>
              <a:rPr lang="en-US" altLang="ko-KR" sz="1600" dirty="0" err="1">
                <a:latin typeface="+mj-ea"/>
                <a:ea typeface="+mj-ea"/>
              </a:rPr>
              <a:t>test.dat</a:t>
            </a:r>
            <a:r>
              <a:rPr lang="en-US" altLang="ko-KR" sz="1600" dirty="0">
                <a:latin typeface="+mj-ea"/>
                <a:ea typeface="+mj-ea"/>
              </a:rPr>
              <a:t>";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	</a:t>
            </a:r>
            <a:r>
              <a:rPr lang="en-US" altLang="ko-KR" sz="1600" dirty="0" err="1">
                <a:latin typeface="+mj-ea"/>
                <a:ea typeface="+mj-ea"/>
              </a:rPr>
              <a:t>Logger.</a:t>
            </a:r>
            <a:r>
              <a:rPr lang="en-US" altLang="ko-KR" sz="1600" i="1" dirty="0" err="1">
                <a:latin typeface="+mj-ea"/>
                <a:ea typeface="+mj-ea"/>
              </a:rPr>
              <a:t>getGlobal</a:t>
            </a:r>
            <a:r>
              <a:rPr lang="en-US" altLang="ko-KR" sz="1600" dirty="0">
                <a:latin typeface="+mj-ea"/>
                <a:ea typeface="+mj-ea"/>
              </a:rPr>
              <a:t>().info(filename + " </a:t>
            </a:r>
            <a:r>
              <a:rPr lang="ko-KR" altLang="en-US" sz="1600" dirty="0">
                <a:latin typeface="+mj-ea"/>
                <a:ea typeface="+mj-ea"/>
              </a:rPr>
              <a:t>파일을 </a:t>
            </a:r>
            <a:r>
              <a:rPr lang="ko-KR" altLang="en-US" sz="1600" dirty="0" err="1">
                <a:latin typeface="+mj-ea"/>
                <a:ea typeface="+mj-ea"/>
              </a:rPr>
              <a:t>오픈하였음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");</a:t>
            </a:r>
            <a:endParaRPr lang="ko-KR" altLang="en-US" sz="1600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dirty="0">
                <a:latin typeface="+mj-ea"/>
                <a:ea typeface="+mj-ea"/>
              </a:rPr>
              <a:t>}</a:t>
            </a:r>
            <a:endParaRPr lang="ko-KR" altLang="en-US" sz="1600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}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339373" y="4517679"/>
            <a:ext cx="7739062" cy="1321806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latin typeface="+mj-ea"/>
                <a:ea typeface="+mj-ea"/>
              </a:rPr>
              <a:t>8</a:t>
            </a:r>
            <a:r>
              <a:rPr lang="ko-KR" altLang="en-US" sz="1400" dirty="0">
                <a:latin typeface="+mj-ea"/>
                <a:ea typeface="+mj-ea"/>
              </a:rPr>
              <a:t>월 </a:t>
            </a:r>
            <a:r>
              <a:rPr lang="en-US" altLang="ko-KR" sz="1400" dirty="0">
                <a:latin typeface="+mj-ea"/>
                <a:ea typeface="+mj-ea"/>
              </a:rPr>
              <a:t>15, 2015 1:48:39 </a:t>
            </a:r>
            <a:r>
              <a:rPr lang="ko-KR" altLang="en-US" sz="1400" dirty="0">
                <a:latin typeface="+mj-ea"/>
                <a:ea typeface="+mj-ea"/>
              </a:rPr>
              <a:t>오후 </a:t>
            </a:r>
            <a:r>
              <a:rPr lang="en-US" altLang="ko-KR" sz="1400" dirty="0" err="1">
                <a:latin typeface="+mj-ea"/>
                <a:ea typeface="+mj-ea"/>
              </a:rPr>
              <a:t>LoggingTest</a:t>
            </a:r>
            <a:r>
              <a:rPr lang="en-US" altLang="ko-KR" sz="1400" dirty="0">
                <a:latin typeface="+mj-ea"/>
                <a:ea typeface="+mj-ea"/>
              </a:rPr>
              <a:t> main</a:t>
            </a:r>
            <a:endParaRPr lang="ko-KR" altLang="en-US" sz="1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1400" dirty="0">
                <a:latin typeface="+mj-ea"/>
                <a:ea typeface="+mj-ea"/>
              </a:rPr>
              <a:t>정보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en-US" altLang="ko-KR" sz="1400" dirty="0" err="1">
                <a:latin typeface="+mj-ea"/>
                <a:ea typeface="+mj-ea"/>
              </a:rPr>
              <a:t>test.dat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파일을 </a:t>
            </a:r>
            <a:r>
              <a:rPr lang="ko-KR" altLang="en-US" sz="1400" dirty="0" err="1">
                <a:latin typeface="+mj-ea"/>
                <a:ea typeface="+mj-ea"/>
              </a:rPr>
              <a:t>오픈하였음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969" y="4425369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337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정리해</a:t>
            </a:r>
            <a:r>
              <a:rPr lang="en-US" altLang="ko-KR" dirty="0"/>
              <a:t> </a:t>
            </a:r>
            <a:r>
              <a:rPr lang="ko-KR" altLang="en-US" dirty="0"/>
              <a:t>보면</a:t>
            </a:r>
            <a:r>
              <a:rPr lang="en-US" altLang="ko-KR" dirty="0"/>
              <a:t>…</a:t>
            </a:r>
            <a:r>
              <a:rPr lang="ko-KR" altLang="en-US" dirty="0"/>
              <a:t>필수 기술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695326" y="1953018"/>
            <a:ext cx="7985379" cy="2508145"/>
          </a:xfrm>
          <a:prstGeom prst="roundRect">
            <a:avLst>
              <a:gd name="adj" fmla="val 27381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95326" y="4618748"/>
            <a:ext cx="7266050" cy="2036423"/>
          </a:xfrm>
          <a:prstGeom prst="roundRect">
            <a:avLst>
              <a:gd name="adj" fmla="val 27381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47725" y="2044119"/>
            <a:ext cx="7832980" cy="241704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dirty="0" smtClean="0">
                <a:ea typeface="굴림" panose="020B0600000101010101" pitchFamily="50" charset="-127"/>
              </a:rPr>
              <a:t>오류 디버깅</a:t>
            </a:r>
            <a:endParaRPr lang="en-US" altLang="ko-KR" sz="3600" dirty="0" smtClean="0">
              <a:ea typeface="굴림" panose="020B0600000101010101" pitchFamily="50" charset="-127"/>
            </a:endParaRPr>
          </a:p>
          <a:p>
            <a:r>
              <a:rPr lang="ko-KR" altLang="en-US" sz="3600" dirty="0" smtClean="0">
                <a:ea typeface="굴림" panose="020B0600000101010101" pitchFamily="50" charset="-127"/>
              </a:rPr>
              <a:t>예외 클래스</a:t>
            </a:r>
            <a:r>
              <a:rPr lang="en-US" altLang="ko-KR" sz="3600" dirty="0" smtClean="0">
                <a:ea typeface="굴림" panose="020B0600000101010101" pitchFamily="50" charset="-127"/>
              </a:rPr>
              <a:t> </a:t>
            </a:r>
          </a:p>
          <a:p>
            <a:r>
              <a:rPr lang="ko-KR" altLang="en-US" sz="3600" dirty="0" smtClean="0">
                <a:ea typeface="굴림" panose="020B0600000101010101" pitchFamily="50" charset="-127"/>
              </a:rPr>
              <a:t>예외 처리</a:t>
            </a:r>
            <a:r>
              <a:rPr lang="en-US" altLang="ko-KR" sz="3600" dirty="0">
                <a:ea typeface="굴림" panose="020B0600000101010101" pitchFamily="50" charset="-127"/>
              </a:rPr>
              <a:t> </a:t>
            </a:r>
            <a:r>
              <a:rPr lang="ko-KR" altLang="en-US" sz="3600" dirty="0" smtClean="0">
                <a:ea typeface="굴림" panose="020B0600000101010101" pitchFamily="50" charset="-127"/>
              </a:rPr>
              <a:t>코드 블록</a:t>
            </a:r>
            <a:r>
              <a:rPr lang="en-US" altLang="ko-KR" sz="3600" dirty="0" smtClean="0">
                <a:ea typeface="굴림" panose="020B0600000101010101" pitchFamily="50" charset="-127"/>
              </a:rPr>
              <a:t>: try-catch</a:t>
            </a:r>
          </a:p>
          <a:p>
            <a:r>
              <a:rPr lang="ko-KR" altLang="en-US" sz="3600" dirty="0" smtClean="0">
                <a:ea typeface="굴림" panose="020B0600000101010101" pitchFamily="50" charset="-127"/>
              </a:rPr>
              <a:t>예외 떠넘기기</a:t>
            </a:r>
            <a:r>
              <a:rPr lang="en-US" altLang="ko-KR" sz="3600" dirty="0" smtClean="0">
                <a:ea typeface="굴림" panose="020B0600000101010101" pitchFamily="50" charset="-127"/>
              </a:rPr>
              <a:t>: throws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028701" y="4730390"/>
            <a:ext cx="7652003" cy="1924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dirty="0" smtClean="0">
                <a:ea typeface="굴림" panose="020B0600000101010101" pitchFamily="50" charset="-127"/>
              </a:rPr>
              <a:t>예외 처리 장점</a:t>
            </a:r>
            <a:endParaRPr lang="en-US" altLang="ko-KR" sz="3600" dirty="0" smtClean="0">
              <a:ea typeface="굴림" panose="020B0600000101010101" pitchFamily="50" charset="-127"/>
            </a:endParaRPr>
          </a:p>
          <a:p>
            <a:r>
              <a:rPr lang="ko-KR" altLang="en-US" sz="3600" dirty="0" smtClean="0">
                <a:ea typeface="굴림" panose="020B0600000101010101" pitchFamily="50" charset="-127"/>
              </a:rPr>
              <a:t>단언</a:t>
            </a:r>
            <a:r>
              <a:rPr lang="en-US" altLang="ko-KR" sz="3600" dirty="0" smtClean="0">
                <a:ea typeface="굴림" panose="020B0600000101010101" pitchFamily="50" charset="-127"/>
              </a:rPr>
              <a:t>, </a:t>
            </a:r>
            <a:r>
              <a:rPr lang="ko-KR" altLang="en-US" sz="3600" dirty="0" smtClean="0">
                <a:ea typeface="굴림" panose="020B0600000101010101" pitchFamily="50" charset="-127"/>
              </a:rPr>
              <a:t>로깅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92115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j-ea"/>
                <a:ea typeface="+mj-ea"/>
              </a:rPr>
              <a:t>이클립스에서</a:t>
            </a:r>
            <a:r>
              <a:rPr lang="ko-KR" altLang="en-US" dirty="0">
                <a:latin typeface="+mj-ea"/>
                <a:ea typeface="+mj-ea"/>
              </a:rPr>
              <a:t> 디버깅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133" y="1770278"/>
            <a:ext cx="5695734" cy="46438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98584" y="622943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원하는 결과가 아님</a:t>
            </a:r>
          </a:p>
        </p:txBody>
      </p:sp>
    </p:spTree>
    <p:extLst>
      <p:ext uri="{BB962C8B-B14F-4D97-AF65-F5344CB8AC3E}">
        <p14:creationId xmlns:p14="http://schemas.microsoft.com/office/powerpoint/2010/main" val="4017500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j-ea"/>
                <a:ea typeface="+mj-ea"/>
              </a:rPr>
              <a:t>이클립스에서</a:t>
            </a:r>
            <a:r>
              <a:rPr lang="ko-KR" altLang="en-US" dirty="0">
                <a:latin typeface="+mj-ea"/>
                <a:ea typeface="+mj-ea"/>
              </a:rPr>
              <a:t> 디버깅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059" y="2446170"/>
            <a:ext cx="7918065" cy="425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69221" y="1535838"/>
            <a:ext cx="6357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중단점 설정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중단점까지 실행 후 자동 중단 </a:t>
            </a:r>
            <a:r>
              <a:rPr lang="en-US" altLang="ko-KR" dirty="0"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j-ea"/>
                <a:ea typeface="+mj-ea"/>
                <a:sym typeface="Wingdings" panose="05000000000000000000" pitchFamily="2" charset="2"/>
              </a:rPr>
              <a:t>변수 값 조사</a:t>
            </a:r>
            <a:endParaRPr lang="en-US" altLang="ko-KR" dirty="0"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ko-KR" altLang="en-US" dirty="0">
                <a:latin typeface="+mj-ea"/>
                <a:ea typeface="+mj-ea"/>
                <a:sym typeface="Wingdings" panose="05000000000000000000" pitchFamily="2" charset="2"/>
              </a:rPr>
              <a:t>설정 방법</a:t>
            </a:r>
            <a:r>
              <a:rPr lang="en-US" altLang="ko-KR" dirty="0">
                <a:latin typeface="+mj-ea"/>
                <a:ea typeface="+mj-ea"/>
                <a:sym typeface="Wingdings" panose="05000000000000000000" pitchFamily="2" charset="2"/>
              </a:rPr>
              <a:t>: </a:t>
            </a:r>
            <a:r>
              <a:rPr lang="ko-KR" altLang="en-US" dirty="0">
                <a:latin typeface="+mj-ea"/>
                <a:ea typeface="+mj-ea"/>
                <a:sym typeface="Wingdings" panose="05000000000000000000" pitchFamily="2" charset="2"/>
              </a:rPr>
              <a:t>문장 왼쪽 바 더블클릭 혹은 </a:t>
            </a:r>
            <a:endParaRPr lang="en-US" altLang="ko-KR" dirty="0"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+mj-ea"/>
                <a:ea typeface="+mj-ea"/>
                <a:sym typeface="Wingdings" panose="05000000000000000000" pitchFamily="2" charset="2"/>
              </a:rPr>
              <a:t>              </a:t>
            </a:r>
            <a:r>
              <a:rPr lang="ko-KR" altLang="en-US" dirty="0">
                <a:latin typeface="+mj-ea"/>
                <a:ea typeface="+mj-ea"/>
                <a:sym typeface="Wingdings" panose="05000000000000000000" pitchFamily="2" charset="2"/>
              </a:rPr>
              <a:t>팝업 메뉴에서 </a:t>
            </a:r>
            <a:r>
              <a:rPr lang="en-US" altLang="ko-KR" dirty="0">
                <a:latin typeface="+mj-ea"/>
                <a:ea typeface="+mj-ea"/>
                <a:sym typeface="Wingdings" panose="05000000000000000000" pitchFamily="2" charset="2"/>
              </a:rPr>
              <a:t>Toggle Breakpoint </a:t>
            </a:r>
            <a:r>
              <a:rPr lang="ko-KR" altLang="en-US" dirty="0">
                <a:latin typeface="+mj-ea"/>
                <a:ea typeface="+mj-ea"/>
                <a:sym typeface="Wingdings" panose="05000000000000000000" pitchFamily="2" charset="2"/>
              </a:rPr>
              <a:t>선택</a:t>
            </a:r>
            <a:endParaRPr lang="ko-KR" altLang="en-US" dirty="0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776" y="4266802"/>
            <a:ext cx="3934374" cy="243874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12813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j-ea"/>
                <a:ea typeface="+mj-ea"/>
              </a:rPr>
              <a:t>이클립스에서</a:t>
            </a:r>
            <a:r>
              <a:rPr lang="ko-KR" altLang="en-US" dirty="0">
                <a:latin typeface="+mj-ea"/>
                <a:ea typeface="+mj-ea"/>
              </a:rPr>
              <a:t> 디버깅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059" y="2446170"/>
            <a:ext cx="7918065" cy="425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69221" y="1535837"/>
            <a:ext cx="6357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중단점 설정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중단점까지 실행 후 자동 중단 </a:t>
            </a:r>
            <a:r>
              <a:rPr lang="en-US" altLang="ko-KR" dirty="0"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j-ea"/>
                <a:ea typeface="+mj-ea"/>
                <a:sym typeface="Wingdings" panose="05000000000000000000" pitchFamily="2" charset="2"/>
              </a:rPr>
              <a:t>변수 값 조사</a:t>
            </a:r>
            <a:endParaRPr lang="en-US" altLang="ko-KR" dirty="0"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ko-KR" altLang="en-US" dirty="0">
                <a:latin typeface="+mj-ea"/>
                <a:ea typeface="+mj-ea"/>
                <a:sym typeface="Wingdings" panose="05000000000000000000" pitchFamily="2" charset="2"/>
              </a:rPr>
              <a:t>설정 방법</a:t>
            </a:r>
            <a:r>
              <a:rPr lang="en-US" altLang="ko-KR" dirty="0">
                <a:latin typeface="+mj-ea"/>
                <a:ea typeface="+mj-ea"/>
                <a:sym typeface="Wingdings" panose="05000000000000000000" pitchFamily="2" charset="2"/>
              </a:rPr>
              <a:t>: </a:t>
            </a:r>
            <a:r>
              <a:rPr lang="ko-KR" altLang="en-US" dirty="0">
                <a:latin typeface="+mj-ea"/>
                <a:ea typeface="+mj-ea"/>
                <a:sym typeface="Wingdings" panose="05000000000000000000" pitchFamily="2" charset="2"/>
              </a:rPr>
              <a:t>문장 왼쪽 바 더블클릭 혹은 </a:t>
            </a:r>
            <a:endParaRPr lang="en-US" altLang="ko-KR" dirty="0"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+mj-ea"/>
                <a:ea typeface="+mj-ea"/>
                <a:sym typeface="Wingdings" panose="05000000000000000000" pitchFamily="2" charset="2"/>
              </a:rPr>
              <a:t>              </a:t>
            </a:r>
            <a:r>
              <a:rPr lang="ko-KR" altLang="en-US" dirty="0">
                <a:latin typeface="+mj-ea"/>
                <a:ea typeface="+mj-ea"/>
                <a:sym typeface="Wingdings" panose="05000000000000000000" pitchFamily="2" charset="2"/>
              </a:rPr>
              <a:t>팝업 메뉴에서 </a:t>
            </a:r>
            <a:r>
              <a:rPr lang="en-US" altLang="ko-KR" dirty="0">
                <a:latin typeface="+mj-ea"/>
                <a:ea typeface="+mj-ea"/>
                <a:sym typeface="Wingdings" panose="05000000000000000000" pitchFamily="2" charset="2"/>
              </a:rPr>
              <a:t>Toggle Breakpoint </a:t>
            </a:r>
            <a:r>
              <a:rPr lang="ko-KR" altLang="en-US" dirty="0">
                <a:latin typeface="+mj-ea"/>
                <a:ea typeface="+mj-ea"/>
                <a:sym typeface="Wingdings" panose="05000000000000000000" pitchFamily="2" charset="2"/>
              </a:rPr>
              <a:t>선택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9075" y="2852005"/>
            <a:ext cx="2918632" cy="300182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81885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j-ea"/>
                <a:ea typeface="+mj-ea"/>
              </a:rPr>
              <a:t>이클립스에서</a:t>
            </a:r>
            <a:r>
              <a:rPr lang="ko-KR" altLang="en-US" dirty="0">
                <a:latin typeface="+mj-ea"/>
                <a:ea typeface="+mj-ea"/>
              </a:rPr>
              <a:t> 디버깅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9220" y="1535837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중단점 설정 </a:t>
            </a:r>
            <a:r>
              <a:rPr lang="en-US" altLang="ko-KR" dirty="0"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j-ea"/>
                <a:ea typeface="+mj-ea"/>
                <a:sym typeface="Wingdings" panose="05000000000000000000" pitchFamily="2" charset="2"/>
              </a:rPr>
              <a:t>디버그 모드 설정</a:t>
            </a:r>
            <a:r>
              <a:rPr lang="en-US" altLang="ko-KR" dirty="0">
                <a:latin typeface="+mj-ea"/>
                <a:ea typeface="+mj-ea"/>
                <a:sym typeface="Wingdings" panose="05000000000000000000" pitchFamily="2" charset="2"/>
              </a:rPr>
              <a:t> 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080" y="1905170"/>
            <a:ext cx="5553840" cy="4780625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539231" y="1905170"/>
            <a:ext cx="585926" cy="198839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125157" y="6043644"/>
            <a:ext cx="585926" cy="198839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630139" y="6043644"/>
            <a:ext cx="992820" cy="198839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63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j-ea"/>
                <a:ea typeface="+mj-ea"/>
              </a:rPr>
              <a:t>이클립스에서</a:t>
            </a:r>
            <a:r>
              <a:rPr lang="ko-KR" altLang="en-US" dirty="0">
                <a:latin typeface="+mj-ea"/>
                <a:ea typeface="+mj-ea"/>
              </a:rPr>
              <a:t> 디버깅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194" y="2150081"/>
            <a:ext cx="8915420" cy="22266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038" y="4744008"/>
            <a:ext cx="3429479" cy="619211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7303364" y="3222595"/>
            <a:ext cx="1331651" cy="15214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 flipV="1">
            <a:off x="5119457" y="3275861"/>
            <a:ext cx="2139519" cy="14681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73419" y="4957435"/>
            <a:ext cx="2948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rgbClr val="FF0000"/>
                </a:solidFill>
                <a:latin typeface="+mj-ea"/>
                <a:ea typeface="+mj-ea"/>
              </a:rPr>
              <a:t>중단점 설정된 문장 이전 문장들에</a:t>
            </a:r>
          </a:p>
        </p:txBody>
      </p:sp>
    </p:spTree>
    <p:extLst>
      <p:ext uri="{BB962C8B-B14F-4D97-AF65-F5344CB8AC3E}">
        <p14:creationId xmlns:p14="http://schemas.microsoft.com/office/powerpoint/2010/main" val="225989785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1662</TotalTime>
  <Words>1054</Words>
  <Application>Microsoft Office PowerPoint</Application>
  <PresentationFormat>와이드스크린</PresentationFormat>
  <Paragraphs>322</Paragraphs>
  <Slides>44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44</vt:i4>
      </vt:variant>
    </vt:vector>
  </HeadingPairs>
  <TitlesOfParts>
    <vt:vector size="56" baseType="lpstr">
      <vt:lpstr>굴림</vt:lpstr>
      <vt:lpstr>맑은 고딕</vt:lpstr>
      <vt:lpstr>Arial</vt:lpstr>
      <vt:lpstr>Calibri</vt:lpstr>
      <vt:lpstr>Calibri Light</vt:lpstr>
      <vt:lpstr>Symbol</vt:lpstr>
      <vt:lpstr>Tw Cen MT</vt:lpstr>
      <vt:lpstr>Wingdings</vt:lpstr>
      <vt:lpstr>Wingdings 2</vt:lpstr>
      <vt:lpstr>Wingdings 3</vt:lpstr>
      <vt:lpstr>HDOfficeLightV0</vt:lpstr>
      <vt:lpstr>New_Simple01</vt:lpstr>
      <vt:lpstr>제3부 자바II (1)</vt:lpstr>
      <vt:lpstr>디버깅</vt:lpstr>
      <vt:lpstr>오류 메시지를 분석한다. </vt:lpstr>
      <vt:lpstr>디버깅</vt:lpstr>
      <vt:lpstr>이클립스에서 디버깅</vt:lpstr>
      <vt:lpstr>이클립스에서 디버깅</vt:lpstr>
      <vt:lpstr>이클립스에서 디버깅</vt:lpstr>
      <vt:lpstr>이클립스에서 디버깅</vt:lpstr>
      <vt:lpstr>이클립스에서 디버깅</vt:lpstr>
      <vt:lpstr>이클립스의 디버깅 명령어</vt:lpstr>
      <vt:lpstr>이클립스의 디버깅 명령어</vt:lpstr>
      <vt:lpstr>이클립스의 디버깅 명령어</vt:lpstr>
      <vt:lpstr>에러와 예외</vt:lpstr>
      <vt:lpstr>에러와 예외</vt:lpstr>
      <vt:lpstr>예외의 예시</vt:lpstr>
      <vt:lpstr>예외처리</vt:lpstr>
      <vt:lpstr>예외클래스</vt:lpstr>
      <vt:lpstr>예외클래스</vt:lpstr>
      <vt:lpstr>예외클래스</vt:lpstr>
      <vt:lpstr>예외클래스</vt:lpstr>
      <vt:lpstr>예외클래스</vt:lpstr>
      <vt:lpstr>예외 처리 코드</vt:lpstr>
      <vt:lpstr>예외 처리 코드: try-catch-finally 블록 </vt:lpstr>
      <vt:lpstr>예외 처리 코드: try-catch-finally 블록 </vt:lpstr>
      <vt:lpstr>예외 처리 코드: try-catch-finally 블록 </vt:lpstr>
      <vt:lpstr>예외 처리 코드: try-catch-finally 블록 </vt:lpstr>
      <vt:lpstr>예외 처리 코드: try-with-resources 문장</vt:lpstr>
      <vt:lpstr>예외 처리 코드: try-with-resources 문장</vt:lpstr>
      <vt:lpstr>다형성과 예외</vt:lpstr>
      <vt:lpstr>다형성과 예외 </vt:lpstr>
      <vt:lpstr>다형성과 예외 </vt:lpstr>
      <vt:lpstr>예외 떠넘기기</vt:lpstr>
      <vt:lpstr>예외 떠넘기기</vt:lpstr>
      <vt:lpstr>예외 떠넘기기: 예외를 처리하는 절차</vt:lpstr>
      <vt:lpstr>예외 떠넘기기</vt:lpstr>
      <vt:lpstr>예외 떠넘기기</vt:lpstr>
      <vt:lpstr>예외 처리의 장점</vt:lpstr>
      <vt:lpstr>예외 처리의 장점</vt:lpstr>
      <vt:lpstr>LAB: 예외 처리하기</vt:lpstr>
      <vt:lpstr>단언</vt:lpstr>
      <vt:lpstr>단언</vt:lpstr>
      <vt:lpstr>로깅</vt:lpstr>
      <vt:lpstr>로깅</vt:lpstr>
      <vt:lpstr>정리해 보면…필수 기술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제1부 자바리뷰(1)</dc:title>
  <dc:creator>hallym</dc:creator>
  <cp:lastModifiedBy>User</cp:lastModifiedBy>
  <cp:revision>204</cp:revision>
  <dcterms:created xsi:type="dcterms:W3CDTF">2022-07-20T08:54:17Z</dcterms:created>
  <dcterms:modified xsi:type="dcterms:W3CDTF">2022-10-20T08:27:48Z</dcterms:modified>
</cp:coreProperties>
</file>