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</p:sldMasterIdLst>
  <p:notesMasterIdLst>
    <p:notesMasterId r:id="rId5"/>
  </p:notesMasterIdLst>
  <p:sldIdLst>
    <p:sldId id="256" r:id="rId4"/>
    <p:sldId id="314" r:id="rId6"/>
    <p:sldId id="433" r:id="rId7"/>
    <p:sldId id="409" r:id="rId8"/>
    <p:sldId id="434" r:id="rId9"/>
    <p:sldId id="410" r:id="rId10"/>
    <p:sldId id="411" r:id="rId11"/>
    <p:sldId id="412" r:id="rId12"/>
    <p:sldId id="413" r:id="rId13"/>
    <p:sldId id="337" r:id="rId14"/>
    <p:sldId id="403" r:id="rId15"/>
    <p:sldId id="418" r:id="rId16"/>
    <p:sldId id="435" r:id="rId17"/>
    <p:sldId id="436" r:id="rId18"/>
    <p:sldId id="260" r:id="rId19"/>
  </p:sldIdLst>
  <p:sldSz cx="9144000" cy="6858000" type="screen4x3"/>
  <p:notesSz cx="6646545" cy="97770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ABA"/>
    <a:srgbClr val="04C604"/>
    <a:srgbClr val="C0C0C0"/>
    <a:srgbClr val="DDDDDD"/>
    <a:srgbClr val="4BACC6"/>
    <a:srgbClr val="315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8886" autoAdjust="0"/>
  </p:normalViewPr>
  <p:slideViewPr>
    <p:cSldViewPr>
      <p:cViewPr varScale="1">
        <p:scale>
          <a:sx n="67" d="100"/>
          <a:sy n="67" d="100"/>
        </p:scale>
        <p:origin x="1248" y="52"/>
      </p:cViewPr>
      <p:guideLst>
        <p:guide orient="horz" pos="2160"/>
        <p:guide pos="28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notesViewPr>
    <p:cSldViewPr>
      <p:cViewPr varScale="1">
        <p:scale>
          <a:sx n="87" d="100"/>
          <a:sy n="87" d="100"/>
        </p:scale>
        <p:origin x="-3822" y="-78"/>
      </p:cViewPr>
      <p:guideLst>
        <p:guide orient="horz" pos="3080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0307" cy="488871"/>
          </a:xfrm>
          <a:prstGeom prst="rect">
            <a:avLst/>
          </a:prstGeom>
        </p:spPr>
        <p:txBody>
          <a:bodyPr vert="horz" lIns="93848" tIns="46924" rIns="93848" bIns="46924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65018" y="0"/>
            <a:ext cx="2880307" cy="488871"/>
          </a:xfrm>
          <a:prstGeom prst="rect">
            <a:avLst/>
          </a:prstGeom>
        </p:spPr>
        <p:txBody>
          <a:bodyPr vert="horz" lIns="93848" tIns="46924" rIns="93848" bIns="46924" rtlCol="0"/>
          <a:lstStyle>
            <a:lvl1pPr algn="r">
              <a:defRPr sz="1200"/>
            </a:lvl1pPr>
          </a:lstStyle>
          <a:p>
            <a:fld id="{A945CE10-7C8A-43AC-97E1-C527E2137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4737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848" tIns="46924" rIns="93848" bIns="469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4687" y="4644271"/>
            <a:ext cx="5317490" cy="4399836"/>
          </a:xfrm>
          <a:prstGeom prst="rect">
            <a:avLst/>
          </a:prstGeom>
        </p:spPr>
        <p:txBody>
          <a:bodyPr vert="horz" lIns="93848" tIns="46924" rIns="93848" bIns="4692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286846"/>
            <a:ext cx="2880307" cy="488871"/>
          </a:xfrm>
          <a:prstGeom prst="rect">
            <a:avLst/>
          </a:prstGeom>
        </p:spPr>
        <p:txBody>
          <a:bodyPr vert="horz" lIns="93848" tIns="46924" rIns="93848" bIns="46924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65018" y="9286846"/>
            <a:ext cx="2880307" cy="488871"/>
          </a:xfrm>
          <a:prstGeom prst="rect">
            <a:avLst/>
          </a:prstGeom>
        </p:spPr>
        <p:txBody>
          <a:bodyPr vert="horz" lIns="93848" tIns="46924" rIns="93848" bIns="46924" rtlCol="0" anchor="b"/>
          <a:lstStyle>
            <a:lvl1pPr algn="r">
              <a:defRPr sz="1200"/>
            </a:lvl1pPr>
          </a:lstStyle>
          <a:p>
            <a:fld id="{0E38954A-DCC1-4235-BFEB-6AB955E995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8954A-DCC1-4235-BFEB-6AB955E995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714488"/>
            <a:ext cx="7772400" cy="1470025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52" y="4286256"/>
            <a:ext cx="6400800" cy="1471626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072330" y="635795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CF5BB1D-9E60-4339-A5AA-45C1FAC9911A}" type="slidenum">
              <a:rPr lang="zh-CN" altLang="en-US" baseline="0" smtClean="0">
                <a:solidFill>
                  <a:schemeClr val="bg1"/>
                </a:solidFill>
              </a:rPr>
            </a:fld>
            <a:endParaRPr lang="zh-CN" altLang="en-US" baseline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 rot="20179012">
            <a:off x="-18151" y="2767161"/>
            <a:ext cx="9310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rgbClr val="DDDDDD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CMOSTEK Confidential</a:t>
            </a:r>
            <a:endParaRPr lang="zh-CN" altLang="en-US" sz="7200" dirty="0">
              <a:solidFill>
                <a:srgbClr val="DDDDDD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0"/>
            <a:ext cx="7643866" cy="92867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800" baseline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  <a:defRPr sz="2400" baseline="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buClr>
                <a:srgbClr val="FF0000"/>
              </a:buClr>
              <a:buFont typeface="Wingdings" panose="05000000000000000000" pitchFamily="2" charset="2"/>
              <a:buChar char="Ø"/>
              <a:defRPr sz="2000" baseline="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buClr>
                <a:srgbClr val="FF0000"/>
              </a:buClr>
              <a:defRPr lang="zh-CN" altLang="en-US" sz="1800" kern="1200" baseline="0" dirty="0" smtClean="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>
              <a:buClr>
                <a:srgbClr val="FF0000"/>
              </a:buClr>
              <a:defRPr lang="zh-CN" altLang="en-US" sz="1600" kern="1200" baseline="0" dirty="0" smtClean="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>
              <a:buClr>
                <a:srgbClr val="FF0000"/>
              </a:buClr>
              <a:defRPr lang="zh-CN" altLang="en-US" sz="1800" kern="1200" baseline="0" dirty="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0" y="6393600"/>
            <a:ext cx="642878" cy="214314"/>
          </a:xfrm>
        </p:spPr>
        <p:txBody>
          <a:bodyPr/>
          <a:lstStyle>
            <a:lvl1pPr algn="ctr"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FC858E-466C-401E-9175-0AA0DD51650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5" y="0"/>
            <a:ext cx="9140829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2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832"/>
            <a:ext cx="9144000" cy="683433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C858E-466C-401E-9175-0AA0DD51650F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2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34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887537"/>
            <a:ext cx="9144000" cy="1470025"/>
          </a:xfrm>
        </p:spPr>
        <p:txBody>
          <a:bodyPr>
            <a:normAutofit/>
          </a:bodyPr>
          <a:lstStyle/>
          <a:p>
            <a:r>
              <a:rPr lang="en-US" altLang="zh-CN" dirty="0">
                <a:cs typeface="Tahoma" panose="020B0604030504040204" pitchFamily="34" charset="0"/>
              </a:rPr>
              <a:t>CMT2300A</a:t>
            </a:r>
            <a:r>
              <a:rPr lang="zh-CN" altLang="en-US" dirty="0">
                <a:cs typeface="Tahoma" panose="020B0604030504040204" pitchFamily="34" charset="0"/>
              </a:rPr>
              <a:t>软件开发注意事项</a:t>
            </a:r>
            <a:br>
              <a:rPr lang="en-US" altLang="zh-CN" dirty="0">
                <a:cs typeface="Tahoma" panose="020B0604030504040204" pitchFamily="34" charset="0"/>
              </a:rPr>
            </a:br>
            <a:endParaRPr lang="en-US" altLang="zh-CN" sz="2400" dirty="0"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79912" y="4662348"/>
            <a:ext cx="1351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7030A0"/>
                </a:solidFill>
              </a:rPr>
              <a:t>2021-6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CMT2300A —— </a:t>
            </a:r>
            <a:r>
              <a:rPr lang="zh-CN" altLang="en-US" dirty="0"/>
              <a:t>低功耗方案（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858E-466C-401E-9175-0AA0DD51650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5536" y="1196752"/>
            <a:ext cx="194421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Duty-Cycle</a:t>
            </a:r>
            <a:endParaRPr lang="en-US" altLang="zh-CN" sz="2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39936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5536" y="2060848"/>
            <a:ext cx="8323263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4788024" y="2204864"/>
            <a:ext cx="388843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83568" y="2636912"/>
            <a:ext cx="568863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 flipH="1">
            <a:off x="5724128" y="1124744"/>
            <a:ext cx="1872208" cy="720080"/>
          </a:xfrm>
          <a:prstGeom prst="wedgeRoundRectCallout">
            <a:avLst>
              <a:gd name="adj1" fmla="val -4332"/>
              <a:gd name="adj2" fmla="val 12493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睡眠定时器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配置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 flipH="1">
            <a:off x="3203848" y="1052736"/>
            <a:ext cx="1872208" cy="720080"/>
          </a:xfrm>
          <a:prstGeom prst="wedgeRoundRectCallout">
            <a:avLst>
              <a:gd name="adj1" fmla="val -20612"/>
              <a:gd name="adj2" fmla="val 20322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接收定时器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配置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 flipH="1">
            <a:off x="395536" y="4293096"/>
            <a:ext cx="1800200" cy="360040"/>
          </a:xfrm>
          <a:prstGeom prst="wedgeRoundRectCallout">
            <a:avLst>
              <a:gd name="adj1" fmla="val 19084"/>
              <a:gd name="adj2" fmla="val -11071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SLP</a:t>
            </a:r>
            <a:r>
              <a:rPr lang="zh-CN" altLang="en-US" sz="2000" dirty="0">
                <a:solidFill>
                  <a:schemeClr val="tx1"/>
                </a:solidFill>
              </a:rPr>
              <a:t>模式选择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1560" y="3547616"/>
            <a:ext cx="115212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843808" y="3501008"/>
            <a:ext cx="3024336" cy="521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标注 13"/>
          <p:cNvSpPr/>
          <p:nvPr/>
        </p:nvSpPr>
        <p:spPr>
          <a:xfrm flipH="1">
            <a:off x="3635896" y="4221088"/>
            <a:ext cx="1800200" cy="432048"/>
          </a:xfrm>
          <a:prstGeom prst="wedgeRoundRectCallout">
            <a:avLst>
              <a:gd name="adj1" fmla="val 11324"/>
              <a:gd name="adj2" fmla="val -17773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PJD</a:t>
            </a:r>
            <a:r>
              <a:rPr lang="zh-CN" altLang="en-US" sz="2000" dirty="0">
                <a:solidFill>
                  <a:schemeClr val="tx1"/>
                </a:solidFill>
              </a:rPr>
              <a:t>唤醒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8" y="4776731"/>
            <a:ext cx="7128792" cy="1460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858E-466C-401E-9175-0AA0DD51650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>1</a:t>
            </a:r>
            <a:r>
              <a:rPr lang="zh-CN" altLang="en-US" sz="1600" dirty="0"/>
              <a:t>、上电初始化需软复位芯片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2</a:t>
            </a:r>
            <a:r>
              <a:rPr lang="zh-CN" altLang="en-US" sz="1600" dirty="0"/>
              <a:t>、修改配置参数时必须在</a:t>
            </a:r>
            <a:r>
              <a:rPr lang="en-US" altLang="zh-CN" sz="1600" dirty="0"/>
              <a:t>STBY</a:t>
            </a:r>
            <a:r>
              <a:rPr lang="zh-CN" altLang="en-US" sz="1600" dirty="0"/>
              <a:t>模式下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3</a:t>
            </a:r>
            <a:r>
              <a:rPr lang="zh-CN" altLang="en-US" sz="1600" dirty="0"/>
              <a:t>、设置检测</a:t>
            </a:r>
            <a:r>
              <a:rPr lang="en-US" altLang="zh-CN" sz="1600" dirty="0"/>
              <a:t>Preamble OK</a:t>
            </a:r>
            <a:r>
              <a:rPr lang="zh-CN" altLang="en-US" sz="1600" dirty="0"/>
              <a:t>前，每次都要</a:t>
            </a:r>
            <a:r>
              <a:rPr lang="en-US" altLang="zh-CN" sz="1600" dirty="0" err="1"/>
              <a:t>GoSleep</a:t>
            </a:r>
            <a:r>
              <a:rPr lang="zh-CN" altLang="en-US" sz="1600" dirty="0"/>
              <a:t>后再</a:t>
            </a:r>
            <a:r>
              <a:rPr lang="en-US" altLang="zh-CN" sz="1600" dirty="0"/>
              <a:t>STBY</a:t>
            </a:r>
            <a:r>
              <a:rPr lang="zh-CN" altLang="en-US" sz="1600" dirty="0"/>
              <a:t>，保证</a:t>
            </a:r>
            <a:r>
              <a:rPr lang="en-US" altLang="zh-CN" sz="1600" dirty="0"/>
              <a:t>Preamble</a:t>
            </a:r>
            <a:r>
              <a:rPr lang="zh-CN" altLang="en-US" sz="1600" dirty="0"/>
              <a:t>次数被清零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4</a:t>
            </a:r>
            <a:r>
              <a:rPr lang="zh-CN" altLang="en-US" sz="1600" dirty="0"/>
              <a:t>、建议</a:t>
            </a:r>
            <a:r>
              <a:rPr lang="en-US" altLang="zh-CN" sz="1600" dirty="0"/>
              <a:t>Sync</a:t>
            </a:r>
            <a:r>
              <a:rPr lang="zh-CN" altLang="en-US" sz="1600" dirty="0"/>
              <a:t>采用</a:t>
            </a:r>
            <a:r>
              <a:rPr lang="en-US" altLang="zh-CN" sz="1600" dirty="0"/>
              <a:t>3~4</a:t>
            </a:r>
            <a:r>
              <a:rPr lang="zh-CN" altLang="en-US" sz="1600" dirty="0"/>
              <a:t>字节，能用</a:t>
            </a:r>
            <a:r>
              <a:rPr lang="en-US" altLang="zh-CN" sz="1600" dirty="0"/>
              <a:t>Sync</a:t>
            </a:r>
            <a:r>
              <a:rPr lang="zh-CN" altLang="en-US" sz="1600" dirty="0"/>
              <a:t>中断就别用</a:t>
            </a:r>
            <a:r>
              <a:rPr lang="en-US" altLang="zh-CN" sz="1600" dirty="0"/>
              <a:t>Preamble</a:t>
            </a:r>
            <a:r>
              <a:rPr lang="zh-CN" altLang="en-US" sz="1600" dirty="0"/>
              <a:t>中断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5</a:t>
            </a:r>
            <a:r>
              <a:rPr lang="zh-CN" altLang="en-US" sz="1600" dirty="0"/>
              <a:t>、如果为了兼容其他产品两个字节</a:t>
            </a:r>
            <a:r>
              <a:rPr lang="en-US" altLang="zh-CN" sz="1600" dirty="0"/>
              <a:t>Sync</a:t>
            </a:r>
            <a:r>
              <a:rPr lang="zh-CN" altLang="en-US" sz="1600" dirty="0"/>
              <a:t>，可以在同步字中加一个</a:t>
            </a:r>
            <a:r>
              <a:rPr lang="en-US" altLang="zh-CN" sz="1600" dirty="0"/>
              <a:t>Preamble(</a:t>
            </a:r>
            <a:r>
              <a:rPr lang="zh-CN" altLang="en-US" sz="1600" dirty="0"/>
              <a:t>如：</a:t>
            </a:r>
            <a:r>
              <a:rPr lang="en-US" altLang="zh-CN" sz="1600" dirty="0"/>
              <a:t>AA2DD4)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CMT2300A —— </a:t>
            </a:r>
            <a:r>
              <a:rPr lang="zh-CN" altLang="en-US" dirty="0"/>
              <a:t>快速跳频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858E-466C-401E-9175-0AA0DD51650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3528" y="1023119"/>
            <a:ext cx="20409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手动快速跳频</a:t>
            </a:r>
            <a:endParaRPr lang="en-US" altLang="zh-CN" sz="2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395267" name="Picture 3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1465" y="1374362"/>
            <a:ext cx="8489007" cy="2126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5268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5656" y="3523481"/>
            <a:ext cx="6503987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627784" y="6237312"/>
            <a:ext cx="4372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具体请详细参照：</a:t>
            </a:r>
            <a:endParaRPr lang="en-US" altLang="zh-CN" sz="1400" dirty="0"/>
          </a:p>
          <a:p>
            <a:r>
              <a:rPr lang="en-US" altLang="zh-CN" sz="1400" dirty="0"/>
              <a:t>AN147  《CMT2300A</a:t>
            </a:r>
            <a:r>
              <a:rPr lang="zh-CN" altLang="en-US" sz="1400" dirty="0"/>
              <a:t>特色功能使用指南</a:t>
            </a:r>
            <a:r>
              <a:rPr lang="en-US" altLang="zh-CN" sz="1400" dirty="0"/>
              <a:t>》</a:t>
            </a:r>
            <a:r>
              <a:rPr lang="zh-CN" altLang="en-US" sz="1400" dirty="0"/>
              <a:t>（</a:t>
            </a:r>
            <a:r>
              <a:rPr lang="en-US" altLang="zh-CN" sz="1400" dirty="0"/>
              <a:t>CN</a:t>
            </a:r>
            <a:r>
              <a:rPr lang="zh-CN" altLang="en-US" sz="1400" dirty="0"/>
              <a:t>）</a:t>
            </a:r>
            <a:r>
              <a:rPr lang="en-US" altLang="zh-CN" sz="1400" dirty="0"/>
              <a:t>Page5</a:t>
            </a:r>
            <a:endParaRPr lang="en-US" altLang="zh-CN" sz="1400" dirty="0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15735" y="5733415"/>
          <a:ext cx="2400300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2247265" imgH="554355" progId="Package">
                  <p:embed/>
                </p:oleObj>
              </mc:Choice>
              <mc:Fallback>
                <p:oleObj name="" r:id="rId3" imgW="2247265" imgH="554355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15735" y="5733415"/>
                        <a:ext cx="2400300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539750" y="3878580"/>
            <a:ext cx="6674485" cy="1981835"/>
          </a:xfrm>
        </p:spPr>
        <p:txBody>
          <a:bodyPr/>
          <a:p>
            <a:pPr marL="0" indent="0">
              <a:buNone/>
            </a:pPr>
            <a:r>
              <a:rPr lang="en-US" altLang="zh-CN" sz="1600" dirty="0"/>
              <a:t>1</a:t>
            </a:r>
            <a:r>
              <a:rPr lang="zh-CN" altLang="en-US" sz="1600" dirty="0"/>
              <a:t>、此处建议客户相邻频道间隔设置到</a:t>
            </a:r>
            <a:r>
              <a:rPr lang="en-US" altLang="zh-CN" sz="1600" dirty="0"/>
              <a:t>1M</a:t>
            </a:r>
            <a:r>
              <a:rPr lang="zh-CN" altLang="en-US" sz="1600" dirty="0"/>
              <a:t>，从而基本没有临频干扰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2</a:t>
            </a:r>
            <a:r>
              <a:rPr lang="zh-CN" altLang="en-US" sz="1600" dirty="0"/>
              <a:t>、注意如果信道间隔设置小于</a:t>
            </a:r>
            <a:r>
              <a:rPr lang="en-US" altLang="zh-CN" sz="1600" dirty="0"/>
              <a:t>200K</a:t>
            </a:r>
            <a:r>
              <a:rPr lang="zh-CN" altLang="en-US" sz="1600" dirty="0"/>
              <a:t>，建议把</a:t>
            </a:r>
            <a:r>
              <a:rPr lang="en-US" altLang="zh-CN" sz="1600" dirty="0"/>
              <a:t>AFC</a:t>
            </a:r>
            <a:r>
              <a:rPr lang="zh-CN" altLang="en-US" sz="1600" dirty="0"/>
              <a:t>关掉，此时</a:t>
            </a:r>
            <a:r>
              <a:rPr lang="en-US" altLang="zh-CN" sz="1600" dirty="0"/>
              <a:t>0X27</a:t>
            </a:r>
            <a:r>
              <a:rPr lang="zh-CN" altLang="en-US" sz="1600" dirty="0"/>
              <a:t>寄存器对应因子可以不配置，同时尽量把码</a:t>
            </a:r>
            <a:r>
              <a:rPr lang="en-US" altLang="zh-CN" sz="1600" dirty="0"/>
              <a:t>rate</a:t>
            </a:r>
            <a:r>
              <a:rPr lang="zh-CN" altLang="en-US" sz="1600" dirty="0"/>
              <a:t>和频偏设置小，收窄</a:t>
            </a:r>
            <a:r>
              <a:rPr lang="en-US" altLang="zh-CN" sz="1600" dirty="0"/>
              <a:t>BW</a:t>
            </a:r>
            <a:r>
              <a:rPr lang="zh-CN" altLang="en-US" sz="1600" dirty="0"/>
              <a:t>。</a:t>
            </a:r>
            <a:endParaRPr lang="zh-CN" altLang="en-US" sz="1600" dirty="0"/>
          </a:p>
          <a:p>
            <a:pPr marL="0" indent="0">
              <a:buNone/>
            </a:pPr>
            <a:r>
              <a:rPr lang="en-US" altLang="zh-CN" sz="1600" dirty="0"/>
              <a:t>3</a:t>
            </a:r>
            <a:r>
              <a:rPr lang="zh-CN" altLang="en-US" sz="1600" dirty="0"/>
              <a:t>、关于</a:t>
            </a:r>
            <a:r>
              <a:rPr lang="en-US" altLang="zh-CN" sz="1600" dirty="0"/>
              <a:t>AFC</a:t>
            </a:r>
            <a:r>
              <a:rPr lang="zh-CN" altLang="en-US" sz="1600" dirty="0"/>
              <a:t>因子这块，如果设置中打开</a:t>
            </a:r>
            <a:r>
              <a:rPr lang="en-US" altLang="zh-CN" sz="1600" dirty="0"/>
              <a:t>AFC</a:t>
            </a:r>
            <a:r>
              <a:rPr lang="zh-CN" altLang="en-US" sz="1600" dirty="0"/>
              <a:t>，那么因子这个值会随设置的通道变而变，需注意在切到对应频点时候把</a:t>
            </a:r>
            <a:r>
              <a:rPr lang="en-US" altLang="zh-CN" sz="1600" dirty="0"/>
              <a:t>AFC</a:t>
            </a:r>
            <a:r>
              <a:rPr lang="zh-CN" altLang="en-US" sz="1600" dirty="0"/>
              <a:t>因子也对应更新。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长包处理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、固定包支持</a:t>
            </a:r>
            <a:r>
              <a:rPr lang="en-US" altLang="zh-CN" sz="1800" dirty="0"/>
              <a:t>2048</a:t>
            </a:r>
            <a:r>
              <a:rPr lang="zh-CN" altLang="en-US" sz="1800" dirty="0"/>
              <a:t>字节，可变包支持</a:t>
            </a:r>
            <a:r>
              <a:rPr lang="en-US" altLang="zh-CN" sz="1800" dirty="0"/>
              <a:t>255</a:t>
            </a:r>
            <a:r>
              <a:rPr lang="zh-CN" altLang="en-US" sz="1800" dirty="0"/>
              <a:t>字节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、针对</a:t>
            </a:r>
            <a:r>
              <a:rPr lang="en-US" altLang="zh-CN" sz="1800" dirty="0"/>
              <a:t>MCU</a:t>
            </a:r>
            <a:r>
              <a:rPr lang="zh-CN" altLang="en-US" sz="1800" dirty="0"/>
              <a:t>处理不及时情况，建议合并</a:t>
            </a:r>
            <a:r>
              <a:rPr lang="en-US" altLang="zh-CN" sz="1800" dirty="0"/>
              <a:t>FIFO</a:t>
            </a:r>
            <a:r>
              <a:rPr lang="zh-CN" altLang="en-US" sz="1800" dirty="0"/>
              <a:t>，采用阈值中断处理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、接收最后一包数据不能采用阈值中断接收，用接收完成中断或者延时接收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858E-466C-401E-9175-0AA0DD51650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605" y="11658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、程序里不要做死等状态标志位，建议做超时溢出。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、当某个特殊情况导致芯片进入某个状态</a:t>
            </a:r>
            <a:r>
              <a:rPr lang="en-US" altLang="zh-CN" sz="1800" dirty="0"/>
              <a:t>,</a:t>
            </a:r>
            <a:r>
              <a:rPr lang="zh-CN" altLang="en-US" sz="1800" dirty="0"/>
              <a:t>例如</a:t>
            </a:r>
            <a:r>
              <a:rPr lang="en-US" altLang="zh-CN" sz="1800" dirty="0"/>
              <a:t>GORX/GOTX</a:t>
            </a:r>
            <a:r>
              <a:rPr lang="zh-CN" altLang="en-US" sz="1800" dirty="0"/>
              <a:t>返回失败时需要发送软件复位指令让芯片回到正常状态，然后重新配置</a:t>
            </a:r>
            <a:r>
              <a:rPr lang="en-US" altLang="zh-CN" sz="1800" dirty="0"/>
              <a:t>00~5F</a:t>
            </a:r>
            <a:r>
              <a:rPr lang="zh-CN" altLang="en-US" sz="1800" dirty="0"/>
              <a:t>寄存器。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、做接收的时候，建议用</a:t>
            </a:r>
            <a:r>
              <a:rPr lang="en-US" altLang="zh-CN" sz="1800" dirty="0"/>
              <a:t>PKT_DONE</a:t>
            </a:r>
            <a:r>
              <a:rPr lang="zh-CN" altLang="en-US" sz="1800" dirty="0"/>
              <a:t>中断</a:t>
            </a:r>
            <a:r>
              <a:rPr lang="en-US" altLang="zh-CN" sz="1800" dirty="0"/>
              <a:t>+</a:t>
            </a:r>
            <a:r>
              <a:rPr lang="zh-CN" altLang="en-US" sz="1800" dirty="0"/>
              <a:t>查询对应标志的方式来处理</a:t>
            </a:r>
            <a:r>
              <a:rPr lang="en-US" altLang="zh-CN" sz="1800" dirty="0"/>
              <a:t>,</a:t>
            </a:r>
            <a:r>
              <a:rPr lang="zh-CN" altLang="en-US" sz="1800" dirty="0"/>
              <a:t>以免信号冲突或者异常造成</a:t>
            </a:r>
            <a:r>
              <a:rPr lang="en-US" altLang="zh-CN" sz="1800" dirty="0"/>
              <a:t>MCU</a:t>
            </a:r>
            <a:r>
              <a:rPr lang="zh-CN" altLang="en-US" sz="1800" dirty="0"/>
              <a:t>等不到</a:t>
            </a:r>
            <a:r>
              <a:rPr lang="en-US" altLang="zh-CN" sz="1800" dirty="0"/>
              <a:t>PKT_OK</a:t>
            </a:r>
            <a:r>
              <a:rPr lang="zh-CN" altLang="en-US" sz="1800" dirty="0"/>
              <a:t>中断或者</a:t>
            </a:r>
            <a:r>
              <a:rPr lang="en-US" altLang="zh-CN" sz="1800" dirty="0"/>
              <a:t>CRC_</a:t>
            </a:r>
            <a:r>
              <a:rPr lang="zh-CN" altLang="en-US" sz="1800" dirty="0"/>
              <a:t>中断的情况。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4</a:t>
            </a:r>
            <a:r>
              <a:rPr lang="zh-CN" altLang="en-US" sz="1800" dirty="0"/>
              <a:t>、</a:t>
            </a:r>
            <a:r>
              <a:rPr lang="en-US" altLang="zh-CN" sz="1800" dirty="0"/>
              <a:t>GORX</a:t>
            </a:r>
            <a:r>
              <a:rPr lang="zh-CN" altLang="en-US" sz="1800" dirty="0"/>
              <a:t>和</a:t>
            </a:r>
            <a:r>
              <a:rPr lang="en-US" altLang="zh-CN" sz="1800" dirty="0"/>
              <a:t>GOTX</a:t>
            </a:r>
            <a:r>
              <a:rPr lang="zh-CN" altLang="en-US" sz="1800" dirty="0"/>
              <a:t>状态切换时候，不要直接切过去，注意中途</a:t>
            </a:r>
            <a:r>
              <a:rPr lang="en-US" altLang="zh-CN" sz="1800" dirty="0"/>
              <a:t>GOSLEEP</a:t>
            </a:r>
            <a:r>
              <a:rPr lang="zh-CN" altLang="en-US" sz="1800" dirty="0"/>
              <a:t>一下。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5</a:t>
            </a:r>
            <a:r>
              <a:rPr lang="zh-CN" altLang="en-US" sz="1800" dirty="0"/>
              <a:t>、在做接收时候，建议</a:t>
            </a:r>
            <a:r>
              <a:rPr lang="en-US" altLang="zh-CN" sz="1800" dirty="0"/>
              <a:t>MCU</a:t>
            </a:r>
            <a:r>
              <a:rPr lang="zh-CN" altLang="en-US" sz="1800" dirty="0"/>
              <a:t>端用外部中断方式检测接收完成中断，一旦中断产生首先把</a:t>
            </a:r>
            <a:r>
              <a:rPr lang="en-US" altLang="zh-CN" sz="1800" dirty="0"/>
              <a:t>RF</a:t>
            </a:r>
            <a:r>
              <a:rPr lang="zh-CN" altLang="en-US" sz="1800" dirty="0"/>
              <a:t>切到</a:t>
            </a:r>
            <a:r>
              <a:rPr lang="en-US" altLang="zh-CN" sz="1800" dirty="0"/>
              <a:t>staby</a:t>
            </a:r>
            <a:r>
              <a:rPr lang="zh-CN" altLang="en-US" sz="1800" dirty="0"/>
              <a:t>模式，以防止状态机继续接收造成</a:t>
            </a:r>
            <a:r>
              <a:rPr lang="en-US" altLang="zh-CN" sz="1800" dirty="0"/>
              <a:t>FIFO</a:t>
            </a:r>
            <a:r>
              <a:rPr lang="zh-CN" altLang="en-US" sz="1800" dirty="0"/>
              <a:t>数据被清覆盖。另外在用轮询的方式检测的电平或者标志位的时候注意采集要快，例如</a:t>
            </a:r>
            <a:r>
              <a:rPr lang="en-US" altLang="zh-CN" sz="1800" dirty="0"/>
              <a:t>10us</a:t>
            </a:r>
            <a:r>
              <a:rPr lang="zh-CN" altLang="en-US" sz="1800" dirty="0"/>
              <a:t>查一次，不要隔</a:t>
            </a:r>
            <a:r>
              <a:rPr lang="en-US" altLang="zh-CN" sz="1800" dirty="0"/>
              <a:t>1ms</a:t>
            </a:r>
            <a:r>
              <a:rPr lang="zh-CN" altLang="en-US" sz="1800" dirty="0"/>
              <a:t>查一次，以防止</a:t>
            </a:r>
            <a:r>
              <a:rPr lang="zh-CN" altLang="en-US" sz="1800" dirty="0">
                <a:sym typeface="+mn-ea"/>
              </a:rPr>
              <a:t>状态机继续接收造成</a:t>
            </a:r>
            <a:r>
              <a:rPr lang="en-US" altLang="zh-CN" sz="1800" dirty="0">
                <a:sym typeface="+mn-ea"/>
              </a:rPr>
              <a:t>FIFO</a:t>
            </a:r>
            <a:r>
              <a:rPr lang="zh-CN" altLang="en-US" sz="1800" dirty="0">
                <a:sym typeface="+mn-ea"/>
              </a:rPr>
              <a:t>数据被清覆盖。</a:t>
            </a: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858E-466C-401E-9175-0AA0DD51650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ahoma" panose="020B0604030504040204" pitchFamily="34" charset="0"/>
              </a:rPr>
              <a:t>CMT2300A</a:t>
            </a:r>
            <a:r>
              <a:rPr lang="zh-CN" altLang="en-US" dirty="0">
                <a:cs typeface="Tahoma" panose="020B0604030504040204" pitchFamily="34" charset="0"/>
              </a:rPr>
              <a:t>软件开发注意事项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858E-466C-401E-9175-0AA0DD51650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SPI</a:t>
            </a:r>
            <a:endParaRPr lang="en-US" altLang="zh-CN" dirty="0"/>
          </a:p>
          <a:p>
            <a:r>
              <a:rPr lang="en-US" altLang="zh-CN" dirty="0"/>
              <a:t>RFPDK</a:t>
            </a:r>
            <a:r>
              <a:rPr lang="zh-CN" altLang="en-US" dirty="0"/>
              <a:t>配置</a:t>
            </a:r>
            <a:endParaRPr lang="en-US" altLang="zh-CN" dirty="0"/>
          </a:p>
          <a:p>
            <a:r>
              <a:rPr lang="zh-CN" altLang="en-US" dirty="0"/>
              <a:t>寄存器处理</a:t>
            </a:r>
            <a:endParaRPr lang="en-US" altLang="zh-CN" dirty="0"/>
          </a:p>
          <a:p>
            <a:r>
              <a:rPr lang="zh-CN" altLang="en-US" dirty="0"/>
              <a:t>手动跳频</a:t>
            </a:r>
            <a:endParaRPr lang="en-US" altLang="zh-CN" dirty="0"/>
          </a:p>
          <a:p>
            <a:r>
              <a:rPr lang="zh-CN" altLang="en-US" dirty="0"/>
              <a:t>长包处理</a:t>
            </a:r>
            <a:endParaRPr lang="en-US" altLang="zh-CN" dirty="0"/>
          </a:p>
          <a:p>
            <a:r>
              <a:rPr lang="zh-CN" altLang="en-US" dirty="0"/>
              <a:t>异常处理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ahoma" panose="020B0604030504040204" pitchFamily="34" charset="0"/>
              </a:rPr>
              <a:t>CMT2300A</a:t>
            </a:r>
            <a:r>
              <a:rPr lang="zh-CN" altLang="en-US" dirty="0">
                <a:cs typeface="Tahoma" panose="020B0604030504040204" pitchFamily="34" charset="0"/>
              </a:rPr>
              <a:t>软件开发注意事项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58240"/>
            <a:ext cx="8229600" cy="496824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zh-CN" dirty="0"/>
              <a:t>SPI</a:t>
            </a:r>
            <a:r>
              <a:rPr lang="zh-CN" altLang="en-US" dirty="0"/>
              <a:t>分为非标准</a:t>
            </a:r>
            <a:r>
              <a:rPr lang="en-US" altLang="zh-CN" dirty="0"/>
              <a:t>SPI</a:t>
            </a:r>
            <a:r>
              <a:rPr lang="zh-CN" altLang="en-US" dirty="0"/>
              <a:t>和标准</a:t>
            </a:r>
            <a:r>
              <a:rPr lang="en-US" altLang="zh-CN" dirty="0"/>
              <a:t>SPI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Software SPI: R6 = NC  Hardware SPI: R6 = 1~1.5K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，</a:t>
            </a:r>
            <a:r>
              <a:rPr lang="en-US" altLang="zh-CN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R3</a:t>
            </a:r>
            <a:r>
              <a:rPr lang="zh-CN" altLang="en-US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建议串</a:t>
            </a:r>
            <a:r>
              <a:rPr lang="en-US" altLang="zh-CN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欧电阻</a:t>
            </a:r>
            <a:endParaRPr lang="zh-CN" altLang="en-US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858E-466C-401E-9175-0AA0DD51650F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60416"/>
            <a:ext cx="6324600" cy="28384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非标</a:t>
            </a:r>
            <a:r>
              <a:rPr lang="en-US" altLang="zh-CN" dirty="0"/>
              <a:t>SPI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858E-466C-401E-9175-0AA0DD51650F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400386" name="Picture 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3768" y="1268760"/>
            <a:ext cx="6405711" cy="476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9512" y="2059803"/>
            <a:ext cx="2376264" cy="4097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>
                <a:solidFill>
                  <a:schemeClr val="accent1"/>
                </a:solidFill>
                <a:latin typeface="+mn-ea"/>
              </a:rPr>
              <a:t>SCLK</a:t>
            </a:r>
            <a:r>
              <a:rPr lang="zh-CN" altLang="en-US" sz="1600" dirty="0">
                <a:solidFill>
                  <a:schemeClr val="accent1"/>
                </a:solidFill>
                <a:latin typeface="+mn-ea"/>
              </a:rPr>
              <a:t>速率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≤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5MHz</a:t>
            </a:r>
            <a:endParaRPr lang="en-US" altLang="zh-CN" sz="1600" dirty="0">
              <a:solidFill>
                <a:srgbClr val="FF000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>
                <a:solidFill>
                  <a:schemeClr val="accent1"/>
                </a:solidFill>
                <a:latin typeface="+mn-ea"/>
              </a:rPr>
              <a:t>CMT2300A</a:t>
            </a:r>
            <a:r>
              <a:rPr lang="zh-CN" altLang="en-US" sz="1600" dirty="0">
                <a:solidFill>
                  <a:schemeClr val="accent1"/>
                </a:solidFill>
                <a:latin typeface="+mn-ea"/>
              </a:rPr>
              <a:t>控制接口采用非标</a:t>
            </a:r>
            <a:r>
              <a:rPr lang="en-US" altLang="zh-CN" sz="1600" dirty="0">
                <a:solidFill>
                  <a:schemeClr val="accent1"/>
                </a:solidFill>
                <a:latin typeface="+mn-ea"/>
              </a:rPr>
              <a:t>SPI</a:t>
            </a:r>
            <a:r>
              <a:rPr lang="zh-CN" altLang="en-US" sz="1600" dirty="0">
                <a:solidFill>
                  <a:schemeClr val="accent1"/>
                </a:solidFill>
                <a:latin typeface="+mn-ea"/>
              </a:rPr>
              <a:t>；</a:t>
            </a:r>
            <a:endParaRPr lang="en-US" altLang="zh-CN" sz="1600" dirty="0">
              <a:solidFill>
                <a:schemeClr val="accent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>
                <a:solidFill>
                  <a:schemeClr val="accent1"/>
                </a:solidFill>
                <a:latin typeface="+mn-ea"/>
              </a:rPr>
              <a:t>CSB</a:t>
            </a:r>
            <a:r>
              <a:rPr lang="zh-CN" altLang="en-US" sz="1600" dirty="0">
                <a:solidFill>
                  <a:schemeClr val="accent1"/>
                </a:solidFill>
                <a:latin typeface="+mn-ea"/>
              </a:rPr>
              <a:t>   </a:t>
            </a:r>
            <a:r>
              <a:rPr lang="en-US" altLang="zh-CN" sz="1600" dirty="0">
                <a:solidFill>
                  <a:schemeClr val="accent1"/>
                </a:solidFill>
                <a:latin typeface="+mn-ea"/>
              </a:rPr>
              <a:t>= </a:t>
            </a:r>
            <a:r>
              <a:rPr lang="zh-CN" altLang="en-US" sz="1600" dirty="0">
                <a:solidFill>
                  <a:schemeClr val="accent1"/>
                </a:solidFill>
                <a:latin typeface="+mn-ea"/>
              </a:rPr>
              <a:t>寄存器片选；</a:t>
            </a:r>
            <a:endParaRPr lang="en-US" altLang="zh-CN" sz="1600" dirty="0">
              <a:solidFill>
                <a:schemeClr val="accent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>
                <a:solidFill>
                  <a:schemeClr val="accent1"/>
                </a:solidFill>
                <a:latin typeface="+mn-ea"/>
              </a:rPr>
              <a:t>SDIO = </a:t>
            </a:r>
            <a:r>
              <a:rPr lang="zh-CN" altLang="en-US" sz="1600" dirty="0">
                <a:solidFill>
                  <a:schemeClr val="accent1"/>
                </a:solidFill>
                <a:latin typeface="+mn-ea"/>
              </a:rPr>
              <a:t>串行数据（双向）；</a:t>
            </a:r>
            <a:endParaRPr lang="en-US" altLang="zh-CN" sz="1600" dirty="0">
              <a:solidFill>
                <a:schemeClr val="accent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>
                <a:solidFill>
                  <a:schemeClr val="accent1"/>
                </a:solidFill>
                <a:latin typeface="+mn-ea"/>
              </a:rPr>
              <a:t>SCLK = </a:t>
            </a:r>
            <a:r>
              <a:rPr lang="zh-CN" altLang="en-US" sz="1600" dirty="0">
                <a:solidFill>
                  <a:schemeClr val="accent1"/>
                </a:solidFill>
                <a:latin typeface="+mn-ea"/>
              </a:rPr>
              <a:t>串行时钟；</a:t>
            </a:r>
            <a:endParaRPr lang="en-US" altLang="zh-CN" sz="1600" dirty="0">
              <a:solidFill>
                <a:schemeClr val="accent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>
                <a:solidFill>
                  <a:schemeClr val="accent1"/>
                </a:solidFill>
                <a:latin typeface="+mn-ea"/>
              </a:rPr>
              <a:t>FCSB = FIFO</a:t>
            </a:r>
            <a:r>
              <a:rPr lang="zh-CN" altLang="en-US" sz="1600" dirty="0">
                <a:solidFill>
                  <a:schemeClr val="accent1"/>
                </a:solidFill>
                <a:latin typeface="+mn-ea"/>
              </a:rPr>
              <a:t>片选；</a:t>
            </a:r>
            <a:endParaRPr lang="en-US" altLang="zh-CN" sz="1600" dirty="0">
              <a:solidFill>
                <a:schemeClr val="accent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>
                <a:solidFill>
                  <a:schemeClr val="accent1"/>
                </a:solidFill>
                <a:latin typeface="+mn-ea"/>
              </a:rPr>
              <a:t>SCLK</a:t>
            </a:r>
            <a:r>
              <a:rPr lang="zh-CN" altLang="en-US" sz="1600" dirty="0">
                <a:solidFill>
                  <a:schemeClr val="accent1"/>
                </a:solidFill>
                <a:latin typeface="+mn-ea"/>
              </a:rPr>
              <a:t>的下降沿送出数据，在上升沿采集数据</a:t>
            </a:r>
            <a:endParaRPr lang="zh-CN" altLang="en-US" sz="1600" dirty="0">
              <a:solidFill>
                <a:schemeClr val="accent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</a:t>
            </a:r>
            <a:r>
              <a:rPr lang="en-US" altLang="zh-CN" dirty="0"/>
              <a:t>SPI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、时序同软件模拟</a:t>
            </a:r>
            <a:r>
              <a:rPr lang="en-US" altLang="zh-CN" dirty="0"/>
              <a:t>SPI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、配置硬件</a:t>
            </a:r>
            <a:r>
              <a:rPr lang="en-US" altLang="zh-CN" dirty="0"/>
              <a:t>SPI</a:t>
            </a:r>
            <a:r>
              <a:rPr lang="zh-CN" altLang="en-US" dirty="0"/>
              <a:t>时，</a:t>
            </a:r>
            <a:r>
              <a:rPr lang="en-US" altLang="zh-CN" dirty="0"/>
              <a:t>CSB</a:t>
            </a:r>
            <a:r>
              <a:rPr lang="zh-CN" altLang="en-US" dirty="0"/>
              <a:t>和</a:t>
            </a:r>
            <a:r>
              <a:rPr lang="en-US" altLang="zh-CN" dirty="0"/>
              <a:t>FCSB</a:t>
            </a:r>
            <a:r>
              <a:rPr lang="zh-CN" altLang="en-US" dirty="0"/>
              <a:t>需要由软件控制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、建议使用逻辑分析抓时序分析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4、注意操作FIFO的片选的时候，</a:t>
            </a:r>
            <a:r>
              <a:rPr lang="zh-CN" altLang="en-US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每次</a:t>
            </a:r>
            <a:r>
              <a:rPr lang="en-US" altLang="zh-CN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写或者读一个字节FIFO数据，fcsb都要做反转。不能一直拉低FCSB操作读写时序。</a:t>
            </a:r>
            <a:endParaRPr lang="en-US" altLang="zh-CN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marL="0" indent="0">
              <a:buNone/>
            </a:pPr>
            <a:endParaRPr lang="en-US" altLang="zh-CN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858E-466C-401E-9175-0AA0DD51650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RFPDK</a:t>
            </a:r>
            <a:r>
              <a:rPr lang="zh-CN" altLang="en-US" dirty="0"/>
              <a:t>设置</a:t>
            </a:r>
            <a:r>
              <a:rPr lang="en-US" altLang="zh-CN" dirty="0"/>
              <a:t>CMT2300A</a:t>
            </a:r>
            <a:r>
              <a:rPr lang="zh-CN" altLang="en-US" dirty="0"/>
              <a:t>配置（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——</a:t>
            </a:r>
            <a:r>
              <a:rPr lang="zh-CN" altLang="en-US" dirty="0"/>
              <a:t>基本参数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858E-466C-401E-9175-0AA0DD51650F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9424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1520" y="2564904"/>
            <a:ext cx="8676456" cy="172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标注 5"/>
          <p:cNvSpPr/>
          <p:nvPr/>
        </p:nvSpPr>
        <p:spPr>
          <a:xfrm>
            <a:off x="395536" y="1628800"/>
            <a:ext cx="1152128" cy="576064"/>
          </a:xfrm>
          <a:prstGeom prst="wedgeRoundRectCallout">
            <a:avLst>
              <a:gd name="adj1" fmla="val 16086"/>
              <a:gd name="adj2" fmla="val 15126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配置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中心频率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788024" y="1556792"/>
            <a:ext cx="1872208" cy="648072"/>
          </a:xfrm>
          <a:prstGeom prst="wedgeRoundRectCallout">
            <a:avLst>
              <a:gd name="adj1" fmla="val -2908"/>
              <a:gd name="adj2" fmla="val 13167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调制模式：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OOK</a:t>
            </a:r>
            <a:r>
              <a:rPr lang="zh-CN" altLang="en-US" sz="1600" dirty="0">
                <a:solidFill>
                  <a:schemeClr val="tx1"/>
                </a:solidFill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</a:rPr>
              <a:t>FSK</a:t>
            </a:r>
            <a:r>
              <a:rPr lang="zh-CN" altLang="en-US" sz="1600" dirty="0">
                <a:solidFill>
                  <a:schemeClr val="tx1"/>
                </a:solidFill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</a:rPr>
              <a:t>GFSK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1835696" y="1628800"/>
            <a:ext cx="1152128" cy="576064"/>
          </a:xfrm>
          <a:prstGeom prst="wedgeRoundRectCallout">
            <a:avLst>
              <a:gd name="adj1" fmla="val -57768"/>
              <a:gd name="adj2" fmla="val 25488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配置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通讯速率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2915920" y="953770"/>
            <a:ext cx="1694180" cy="1393190"/>
          </a:xfrm>
          <a:prstGeom prst="wedgeRoundRectCallout">
            <a:avLst>
              <a:gd name="adj1" fmla="val -27194"/>
              <a:gd name="adj2" fmla="val 14318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配置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调制频偏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</a:rPr>
              <a:t>FSK/GFSK</a:t>
            </a:r>
            <a:r>
              <a:rPr lang="zh-CN" altLang="en-US" sz="1600" dirty="0">
                <a:solidFill>
                  <a:schemeClr val="tx1"/>
                </a:solidFill>
              </a:rPr>
              <a:t>）</a:t>
            </a:r>
            <a:r>
              <a:rPr lang="zh-CN" altLang="en-US" sz="1600" dirty="0">
                <a:solidFill>
                  <a:srgbClr val="0070C0"/>
                </a:solidFill>
              </a:rPr>
              <a:t>通常建议设置不要小于</a:t>
            </a:r>
            <a:r>
              <a:rPr lang="en-US" altLang="zh-CN" sz="1600" dirty="0">
                <a:solidFill>
                  <a:srgbClr val="0070C0"/>
                </a:solidFill>
              </a:rPr>
              <a:t>10K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732240" y="4509120"/>
            <a:ext cx="2232248" cy="936104"/>
          </a:xfrm>
          <a:prstGeom prst="wedgeRoundRectCallout">
            <a:avLst>
              <a:gd name="adj1" fmla="val -22230"/>
              <a:gd name="adj2" fmla="val -13785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收发晶体容差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根据此自动选择合适接收带宽，</a:t>
            </a:r>
            <a:r>
              <a:rPr lang="zh-CN" altLang="en-US" sz="16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此处注意如果是使用我司模块都配置</a:t>
            </a:r>
            <a:r>
              <a:rPr lang="en-US" altLang="zh-CN" sz="16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10ppm</a:t>
            </a:r>
            <a:endParaRPr lang="en-US" altLang="zh-CN" sz="1600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04048" y="3140968"/>
            <a:ext cx="360040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标注 11"/>
          <p:cNvSpPr/>
          <p:nvPr/>
        </p:nvSpPr>
        <p:spPr>
          <a:xfrm>
            <a:off x="5004048" y="4653136"/>
            <a:ext cx="1512168" cy="648072"/>
          </a:xfrm>
          <a:prstGeom prst="wedgeRoundRectCallout">
            <a:avLst>
              <a:gd name="adj1" fmla="val -22230"/>
              <a:gd name="adj2" fmla="val -13785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高斯滤波系数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仅</a:t>
            </a:r>
            <a:r>
              <a:rPr lang="en-US" altLang="zh-CN" sz="1600" dirty="0">
                <a:solidFill>
                  <a:schemeClr val="tx1"/>
                </a:solidFill>
              </a:rPr>
              <a:t>GFSK</a:t>
            </a:r>
            <a:r>
              <a:rPr lang="zh-CN" altLang="en-US" sz="1600" dirty="0">
                <a:solidFill>
                  <a:schemeClr val="tx1"/>
                </a:solidFill>
              </a:rPr>
              <a:t>适用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395536" y="4725144"/>
            <a:ext cx="2304256" cy="864096"/>
          </a:xfrm>
          <a:prstGeom prst="wedgeRoundRectCallout">
            <a:avLst>
              <a:gd name="adj1" fmla="val -21679"/>
              <a:gd name="adj2" fmla="val -12022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电路匹配类型：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13dBm</a:t>
            </a:r>
            <a:r>
              <a:rPr lang="zh-CN" altLang="en-US" sz="1600" dirty="0">
                <a:solidFill>
                  <a:schemeClr val="tx1"/>
                </a:solidFill>
              </a:rPr>
              <a:t>：高效率匹配；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20dBm</a:t>
            </a:r>
            <a:r>
              <a:rPr lang="zh-CN" altLang="en-US" sz="1600" dirty="0">
                <a:solidFill>
                  <a:schemeClr val="tx1"/>
                </a:solidFill>
              </a:rPr>
              <a:t>：高功率匹配；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3419872" y="4653136"/>
            <a:ext cx="1152128" cy="648072"/>
          </a:xfrm>
          <a:prstGeom prst="wedgeRoundRectCallout">
            <a:avLst>
              <a:gd name="adj1" fmla="val -48134"/>
              <a:gd name="adj2" fmla="val -14373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配置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发射功率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RFPDK</a:t>
            </a:r>
            <a:r>
              <a:rPr lang="zh-CN" altLang="en-US" dirty="0"/>
              <a:t>设置</a:t>
            </a:r>
            <a:r>
              <a:rPr lang="en-US" altLang="zh-CN" dirty="0"/>
              <a:t>CMT2300A</a:t>
            </a:r>
            <a:r>
              <a:rPr lang="zh-CN" altLang="en-US" dirty="0"/>
              <a:t>配置（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——OOK/FSK</a:t>
            </a:r>
            <a:r>
              <a:rPr lang="zh-CN" altLang="en-US" dirty="0"/>
              <a:t>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858E-466C-401E-9175-0AA0DD51650F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9526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50751" y="1556792"/>
            <a:ext cx="8313737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5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751" y="4005064"/>
            <a:ext cx="8304213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0" y="1556792"/>
            <a:ext cx="68356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OOK</a:t>
            </a:r>
            <a:r>
              <a:rPr lang="zh-CN" alt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设置</a:t>
            </a:r>
            <a:endParaRPr lang="en-US" altLang="zh-CN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900" y="4026272"/>
            <a:ext cx="57606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(G)</a:t>
            </a:r>
            <a:endParaRPr lang="en-US" altLang="zh-CN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en-US" altLang="zh-CN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FSK</a:t>
            </a:r>
            <a:r>
              <a:rPr lang="zh-CN" alt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设置</a:t>
            </a:r>
            <a:endParaRPr lang="en-US" altLang="zh-CN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131840" y="980728"/>
            <a:ext cx="2448272" cy="576064"/>
          </a:xfrm>
          <a:prstGeom prst="wedgeRoundRectCallout">
            <a:avLst>
              <a:gd name="adj1" fmla="val 14011"/>
              <a:gd name="adj2" fmla="val 12701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解调方式，可参照</a:t>
            </a:r>
            <a:r>
              <a:rPr lang="en-US" altLang="zh-CN" sz="1600" dirty="0">
                <a:solidFill>
                  <a:schemeClr val="tx1"/>
                </a:solidFill>
              </a:rPr>
              <a:t>CMT221xLB/B</a:t>
            </a:r>
            <a:r>
              <a:rPr lang="zh-CN" altLang="en-US" sz="1600" dirty="0">
                <a:solidFill>
                  <a:schemeClr val="tx1"/>
                </a:solidFill>
              </a:rPr>
              <a:t>相同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71800" y="1844824"/>
            <a:ext cx="367240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876256" y="1844824"/>
            <a:ext cx="1152128" cy="3024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标注 11"/>
          <p:cNvSpPr/>
          <p:nvPr/>
        </p:nvSpPr>
        <p:spPr>
          <a:xfrm>
            <a:off x="2267744" y="2564904"/>
            <a:ext cx="6408712" cy="1368152"/>
          </a:xfrm>
          <a:prstGeom prst="wedgeRoundRectCallout">
            <a:avLst>
              <a:gd name="adj1" fmla="val 32884"/>
              <a:gd name="adj2" fmla="val 7990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硬件解码时钟恢复方式：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b="1" dirty="0">
                <a:solidFill>
                  <a:schemeClr val="tx1"/>
                </a:solidFill>
              </a:rPr>
              <a:t>Counting</a:t>
            </a:r>
            <a:r>
              <a:rPr lang="zh-CN" altLang="en-US" sz="1600" dirty="0">
                <a:solidFill>
                  <a:schemeClr val="tx1"/>
                </a:solidFill>
              </a:rPr>
              <a:t>：计数式，适用于收发双方速率准确情况；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b="1" dirty="0">
                <a:solidFill>
                  <a:schemeClr val="tx1"/>
                </a:solidFill>
              </a:rPr>
              <a:t>Tracing</a:t>
            </a:r>
            <a:r>
              <a:rPr lang="zh-CN" altLang="en-US" sz="1600" dirty="0">
                <a:solidFill>
                  <a:schemeClr val="tx1"/>
                </a:solidFill>
              </a:rPr>
              <a:t>：   跟踪式，适用于收发双方速率存在略微偏差的情况；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b="1" dirty="0">
                <a:solidFill>
                  <a:schemeClr val="tx1"/>
                </a:solidFill>
              </a:rPr>
              <a:t>Manchester</a:t>
            </a:r>
            <a:r>
              <a:rPr lang="zh-CN" altLang="en-US" sz="1600" dirty="0">
                <a:solidFill>
                  <a:schemeClr val="tx1"/>
                </a:solidFill>
              </a:rPr>
              <a:t>：针对曼切斯特编码用；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b="1" dirty="0">
                <a:solidFill>
                  <a:schemeClr val="tx1"/>
                </a:solidFill>
              </a:rPr>
              <a:t>None</a:t>
            </a:r>
            <a:r>
              <a:rPr lang="zh-CN" altLang="en-US" sz="1600" dirty="0">
                <a:solidFill>
                  <a:schemeClr val="tx1"/>
                </a:solidFill>
              </a:rPr>
              <a:t>：       即</a:t>
            </a:r>
            <a:r>
              <a:rPr lang="en-US" altLang="zh-CN" sz="1600" dirty="0" err="1">
                <a:solidFill>
                  <a:schemeClr val="tx1"/>
                </a:solidFill>
              </a:rPr>
              <a:t>RawData</a:t>
            </a:r>
            <a:r>
              <a:rPr lang="zh-CN" altLang="en-US" sz="1600" dirty="0">
                <a:solidFill>
                  <a:schemeClr val="tx1"/>
                </a:solidFill>
              </a:rPr>
              <a:t>，不做时钟恢复，不推荐使用；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71800" y="4293096"/>
            <a:ext cx="367240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标注 13"/>
          <p:cNvSpPr/>
          <p:nvPr/>
        </p:nvSpPr>
        <p:spPr>
          <a:xfrm>
            <a:off x="5148064" y="5229200"/>
            <a:ext cx="3528392" cy="504056"/>
          </a:xfrm>
          <a:prstGeom prst="wedgeRoundRectCallout">
            <a:avLst>
              <a:gd name="adj1" fmla="val -55499"/>
              <a:gd name="adj2" fmla="val -15013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AFC</a:t>
            </a:r>
            <a:r>
              <a:rPr lang="zh-CN" altLang="en-US" sz="1600" dirty="0">
                <a:solidFill>
                  <a:schemeClr val="tx1"/>
                </a:solidFill>
              </a:rPr>
              <a:t>：自动频率校正，</a:t>
            </a:r>
            <a:r>
              <a:rPr lang="en-US" altLang="zh-CN" sz="1600" dirty="0">
                <a:solidFill>
                  <a:schemeClr val="tx1"/>
                </a:solidFill>
              </a:rPr>
              <a:t>G/FSK</a:t>
            </a:r>
            <a:r>
              <a:rPr lang="zh-CN" altLang="en-US" sz="1600" dirty="0">
                <a:solidFill>
                  <a:schemeClr val="tx1"/>
                </a:solidFill>
              </a:rPr>
              <a:t>接收适用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3419872" y="5733256"/>
            <a:ext cx="1224136" cy="576064"/>
          </a:xfrm>
          <a:prstGeom prst="wedgeRoundRectCallout">
            <a:avLst>
              <a:gd name="adj1" fmla="val -35152"/>
              <a:gd name="adj2" fmla="val -10793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正负调制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G/FSK</a:t>
            </a:r>
            <a:r>
              <a:rPr lang="zh-CN" altLang="en-US" sz="1600" dirty="0">
                <a:solidFill>
                  <a:schemeClr val="tx1"/>
                </a:solidFill>
              </a:rPr>
              <a:t>适用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971600" y="5733256"/>
            <a:ext cx="1872208" cy="576064"/>
          </a:xfrm>
          <a:prstGeom prst="wedgeRoundRectCallout">
            <a:avLst>
              <a:gd name="adj1" fmla="val -25655"/>
              <a:gd name="adj2" fmla="val -10352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速率容错偏差选择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Tracing</a:t>
            </a:r>
            <a:r>
              <a:rPr lang="zh-CN" altLang="en-US" sz="1600" dirty="0">
                <a:solidFill>
                  <a:schemeClr val="tx1"/>
                </a:solidFill>
              </a:rPr>
              <a:t>适用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99592" y="1844824"/>
            <a:ext cx="1296144" cy="3024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99592" y="2708920"/>
            <a:ext cx="129614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带宽选择设置</a:t>
            </a:r>
            <a:endParaRPr lang="en-US" altLang="zh-CN" sz="1400" dirty="0"/>
          </a:p>
          <a:p>
            <a:r>
              <a:rPr lang="zh-CN" altLang="en-US" sz="1400" b="1" dirty="0"/>
              <a:t>自动</a:t>
            </a:r>
            <a:r>
              <a:rPr lang="zh-CN" altLang="en-US" sz="1400" dirty="0"/>
              <a:t>：根据收发晶体容差；</a:t>
            </a:r>
            <a:endParaRPr lang="en-US" altLang="zh-CN" sz="1400" dirty="0"/>
          </a:p>
          <a:p>
            <a:r>
              <a:rPr lang="zh-CN" altLang="en-US" sz="1400" b="1"/>
              <a:t>固定</a:t>
            </a:r>
            <a:r>
              <a:rPr lang="zh-CN" altLang="en-US" sz="1400"/>
              <a:t>：根据需要</a:t>
            </a:r>
            <a:r>
              <a:rPr lang="zh-CN" altLang="en-US" sz="1400" dirty="0"/>
              <a:t>选择带宽</a:t>
            </a:r>
            <a:r>
              <a:rPr lang="zh-CN" altLang="en-US" dirty="0"/>
              <a:t>；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RFPDK</a:t>
            </a:r>
            <a:r>
              <a:rPr lang="zh-CN" altLang="en-US" dirty="0"/>
              <a:t>设置</a:t>
            </a:r>
            <a:r>
              <a:rPr lang="en-US" altLang="zh-CN" dirty="0"/>
              <a:t>CMT2300A</a:t>
            </a:r>
            <a:r>
              <a:rPr lang="zh-CN" altLang="en-US" dirty="0"/>
              <a:t>配置（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——</a:t>
            </a:r>
            <a:r>
              <a:rPr lang="zh-CN" altLang="en-US" dirty="0"/>
              <a:t>基带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858E-466C-401E-9175-0AA0DD51650F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9629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1520" y="2424683"/>
            <a:ext cx="8576915" cy="2228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标注 5"/>
          <p:cNvSpPr/>
          <p:nvPr/>
        </p:nvSpPr>
        <p:spPr>
          <a:xfrm>
            <a:off x="323528" y="1344563"/>
            <a:ext cx="2088232" cy="864096"/>
          </a:xfrm>
          <a:prstGeom prst="wedgeRoundRectCallout">
            <a:avLst>
              <a:gd name="adj1" fmla="val 4605"/>
              <a:gd name="adj2" fmla="val 11379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数据包格式：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Packet</a:t>
            </a:r>
            <a:r>
              <a:rPr lang="zh-CN" altLang="en-US" sz="1600" dirty="0">
                <a:solidFill>
                  <a:schemeClr val="tx1"/>
                </a:solidFill>
              </a:rPr>
              <a:t>：数据包模式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Direct</a:t>
            </a:r>
            <a:r>
              <a:rPr lang="zh-CN" altLang="en-US" sz="1600" dirty="0">
                <a:solidFill>
                  <a:schemeClr val="tx1"/>
                </a:solidFill>
              </a:rPr>
              <a:t>：直通模式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3068960"/>
            <a:ext cx="770485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560" y="3573016"/>
            <a:ext cx="345638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6948264" y="1772816"/>
            <a:ext cx="1512168" cy="576064"/>
          </a:xfrm>
          <a:prstGeom prst="wedgeRoundRectCallout">
            <a:avLst>
              <a:gd name="adj1" fmla="val -111015"/>
              <a:gd name="adj2" fmla="val 20550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白化编码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251520" y="4797152"/>
            <a:ext cx="3456384" cy="1152128"/>
          </a:xfrm>
          <a:prstGeom prst="wedgeRoundRectCallout">
            <a:avLst>
              <a:gd name="adj1" fmla="val -31581"/>
              <a:gd name="adj2" fmla="val -7735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在</a:t>
            </a:r>
            <a:r>
              <a:rPr lang="en-US" altLang="zh-CN" sz="1600" dirty="0">
                <a:solidFill>
                  <a:schemeClr val="tx1"/>
                </a:solidFill>
              </a:rPr>
              <a:t>FIFO</a:t>
            </a:r>
            <a:r>
              <a:rPr lang="zh-CN" altLang="en-US" sz="1600" dirty="0">
                <a:solidFill>
                  <a:schemeClr val="tx1"/>
                </a:solidFill>
              </a:rPr>
              <a:t>为空时发射的数据，可以配置为“长</a:t>
            </a:r>
            <a:r>
              <a:rPr lang="en-US" altLang="zh-CN" sz="1600" dirty="0">
                <a:solidFill>
                  <a:schemeClr val="tx1"/>
                </a:solidFill>
              </a:rPr>
              <a:t>0</a:t>
            </a:r>
            <a:r>
              <a:rPr lang="zh-CN" altLang="en-US" sz="1600" dirty="0">
                <a:solidFill>
                  <a:schemeClr val="tx1"/>
                </a:solidFill>
              </a:rPr>
              <a:t>”、“长</a:t>
            </a: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r>
              <a:rPr lang="zh-CN" altLang="en-US" sz="1600" dirty="0">
                <a:solidFill>
                  <a:schemeClr val="tx1"/>
                </a:solidFill>
              </a:rPr>
              <a:t>”、</a:t>
            </a:r>
            <a:r>
              <a:rPr lang="en-US" altLang="zh-CN" sz="1600" dirty="0">
                <a:solidFill>
                  <a:schemeClr val="tx1"/>
                </a:solidFill>
              </a:rPr>
              <a:t>Preamble</a:t>
            </a:r>
            <a:endParaRPr lang="en-US" altLang="zh-CN" sz="1600" dirty="0">
              <a:solidFill>
                <a:schemeClr val="tx1"/>
              </a:solidFill>
            </a:endParaRP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rgbClr val="FF0000"/>
                </a:solidFill>
              </a:rPr>
              <a:t>注意：可以通过该功能实现</a:t>
            </a:r>
            <a:r>
              <a:rPr lang="en-US" altLang="zh-CN" sz="1600" dirty="0">
                <a:solidFill>
                  <a:srgbClr val="FF0000"/>
                </a:solidFill>
              </a:rPr>
              <a:t>CW</a:t>
            </a:r>
            <a:r>
              <a:rPr lang="zh-CN" altLang="en-US" sz="1600" dirty="0">
                <a:solidFill>
                  <a:srgbClr val="FF0000"/>
                </a:solidFill>
              </a:rPr>
              <a:t>模式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779912" y="5373216"/>
            <a:ext cx="4752528" cy="864096"/>
          </a:xfrm>
          <a:prstGeom prst="wedgeRoundRectCallout">
            <a:avLst>
              <a:gd name="adj1" fmla="val -36516"/>
              <a:gd name="adj2" fmla="val -16369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>
                <a:solidFill>
                  <a:schemeClr val="tx1"/>
                </a:solidFill>
              </a:rPr>
              <a:t>Tx</a:t>
            </a:r>
            <a:r>
              <a:rPr lang="zh-CN" altLang="en-US" sz="1600" dirty="0">
                <a:solidFill>
                  <a:schemeClr val="tx1"/>
                </a:solidFill>
              </a:rPr>
              <a:t>方式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err="1">
                <a:solidFill>
                  <a:schemeClr val="tx1"/>
                </a:solidFill>
              </a:rPr>
              <a:t>TxPacketNumber</a:t>
            </a:r>
            <a:r>
              <a:rPr lang="zh-CN" altLang="en-US" sz="1600" dirty="0">
                <a:solidFill>
                  <a:schemeClr val="tx1"/>
                </a:solidFill>
              </a:rPr>
              <a:t>：一次触发发射自动发</a:t>
            </a:r>
            <a:r>
              <a:rPr lang="en-US" altLang="zh-CN" sz="1600" dirty="0">
                <a:solidFill>
                  <a:schemeClr val="tx1"/>
                </a:solidFill>
              </a:rPr>
              <a:t>N</a:t>
            </a:r>
            <a:r>
              <a:rPr lang="zh-CN" altLang="en-US" sz="1600" dirty="0">
                <a:solidFill>
                  <a:schemeClr val="tx1"/>
                </a:solidFill>
              </a:rPr>
              <a:t>包；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err="1">
                <a:solidFill>
                  <a:schemeClr val="tx1"/>
                </a:solidFill>
              </a:rPr>
              <a:t>TxPacketGap</a:t>
            </a:r>
            <a:r>
              <a:rPr lang="zh-CN" altLang="en-US" sz="1600" dirty="0">
                <a:solidFill>
                  <a:schemeClr val="tx1"/>
                </a:solidFill>
              </a:rPr>
              <a:t>：一次自动发多包情况下，间隔值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71800" y="4077072"/>
            <a:ext cx="374441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67944" y="3573016"/>
            <a:ext cx="424847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标注 13"/>
          <p:cNvSpPr/>
          <p:nvPr/>
        </p:nvSpPr>
        <p:spPr>
          <a:xfrm>
            <a:off x="7020272" y="4293096"/>
            <a:ext cx="1440160" cy="504056"/>
          </a:xfrm>
          <a:prstGeom prst="wedgeRoundRectCallout">
            <a:avLst>
              <a:gd name="adj1" fmla="val -94467"/>
              <a:gd name="adj2" fmla="val -16076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FEC</a:t>
            </a:r>
            <a:r>
              <a:rPr lang="zh-CN" altLang="en-US" sz="1600" dirty="0">
                <a:solidFill>
                  <a:schemeClr val="tx1"/>
                </a:solidFill>
              </a:rPr>
              <a:t>编码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5" name="圆角矩形标注 14"/>
          <p:cNvSpPr/>
          <p:nvPr/>
        </p:nvSpPr>
        <p:spPr>
          <a:xfrm flipH="1">
            <a:off x="3491880" y="1484784"/>
            <a:ext cx="1872208" cy="567680"/>
          </a:xfrm>
          <a:prstGeom prst="wedgeRoundRectCallout">
            <a:avLst>
              <a:gd name="adj1" fmla="val 105560"/>
              <a:gd name="adj2" fmla="val 37283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曼切斯特编码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318" name="Picture 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3528" y="1484784"/>
            <a:ext cx="8313737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RFPDK</a:t>
            </a:r>
            <a:r>
              <a:rPr lang="zh-CN" altLang="en-US" dirty="0"/>
              <a:t>设置</a:t>
            </a:r>
            <a:r>
              <a:rPr lang="en-US" altLang="zh-CN" dirty="0"/>
              <a:t>CMT2300A</a:t>
            </a:r>
            <a:r>
              <a:rPr lang="zh-CN" altLang="en-US" dirty="0"/>
              <a:t>配置（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——</a:t>
            </a:r>
            <a:r>
              <a:rPr lang="zh-CN" altLang="en-US" dirty="0"/>
              <a:t>基带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858E-466C-401E-9175-0AA0DD51650F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97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13" y="3590528"/>
            <a:ext cx="52863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7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4320133"/>
            <a:ext cx="55721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73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07246" y="5309195"/>
            <a:ext cx="54292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圆角矩形标注 8"/>
          <p:cNvSpPr/>
          <p:nvPr/>
        </p:nvSpPr>
        <p:spPr>
          <a:xfrm flipH="1">
            <a:off x="323528" y="1052736"/>
            <a:ext cx="1368152" cy="360040"/>
          </a:xfrm>
          <a:prstGeom prst="wedgeRoundRectCallout">
            <a:avLst>
              <a:gd name="adj1" fmla="val -262"/>
              <a:gd name="adj2" fmla="val 16412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定长</a:t>
            </a:r>
            <a:r>
              <a:rPr lang="en-US" altLang="zh-CN" sz="1200" dirty="0">
                <a:solidFill>
                  <a:schemeClr val="tx1"/>
                </a:solidFill>
              </a:rPr>
              <a:t>/</a:t>
            </a:r>
            <a:r>
              <a:rPr lang="zh-CN" altLang="en-US" sz="1200" dirty="0">
                <a:solidFill>
                  <a:schemeClr val="tx1"/>
                </a:solidFill>
              </a:rPr>
              <a:t>变长包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 flipH="1">
            <a:off x="1907704" y="980728"/>
            <a:ext cx="2088232" cy="504056"/>
          </a:xfrm>
          <a:prstGeom prst="wedgeRoundRectCallout">
            <a:avLst>
              <a:gd name="adj1" fmla="val 64812"/>
              <a:gd name="adj2" fmla="val 22963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NodeID</a:t>
            </a:r>
            <a:r>
              <a:rPr lang="zh-CN" altLang="en-US" sz="1200" dirty="0">
                <a:solidFill>
                  <a:schemeClr val="tx1"/>
                </a:solidFill>
              </a:rPr>
              <a:t>和</a:t>
            </a:r>
            <a:r>
              <a:rPr lang="en-US" altLang="zh-CN" sz="1200" dirty="0">
                <a:solidFill>
                  <a:schemeClr val="tx1"/>
                </a:solidFill>
              </a:rPr>
              <a:t>Length</a:t>
            </a:r>
            <a:r>
              <a:rPr lang="zh-CN" altLang="en-US" sz="1200" dirty="0">
                <a:solidFill>
                  <a:schemeClr val="tx1"/>
                </a:solidFill>
              </a:rPr>
              <a:t>位置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（变长包用</a:t>
            </a:r>
            <a:r>
              <a:rPr lang="zh-CN" altLang="en-US" sz="1600" dirty="0">
                <a:solidFill>
                  <a:schemeClr val="tx1"/>
                </a:solidFill>
              </a:rPr>
              <a:t>）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39752" y="2348880"/>
            <a:ext cx="5832648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122046" y="2492896"/>
            <a:ext cx="1089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/>
              <a:t>接收识别</a:t>
            </a:r>
            <a:endParaRPr lang="en-US" altLang="zh-CN" sz="1200" dirty="0"/>
          </a:p>
          <a:p>
            <a:pPr algn="ctr"/>
            <a:r>
              <a:rPr lang="en-US" altLang="zh-CN" sz="1200" dirty="0"/>
              <a:t>Preamble</a:t>
            </a:r>
            <a:r>
              <a:rPr lang="zh-CN" altLang="en-US" sz="1200" dirty="0"/>
              <a:t>长度</a:t>
            </a:r>
            <a:endParaRPr lang="zh-CN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066262" y="2535287"/>
            <a:ext cx="1089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/>
              <a:t>发射</a:t>
            </a:r>
            <a:endParaRPr lang="en-US" altLang="zh-CN" sz="1200" dirty="0"/>
          </a:p>
          <a:p>
            <a:pPr algn="ctr"/>
            <a:r>
              <a:rPr lang="en-US" altLang="zh-CN" sz="1200" dirty="0"/>
              <a:t>Preamble</a:t>
            </a:r>
            <a:r>
              <a:rPr lang="zh-CN" altLang="en-US" sz="1200" dirty="0"/>
              <a:t>长度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712574" y="2791961"/>
            <a:ext cx="1243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/>
              <a:t>Preamble</a:t>
            </a:r>
            <a:r>
              <a:rPr lang="zh-CN" altLang="en-US" sz="1200" dirty="0"/>
              <a:t>值配置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203848" y="3035052"/>
            <a:ext cx="2010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/>
              <a:t>Preamble</a:t>
            </a:r>
            <a:r>
              <a:rPr lang="zh-CN" altLang="en-US" sz="1200" dirty="0"/>
              <a:t>可以是</a:t>
            </a:r>
            <a:r>
              <a:rPr lang="en-US" altLang="zh-CN" sz="1200" dirty="0"/>
              <a:t>4bits</a:t>
            </a:r>
            <a:r>
              <a:rPr lang="zh-CN" altLang="en-US" sz="1200" dirty="0"/>
              <a:t>或</a:t>
            </a:r>
            <a:r>
              <a:rPr lang="en-US" altLang="zh-CN" sz="1200" dirty="0"/>
              <a:t>8bits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3635896" y="5301208"/>
            <a:ext cx="5328592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547664" y="4293096"/>
            <a:ext cx="5544616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971550" y="1988820"/>
            <a:ext cx="2232025" cy="2807970"/>
          </a:xfrm>
          <a:prstGeom prst="straightConnector1">
            <a:avLst/>
          </a:prstGeom>
          <a:ln w="38100" cmpd="sng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932040" y="2060848"/>
            <a:ext cx="288032" cy="2592288"/>
          </a:xfrm>
          <a:prstGeom prst="straightConnector1">
            <a:avLst/>
          </a:prstGeom>
          <a:ln w="38100" cmpd="sng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7524328" y="2060848"/>
            <a:ext cx="144016" cy="3456384"/>
          </a:xfrm>
          <a:prstGeom prst="straightConnector1">
            <a:avLst/>
          </a:prstGeom>
          <a:ln w="38100" cmpd="sng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标注 31"/>
          <p:cNvSpPr/>
          <p:nvPr/>
        </p:nvSpPr>
        <p:spPr>
          <a:xfrm flipH="1">
            <a:off x="189230" y="4904105"/>
            <a:ext cx="1127125" cy="748665"/>
          </a:xfrm>
          <a:prstGeom prst="wedgeRoundRectCallout">
            <a:avLst>
              <a:gd name="adj1" fmla="val -25718"/>
              <a:gd name="adj2" fmla="val -4991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同步字配置，</a:t>
            </a:r>
            <a:r>
              <a:rPr lang="zh-CN" altLang="en-US" sz="1200" dirty="0">
                <a:solidFill>
                  <a:srgbClr val="0070C0"/>
                </a:solidFill>
              </a:rPr>
              <a:t>至少</a:t>
            </a:r>
            <a:r>
              <a:rPr lang="en-US" altLang="zh-CN" sz="1200" dirty="0">
                <a:solidFill>
                  <a:srgbClr val="0070C0"/>
                </a:solidFill>
              </a:rPr>
              <a:t>3</a:t>
            </a:r>
            <a:r>
              <a:rPr lang="zh-CN" altLang="en-US" sz="1200" dirty="0">
                <a:solidFill>
                  <a:srgbClr val="0070C0"/>
                </a:solidFill>
              </a:rPr>
              <a:t>个字节，内容可设置</a:t>
            </a:r>
            <a:r>
              <a:rPr lang="en-US" altLang="zh-CN" sz="1200" dirty="0">
                <a:solidFill>
                  <a:srgbClr val="0070C0"/>
                </a:solidFill>
              </a:rPr>
              <a:t>0XAA 2D D4</a:t>
            </a:r>
            <a:endParaRPr lang="en-US" altLang="zh-CN" sz="1200" dirty="0">
              <a:solidFill>
                <a:srgbClr val="0070C0"/>
              </a:solidFill>
            </a:endParaRPr>
          </a:p>
        </p:txBody>
      </p:sp>
      <p:sp>
        <p:nvSpPr>
          <p:cNvPr id="33" name="圆角矩形标注 32"/>
          <p:cNvSpPr/>
          <p:nvPr/>
        </p:nvSpPr>
        <p:spPr>
          <a:xfrm flipH="1">
            <a:off x="1691680" y="5589240"/>
            <a:ext cx="1187624" cy="504056"/>
          </a:xfrm>
          <a:prstGeom prst="wedgeRoundRectCallout">
            <a:avLst>
              <a:gd name="adj1" fmla="val -81882"/>
              <a:gd name="adj2" fmla="val -19264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过滤</a:t>
            </a:r>
            <a:r>
              <a:rPr lang="en-US" altLang="zh-CN" sz="1200" dirty="0" err="1">
                <a:solidFill>
                  <a:schemeClr val="tx1"/>
                </a:solidFill>
              </a:rPr>
              <a:t>NodeID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配置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34" name="圆角矩形标注 33"/>
          <p:cNvSpPr/>
          <p:nvPr/>
        </p:nvSpPr>
        <p:spPr>
          <a:xfrm flipH="1">
            <a:off x="7740352" y="4437112"/>
            <a:ext cx="1187624" cy="432048"/>
          </a:xfrm>
          <a:prstGeom prst="wedgeRoundRectCallout">
            <a:avLst>
              <a:gd name="adj1" fmla="val 47511"/>
              <a:gd name="adj2" fmla="val 25735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CRC</a:t>
            </a:r>
            <a:r>
              <a:rPr lang="zh-CN" altLang="en-US" sz="1200" dirty="0">
                <a:solidFill>
                  <a:schemeClr val="tx1"/>
                </a:solidFill>
              </a:rPr>
              <a:t>配置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endCxn id="32" idx="0"/>
          </p:cNvCxnSpPr>
          <p:nvPr/>
        </p:nvCxnSpPr>
        <p:spPr>
          <a:xfrm>
            <a:off x="394335" y="3933190"/>
            <a:ext cx="358140" cy="970915"/>
          </a:xfrm>
          <a:prstGeom prst="straightConnector1">
            <a:avLst/>
          </a:prstGeom>
          <a:ln w="38100" cmpd="sng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0</TotalTime>
  <Words>2106</Words>
  <Application>WPS 演示</Application>
  <PresentationFormat>全屏显示(4:3)</PresentationFormat>
  <Paragraphs>222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Tahoma</vt:lpstr>
      <vt:lpstr>Calibri</vt:lpstr>
      <vt:lpstr>微软雅黑</vt:lpstr>
      <vt:lpstr>Arial Unicode MS</vt:lpstr>
      <vt:lpstr>PPT模板</vt:lpstr>
      <vt:lpstr>自定义设计方案</vt:lpstr>
      <vt:lpstr>Package</vt:lpstr>
      <vt:lpstr>CMT2300A软件开发注意事项 </vt:lpstr>
      <vt:lpstr>CMT2300A软件开发注意事项</vt:lpstr>
      <vt:lpstr>CMT2300A软件开发注意事项</vt:lpstr>
      <vt:lpstr>非标SPI</vt:lpstr>
      <vt:lpstr>标准SPI</vt:lpstr>
      <vt:lpstr>用RFPDK设置CMT2300A配置（1）——基本参数</vt:lpstr>
      <vt:lpstr>用RFPDK设置CMT2300A配置（2）——OOK/FSK配置</vt:lpstr>
      <vt:lpstr>用RFPDK设置CMT2300A配置（3）——基带1</vt:lpstr>
      <vt:lpstr>用RFPDK设置CMT2300A配置（4）——基带2</vt:lpstr>
      <vt:lpstr>CMT2300A —— 低功耗方案（1）</vt:lpstr>
      <vt:lpstr>寄存器处理</vt:lpstr>
      <vt:lpstr>CMT2300A —— 快速跳频</vt:lpstr>
      <vt:lpstr>长包处理</vt:lpstr>
      <vt:lpstr>异常处理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ywl</dc:creator>
  <cp:lastModifiedBy>jim</cp:lastModifiedBy>
  <cp:revision>944</cp:revision>
  <dcterms:created xsi:type="dcterms:W3CDTF">2015-02-25T02:50:00Z</dcterms:created>
  <dcterms:modified xsi:type="dcterms:W3CDTF">2021-08-06T07:19:52Z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CAFC40E8E37F47F69E0C6D3EC3FEF654</vt:lpwstr>
  </property>
  <property fmtid="{D5CDD505-2E9C-101B-9397-08002B2CF9AE}" pid="3" name="KSOProductBuildVer">
    <vt:lpwstr>2052-11.1.0.10667</vt:lpwstr>
  </property>
</Properties>
</file>