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398" r:id="rId3"/>
    <p:sldId id="399" r:id="rId4"/>
    <p:sldId id="400" r:id="rId5"/>
    <p:sldId id="401" r:id="rId6"/>
    <p:sldId id="420" r:id="rId7"/>
    <p:sldId id="403" r:id="rId8"/>
    <p:sldId id="405" r:id="rId9"/>
    <p:sldId id="404" r:id="rId10"/>
    <p:sldId id="406" r:id="rId11"/>
    <p:sldId id="408" r:id="rId12"/>
    <p:sldId id="427" r:id="rId13"/>
    <p:sldId id="428" r:id="rId14"/>
    <p:sldId id="429" r:id="rId15"/>
    <p:sldId id="409" r:id="rId16"/>
    <p:sldId id="434" r:id="rId17"/>
    <p:sldId id="436" r:id="rId18"/>
    <p:sldId id="437" r:id="rId19"/>
    <p:sldId id="435" r:id="rId20"/>
  </p:sldIdLst>
  <p:sldSz cx="8640763" cy="4500563"/>
  <p:notesSz cx="6858000" cy="9144000"/>
  <p:embeddedFontLst>
    <p:embeddedFont>
      <p:font typeface="Arial Unicode MS" panose="02010600030101010101" charset="-12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黑体" panose="02010609060101010101" pitchFamily="49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</p:embeddedFontLst>
  <p:defaultTextStyle>
    <a:defPPr>
      <a:defRPr lang="zh-CN"/>
    </a:defPPr>
    <a:lvl1pPr marL="0" algn="l" defTabSz="8409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0487" algn="l" defTabSz="8409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0974" algn="l" defTabSz="8409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1461" algn="l" defTabSz="8409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1947" algn="l" defTabSz="8409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2434" algn="l" defTabSz="8409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22921" algn="l" defTabSz="8409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43408" algn="l" defTabSz="8409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63895" algn="l" defTabSz="8409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0">
          <p15:clr>
            <a:srgbClr val="A4A3A4"/>
          </p15:clr>
        </p15:guide>
        <p15:guide id="2" orient="horz" pos="2151">
          <p15:clr>
            <a:srgbClr val="A4A3A4"/>
          </p15:clr>
        </p15:guide>
        <p15:guide id="3" orient="horz" pos="1615">
          <p15:clr>
            <a:srgbClr val="A4A3A4"/>
          </p15:clr>
        </p15:guide>
        <p15:guide id="4" pos="633">
          <p15:clr>
            <a:srgbClr val="A4A3A4"/>
          </p15:clr>
        </p15:guide>
        <p15:guide id="5" pos="4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B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0" autoAdjust="0"/>
    <p:restoredTop sz="94567" autoAdjust="0"/>
  </p:normalViewPr>
  <p:slideViewPr>
    <p:cSldViewPr>
      <p:cViewPr varScale="1">
        <p:scale>
          <a:sx n="111" d="100"/>
          <a:sy n="111" d="100"/>
        </p:scale>
        <p:origin x="150" y="816"/>
      </p:cViewPr>
      <p:guideLst>
        <p:guide orient="horz" pos="1180"/>
        <p:guide orient="horz" pos="2151"/>
        <p:guide orient="horz" pos="1615"/>
        <p:guide pos="633"/>
        <p:guide pos="48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223A2-1572-4DFA-A825-C508F8862430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685800"/>
            <a:ext cx="6581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91C17-E92E-42CD-9F70-AE938E417B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8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7" y="1398092"/>
            <a:ext cx="7344649" cy="9647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5" y="2550319"/>
            <a:ext cx="6048534" cy="1150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0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0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1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1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2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3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3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0" y="3150394"/>
            <a:ext cx="5184458" cy="37192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0" y="402133"/>
            <a:ext cx="5184458" cy="2700338"/>
          </a:xfrm>
        </p:spPr>
        <p:txBody>
          <a:bodyPr/>
          <a:lstStyle>
            <a:lvl1pPr marL="0" indent="0">
              <a:buNone/>
              <a:defRPr sz="2900"/>
            </a:lvl1pPr>
            <a:lvl2pPr marL="420487" indent="0">
              <a:buNone/>
              <a:defRPr sz="2600"/>
            </a:lvl2pPr>
            <a:lvl3pPr marL="840974" indent="0">
              <a:buNone/>
              <a:defRPr sz="2200"/>
            </a:lvl3pPr>
            <a:lvl4pPr marL="1261461" indent="0">
              <a:buNone/>
              <a:defRPr sz="1800"/>
            </a:lvl4pPr>
            <a:lvl5pPr marL="1681947" indent="0">
              <a:buNone/>
              <a:defRPr sz="1800"/>
            </a:lvl5pPr>
            <a:lvl6pPr marL="2102434" indent="0">
              <a:buNone/>
              <a:defRPr sz="1800"/>
            </a:lvl6pPr>
            <a:lvl7pPr marL="2522921" indent="0">
              <a:buNone/>
              <a:defRPr sz="1800"/>
            </a:lvl7pPr>
            <a:lvl8pPr marL="2943408" indent="0">
              <a:buNone/>
              <a:defRPr sz="1800"/>
            </a:lvl8pPr>
            <a:lvl9pPr marL="3363895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0" y="3522316"/>
            <a:ext cx="5184458" cy="528191"/>
          </a:xfrm>
        </p:spPr>
        <p:txBody>
          <a:bodyPr/>
          <a:lstStyle>
            <a:lvl1pPr marL="0" indent="0">
              <a:buNone/>
              <a:defRPr sz="1300"/>
            </a:lvl1pPr>
            <a:lvl2pPr marL="420487" indent="0">
              <a:buNone/>
              <a:defRPr sz="1100"/>
            </a:lvl2pPr>
            <a:lvl3pPr marL="840974" indent="0">
              <a:buNone/>
              <a:defRPr sz="900"/>
            </a:lvl3pPr>
            <a:lvl4pPr marL="1261461" indent="0">
              <a:buNone/>
              <a:defRPr sz="800"/>
            </a:lvl4pPr>
            <a:lvl5pPr marL="1681947" indent="0">
              <a:buNone/>
              <a:defRPr sz="800"/>
            </a:lvl5pPr>
            <a:lvl6pPr marL="2102434" indent="0">
              <a:buNone/>
              <a:defRPr sz="800"/>
            </a:lvl6pPr>
            <a:lvl7pPr marL="2522921" indent="0">
              <a:buNone/>
              <a:defRPr sz="800"/>
            </a:lvl7pPr>
            <a:lvl8pPr marL="2943408" indent="0">
              <a:buNone/>
              <a:defRPr sz="800"/>
            </a:lvl8pPr>
            <a:lvl9pPr marL="3363895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80232"/>
            <a:ext cx="1944172" cy="38400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2038" y="180232"/>
            <a:ext cx="5688502" cy="38400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1" y="2892029"/>
            <a:ext cx="7344649" cy="893862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1" y="1907531"/>
            <a:ext cx="7344649" cy="98449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04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9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146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19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24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292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34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38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1050132"/>
            <a:ext cx="3816337" cy="29701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1050132"/>
            <a:ext cx="3816337" cy="29701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8" y="1007418"/>
            <a:ext cx="3817838" cy="41984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0487" indent="0">
              <a:buNone/>
              <a:defRPr sz="1800" b="1"/>
            </a:lvl2pPr>
            <a:lvl3pPr marL="840974" indent="0">
              <a:buNone/>
              <a:defRPr sz="1700" b="1"/>
            </a:lvl3pPr>
            <a:lvl4pPr marL="1261461" indent="0">
              <a:buNone/>
              <a:defRPr sz="1500" b="1"/>
            </a:lvl4pPr>
            <a:lvl5pPr marL="1681947" indent="0">
              <a:buNone/>
              <a:defRPr sz="1500" b="1"/>
            </a:lvl5pPr>
            <a:lvl6pPr marL="2102434" indent="0">
              <a:buNone/>
              <a:defRPr sz="1500" b="1"/>
            </a:lvl6pPr>
            <a:lvl7pPr marL="2522921" indent="0">
              <a:buNone/>
              <a:defRPr sz="1500" b="1"/>
            </a:lvl7pPr>
            <a:lvl8pPr marL="2943408" indent="0">
              <a:buNone/>
              <a:defRPr sz="1500" b="1"/>
            </a:lvl8pPr>
            <a:lvl9pPr marL="336389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8" y="1427262"/>
            <a:ext cx="3817838" cy="259303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9" y="1007418"/>
            <a:ext cx="3819337" cy="41984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0487" indent="0">
              <a:buNone/>
              <a:defRPr sz="1800" b="1"/>
            </a:lvl2pPr>
            <a:lvl3pPr marL="840974" indent="0">
              <a:buNone/>
              <a:defRPr sz="1700" b="1"/>
            </a:lvl3pPr>
            <a:lvl4pPr marL="1261461" indent="0">
              <a:buNone/>
              <a:defRPr sz="1500" b="1"/>
            </a:lvl4pPr>
            <a:lvl5pPr marL="1681947" indent="0">
              <a:buNone/>
              <a:defRPr sz="1500" b="1"/>
            </a:lvl5pPr>
            <a:lvl6pPr marL="2102434" indent="0">
              <a:buNone/>
              <a:defRPr sz="1500" b="1"/>
            </a:lvl6pPr>
            <a:lvl7pPr marL="2522921" indent="0">
              <a:buNone/>
              <a:defRPr sz="1500" b="1"/>
            </a:lvl7pPr>
            <a:lvl8pPr marL="2943408" indent="0">
              <a:buNone/>
              <a:defRPr sz="1500" b="1"/>
            </a:lvl8pPr>
            <a:lvl9pPr marL="336389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9" y="1427262"/>
            <a:ext cx="3819337" cy="259303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40" y="179189"/>
            <a:ext cx="2842751" cy="76259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98" y="179190"/>
            <a:ext cx="4830427" cy="384110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40" y="941786"/>
            <a:ext cx="2842751" cy="3078510"/>
          </a:xfrm>
        </p:spPr>
        <p:txBody>
          <a:bodyPr/>
          <a:lstStyle>
            <a:lvl1pPr marL="0" indent="0">
              <a:buNone/>
              <a:defRPr sz="1300"/>
            </a:lvl1pPr>
            <a:lvl2pPr marL="420487" indent="0">
              <a:buNone/>
              <a:defRPr sz="1100"/>
            </a:lvl2pPr>
            <a:lvl3pPr marL="840974" indent="0">
              <a:buNone/>
              <a:defRPr sz="900"/>
            </a:lvl3pPr>
            <a:lvl4pPr marL="1261461" indent="0">
              <a:buNone/>
              <a:defRPr sz="800"/>
            </a:lvl4pPr>
            <a:lvl5pPr marL="1681947" indent="0">
              <a:buNone/>
              <a:defRPr sz="800"/>
            </a:lvl5pPr>
            <a:lvl6pPr marL="2102434" indent="0">
              <a:buNone/>
              <a:defRPr sz="800"/>
            </a:lvl6pPr>
            <a:lvl7pPr marL="2522921" indent="0">
              <a:buNone/>
              <a:defRPr sz="800"/>
            </a:lvl7pPr>
            <a:lvl8pPr marL="2943408" indent="0">
              <a:buNone/>
              <a:defRPr sz="800"/>
            </a:lvl8pPr>
            <a:lvl9pPr marL="3363895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8" y="180232"/>
            <a:ext cx="7776687" cy="750094"/>
          </a:xfrm>
          <a:prstGeom prst="rect">
            <a:avLst/>
          </a:prstGeom>
        </p:spPr>
        <p:txBody>
          <a:bodyPr vert="horz" lIns="84097" tIns="42049" rIns="84097" bIns="4204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8" y="1050132"/>
            <a:ext cx="7776687" cy="2970163"/>
          </a:xfrm>
          <a:prstGeom prst="rect">
            <a:avLst/>
          </a:prstGeom>
        </p:spPr>
        <p:txBody>
          <a:bodyPr vert="horz" lIns="84097" tIns="42049" rIns="84097" bIns="4204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4171355"/>
            <a:ext cx="2016178" cy="239614"/>
          </a:xfrm>
          <a:prstGeom prst="rect">
            <a:avLst/>
          </a:prstGeom>
        </p:spPr>
        <p:txBody>
          <a:bodyPr vert="horz" lIns="84097" tIns="42049" rIns="84097" bIns="4204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1" y="4171355"/>
            <a:ext cx="2736242" cy="239614"/>
          </a:xfrm>
          <a:prstGeom prst="rect">
            <a:avLst/>
          </a:prstGeom>
        </p:spPr>
        <p:txBody>
          <a:bodyPr vert="horz" lIns="84097" tIns="42049" rIns="84097" bIns="4204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7" y="4171355"/>
            <a:ext cx="2016178" cy="239614"/>
          </a:xfrm>
          <a:prstGeom prst="rect">
            <a:avLst/>
          </a:prstGeom>
        </p:spPr>
        <p:txBody>
          <a:bodyPr vert="horz" lIns="84097" tIns="42049" rIns="84097" bIns="4204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84097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365" indent="-315365" algn="l" defTabSz="84097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3291" indent="-262804" algn="l" defTabSz="84097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1217" indent="-210243" algn="l" defTabSz="8409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1704" indent="-210243" algn="l" defTabSz="84097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2191" indent="-210243" algn="l" defTabSz="84097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2678" indent="-210243" algn="l" defTabSz="84097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164" indent="-210243" algn="l" defTabSz="84097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651" indent="-210243" algn="l" defTabSz="84097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4138" indent="-210243" algn="l" defTabSz="84097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09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0487" algn="l" defTabSz="8409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0974" algn="l" defTabSz="8409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461" algn="l" defTabSz="8409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947" algn="l" defTabSz="8409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2434" algn="l" defTabSz="8409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2921" algn="l" defTabSz="8409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3408" algn="l" defTabSz="8409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3895" algn="l" defTabSz="8409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8640763" cy="549092"/>
          </a:xfrm>
          <a:prstGeom prst="rect">
            <a:avLst/>
          </a:prstGeom>
          <a:pattFill prst="dkUp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549092"/>
            <a:ext cx="8640763" cy="945105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8645"/>
            <a:ext cx="6157598" cy="658378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深圳市惠贻华普电子有限公司</a:t>
            </a:r>
          </a:p>
        </p:txBody>
      </p:sp>
      <p:pic>
        <p:nvPicPr>
          <p:cNvPr id="13" name="图片 12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750083"/>
            <a:ext cx="2286016" cy="4242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88133" y="2106265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CMT2300A </a:t>
            </a:r>
            <a:r>
              <a:rPr lang="zh-CN" altLang="en-US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技术培训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6645" y="3762449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4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QYRuan</a:t>
            </a:r>
            <a:endParaRPr lang="en-US" altLang="zh-CN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r"/>
            <a:r>
              <a:rPr lang="en-US" altLang="zh-CN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2017-02-03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41661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488593" y="4260949"/>
            <a:ext cx="1152170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10</a:t>
            </a:fld>
            <a:endParaRPr lang="zh-CN" altLang="en-US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" name="图片 11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09674"/>
            <a:ext cx="482443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232179"/>
            <a:ext cx="4104357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RFPDK---Baseband 1 Settings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50" y="738113"/>
            <a:ext cx="7632848" cy="202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59941" y="2754337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050" dirty="0"/>
              <a:t> Data Mode:      Packet</a:t>
            </a:r>
            <a:r>
              <a:rPr lang="zh-CN" altLang="en-US" sz="1050" dirty="0"/>
              <a:t>是数据包模式；</a:t>
            </a:r>
            <a:r>
              <a:rPr lang="en-US" altLang="zh-CN" sz="1050" dirty="0"/>
              <a:t>Direct</a:t>
            </a:r>
            <a:r>
              <a:rPr lang="zh-CN" altLang="en-US" sz="1050" dirty="0"/>
              <a:t>为直通模式；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Whitening:       </a:t>
            </a:r>
            <a:r>
              <a:rPr lang="zh-CN" altLang="en-US" sz="1050" dirty="0"/>
              <a:t>白化编码使能开关；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Whiten Type:   </a:t>
            </a:r>
            <a:r>
              <a:rPr lang="zh-CN" altLang="en-US" sz="1050" dirty="0"/>
              <a:t>白化多项式选择；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Whiten Seed Type:   </a:t>
            </a:r>
            <a:r>
              <a:rPr lang="zh-CN" altLang="en-US" sz="1050" dirty="0"/>
              <a:t>白化种子码产生方式选择（针对</a:t>
            </a:r>
            <a:r>
              <a:rPr lang="en-US" altLang="zh-CN" sz="1050" dirty="0"/>
              <a:t>PN7</a:t>
            </a:r>
            <a:r>
              <a:rPr lang="zh-CN" altLang="en-US" sz="1050" dirty="0"/>
              <a:t>用）；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Whiten Seed:   </a:t>
            </a:r>
            <a:r>
              <a:rPr lang="zh-CN" altLang="en-US" sz="1050" dirty="0"/>
              <a:t>白化多项式种子码（起始值）；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Manchester:     </a:t>
            </a:r>
            <a:r>
              <a:rPr lang="zh-CN" altLang="en-US" sz="1050" dirty="0"/>
              <a:t>曼切斯特编码使能开关；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Manchester Type:  </a:t>
            </a:r>
            <a:r>
              <a:rPr lang="zh-CN" altLang="en-US" sz="1050" dirty="0"/>
              <a:t>曼切斯特编码正反定义；</a:t>
            </a:r>
            <a:endParaRPr lang="en-US" altLang="zh-CN" sz="1050" dirty="0"/>
          </a:p>
          <a:p>
            <a:r>
              <a:rPr lang="en-US" altLang="zh-CN" sz="1050" dirty="0"/>
              <a:t>    </a:t>
            </a:r>
            <a:r>
              <a:rPr lang="zh-CN" altLang="en-US" sz="1050" dirty="0"/>
              <a:t>注意：曼切斯特和白化不能都选使能</a:t>
            </a:r>
            <a:endParaRPr lang="en-US" altLang="zh-CN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4176365" y="2754337"/>
            <a:ext cx="3816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050" dirty="0"/>
              <a:t> FEC:                   </a:t>
            </a:r>
            <a:r>
              <a:rPr lang="zh-CN" altLang="en-US" sz="1050" dirty="0"/>
              <a:t>前向纠错使能开关；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FEC Type:         </a:t>
            </a:r>
            <a:r>
              <a:rPr lang="zh-CN" altLang="en-US" sz="1050" dirty="0"/>
              <a:t>前线纠错多项式选择；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Tx Prefix Type: </a:t>
            </a:r>
            <a:r>
              <a:rPr lang="zh-CN" altLang="en-US" sz="1050" dirty="0"/>
              <a:t>预发射状态选择，可以选择</a:t>
            </a:r>
            <a:r>
              <a:rPr lang="en-US" altLang="zh-CN" sz="1050" dirty="0"/>
              <a:t>0</a:t>
            </a:r>
            <a:r>
              <a:rPr lang="zh-CN" altLang="en-US" sz="1050" dirty="0"/>
              <a:t>、</a:t>
            </a:r>
            <a:r>
              <a:rPr lang="en-US" altLang="zh-CN" sz="1050" dirty="0"/>
              <a:t>1</a:t>
            </a:r>
            <a:r>
              <a:rPr lang="zh-CN" altLang="en-US" sz="1050" dirty="0"/>
              <a:t>、</a:t>
            </a:r>
            <a:r>
              <a:rPr lang="en-US" altLang="zh-CN" sz="1050" dirty="0"/>
              <a:t>Preamble</a:t>
            </a:r>
            <a:r>
              <a:rPr lang="zh-CN" altLang="en-US" sz="1050" dirty="0"/>
              <a:t>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Tx Packet Number:  </a:t>
            </a:r>
            <a:r>
              <a:rPr lang="zh-CN" altLang="en-US" sz="1050" dirty="0"/>
              <a:t>数据包发射次数，最小</a:t>
            </a:r>
            <a:r>
              <a:rPr lang="en-US" altLang="zh-CN" sz="1050" dirty="0"/>
              <a:t>1</a:t>
            </a:r>
            <a:r>
              <a:rPr lang="zh-CN" altLang="en-US" sz="1050" dirty="0"/>
              <a:t>次；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Tx Packet Gap: </a:t>
            </a:r>
            <a:r>
              <a:rPr lang="zh-CN" altLang="en-US" sz="1050" dirty="0"/>
              <a:t>重复发射包与包之间间隔；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Fifo Threshold: FIFO</a:t>
            </a:r>
            <a:r>
              <a:rPr lang="zh-CN" altLang="en-US" sz="1050" dirty="0"/>
              <a:t>触发阀值；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3234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488593" y="4260949"/>
            <a:ext cx="1152170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11</a:t>
            </a:fld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" name="图片 11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09674"/>
            <a:ext cx="518447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32179"/>
            <a:ext cx="5112470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RFPDK---Baseband 2 Settings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Preamble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925" y="2970361"/>
            <a:ext cx="763284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050" dirty="0"/>
              <a:t> Packet Type:                   </a:t>
            </a:r>
            <a:r>
              <a:rPr lang="zh-CN" altLang="en-US" sz="1050" dirty="0"/>
              <a:t>包格式选择，</a:t>
            </a:r>
            <a:r>
              <a:rPr lang="en-US" altLang="zh-CN" sz="1050" dirty="0"/>
              <a:t>Fixed</a:t>
            </a:r>
            <a:r>
              <a:rPr lang="zh-CN" altLang="en-US" sz="1050" dirty="0"/>
              <a:t>固定包，</a:t>
            </a:r>
            <a:r>
              <a:rPr lang="en-US" altLang="zh-CN" sz="1050" dirty="0"/>
              <a:t>Variable</a:t>
            </a:r>
            <a:r>
              <a:rPr lang="zh-CN" altLang="en-US" sz="1050" dirty="0"/>
              <a:t>可变包；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Node Length Position:  Node</a:t>
            </a:r>
            <a:r>
              <a:rPr lang="zh-CN" altLang="en-US" sz="1050" dirty="0"/>
              <a:t>位置选择，</a:t>
            </a:r>
            <a:r>
              <a:rPr lang="en-US" altLang="zh-CN" sz="1050" dirty="0"/>
              <a:t>Variable</a:t>
            </a:r>
            <a:r>
              <a:rPr lang="zh-CN" altLang="en-US" sz="1050" dirty="0"/>
              <a:t>可变包有效；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Preamble Rx Size:          Rx</a:t>
            </a:r>
            <a:r>
              <a:rPr lang="zh-CN" altLang="en-US" sz="1050" dirty="0"/>
              <a:t>检测</a:t>
            </a:r>
            <a:r>
              <a:rPr lang="en-US" altLang="zh-CN" sz="1050" dirty="0"/>
              <a:t>Preamble</a:t>
            </a:r>
            <a:r>
              <a:rPr lang="zh-CN" altLang="en-US" sz="1050" dirty="0"/>
              <a:t>长度设置；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Preamble Tx Size:          Tx</a:t>
            </a:r>
            <a:r>
              <a:rPr lang="zh-CN" altLang="en-US" sz="1050" dirty="0"/>
              <a:t>发射</a:t>
            </a:r>
            <a:r>
              <a:rPr lang="en-US" altLang="zh-CN" sz="1050" dirty="0"/>
              <a:t>Preamble</a:t>
            </a:r>
            <a:r>
              <a:rPr lang="zh-CN" altLang="en-US" sz="1050" dirty="0"/>
              <a:t>长度设置；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Preamble Value:            Preamble</a:t>
            </a:r>
            <a:r>
              <a:rPr lang="zh-CN" altLang="en-US" sz="1050" dirty="0"/>
              <a:t>值设置（注意</a:t>
            </a:r>
            <a:r>
              <a:rPr lang="en-US" altLang="zh-CN" sz="1050" dirty="0"/>
              <a:t>Preamble</a:t>
            </a:r>
            <a:r>
              <a:rPr lang="zh-CN" altLang="en-US" sz="1050" dirty="0"/>
              <a:t>是不受编码选择影响，一律按</a:t>
            </a:r>
            <a:r>
              <a:rPr lang="en-US" altLang="zh-CN" sz="1050" dirty="0"/>
              <a:t>NRZ</a:t>
            </a:r>
            <a:r>
              <a:rPr lang="zh-CN" altLang="en-US" sz="1050" dirty="0"/>
              <a:t>，设置什么内容就发什么内容）；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Payload Bit Order:         </a:t>
            </a:r>
            <a:r>
              <a:rPr lang="zh-CN" altLang="en-US" sz="1050" dirty="0"/>
              <a:t>数据包内容大小端设置（一般默认即可）；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Preamble Unit:               Preamble</a:t>
            </a:r>
            <a:r>
              <a:rPr lang="zh-CN" altLang="en-US" sz="1050" dirty="0"/>
              <a:t>单位定义，</a:t>
            </a:r>
            <a:r>
              <a:rPr lang="en-US" altLang="zh-CN" sz="1050" dirty="0"/>
              <a:t>8bit</a:t>
            </a:r>
            <a:r>
              <a:rPr lang="zh-CN" altLang="en-US" sz="1050" dirty="0"/>
              <a:t>和</a:t>
            </a:r>
            <a:r>
              <a:rPr lang="en-US" altLang="zh-CN" sz="1050" dirty="0"/>
              <a:t>4bit</a:t>
            </a:r>
            <a:r>
              <a:rPr lang="zh-CN" altLang="en-US" sz="1050" dirty="0"/>
              <a:t>（</a:t>
            </a:r>
            <a:r>
              <a:rPr lang="en-US" altLang="zh-CN" sz="1050" dirty="0"/>
              <a:t>nibble</a:t>
            </a:r>
            <a:r>
              <a:rPr lang="zh-CN" altLang="en-US" sz="1050" dirty="0"/>
              <a:t>）；</a:t>
            </a:r>
            <a:endParaRPr lang="en-US" altLang="zh-CN" sz="105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25" y="810121"/>
            <a:ext cx="816538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34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560601" y="4260949"/>
            <a:ext cx="1080162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12</a:t>
            </a:fld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" name="图片 11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09674"/>
            <a:ext cx="482443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232179"/>
            <a:ext cx="4824438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RFPDK---Baseband 2 Settings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Sync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933" y="3023785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050" dirty="0"/>
              <a:t> Sync Size:                Sync</a:t>
            </a:r>
            <a:r>
              <a:rPr lang="zh-CN" altLang="en-US" sz="1050" dirty="0"/>
              <a:t>长度设置；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Sync Value:             Sync</a:t>
            </a:r>
            <a:r>
              <a:rPr lang="zh-CN" altLang="en-US" sz="1050" dirty="0"/>
              <a:t>内容配置；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Sync Tolerance:      Sync</a:t>
            </a:r>
            <a:r>
              <a:rPr lang="zh-CN" altLang="en-US" sz="1050" dirty="0"/>
              <a:t>内容容错位数；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Sync Manch:           Sync</a:t>
            </a:r>
            <a:r>
              <a:rPr lang="zh-CN" altLang="en-US" sz="1050" dirty="0"/>
              <a:t>是否使能曼切斯特编码，针对曼切斯特编码使能有效；</a:t>
            </a:r>
            <a:endParaRPr lang="en-US" altLang="zh-CN" sz="105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085" y="818913"/>
            <a:ext cx="8280821" cy="219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34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344577" y="4260949"/>
            <a:ext cx="1296186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13</a:t>
            </a:fld>
            <a:endParaRPr lang="zh-CN" altLang="en-US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" name="图片 11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09674"/>
            <a:ext cx="482443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232179"/>
            <a:ext cx="4824438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RFPDK---Baseband 2 Settings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NodeID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933" y="3023785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050" dirty="0"/>
              <a:t> Node Id Size:          Node ID</a:t>
            </a:r>
            <a:r>
              <a:rPr lang="zh-CN" altLang="en-US" sz="1050" dirty="0"/>
              <a:t>长度设置；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Node Id Value:       Node ID</a:t>
            </a:r>
            <a:r>
              <a:rPr lang="zh-CN" altLang="en-US" sz="1050" dirty="0"/>
              <a:t>内容配置；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Node Id Mode:       Node ID</a:t>
            </a:r>
            <a:r>
              <a:rPr lang="zh-CN" altLang="en-US" sz="1050" dirty="0"/>
              <a:t>匹配方式；</a:t>
            </a:r>
            <a:endParaRPr lang="en-US" altLang="zh-CN" sz="1050" dirty="0"/>
          </a:p>
          <a:p>
            <a:r>
              <a:rPr lang="en-US" altLang="zh-CN" sz="1050" dirty="0"/>
              <a:t>                                      Detect Node ID---------------------</a:t>
            </a:r>
            <a:r>
              <a:rPr lang="zh-CN" altLang="en-US" sz="1050" dirty="0"/>
              <a:t>仅</a:t>
            </a:r>
            <a:r>
              <a:rPr lang="en-US" altLang="zh-CN" sz="1050" dirty="0"/>
              <a:t>Node ID</a:t>
            </a:r>
            <a:r>
              <a:rPr lang="zh-CN" altLang="en-US" sz="1050" dirty="0"/>
              <a:t>匹配通过；</a:t>
            </a:r>
            <a:endParaRPr lang="en-US" altLang="zh-CN" sz="1050" dirty="0"/>
          </a:p>
          <a:p>
            <a:r>
              <a:rPr lang="en-US" altLang="zh-CN" sz="1050" dirty="0"/>
              <a:t>                                      Detect Node ID, 0x00-------------Node ID</a:t>
            </a:r>
            <a:r>
              <a:rPr lang="zh-CN" altLang="en-US" sz="1050" dirty="0"/>
              <a:t>或</a:t>
            </a:r>
            <a:r>
              <a:rPr lang="en-US" altLang="zh-CN" sz="1050" dirty="0"/>
              <a:t>0x00</a:t>
            </a:r>
            <a:r>
              <a:rPr lang="zh-CN" altLang="en-US" sz="1050" dirty="0"/>
              <a:t>匹配通过；</a:t>
            </a:r>
            <a:endParaRPr lang="en-US" altLang="zh-CN" sz="1050" dirty="0"/>
          </a:p>
          <a:p>
            <a:r>
              <a:rPr lang="en-US" altLang="zh-CN" sz="1050" dirty="0"/>
              <a:t>                                      Detect Node ID, 0x00, 0xFF-----Node ID</a:t>
            </a:r>
            <a:r>
              <a:rPr lang="zh-CN" altLang="en-US" sz="1050" dirty="0"/>
              <a:t>或</a:t>
            </a:r>
            <a:r>
              <a:rPr lang="en-US" altLang="zh-CN" sz="1050" dirty="0"/>
              <a:t>0x00</a:t>
            </a:r>
            <a:r>
              <a:rPr lang="zh-CN" altLang="en-US" sz="1050" dirty="0"/>
              <a:t>或</a:t>
            </a:r>
            <a:r>
              <a:rPr lang="en-US" altLang="zh-CN" sz="1050" dirty="0"/>
              <a:t>0xFF</a:t>
            </a:r>
            <a:r>
              <a:rPr lang="zh-CN" altLang="en-US" sz="1050" dirty="0"/>
              <a:t>匹配通过；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Node Id Err Mask: Node ID </a:t>
            </a:r>
            <a:r>
              <a:rPr lang="zh-CN" altLang="en-US" sz="1050" dirty="0"/>
              <a:t>检测错误，会输出 </a:t>
            </a:r>
            <a:r>
              <a:rPr lang="en-US" altLang="zh-CN" sz="1050" dirty="0"/>
              <a:t>PKT_ERR </a:t>
            </a:r>
            <a:r>
              <a:rPr lang="zh-CN" altLang="en-US" sz="1050" dirty="0"/>
              <a:t>中断，同时可同步复位解码电路，该比特控制是否进行同步复位；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050" dirty="0"/>
              <a:t> </a:t>
            </a:r>
            <a:r>
              <a:rPr lang="en-US" altLang="zh-CN" sz="1050" dirty="0"/>
              <a:t>Node Id Free:         Node ID </a:t>
            </a:r>
            <a:r>
              <a:rPr lang="zh-CN" altLang="en-US" sz="1050" dirty="0"/>
              <a:t>检测电路独立出来的使能开关，即只要检测到符合</a:t>
            </a:r>
            <a:r>
              <a:rPr lang="en-US" altLang="zh-CN" sz="1050" dirty="0" err="1"/>
              <a:t>NodeID</a:t>
            </a:r>
            <a:r>
              <a:rPr lang="zh-CN" altLang="en-US" sz="1050" dirty="0"/>
              <a:t>的值就触发，不管前面有没有</a:t>
            </a:r>
            <a:r>
              <a:rPr lang="en-US" altLang="zh-CN" sz="1050" dirty="0"/>
              <a:t>Preamble</a:t>
            </a:r>
            <a:r>
              <a:rPr lang="zh-CN" altLang="en-US" sz="1050" dirty="0"/>
              <a:t>或</a:t>
            </a:r>
            <a:r>
              <a:rPr lang="en-US" altLang="zh-CN" sz="1050" dirty="0"/>
              <a:t>Sync</a:t>
            </a:r>
            <a:r>
              <a:rPr lang="zh-CN" altLang="en-US" sz="1050" dirty="0"/>
              <a:t>；</a:t>
            </a:r>
            <a:endParaRPr lang="en-US" altLang="zh-CN" sz="105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125" y="810121"/>
            <a:ext cx="8365745" cy="221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34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704617" y="4260949"/>
            <a:ext cx="936146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14</a:t>
            </a:fld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" name="图片 11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09674"/>
            <a:ext cx="482443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232179"/>
            <a:ext cx="4824438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RFPDK---Baseband 2 Settings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CRC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933" y="3023785"/>
            <a:ext cx="79928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050" dirty="0"/>
              <a:t> </a:t>
            </a:r>
            <a:r>
              <a:rPr lang="en-US" altLang="zh-CN" sz="1050" dirty="0" err="1"/>
              <a:t>Crc</a:t>
            </a:r>
            <a:r>
              <a:rPr lang="en-US" altLang="zh-CN" sz="1050" dirty="0"/>
              <a:t> Options:           </a:t>
            </a:r>
            <a:r>
              <a:rPr lang="en-US" altLang="zh-CN" sz="1050" dirty="0" err="1"/>
              <a:t>Crc</a:t>
            </a:r>
            <a:r>
              <a:rPr lang="zh-CN" altLang="en-US" sz="1050" dirty="0"/>
              <a:t>多项式选择，</a:t>
            </a:r>
            <a:r>
              <a:rPr lang="en-US" altLang="zh-CN" sz="1050" dirty="0"/>
              <a:t>CCITT</a:t>
            </a:r>
            <a:r>
              <a:rPr lang="zh-CN" altLang="en-US" sz="1050" dirty="0"/>
              <a:t>、</a:t>
            </a:r>
            <a:r>
              <a:rPr lang="en-US" altLang="zh-CN" sz="1050" dirty="0"/>
              <a:t>IBM</a:t>
            </a:r>
            <a:r>
              <a:rPr lang="zh-CN" altLang="en-US" sz="1050" dirty="0"/>
              <a:t>、</a:t>
            </a:r>
            <a:r>
              <a:rPr lang="en-US" altLang="zh-CN" sz="1050" dirty="0"/>
              <a:t>ITU</a:t>
            </a:r>
            <a:r>
              <a:rPr lang="zh-CN" altLang="en-US" sz="1050" dirty="0"/>
              <a:t>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</a:t>
            </a:r>
            <a:r>
              <a:rPr lang="en-US" altLang="zh-CN" sz="1050" dirty="0" err="1"/>
              <a:t>Crc</a:t>
            </a:r>
            <a:r>
              <a:rPr lang="en-US" altLang="zh-CN" sz="1050" dirty="0"/>
              <a:t> Seed:                </a:t>
            </a:r>
            <a:r>
              <a:rPr lang="en-US" altLang="zh-CN" sz="1050" dirty="0" err="1"/>
              <a:t>Crc</a:t>
            </a:r>
            <a:r>
              <a:rPr lang="zh-CN" altLang="en-US" sz="1050" dirty="0"/>
              <a:t>种子码（起始值）；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</a:t>
            </a:r>
            <a:r>
              <a:rPr lang="en-US" altLang="zh-CN" sz="1050" dirty="0" err="1"/>
              <a:t>Crc</a:t>
            </a:r>
            <a:r>
              <a:rPr lang="en-US" altLang="zh-CN" sz="1050" dirty="0"/>
              <a:t> Range:              </a:t>
            </a:r>
            <a:r>
              <a:rPr lang="en-US" altLang="zh-CN" sz="1050" dirty="0" err="1"/>
              <a:t>Crc</a:t>
            </a:r>
            <a:r>
              <a:rPr lang="zh-CN" altLang="en-US" sz="1050" dirty="0"/>
              <a:t>计算范围，</a:t>
            </a:r>
            <a:r>
              <a:rPr lang="en-US" altLang="zh-CN" sz="1050" dirty="0"/>
              <a:t>Entire Payload</a:t>
            </a:r>
            <a:r>
              <a:rPr lang="zh-CN" altLang="en-US" sz="1050" dirty="0"/>
              <a:t>整个</a:t>
            </a:r>
            <a:r>
              <a:rPr lang="en-US" altLang="zh-CN" sz="1050" dirty="0"/>
              <a:t>Payload</a:t>
            </a:r>
            <a:r>
              <a:rPr lang="zh-CN" altLang="en-US" sz="1050" dirty="0"/>
              <a:t>（含长度、</a:t>
            </a:r>
            <a:r>
              <a:rPr lang="en-US" altLang="zh-CN" sz="1050" dirty="0"/>
              <a:t>Node</a:t>
            </a:r>
            <a:r>
              <a:rPr lang="zh-CN" altLang="en-US" sz="1050" dirty="0"/>
              <a:t>），</a:t>
            </a:r>
            <a:r>
              <a:rPr lang="en-US" altLang="zh-CN" sz="1050" dirty="0" err="1"/>
              <a:t>OnlyData</a:t>
            </a:r>
            <a:r>
              <a:rPr lang="zh-CN" altLang="en-US" sz="1050" dirty="0"/>
              <a:t>仅数据内容（不含长度、</a:t>
            </a:r>
            <a:r>
              <a:rPr lang="en-US" altLang="zh-CN" sz="1050" dirty="0"/>
              <a:t>Node</a:t>
            </a:r>
            <a:r>
              <a:rPr lang="zh-CN" altLang="en-US" sz="1050" dirty="0"/>
              <a:t>）；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</a:t>
            </a:r>
            <a:r>
              <a:rPr lang="en-US" altLang="zh-CN" sz="1050" dirty="0" err="1"/>
              <a:t>Crc</a:t>
            </a:r>
            <a:r>
              <a:rPr lang="en-US" altLang="zh-CN" sz="1050" dirty="0"/>
              <a:t> Swap:                </a:t>
            </a:r>
            <a:r>
              <a:rPr lang="en-US" altLang="zh-CN" sz="1050" dirty="0" err="1"/>
              <a:t>Crc</a:t>
            </a:r>
            <a:r>
              <a:rPr lang="zh-CN" altLang="en-US" sz="1050" dirty="0"/>
              <a:t>高低字节交换；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</a:t>
            </a:r>
            <a:r>
              <a:rPr lang="en-US" altLang="zh-CN" sz="1050" dirty="0" err="1"/>
              <a:t>Crc</a:t>
            </a:r>
            <a:r>
              <a:rPr lang="en-US" altLang="zh-CN" sz="1050" dirty="0"/>
              <a:t> Bit Inv:              </a:t>
            </a:r>
            <a:r>
              <a:rPr lang="en-US" altLang="zh-CN" sz="1050" dirty="0" err="1"/>
              <a:t>Crc</a:t>
            </a:r>
            <a:r>
              <a:rPr lang="zh-CN" altLang="en-US" sz="1050" dirty="0"/>
              <a:t>结果取反；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050" dirty="0"/>
              <a:t> </a:t>
            </a:r>
            <a:r>
              <a:rPr lang="en-US" altLang="zh-CN" sz="1050" dirty="0" err="1"/>
              <a:t>Crc</a:t>
            </a:r>
            <a:r>
              <a:rPr lang="en-US" altLang="zh-CN" sz="1050" dirty="0"/>
              <a:t> Bit Order:         </a:t>
            </a:r>
            <a:r>
              <a:rPr lang="en-US" altLang="zh-CN" sz="1050" dirty="0" err="1"/>
              <a:t>Crc</a:t>
            </a:r>
            <a:r>
              <a:rPr lang="zh-CN" altLang="en-US" sz="1050" dirty="0"/>
              <a:t>大小端选择；</a:t>
            </a:r>
            <a:endParaRPr lang="en-US" altLang="zh-CN" sz="105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773" y="827265"/>
            <a:ext cx="8352829" cy="220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34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488593" y="4260949"/>
            <a:ext cx="1152170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15</a:t>
            </a:fld>
            <a:endParaRPr lang="zh-CN" altLang="en-US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" name="图片 11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09674"/>
            <a:ext cx="482443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232179"/>
            <a:ext cx="4320381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RFPDK---Feature Settings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33" y="738113"/>
            <a:ext cx="8064896" cy="2137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43917" y="2863944"/>
            <a:ext cx="453650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050" dirty="0"/>
              <a:t> </a:t>
            </a:r>
            <a:r>
              <a:rPr lang="en-US" altLang="zh-CN" sz="1050" dirty="0" err="1"/>
              <a:t>Dout</a:t>
            </a:r>
            <a:r>
              <a:rPr lang="en-US" altLang="zh-CN" sz="1050" dirty="0"/>
              <a:t> Mute:                          </a:t>
            </a:r>
            <a:r>
              <a:rPr lang="zh-CN" altLang="en-US" sz="1050" dirty="0"/>
              <a:t>静音功能；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</a:t>
            </a:r>
            <a:r>
              <a:rPr lang="en-US" altLang="zh-CN" sz="1050" dirty="0" err="1"/>
              <a:t>Dout</a:t>
            </a:r>
            <a:r>
              <a:rPr lang="en-US" altLang="zh-CN" sz="1050" dirty="0"/>
              <a:t> Adjust Mode:             </a:t>
            </a:r>
            <a:r>
              <a:rPr lang="en-US" altLang="zh-CN" sz="1050" dirty="0" err="1"/>
              <a:t>Dout</a:t>
            </a:r>
            <a:r>
              <a:rPr lang="zh-CN" altLang="en-US" sz="1050" dirty="0"/>
              <a:t>输出宽度调整；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</a:t>
            </a:r>
            <a:r>
              <a:rPr lang="en-US" altLang="zh-CN" sz="1050" dirty="0" err="1"/>
              <a:t>Dout</a:t>
            </a:r>
            <a:r>
              <a:rPr lang="en-US" altLang="zh-CN" sz="1050" dirty="0"/>
              <a:t> Adjust Percentage:   </a:t>
            </a:r>
            <a:r>
              <a:rPr lang="en-US" altLang="zh-CN" sz="1050" dirty="0" err="1"/>
              <a:t>Dout</a:t>
            </a:r>
            <a:r>
              <a:rPr lang="zh-CN" altLang="en-US" sz="1050" dirty="0"/>
              <a:t>输出宽度调整值；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Collision Detect:                  </a:t>
            </a:r>
            <a:r>
              <a:rPr lang="zh-CN" altLang="en-US" sz="1050" dirty="0"/>
              <a:t>信号冲突检测开关；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Collision Detect Offset:      </a:t>
            </a:r>
            <a:r>
              <a:rPr lang="zh-CN" altLang="en-US" sz="1050" dirty="0"/>
              <a:t>信号冲突判断阀值设置；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RSSI Detect Mode:              </a:t>
            </a:r>
            <a:r>
              <a:rPr lang="en-US" altLang="zh-CN" sz="1050" dirty="0" err="1"/>
              <a:t>Rssi</a:t>
            </a:r>
            <a:r>
              <a:rPr lang="zh-CN" altLang="en-US" sz="1050" dirty="0"/>
              <a:t>检测方式</a:t>
            </a:r>
            <a:endParaRPr lang="en-US" altLang="zh-CN" sz="1050" dirty="0"/>
          </a:p>
          <a:p>
            <a:r>
              <a:rPr lang="en-US" altLang="zh-CN" sz="1050" dirty="0"/>
              <a:t>                                       Always-------</a:t>
            </a:r>
            <a:r>
              <a:rPr lang="zh-CN" altLang="en-US" sz="1050" dirty="0"/>
              <a:t>一直检测；</a:t>
            </a:r>
            <a:endParaRPr lang="en-US" altLang="zh-CN" sz="1050" dirty="0"/>
          </a:p>
          <a:p>
            <a:r>
              <a:rPr lang="en-US" altLang="zh-CN" sz="1050" dirty="0"/>
              <a:t>                                       At Preamble/Sync/</a:t>
            </a:r>
            <a:r>
              <a:rPr lang="en-US" altLang="zh-CN" sz="1050" dirty="0" err="1"/>
              <a:t>Pkt</a:t>
            </a:r>
            <a:r>
              <a:rPr lang="en-US" altLang="zh-CN" sz="1050" dirty="0"/>
              <a:t> OK-----</a:t>
            </a:r>
            <a:r>
              <a:rPr lang="zh-CN" altLang="en-US" sz="1050" dirty="0"/>
              <a:t>条件满足触发（单次性）；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RSSI Filter Setting:               RSSI</a:t>
            </a:r>
            <a:r>
              <a:rPr lang="zh-CN" altLang="en-US" sz="1050" dirty="0"/>
              <a:t>检测滤波阶数设置；</a:t>
            </a:r>
            <a:endParaRPr lang="en-US" altLang="zh-CN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4608413" y="2844636"/>
            <a:ext cx="4032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050" dirty="0"/>
              <a:t> RF Performance:     RF</a:t>
            </a:r>
            <a:r>
              <a:rPr lang="zh-CN" altLang="en-US" sz="1050" dirty="0"/>
              <a:t>性能选择，高功耗高性能，低功耗低性能；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LBD Threshold:         LBD</a:t>
            </a:r>
            <a:r>
              <a:rPr lang="zh-CN" altLang="en-US" sz="1050" dirty="0"/>
              <a:t>检测门槛电压设置；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System Clock Output:  </a:t>
            </a:r>
            <a:r>
              <a:rPr lang="zh-CN" altLang="en-US" sz="1050" dirty="0"/>
              <a:t>系统时钟输出使能开关；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System Clock Frequency:  </a:t>
            </a:r>
            <a:r>
              <a:rPr lang="zh-CN" altLang="en-US" sz="1050" dirty="0"/>
              <a:t>系统时钟输出频率选择；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RSSI Offset:               </a:t>
            </a:r>
            <a:r>
              <a:rPr lang="zh-CN" altLang="en-US" sz="1050" dirty="0"/>
              <a:t>校准</a:t>
            </a:r>
            <a:r>
              <a:rPr lang="en-US" altLang="zh-CN" sz="1050" dirty="0"/>
              <a:t>RSSI</a:t>
            </a:r>
            <a:r>
              <a:rPr lang="zh-CN" altLang="en-US" sz="1050" dirty="0"/>
              <a:t>的偏移值（建议默认）；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RSSI Offset Sign:       </a:t>
            </a:r>
            <a:r>
              <a:rPr lang="zh-CN" altLang="en-US" sz="1050" dirty="0"/>
              <a:t>校准</a:t>
            </a:r>
            <a:r>
              <a:rPr lang="en-US" altLang="zh-CN" sz="1050" dirty="0"/>
              <a:t>RSSI</a:t>
            </a:r>
            <a:r>
              <a:rPr lang="zh-CN" altLang="en-US" sz="1050" dirty="0"/>
              <a:t>偏移值的正负符号；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3234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" name="图片 2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09674"/>
            <a:ext cx="482443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2179"/>
            <a:ext cx="3639932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注意细节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882129"/>
            <a:ext cx="86407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200" dirty="0"/>
              <a:t>在</a:t>
            </a:r>
            <a:r>
              <a:rPr lang="en-US" altLang="zh-CN" sz="1200" dirty="0"/>
              <a:t>SPI</a:t>
            </a:r>
            <a:r>
              <a:rPr lang="zh-CN" altLang="en-US" sz="1200" dirty="0"/>
              <a:t>读取命令过程中，</a:t>
            </a:r>
            <a:r>
              <a:rPr lang="en-US" altLang="zh-CN" sz="1200" dirty="0"/>
              <a:t>SDA</a:t>
            </a:r>
            <a:r>
              <a:rPr lang="zh-CN" altLang="en-US" sz="1200" dirty="0"/>
              <a:t>切换为输入时间点，需要在第</a:t>
            </a:r>
            <a:r>
              <a:rPr lang="en-US" altLang="zh-CN" sz="1200" dirty="0"/>
              <a:t>8</a:t>
            </a:r>
            <a:r>
              <a:rPr lang="zh-CN" altLang="en-US" sz="1200" dirty="0"/>
              <a:t>脉冲</a:t>
            </a:r>
            <a:r>
              <a:rPr lang="en-US" altLang="zh-CN" sz="1200" dirty="0"/>
              <a:t>SCL</a:t>
            </a:r>
            <a:r>
              <a:rPr lang="zh-CN" altLang="en-US" sz="1200" dirty="0"/>
              <a:t>下降沿之前；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200" dirty="0"/>
              <a:t>在</a:t>
            </a:r>
            <a:r>
              <a:rPr lang="en-US" altLang="zh-CN" sz="1200" dirty="0"/>
              <a:t>Rx</a:t>
            </a:r>
            <a:r>
              <a:rPr lang="zh-CN" altLang="en-US" sz="1200" dirty="0"/>
              <a:t>模式下，不能直接到</a:t>
            </a:r>
            <a:r>
              <a:rPr lang="en-US" altLang="zh-CN" sz="1200" dirty="0" err="1"/>
              <a:t>Tx</a:t>
            </a:r>
            <a:r>
              <a:rPr lang="zh-CN" altLang="en-US" sz="1200" dirty="0"/>
              <a:t>；可以先切换到</a:t>
            </a:r>
            <a:r>
              <a:rPr lang="en-US" altLang="zh-CN" sz="1200" dirty="0"/>
              <a:t>Standby</a:t>
            </a:r>
            <a:r>
              <a:rPr lang="zh-CN" altLang="en-US" sz="1200" dirty="0"/>
              <a:t>再到</a:t>
            </a:r>
            <a:r>
              <a:rPr lang="en-US" altLang="zh-CN" sz="1200" dirty="0" err="1"/>
              <a:t>Tx</a:t>
            </a:r>
            <a:r>
              <a:rPr lang="zh-CN" altLang="en-US" sz="1200" dirty="0"/>
              <a:t>；或者选择用</a:t>
            </a:r>
            <a:r>
              <a:rPr lang="en-US" altLang="zh-CN" sz="1200" dirty="0"/>
              <a:t>Switch</a:t>
            </a:r>
            <a:r>
              <a:rPr lang="zh-CN" altLang="en-US" sz="1200" dirty="0"/>
              <a:t>功能；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200" dirty="0"/>
              <a:t>手动</a:t>
            </a:r>
            <a:r>
              <a:rPr lang="en-US" altLang="zh-CN" sz="1200" dirty="0"/>
              <a:t>ACK</a:t>
            </a:r>
            <a:r>
              <a:rPr lang="zh-CN" altLang="en-US" sz="1200" dirty="0"/>
              <a:t>功能位设计使能后，使用完毕需要关闭；简单说用的用前使能，用完即关；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200" dirty="0"/>
              <a:t>报文长度配置，这个十分重要，对于固定报文长度就是配置一次即可；对于变长报文，则发射前需要把待发长度设置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</a:t>
            </a:r>
            <a:r>
              <a:rPr lang="zh-CN" altLang="en-US" sz="1200" dirty="0"/>
              <a:t>正确后，才进行发送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  <a:buAutoNum type="arabicPeriod" startAt="5"/>
            </a:pPr>
            <a:r>
              <a:rPr lang="zh-CN" altLang="en-US" sz="1200" dirty="0"/>
              <a:t>信号强度推荐用</a:t>
            </a:r>
            <a:r>
              <a:rPr lang="en-US" altLang="zh-CN" sz="1200" dirty="0" err="1"/>
              <a:t>dBm</a:t>
            </a:r>
            <a:r>
              <a:rPr lang="zh-CN" altLang="en-US" sz="1200" dirty="0"/>
              <a:t>值，分辨率更高；但注意</a:t>
            </a:r>
            <a:r>
              <a:rPr lang="en-US" altLang="zh-CN" sz="1200" dirty="0" err="1"/>
              <a:t>dBm</a:t>
            </a:r>
            <a:r>
              <a:rPr lang="zh-CN" altLang="en-US" sz="1200" dirty="0"/>
              <a:t>值是带符号的。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  <a:buAutoNum type="arabicPeriod" startAt="5"/>
            </a:pPr>
            <a:r>
              <a:rPr lang="zh-CN" altLang="en-US" sz="1200" dirty="0"/>
              <a:t>合理频偏设置：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a.   (</a:t>
            </a:r>
            <a:r>
              <a:rPr lang="zh-CN" altLang="en-US" sz="1200" dirty="0"/>
              <a:t>速率</a:t>
            </a:r>
            <a:r>
              <a:rPr lang="en-US" altLang="zh-CN" sz="1200" dirty="0"/>
              <a:t>/4)  &lt;  </a:t>
            </a:r>
            <a:r>
              <a:rPr lang="zh-CN" altLang="en-US" sz="1200" dirty="0"/>
              <a:t>频偏  </a:t>
            </a:r>
            <a:r>
              <a:rPr lang="en-US" altLang="zh-CN" sz="1200" dirty="0"/>
              <a:t>&lt;  2*</a:t>
            </a:r>
            <a:r>
              <a:rPr lang="zh-CN" altLang="en-US" sz="1200" dirty="0"/>
              <a:t>速率；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b.   ((</a:t>
            </a:r>
            <a:r>
              <a:rPr lang="zh-CN" altLang="en-US" sz="1200" dirty="0"/>
              <a:t>速率</a:t>
            </a:r>
            <a:r>
              <a:rPr lang="en-US" altLang="zh-CN" sz="1200" dirty="0"/>
              <a:t>/2) + </a:t>
            </a:r>
            <a:r>
              <a:rPr lang="zh-CN" altLang="en-US" sz="1200" dirty="0"/>
              <a:t>频偏</a:t>
            </a:r>
            <a:r>
              <a:rPr lang="en-US" altLang="zh-CN" sz="1200" dirty="0"/>
              <a:t>)  &lt; 280K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c.    </a:t>
            </a:r>
            <a:r>
              <a:rPr lang="zh-CN" altLang="en-US" sz="1200" dirty="0"/>
              <a:t>频偏 </a:t>
            </a:r>
            <a:r>
              <a:rPr lang="en-US" altLang="zh-CN" sz="1200" dirty="0"/>
              <a:t>&gt; 4K</a:t>
            </a:r>
          </a:p>
          <a:p>
            <a:pPr marL="228600" indent="-228600">
              <a:lnSpc>
                <a:spcPct val="150000"/>
              </a:lnSpc>
              <a:buAutoNum type="arabicPeriod" startAt="7"/>
            </a:pPr>
            <a:r>
              <a:rPr lang="en-US" altLang="zh-CN" sz="1200" dirty="0" err="1"/>
              <a:t>DutyCycle</a:t>
            </a:r>
            <a:r>
              <a:rPr lang="zh-CN" altLang="en-US" sz="1200" dirty="0"/>
              <a:t>搭配</a:t>
            </a:r>
            <a:r>
              <a:rPr lang="en-US" altLang="zh-CN" sz="1200" dirty="0"/>
              <a:t>SLP</a:t>
            </a:r>
            <a:r>
              <a:rPr lang="zh-CN" altLang="en-US" sz="1200" dirty="0"/>
              <a:t>非常有意义，但使用过程中需要注意</a:t>
            </a:r>
            <a:r>
              <a:rPr lang="en-US" altLang="zh-CN" sz="1200" dirty="0" err="1"/>
              <a:t>DutyCycle</a:t>
            </a:r>
            <a:r>
              <a:rPr lang="zh-CN" altLang="en-US" sz="1200" dirty="0"/>
              <a:t>功能开、关、暂停，这几个功能与应用需求的合理搭配。</a:t>
            </a:r>
            <a:endParaRPr lang="en-US" altLang="zh-CN" sz="1200" dirty="0"/>
          </a:p>
        </p:txBody>
      </p:sp>
      <p:sp>
        <p:nvSpPr>
          <p:cNvPr id="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632651" y="4260949"/>
            <a:ext cx="1008112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16</a:t>
            </a:fld>
            <a:endParaRPr lang="zh-CN" altLang="en-US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" name="图片 2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09674"/>
            <a:ext cx="482443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2179"/>
            <a:ext cx="3639932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9. 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注意细节</a:t>
            </a:r>
          </a:p>
        </p:txBody>
      </p:sp>
      <p:sp>
        <p:nvSpPr>
          <p:cNvPr id="6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632651" y="4260949"/>
            <a:ext cx="1008112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17</a:t>
            </a:fld>
            <a:endParaRPr lang="zh-CN" altLang="en-US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82129"/>
            <a:ext cx="8640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1200" dirty="0"/>
              <a:t>使用例程需要注意根据硬件模块确定用</a:t>
            </a:r>
            <a:r>
              <a:rPr lang="en-US" altLang="zh-CN" sz="1200" dirty="0" err="1"/>
              <a:t>vEnableAntSwitch</a:t>
            </a:r>
            <a:r>
              <a:rPr lang="zh-CN" altLang="en-US" sz="1200" dirty="0"/>
              <a:t>那种模式，因为模块有“</a:t>
            </a:r>
            <a:r>
              <a:rPr lang="en-US" altLang="zh-CN" sz="1200" dirty="0"/>
              <a:t>20dBm</a:t>
            </a:r>
            <a:r>
              <a:rPr lang="zh-CN" altLang="en-US" sz="1200" dirty="0"/>
              <a:t>不带电子开关”、“</a:t>
            </a:r>
            <a:r>
              <a:rPr lang="en-US" altLang="zh-CN" sz="1200" dirty="0"/>
              <a:t>20dBm</a:t>
            </a:r>
            <a:r>
              <a:rPr lang="zh-CN" altLang="en-US" sz="1200" dirty="0"/>
              <a:t>带电子开关”和“</a:t>
            </a:r>
            <a:r>
              <a:rPr lang="en-US" altLang="zh-CN" sz="1200" dirty="0"/>
              <a:t>13dBm</a:t>
            </a:r>
            <a:r>
              <a:rPr lang="zh-CN" altLang="en-US" sz="1200" dirty="0"/>
              <a:t>不带电子开关”。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  <a:buAutoNum type="arabicPeriod" startAt="8"/>
            </a:pPr>
            <a:r>
              <a:rPr lang="zh-CN" altLang="en-US" sz="1200" dirty="0"/>
              <a:t>初始化流程：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a. </a:t>
            </a:r>
            <a:r>
              <a:rPr lang="zh-CN" altLang="en-US" sz="1200" dirty="0"/>
              <a:t>控制端口初始化、复位</a:t>
            </a:r>
            <a:r>
              <a:rPr lang="en-US" altLang="zh-CN" sz="1200" dirty="0"/>
              <a:t>CMT2300A</a:t>
            </a:r>
            <a:r>
              <a:rPr lang="zh-CN" altLang="en-US" sz="1200" dirty="0"/>
              <a:t>、等待复位稳定时间（</a:t>
            </a:r>
            <a:r>
              <a:rPr lang="en-US" altLang="zh-CN" sz="1200" dirty="0"/>
              <a:t>20ms</a:t>
            </a:r>
            <a:r>
              <a:rPr lang="zh-CN" altLang="en-US" sz="1200" dirty="0"/>
              <a:t>），停留在</a:t>
            </a:r>
            <a:r>
              <a:rPr lang="en-US" altLang="zh-CN" sz="1200" dirty="0"/>
              <a:t>Standby</a:t>
            </a:r>
            <a:r>
              <a:rPr lang="zh-CN" altLang="en-US" sz="1200" dirty="0"/>
              <a:t>状态；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b. </a:t>
            </a:r>
            <a:r>
              <a:rPr lang="zh-CN" altLang="en-US" sz="1200" dirty="0"/>
              <a:t>根据</a:t>
            </a:r>
            <a:r>
              <a:rPr lang="en-US" altLang="zh-CN" sz="1200" dirty="0"/>
              <a:t>RFPDK</a:t>
            </a:r>
            <a:r>
              <a:rPr lang="zh-CN" altLang="en-US" sz="1200" dirty="0"/>
              <a:t>导出参数，顺序配置到</a:t>
            </a:r>
            <a:r>
              <a:rPr lang="en-US" altLang="zh-CN" sz="1200" dirty="0"/>
              <a:t>CMT2300A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     </a:t>
            </a:r>
            <a:r>
              <a:rPr lang="en-US" altLang="zh-CN" sz="1200" dirty="0" err="1"/>
              <a:t>CMTBank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SystemBank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FrequencyBank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DataRateBank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BasebankBank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TxBank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c.  </a:t>
            </a:r>
            <a:r>
              <a:rPr lang="zh-CN" altLang="en-US" sz="1200" dirty="0"/>
              <a:t>执行</a:t>
            </a:r>
            <a:r>
              <a:rPr lang="en-US" altLang="zh-CN" sz="1200" dirty="0" err="1"/>
              <a:t>vAfterCfg</a:t>
            </a:r>
            <a:r>
              <a:rPr lang="zh-CN" altLang="en-US" sz="1200" dirty="0"/>
              <a:t>函数，禁止</a:t>
            </a:r>
            <a:r>
              <a:rPr lang="en-US" altLang="zh-CN" sz="1200" dirty="0" err="1"/>
              <a:t>RstPin</a:t>
            </a:r>
            <a:r>
              <a:rPr lang="zh-CN" altLang="en-US" sz="1200" dirty="0"/>
              <a:t>功能，和使用</a:t>
            </a:r>
            <a:r>
              <a:rPr lang="en-US" altLang="zh-CN" sz="1200" dirty="0"/>
              <a:t>CFG_RETAIN</a:t>
            </a:r>
            <a:r>
              <a:rPr lang="zh-CN" altLang="en-US" sz="1200" dirty="0"/>
              <a:t>，然后配置</a:t>
            </a:r>
            <a:r>
              <a:rPr lang="en-US" altLang="zh-CN" sz="1200" dirty="0"/>
              <a:t>LFOSC</a:t>
            </a:r>
            <a:r>
              <a:rPr lang="zh-CN" altLang="en-US" sz="1200" dirty="0"/>
              <a:t>校准开关；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     </a:t>
            </a:r>
            <a:r>
              <a:rPr lang="zh-CN" altLang="en-US" sz="1200" dirty="0"/>
              <a:t>如果是</a:t>
            </a:r>
            <a:r>
              <a:rPr lang="en-US" altLang="zh-CN" sz="1200" dirty="0" err="1"/>
              <a:t>EasyLib</a:t>
            </a:r>
            <a:r>
              <a:rPr lang="zh-CN" altLang="en-US" sz="1200" dirty="0"/>
              <a:t>或</a:t>
            </a:r>
            <a:r>
              <a:rPr lang="en-US" altLang="zh-CN" sz="1200" dirty="0" err="1"/>
              <a:t>AdvLib</a:t>
            </a:r>
            <a:r>
              <a:rPr lang="zh-CN" altLang="en-US" sz="1200" dirty="0"/>
              <a:t>，则会关闭</a:t>
            </a:r>
            <a:r>
              <a:rPr lang="en-US" altLang="zh-CN" sz="1200" dirty="0"/>
              <a:t>LFOSC</a:t>
            </a:r>
            <a:r>
              <a:rPr lang="zh-CN" altLang="en-US" sz="1200" dirty="0"/>
              <a:t>校准；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     </a:t>
            </a:r>
            <a:r>
              <a:rPr lang="zh-CN" altLang="en-US" sz="1200" dirty="0"/>
              <a:t>如果是</a:t>
            </a:r>
            <a:r>
              <a:rPr lang="en-US" altLang="zh-CN" sz="1200" dirty="0" err="1"/>
              <a:t>SLPLib</a:t>
            </a:r>
            <a:r>
              <a:rPr lang="zh-CN" altLang="en-US" sz="1200" dirty="0"/>
              <a:t>，则会开启</a:t>
            </a:r>
            <a:r>
              <a:rPr lang="en-US" altLang="zh-CN" sz="1200" dirty="0"/>
              <a:t>LFOSC</a:t>
            </a:r>
            <a:r>
              <a:rPr lang="zh-CN" altLang="en-US" sz="1200" dirty="0"/>
              <a:t>校准；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 d. </a:t>
            </a:r>
            <a:r>
              <a:rPr lang="zh-CN" altLang="en-US" sz="1200" dirty="0"/>
              <a:t>根据硬件模块，调用</a:t>
            </a:r>
            <a:r>
              <a:rPr lang="en-US" altLang="zh-CN" sz="1200" dirty="0" err="1"/>
              <a:t>vEnableAntSwitch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 e.  </a:t>
            </a:r>
            <a:r>
              <a:rPr lang="zh-CN" altLang="en-US" sz="1200" dirty="0"/>
              <a:t>根据需求配置</a:t>
            </a:r>
            <a:r>
              <a:rPr lang="en-US" altLang="zh-CN" sz="1200" dirty="0"/>
              <a:t>GPIO</a:t>
            </a:r>
            <a:r>
              <a:rPr lang="zh-CN" altLang="en-US" sz="1200" dirty="0"/>
              <a:t>功能、中断源选择等；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  f.  </a:t>
            </a:r>
            <a:r>
              <a:rPr lang="zh-CN" altLang="en-US" sz="1200" dirty="0"/>
              <a:t>切换到</a:t>
            </a:r>
            <a:r>
              <a:rPr lang="en-US" altLang="zh-CN" sz="1200" dirty="0"/>
              <a:t>Sleep</a:t>
            </a:r>
            <a:r>
              <a:rPr lang="zh-CN" altLang="en-US" sz="1200" dirty="0"/>
              <a:t>，让配置生效；</a:t>
            </a:r>
            <a:r>
              <a:rPr lang="en-US" altLang="zh-CN" sz="1200" dirty="0"/>
              <a:t>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" name="图片 2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09674"/>
            <a:ext cx="482443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2179"/>
            <a:ext cx="3639932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9. 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注意细节</a:t>
            </a:r>
          </a:p>
        </p:txBody>
      </p:sp>
      <p:sp>
        <p:nvSpPr>
          <p:cNvPr id="6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632651" y="4260949"/>
            <a:ext cx="1008112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18</a:t>
            </a:fld>
            <a:endParaRPr lang="zh-CN" altLang="en-US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82129"/>
            <a:ext cx="86407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 startAt="10"/>
            </a:pPr>
            <a:r>
              <a:rPr lang="zh-CN" altLang="en-US" sz="1200" dirty="0"/>
              <a:t>虽然最终版</a:t>
            </a:r>
            <a:r>
              <a:rPr lang="en-US" altLang="zh-CN" sz="1200" dirty="0"/>
              <a:t>RFPDK</a:t>
            </a:r>
            <a:r>
              <a:rPr lang="zh-CN" altLang="en-US" sz="1200" dirty="0"/>
              <a:t>会根据速率优化</a:t>
            </a:r>
            <a:r>
              <a:rPr lang="en-US" altLang="zh-CN" sz="1200" dirty="0"/>
              <a:t>CDR</a:t>
            </a:r>
            <a:r>
              <a:rPr lang="zh-CN" altLang="en-US" sz="1200" dirty="0"/>
              <a:t>配置，但作为内部培训，明确说明一下：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 &lt; 50Kbps </a:t>
            </a:r>
            <a:r>
              <a:rPr lang="zh-CN" altLang="en-US" sz="1200" dirty="0"/>
              <a:t>选择</a:t>
            </a:r>
            <a:r>
              <a:rPr lang="en-US" altLang="zh-CN" sz="1200" dirty="0"/>
              <a:t>Tracing</a:t>
            </a:r>
            <a:r>
              <a:rPr lang="zh-CN" altLang="en-US" sz="1200" dirty="0"/>
              <a:t>； </a:t>
            </a:r>
            <a:r>
              <a:rPr lang="en-US" altLang="zh-CN" sz="1200" dirty="0"/>
              <a:t>50Kbps~200Kbps</a:t>
            </a:r>
            <a:r>
              <a:rPr lang="zh-CN" altLang="en-US" sz="1200" dirty="0"/>
              <a:t>选择</a:t>
            </a:r>
            <a:r>
              <a:rPr lang="en-US" altLang="zh-CN" sz="1200" dirty="0"/>
              <a:t>Counting</a:t>
            </a:r>
            <a:r>
              <a:rPr lang="zh-CN" altLang="en-US" sz="1200" dirty="0"/>
              <a:t>； </a:t>
            </a:r>
            <a:r>
              <a:rPr lang="en-US" altLang="zh-CN" sz="1200" dirty="0"/>
              <a:t>&gt; 200Kbps</a:t>
            </a:r>
            <a:r>
              <a:rPr lang="zh-CN" altLang="en-US" sz="1200" dirty="0"/>
              <a:t>选择</a:t>
            </a:r>
            <a:r>
              <a:rPr lang="en-US" altLang="zh-CN" sz="1200" dirty="0"/>
              <a:t>Tracing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1200" dirty="0"/>
              <a:t>  FIFO</a:t>
            </a:r>
            <a:r>
              <a:rPr lang="zh-CN" altLang="en-US" sz="1200" dirty="0"/>
              <a:t>使用有分开</a:t>
            </a:r>
            <a:r>
              <a:rPr lang="en-US" altLang="zh-CN" sz="1200" dirty="0"/>
              <a:t>32Byte</a:t>
            </a:r>
            <a:r>
              <a:rPr lang="zh-CN" altLang="en-US" sz="1200" dirty="0"/>
              <a:t>和合并</a:t>
            </a:r>
            <a:r>
              <a:rPr lang="en-US" altLang="zh-CN" sz="1200" dirty="0"/>
              <a:t>64Byte</a:t>
            </a:r>
            <a:r>
              <a:rPr lang="zh-CN" altLang="en-US" sz="1200" dirty="0"/>
              <a:t>两种选择；如果使用场景能确保内容可以支持分开各</a:t>
            </a:r>
            <a:r>
              <a:rPr lang="en-US" altLang="zh-CN" sz="1200" dirty="0"/>
              <a:t>32Byte FIFO</a:t>
            </a:r>
            <a:r>
              <a:rPr lang="zh-CN" altLang="en-US" sz="1200" dirty="0"/>
              <a:t>使用，则操作上简便，无需考虑</a:t>
            </a:r>
            <a:r>
              <a:rPr lang="en-US" altLang="zh-CN" sz="1200" dirty="0"/>
              <a:t>FIFO</a:t>
            </a:r>
            <a:r>
              <a:rPr lang="zh-CN" altLang="en-US" sz="1200" dirty="0"/>
              <a:t>是读还是写状态的切换；否则选择用</a:t>
            </a:r>
            <a:r>
              <a:rPr lang="en-US" altLang="zh-CN" sz="1200" dirty="0"/>
              <a:t>64</a:t>
            </a:r>
            <a:r>
              <a:rPr lang="zh-CN" altLang="en-US" sz="1200" dirty="0"/>
              <a:t>合并模式需要切换，且在</a:t>
            </a:r>
            <a:r>
              <a:rPr lang="en-US" altLang="zh-CN" sz="1200" dirty="0" err="1"/>
              <a:t>DutyCycle</a:t>
            </a:r>
            <a:r>
              <a:rPr lang="zh-CN" altLang="en-US" sz="1200" dirty="0"/>
              <a:t>模式下需要注意在适当时候切换。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1200" dirty="0"/>
              <a:t> SPI</a:t>
            </a:r>
            <a:r>
              <a:rPr lang="zh-CN" altLang="en-US" sz="1200" dirty="0"/>
              <a:t>端口内部：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CS------</a:t>
            </a:r>
            <a:r>
              <a:rPr lang="zh-CN" altLang="en-US" sz="1200" dirty="0"/>
              <a:t>内部带上拉；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SDA----</a:t>
            </a:r>
            <a:r>
              <a:rPr lang="zh-CN" altLang="en-US" sz="1200" dirty="0"/>
              <a:t>常态输入；在读取命令（</a:t>
            </a:r>
            <a:r>
              <a:rPr lang="en-US" altLang="zh-CN" sz="1200" dirty="0"/>
              <a:t>SCL</a:t>
            </a:r>
            <a:r>
              <a:rPr lang="zh-CN" altLang="en-US" sz="1200" dirty="0"/>
              <a:t>下降沿触发）</a:t>
            </a:r>
            <a:r>
              <a:rPr lang="en-US" altLang="zh-CN" sz="1200" dirty="0"/>
              <a:t> </a:t>
            </a:r>
            <a:r>
              <a:rPr lang="zh-CN" altLang="en-US" sz="1200" dirty="0"/>
              <a:t>为输出；</a:t>
            </a:r>
            <a:r>
              <a:rPr lang="en-US" altLang="zh-CN" sz="1200" dirty="0"/>
              <a:t>FCSB</a:t>
            </a:r>
            <a:r>
              <a:rPr lang="zh-CN" altLang="en-US" sz="1200" dirty="0"/>
              <a:t>为低时，也为输出；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SCL-----</a:t>
            </a:r>
            <a:r>
              <a:rPr lang="zh-CN" altLang="en-US" sz="1200" dirty="0"/>
              <a:t>高阻输入；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/>
              <a:t>        FCSB---</a:t>
            </a:r>
            <a:r>
              <a:rPr lang="zh-CN" altLang="en-US" sz="1200" dirty="0"/>
              <a:t>内部带上拉；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8640763" cy="549092"/>
          </a:xfrm>
          <a:prstGeom prst="rect">
            <a:avLst/>
          </a:prstGeom>
          <a:pattFill prst="dkUp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549092"/>
            <a:ext cx="8640763" cy="945105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78645"/>
            <a:ext cx="6157598" cy="658378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深圳市惠贻华普电子有限公司</a:t>
            </a:r>
          </a:p>
        </p:txBody>
      </p:sp>
      <p:pic>
        <p:nvPicPr>
          <p:cNvPr id="9" name="图片 8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750083"/>
            <a:ext cx="2286016" cy="4242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96245" y="2178273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+mn-ea"/>
                <a:cs typeface="Arial Unicode MS" pitchFamily="34" charset="-122"/>
              </a:rPr>
              <a:t>谢谢！</a:t>
            </a:r>
            <a:endParaRPr lang="zh-CN" altLang="en-US" sz="4000" dirty="0">
              <a:latin typeface="+mn-ea"/>
              <a:cs typeface="Arial Unicode MS" pitchFamily="34" charset="-122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632651" y="4260949"/>
            <a:ext cx="1008112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19</a:t>
            </a:fld>
            <a:endParaRPr lang="zh-CN" altLang="en-US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272699" y="4260949"/>
            <a:ext cx="1368064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2</a:t>
            </a:fld>
            <a:endParaRPr lang="zh-CN" altLang="en-US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" name="图片 11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09674"/>
            <a:ext cx="482443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32179"/>
            <a:ext cx="3639932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810121"/>
            <a:ext cx="8640763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1200" b="1" dirty="0"/>
              <a:t>1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 CMT2300A</a:t>
            </a:r>
            <a:r>
              <a:rPr lang="zh-CN" altLang="en-US" sz="1200" b="1" dirty="0"/>
              <a:t>简介</a:t>
            </a:r>
            <a:endParaRPr lang="en-US" altLang="zh-CN" sz="1200" b="1" dirty="0"/>
          </a:p>
          <a:p>
            <a:pPr lvl="2">
              <a:lnSpc>
                <a:spcPct val="150000"/>
              </a:lnSpc>
            </a:pPr>
            <a:r>
              <a:rPr lang="en-US" altLang="zh-CN" sz="1200" b="1" dirty="0"/>
              <a:t>2</a:t>
            </a:r>
            <a:r>
              <a:rPr lang="zh-CN" altLang="en-US" sz="1200" b="1" dirty="0"/>
              <a:t>、 </a:t>
            </a:r>
            <a:r>
              <a:rPr lang="en-US" altLang="zh-CN" sz="1200" b="1" dirty="0"/>
              <a:t>SPI</a:t>
            </a:r>
            <a:r>
              <a:rPr lang="zh-CN" altLang="en-US" sz="1200" b="1" dirty="0"/>
              <a:t>接口时序</a:t>
            </a:r>
            <a:endParaRPr lang="en-US" altLang="zh-CN" sz="1200" dirty="0"/>
          </a:p>
          <a:p>
            <a:pPr lvl="2">
              <a:lnSpc>
                <a:spcPct val="150000"/>
              </a:lnSpc>
            </a:pPr>
            <a:r>
              <a:rPr lang="en-US" altLang="zh-CN" sz="1200" b="1" dirty="0"/>
              <a:t>3</a:t>
            </a:r>
            <a:r>
              <a:rPr lang="zh-CN" altLang="en-US" sz="1200" b="1" dirty="0"/>
              <a:t>、 寄存器配置</a:t>
            </a:r>
            <a:endParaRPr lang="en-US" altLang="zh-CN" sz="1200" dirty="0"/>
          </a:p>
          <a:p>
            <a:pPr lvl="2">
              <a:lnSpc>
                <a:spcPct val="150000"/>
              </a:lnSpc>
            </a:pPr>
            <a:r>
              <a:rPr lang="en-US" altLang="zh-CN" sz="1200" b="1" dirty="0"/>
              <a:t>4</a:t>
            </a:r>
            <a:r>
              <a:rPr lang="zh-CN" altLang="en-US" sz="1200" b="1" dirty="0"/>
              <a:t>、 </a:t>
            </a:r>
            <a:r>
              <a:rPr lang="en-US" altLang="zh-CN" sz="1200" b="1" dirty="0"/>
              <a:t>RFPDK</a:t>
            </a:r>
          </a:p>
          <a:p>
            <a:pPr lvl="2">
              <a:lnSpc>
                <a:spcPct val="150000"/>
              </a:lnSpc>
            </a:pPr>
            <a:r>
              <a:rPr lang="en-US" altLang="zh-CN" sz="1200" b="1" dirty="0"/>
              <a:t>5</a:t>
            </a:r>
            <a:r>
              <a:rPr lang="zh-CN" altLang="en-US" sz="1200" b="1" dirty="0"/>
              <a:t>、注意细节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3234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560731" y="4266505"/>
            <a:ext cx="1080032" cy="234058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3</a:t>
            </a:fld>
            <a:endParaRPr lang="zh-CN" altLang="en-US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" name="图片 11" descr="HOPERF logo Usuz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09674"/>
            <a:ext cx="482443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32179"/>
            <a:ext cx="3639932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CMT2300A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666105"/>
            <a:ext cx="2880320" cy="3808735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lvl="0"/>
            <a:r>
              <a:rPr lang="zh-CN" altLang="en-US" sz="1050" b="1" dirty="0"/>
              <a:t>特性</a:t>
            </a:r>
            <a:endParaRPr lang="en-US" altLang="zh-CN" sz="1050" b="1" dirty="0"/>
          </a:p>
          <a:p>
            <a:pPr lvl="0"/>
            <a:endParaRPr lang="en-US" altLang="zh-CN" sz="1050" b="1" dirty="0"/>
          </a:p>
          <a:p>
            <a:pPr lvl="0">
              <a:buFont typeface="Wingdings" pitchFamily="2" charset="2"/>
              <a:buChar char="l"/>
            </a:pPr>
            <a:r>
              <a:rPr lang="zh-CN" altLang="zh-CN" sz="1050" dirty="0"/>
              <a:t>频率范围：</a:t>
            </a:r>
            <a:r>
              <a:rPr lang="en-US" altLang="zh-CN" sz="1050" dirty="0"/>
              <a:t>         127MHz</a:t>
            </a:r>
            <a:r>
              <a:rPr lang="zh-CN" altLang="en-US" sz="1050" dirty="0"/>
              <a:t>～</a:t>
            </a:r>
            <a:r>
              <a:rPr lang="en-US" altLang="zh-CN" sz="1050" dirty="0"/>
              <a:t> 1020MHz</a:t>
            </a:r>
          </a:p>
          <a:p>
            <a:pPr lvl="0"/>
            <a:r>
              <a:rPr lang="en-US" altLang="zh-CN" sz="1050" dirty="0"/>
              <a:t>                                  </a:t>
            </a:r>
          </a:p>
          <a:p>
            <a:pPr lvl="0">
              <a:buFont typeface="Wingdings" pitchFamily="2" charset="2"/>
              <a:buChar char="l"/>
            </a:pPr>
            <a:r>
              <a:rPr lang="zh-CN" altLang="zh-CN" sz="1050" dirty="0"/>
              <a:t>调制解调方式：</a:t>
            </a:r>
            <a:r>
              <a:rPr lang="en-US" altLang="zh-CN" sz="1050" dirty="0"/>
              <a:t>OOK</a:t>
            </a:r>
            <a:r>
              <a:rPr lang="zh-CN" altLang="en-US" sz="1050" dirty="0"/>
              <a:t>、</a:t>
            </a:r>
            <a:r>
              <a:rPr lang="en-US" altLang="zh-CN" sz="1050" dirty="0"/>
              <a:t>(G)FSK</a:t>
            </a:r>
            <a:r>
              <a:rPr lang="zh-CN" altLang="en-US" sz="1050" dirty="0"/>
              <a:t>、</a:t>
            </a:r>
            <a:r>
              <a:rPr lang="en-US" altLang="zh-CN" sz="1050" dirty="0"/>
              <a:t>(G)MSK     (</a:t>
            </a:r>
            <a:r>
              <a:rPr lang="zh-CN" altLang="en-US" sz="1050" dirty="0"/>
              <a:t>√</a:t>
            </a:r>
            <a:r>
              <a:rPr lang="en-US" altLang="zh-CN" sz="1050" dirty="0"/>
              <a:t>)</a:t>
            </a:r>
          </a:p>
          <a:p>
            <a:pPr lvl="0">
              <a:buFont typeface="Wingdings" pitchFamily="2" charset="2"/>
              <a:buChar char="l"/>
            </a:pPr>
            <a:endParaRPr lang="zh-CN" altLang="zh-CN" sz="1050" dirty="0"/>
          </a:p>
          <a:p>
            <a:pPr>
              <a:buFont typeface="Wingdings" pitchFamily="2" charset="2"/>
              <a:buChar char="l"/>
            </a:pPr>
            <a:r>
              <a:rPr lang="zh-CN" altLang="zh-CN" sz="1050" dirty="0"/>
              <a:t>数据率：</a:t>
            </a:r>
            <a:r>
              <a:rPr lang="en-US" altLang="zh-CN" sz="1050" dirty="0"/>
              <a:t>              0.5 to 250kbps                    (</a:t>
            </a:r>
            <a:r>
              <a:rPr lang="zh-CN" altLang="en-US" sz="1050" dirty="0"/>
              <a:t>√</a:t>
            </a:r>
            <a:r>
              <a:rPr lang="en-US" altLang="zh-CN" sz="1050" dirty="0"/>
              <a:t>)</a:t>
            </a:r>
          </a:p>
          <a:p>
            <a:pPr>
              <a:buFont typeface="Wingdings" pitchFamily="2" charset="2"/>
              <a:buChar char="l"/>
            </a:pPr>
            <a:endParaRPr lang="zh-CN" altLang="zh-CN" sz="1050" dirty="0"/>
          </a:p>
          <a:p>
            <a:pPr lvl="0">
              <a:buFont typeface="Wingdings" pitchFamily="2" charset="2"/>
              <a:buChar char="l"/>
            </a:pPr>
            <a:r>
              <a:rPr lang="zh-CN" altLang="zh-CN" sz="1050" dirty="0"/>
              <a:t>灵敏度：</a:t>
            </a:r>
            <a:r>
              <a:rPr lang="en-US" altLang="zh-CN" sz="1050" dirty="0"/>
              <a:t>        -120 dBm @2.4kbps 433.92MHz</a:t>
            </a:r>
          </a:p>
          <a:p>
            <a:r>
              <a:rPr lang="en-US" altLang="zh-CN" sz="1050" dirty="0"/>
              <a:t>                             -109 dBm @50kbps  840 .00MHz</a:t>
            </a:r>
            <a:endParaRPr lang="zh-CN" altLang="zh-CN" sz="1050" dirty="0"/>
          </a:p>
          <a:p>
            <a:pPr lvl="0">
              <a:buFont typeface="Wingdings" pitchFamily="2" charset="2"/>
              <a:buChar char="l"/>
            </a:pPr>
            <a:r>
              <a:rPr lang="zh-CN" altLang="zh-CN" sz="1050" dirty="0"/>
              <a:t>电压范围：</a:t>
            </a:r>
            <a:r>
              <a:rPr lang="en-US" altLang="zh-CN" sz="1050" dirty="0"/>
              <a:t>          1.8 </a:t>
            </a:r>
            <a:r>
              <a:rPr lang="zh-CN" altLang="zh-CN" sz="1050" dirty="0"/>
              <a:t>至</a:t>
            </a:r>
            <a:r>
              <a:rPr lang="en-US" altLang="zh-CN" sz="1050" dirty="0"/>
              <a:t>3.6 V </a:t>
            </a:r>
          </a:p>
          <a:p>
            <a:pPr lvl="0">
              <a:buFont typeface="Wingdings" pitchFamily="2" charset="2"/>
              <a:buChar char="l"/>
            </a:pPr>
            <a:endParaRPr lang="zh-CN" altLang="zh-CN" sz="1050" dirty="0"/>
          </a:p>
          <a:p>
            <a:pPr lvl="0">
              <a:buFont typeface="Wingdings" pitchFamily="2" charset="2"/>
              <a:buChar char="l"/>
            </a:pPr>
            <a:r>
              <a:rPr lang="zh-CN" altLang="zh-CN" sz="1050" dirty="0"/>
              <a:t>发射电流：</a:t>
            </a:r>
            <a:r>
              <a:rPr lang="en-US" altLang="zh-CN" sz="1050" dirty="0"/>
              <a:t>          27 mA @ +13dBm</a:t>
            </a:r>
          </a:p>
          <a:p>
            <a:pPr lvl="0"/>
            <a:r>
              <a:rPr lang="en-US" altLang="zh-CN" sz="1050" dirty="0"/>
              <a:t>                                    83 mA @ +20dBm</a:t>
            </a:r>
          </a:p>
          <a:p>
            <a:pPr lvl="0">
              <a:buFont typeface="Wingdings" pitchFamily="2" charset="2"/>
              <a:buChar char="l"/>
            </a:pPr>
            <a:r>
              <a:rPr lang="zh-CN" altLang="zh-CN" sz="1050" dirty="0"/>
              <a:t>接收电流：</a:t>
            </a:r>
            <a:r>
              <a:rPr lang="en-US" altLang="zh-CN" sz="1050" dirty="0"/>
              <a:t>          6.9 mA </a:t>
            </a:r>
          </a:p>
          <a:p>
            <a:pPr lvl="0">
              <a:buFont typeface="Wingdings" pitchFamily="2" charset="2"/>
              <a:buChar char="l"/>
            </a:pPr>
            <a:r>
              <a:rPr lang="zh-CN" altLang="zh-CN" sz="1050" dirty="0"/>
              <a:t>睡眠电流</a:t>
            </a:r>
            <a:r>
              <a:rPr lang="zh-CN" altLang="en-US" sz="1050" dirty="0"/>
              <a:t>： </a:t>
            </a:r>
            <a:r>
              <a:rPr lang="en-US" altLang="zh-CN" sz="1050" dirty="0"/>
              <a:t>0.3uA (SLEEP@LowDutyCycle=OFF)</a:t>
            </a:r>
            <a:endParaRPr lang="zh-CN" altLang="zh-CN" sz="1050" dirty="0"/>
          </a:p>
          <a:p>
            <a:pPr lvl="1"/>
            <a:r>
              <a:rPr lang="en-US" altLang="zh-CN" sz="1050" dirty="0"/>
              <a:t>             0.8uA (SLEEP@LowDutyCycle=ON)</a:t>
            </a:r>
            <a:endParaRPr lang="zh-CN" altLang="zh-CN" sz="1050" dirty="0"/>
          </a:p>
          <a:p>
            <a:pPr lvl="0">
              <a:buFont typeface="Wingdings" pitchFamily="2" charset="2"/>
              <a:buChar char="l"/>
            </a:pPr>
            <a:r>
              <a:rPr lang="zh-CN" altLang="en-US" sz="1050" dirty="0"/>
              <a:t>控制接口：           </a:t>
            </a:r>
            <a:r>
              <a:rPr lang="en-US" altLang="zh-CN" sz="1050" dirty="0"/>
              <a:t>4-wire SPI</a:t>
            </a:r>
            <a:endParaRPr lang="zh-CN" altLang="zh-CN" sz="1050" dirty="0"/>
          </a:p>
          <a:p>
            <a:pPr lvl="0">
              <a:buFont typeface="Wingdings" pitchFamily="2" charset="2"/>
              <a:buChar char="l"/>
            </a:pPr>
            <a:r>
              <a:rPr lang="zh-CN" altLang="en-US" sz="1050" dirty="0"/>
              <a:t>数据处理：          </a:t>
            </a:r>
            <a:r>
              <a:rPr lang="zh-CN" altLang="zh-CN" sz="1050" dirty="0"/>
              <a:t>直通</a:t>
            </a:r>
            <a:r>
              <a:rPr lang="zh-CN" altLang="en-US" sz="1050" dirty="0"/>
              <a:t>模式</a:t>
            </a:r>
            <a:r>
              <a:rPr lang="en-US" altLang="zh-CN" sz="1050" dirty="0"/>
              <a:t>/</a:t>
            </a:r>
            <a:r>
              <a:rPr lang="zh-CN" altLang="en-US" sz="1050" dirty="0"/>
              <a:t>数据</a:t>
            </a:r>
            <a:r>
              <a:rPr lang="zh-CN" altLang="zh-CN" sz="1050" dirty="0"/>
              <a:t>包模式</a:t>
            </a:r>
          </a:p>
          <a:p>
            <a:pPr lvl="0">
              <a:buFont typeface="Wingdings" pitchFamily="2" charset="2"/>
              <a:buChar char="l"/>
            </a:pPr>
            <a:r>
              <a:rPr lang="en-US" altLang="zh-CN" sz="1050" dirty="0"/>
              <a:t>FIFO</a:t>
            </a:r>
            <a:r>
              <a:rPr lang="zh-CN" altLang="en-US" sz="1050" dirty="0"/>
              <a:t>深度：           </a:t>
            </a:r>
            <a:r>
              <a:rPr lang="en-US" altLang="zh-CN" sz="1050" dirty="0"/>
              <a:t>64-Byte FIFO</a:t>
            </a:r>
            <a:endParaRPr lang="zh-CN" altLang="zh-CN" sz="1050" dirty="0"/>
          </a:p>
          <a:p>
            <a:pPr lvl="0">
              <a:buFont typeface="Wingdings" pitchFamily="2" charset="2"/>
              <a:buChar char="l"/>
            </a:pPr>
            <a:r>
              <a:rPr lang="zh-CN" altLang="en-US" sz="1050" dirty="0"/>
              <a:t>编码格式：          不归零码（</a:t>
            </a:r>
            <a:r>
              <a:rPr lang="en-US" altLang="zh-CN" sz="1050" dirty="0"/>
              <a:t>NRZ</a:t>
            </a:r>
            <a:r>
              <a:rPr lang="zh-CN" altLang="en-US" sz="1050" dirty="0"/>
              <a:t>）</a:t>
            </a:r>
            <a:endParaRPr lang="en-US" altLang="zh-CN" sz="1050" dirty="0"/>
          </a:p>
          <a:p>
            <a:pPr lvl="0"/>
            <a:r>
              <a:rPr lang="en-US" altLang="zh-CN" sz="1050" dirty="0"/>
              <a:t>                                    </a:t>
            </a:r>
            <a:r>
              <a:rPr lang="zh-CN" altLang="zh-CN" sz="1050" dirty="0"/>
              <a:t>曼切斯特</a:t>
            </a:r>
            <a:r>
              <a:rPr lang="zh-CN" altLang="en-US" sz="1050" dirty="0"/>
              <a:t>（</a:t>
            </a:r>
            <a:r>
              <a:rPr lang="en-US" altLang="zh-CN" sz="1050" dirty="0"/>
              <a:t>Manchester</a:t>
            </a:r>
            <a:r>
              <a:rPr lang="zh-CN" altLang="en-US" sz="1050" dirty="0"/>
              <a:t>）</a:t>
            </a:r>
            <a:endParaRPr lang="en-US" altLang="zh-CN" sz="1050" dirty="0"/>
          </a:p>
          <a:p>
            <a:pPr lvl="0"/>
            <a:r>
              <a:rPr lang="en-US" altLang="zh-CN" sz="1050" dirty="0"/>
              <a:t>                                    </a:t>
            </a:r>
            <a:r>
              <a:rPr lang="zh-CN" altLang="zh-CN" sz="1050" dirty="0"/>
              <a:t>数据白化</a:t>
            </a:r>
            <a:r>
              <a:rPr lang="zh-CN" altLang="en-US" sz="1050" dirty="0"/>
              <a:t>（</a:t>
            </a:r>
            <a:r>
              <a:rPr lang="en-US" altLang="zh-CN" sz="1050" dirty="0"/>
              <a:t>Whitening</a:t>
            </a:r>
            <a:r>
              <a:rPr lang="zh-CN" altLang="en-US" sz="1050" dirty="0"/>
              <a:t>）</a:t>
            </a:r>
            <a:endParaRPr lang="en-US" altLang="zh-CN" sz="1050" dirty="0"/>
          </a:p>
        </p:txBody>
      </p:sp>
      <p:pic>
        <p:nvPicPr>
          <p:cNvPr id="31" name="图片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2589" y="854821"/>
            <a:ext cx="1294604" cy="1179436"/>
          </a:xfrm>
          <a:prstGeom prst="rect">
            <a:avLst/>
          </a:prstGeom>
        </p:spPr>
      </p:pic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86407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933575"/>
            <a:ext cx="86407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880221" y="666105"/>
            <a:ext cx="2664296" cy="383445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050" dirty="0"/>
          </a:p>
          <a:p>
            <a:pPr>
              <a:buFont typeface="Wingdings" pitchFamily="2" charset="2"/>
              <a:buChar char="l"/>
            </a:pP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zh-CN" altLang="en-US" sz="1050" dirty="0"/>
              <a:t>支持</a:t>
            </a:r>
            <a:r>
              <a:rPr lang="zh-CN" altLang="zh-CN" sz="1050" dirty="0"/>
              <a:t>前向纠错</a:t>
            </a:r>
            <a:r>
              <a:rPr lang="zh-CN" altLang="en-US" sz="1050" dirty="0"/>
              <a:t>（</a:t>
            </a:r>
            <a:r>
              <a:rPr lang="en-US" altLang="zh-CN" sz="1050" dirty="0"/>
              <a:t>FEC</a:t>
            </a:r>
            <a:r>
              <a:rPr lang="zh-CN" altLang="en-US" sz="1050" dirty="0"/>
              <a:t>）</a:t>
            </a:r>
            <a:endParaRPr lang="en-US" altLang="zh-CN" sz="1050" dirty="0"/>
          </a:p>
          <a:p>
            <a:pPr lvl="0">
              <a:buFont typeface="Wingdings" pitchFamily="2" charset="2"/>
              <a:buChar char="l"/>
            </a:pPr>
            <a:r>
              <a:rPr lang="zh-CN" altLang="en-US" sz="1050" dirty="0"/>
              <a:t>多功能</a:t>
            </a:r>
            <a:r>
              <a:rPr lang="en-US" altLang="zh-CN" sz="1050" dirty="0"/>
              <a:t>GPO</a:t>
            </a:r>
            <a:r>
              <a:rPr lang="zh-CN" altLang="zh-CN" sz="1050" dirty="0"/>
              <a:t>：</a:t>
            </a:r>
            <a:r>
              <a:rPr lang="en-US" altLang="zh-CN" sz="1050" dirty="0"/>
              <a:t>       ×3</a:t>
            </a:r>
          </a:p>
          <a:p>
            <a:pPr lvl="0">
              <a:buFont typeface="Wingdings" pitchFamily="2" charset="2"/>
              <a:buChar char="l"/>
            </a:pPr>
            <a:r>
              <a:rPr lang="zh-CN" altLang="en-US" sz="1050" dirty="0"/>
              <a:t>支持数字</a:t>
            </a:r>
            <a:r>
              <a:rPr lang="en-US" altLang="zh-CN" sz="1050" dirty="0"/>
              <a:t>RSSI</a:t>
            </a:r>
            <a:endParaRPr lang="zh-CN" altLang="zh-CN" sz="1050" dirty="0"/>
          </a:p>
          <a:p>
            <a:pPr lvl="0">
              <a:buFont typeface="Wingdings" pitchFamily="2" charset="2"/>
              <a:buChar char="l"/>
            </a:pPr>
            <a:r>
              <a:rPr lang="zh-CN" altLang="en-US" sz="1050" dirty="0"/>
              <a:t>支持供电电压检测和低电检测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zh-CN" altLang="zh-CN" sz="1050" dirty="0"/>
              <a:t>支持超低功耗接收模式</a:t>
            </a:r>
            <a:r>
              <a:rPr lang="en-US" altLang="zh-CN" sz="1050" dirty="0"/>
              <a:t>(LowDutyCycle)</a:t>
            </a:r>
          </a:p>
          <a:p>
            <a:r>
              <a:rPr lang="en-US" altLang="zh-CN" sz="1050" dirty="0"/>
              <a:t>     LowDutyCycle=DutyCycle+SLP</a:t>
            </a:r>
          </a:p>
          <a:p>
            <a:pPr lvl="0">
              <a:buFont typeface="Wingdings" pitchFamily="2" charset="2"/>
              <a:buChar char="l"/>
            </a:pPr>
            <a:r>
              <a:rPr lang="zh-CN" altLang="en-US" sz="1050" dirty="0"/>
              <a:t>支持手动</a:t>
            </a:r>
            <a:r>
              <a:rPr lang="en-US" altLang="zh-CN" sz="1050" dirty="0"/>
              <a:t>ACK</a:t>
            </a:r>
            <a:r>
              <a:rPr lang="zh-CN" altLang="en-US" sz="1050" dirty="0"/>
              <a:t>功能</a:t>
            </a:r>
            <a:endParaRPr lang="en-US" altLang="zh-CN" sz="1050" dirty="0"/>
          </a:p>
          <a:p>
            <a:pPr lvl="0">
              <a:buFont typeface="Wingdings" pitchFamily="2" charset="2"/>
              <a:buChar char="l"/>
            </a:pPr>
            <a:r>
              <a:rPr lang="zh-CN" altLang="en-US" sz="1050" dirty="0"/>
              <a:t>封装：</a:t>
            </a:r>
            <a:r>
              <a:rPr lang="en-US" altLang="zh-CN" sz="1050" dirty="0"/>
              <a:t>QFN16</a:t>
            </a:r>
            <a:r>
              <a:rPr lang="zh-CN" altLang="en-US" sz="1050" dirty="0"/>
              <a:t>，</a:t>
            </a:r>
            <a:r>
              <a:rPr lang="en-US" altLang="zh-CN" sz="1050" dirty="0"/>
              <a:t>3x3</a:t>
            </a:r>
          </a:p>
          <a:p>
            <a:pPr lvl="0"/>
            <a:endParaRPr lang="en-US" altLang="zh-CN" sz="1050" dirty="0"/>
          </a:p>
          <a:p>
            <a:pPr lvl="0"/>
            <a:endParaRPr lang="en-US" altLang="zh-CN" sz="1050" dirty="0"/>
          </a:p>
          <a:p>
            <a:pPr lvl="0"/>
            <a:r>
              <a:rPr lang="zh-CN" altLang="en-US" sz="1050" b="1" dirty="0"/>
              <a:t>应用</a:t>
            </a:r>
            <a:endParaRPr lang="en-US" altLang="zh-CN" sz="1050" b="1" dirty="0"/>
          </a:p>
          <a:p>
            <a:pPr lvl="0"/>
            <a:endParaRPr lang="en-US" altLang="zh-CN" sz="1050" dirty="0"/>
          </a:p>
          <a:p>
            <a:pPr lvl="0">
              <a:buFont typeface="Wingdings" pitchFamily="2" charset="2"/>
              <a:buChar char="u"/>
            </a:pPr>
            <a:r>
              <a:rPr lang="zh-CN" altLang="zh-CN" sz="1050" dirty="0"/>
              <a:t>自动抄表</a:t>
            </a:r>
          </a:p>
          <a:p>
            <a:pPr lvl="0">
              <a:buFont typeface="Wingdings" pitchFamily="2" charset="2"/>
              <a:buChar char="u"/>
            </a:pPr>
            <a:r>
              <a:rPr lang="zh-CN" altLang="zh-CN" sz="1050" dirty="0"/>
              <a:t>家居安防及楼宇自动化</a:t>
            </a:r>
          </a:p>
          <a:p>
            <a:pPr lvl="0">
              <a:buFont typeface="Wingdings" pitchFamily="2" charset="2"/>
              <a:buChar char="u"/>
            </a:pPr>
            <a:r>
              <a:rPr lang="en-US" altLang="zh-CN" sz="1050" dirty="0"/>
              <a:t>ISM </a:t>
            </a:r>
            <a:r>
              <a:rPr lang="zh-CN" altLang="zh-CN" sz="1050" dirty="0"/>
              <a:t>波段数据通讯</a:t>
            </a:r>
          </a:p>
          <a:p>
            <a:pPr lvl="0">
              <a:buFont typeface="Wingdings" pitchFamily="2" charset="2"/>
              <a:buChar char="u"/>
            </a:pPr>
            <a:r>
              <a:rPr lang="zh-CN" altLang="zh-CN" sz="1050" dirty="0"/>
              <a:t>工业监控及控制</a:t>
            </a:r>
          </a:p>
          <a:p>
            <a:pPr lvl="0">
              <a:buFont typeface="Wingdings" pitchFamily="2" charset="2"/>
              <a:buChar char="u"/>
            </a:pPr>
            <a:r>
              <a:rPr lang="zh-CN" altLang="zh-CN" sz="1050" dirty="0"/>
              <a:t>遥控及安防系统</a:t>
            </a:r>
          </a:p>
          <a:p>
            <a:pPr lvl="0">
              <a:buFont typeface="Wingdings" pitchFamily="2" charset="2"/>
              <a:buChar char="u"/>
            </a:pPr>
            <a:r>
              <a:rPr lang="zh-CN" altLang="zh-CN" sz="1050" dirty="0"/>
              <a:t>遥控钥匙进入</a:t>
            </a:r>
          </a:p>
          <a:p>
            <a:pPr lvl="0">
              <a:buFont typeface="Wingdings" pitchFamily="2" charset="2"/>
              <a:buChar char="u"/>
            </a:pPr>
            <a:r>
              <a:rPr lang="zh-CN" altLang="zh-CN" sz="1050" dirty="0"/>
              <a:t>无线传感器节点</a:t>
            </a:r>
          </a:p>
          <a:p>
            <a:pPr>
              <a:buFont typeface="Wingdings" pitchFamily="2" charset="2"/>
              <a:buChar char="u"/>
            </a:pPr>
            <a:r>
              <a:rPr lang="zh-CN" altLang="zh-CN" sz="1050" dirty="0"/>
              <a:t>标签读写器</a:t>
            </a:r>
            <a:endParaRPr lang="en-US" altLang="zh-CN" sz="1050" dirty="0"/>
          </a:p>
          <a:p>
            <a:pPr>
              <a:buFont typeface="Wingdings" pitchFamily="2" charset="2"/>
              <a:buChar char="u"/>
            </a:pPr>
            <a:endParaRPr lang="en-US" altLang="zh-CN" sz="105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86407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020525" y="2250281"/>
          <a:ext cx="18669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Visio" r:id="rId5" imgW="7529415" imgH="7787340" progId="Visio.Drawing.11">
                  <p:embed/>
                </p:oleObj>
              </mc:Choice>
              <mc:Fallback>
                <p:oleObj name="Visio" r:id="rId5" imgW="7529415" imgH="77873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0525" y="2250281"/>
                        <a:ext cx="1866900" cy="193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1933575"/>
            <a:ext cx="86407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6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560731" y="4260949"/>
            <a:ext cx="1080032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4</a:t>
            </a:fld>
            <a:endParaRPr lang="zh-CN" altLang="en-US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" name="图片 11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09674"/>
            <a:ext cx="482443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32179"/>
            <a:ext cx="3639932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SPI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接口时序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666105"/>
            <a:ext cx="3528293" cy="3785652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CMT2300A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采用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SPI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接口：</a:t>
            </a: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分别为：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CSB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SDA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SCL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FCSB</a:t>
            </a:r>
          </a:p>
          <a:p>
            <a:pPr marL="228600" indent="-228600"/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其中</a:t>
            </a: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/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CSB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 操控通讯片选，输入端口，低有效；</a:t>
            </a: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/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SDA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 通讯数据，双向端口；</a:t>
            </a: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/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SCL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 通讯时钟，输入端口；</a:t>
            </a: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/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FCSB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FIFO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通讯片选，输入端口，低有效；</a:t>
            </a: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/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右侧为操控通讯读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写时序</a:t>
            </a: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/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/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Note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>
              <a:buFont typeface="Wingdings" pitchFamily="2" charset="2"/>
              <a:buChar char="l"/>
            </a:pP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每个读写过程进入和退出，都需要有</a:t>
            </a: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0.5SCL</a:t>
            </a:r>
          </a:p>
          <a:p>
            <a:pPr marL="228600" indent="-228600"/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时钟周期作为固定要求；</a:t>
            </a:r>
            <a:endParaRPr lang="en-US" altLang="zh-CN" sz="12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>
              <a:buFont typeface="Wingdings" pitchFamily="2" charset="2"/>
              <a:buChar char="l"/>
            </a:pP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对于芯片而言，在</a:t>
            </a: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SCL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上升沿触发数据有效，</a:t>
            </a:r>
            <a:endParaRPr lang="en-US" altLang="zh-CN" sz="12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/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即写入</a:t>
            </a: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SDA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数据需要在上升沿之前准备好；</a:t>
            </a:r>
            <a:endParaRPr lang="en-US" altLang="zh-CN" sz="12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>
              <a:buFont typeface="Wingdings" pitchFamily="2" charset="2"/>
              <a:buChar char="l"/>
            </a:pP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对于读操作而言，存在</a:t>
            </a: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SDA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需要从输出切换为</a:t>
            </a:r>
            <a:endParaRPr lang="en-US" altLang="zh-CN" sz="12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/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输入过程；这个切换需要在第</a:t>
            </a: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</a:t>
            </a: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SCL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脉冲产生下</a:t>
            </a:r>
            <a:endParaRPr lang="en-US" altLang="zh-CN" sz="12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/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降沿之前；因为在此之后，</a:t>
            </a: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SDA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会切换为输出模</a:t>
            </a:r>
            <a:endParaRPr lang="en-US" altLang="zh-CN" sz="12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/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式，存在电平冲突风险。</a:t>
            </a:r>
            <a:endParaRPr lang="en-US" altLang="zh-CN" sz="12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>
              <a:buFont typeface="Wingdings" pitchFamily="2" charset="2"/>
              <a:buChar char="l"/>
            </a:pP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SPI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通讯上限速率</a:t>
            </a: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5MHz</a:t>
            </a:r>
          </a:p>
          <a:p>
            <a:pPr marL="228600" indent="-228600"/>
            <a:endParaRPr lang="en-US" altLang="zh-CN" sz="1200" i="1" dirty="0">
              <a:latin typeface="+mn-ea"/>
            </a:endParaRPr>
          </a:p>
        </p:txBody>
      </p:sp>
      <p:pic>
        <p:nvPicPr>
          <p:cNvPr id="10" name="图片 9" descr="NetByte Design Studio - 01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917" y="2250281"/>
            <a:ext cx="288032" cy="288032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301" y="738113"/>
            <a:ext cx="496855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616525" y="2356405"/>
            <a:ext cx="12089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SPI</a:t>
            </a:r>
            <a:r>
              <a:rPr lang="zh-CN" altLang="zh-CN" sz="10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读寄存器时序</a:t>
            </a:r>
            <a:endParaRPr lang="zh-CN" altLang="en-US" sz="10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301" y="2466305"/>
            <a:ext cx="4968552" cy="162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631676" y="4084597"/>
            <a:ext cx="12089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SPI</a:t>
            </a:r>
            <a:r>
              <a:rPr lang="zh-CN" altLang="en-US" sz="10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写</a:t>
            </a:r>
            <a:r>
              <a:rPr lang="zh-CN" altLang="zh-CN" sz="10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寄存器时序</a:t>
            </a:r>
            <a:endParaRPr lang="zh-CN" altLang="en-US" sz="10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4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6" grpId="0" animBg="1"/>
      <p:bldP spid="1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488723" y="4260949"/>
            <a:ext cx="1152040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5</a:t>
            </a:fld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" name="图片 11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09674"/>
            <a:ext cx="482443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6105"/>
            <a:ext cx="3456285" cy="383445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4. 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右侧为读写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FIFO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的时序</a:t>
            </a: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Note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FIFO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的操作模式为</a:t>
            </a: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位，区别与寄存器操作的</a:t>
            </a: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16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位模式；</a:t>
            </a:r>
            <a:endParaRPr lang="en-US" altLang="zh-CN" sz="12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FIFO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的连续操作也是基于</a:t>
            </a: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位操作模式下，进行重复循环；而没有标准</a:t>
            </a: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</a:t>
            </a: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SPI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Burst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模式；</a:t>
            </a:r>
            <a:endParaRPr lang="en-US" altLang="zh-CN" sz="12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FIFO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读写过程中，进入和退出都需要有固定时间，特别需要留意当中缓冲的时间不是依据</a:t>
            </a:r>
            <a:r>
              <a:rPr lang="en-US" altLang="zh-CN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SCL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时钟速率决定的，而是采用固定的</a:t>
            </a:r>
            <a:r>
              <a:rPr lang="en-US" altLang="zh-CN" sz="1200" i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</a:t>
            </a:r>
            <a:r>
              <a:rPr lang="zh-CN" altLang="en-US" sz="12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时间。</a:t>
            </a:r>
            <a:endParaRPr lang="en-US" altLang="zh-CN" sz="12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99" y="232179"/>
            <a:ext cx="3639932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SPI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接口时序</a:t>
            </a:r>
          </a:p>
        </p:txBody>
      </p:sp>
      <p:pic>
        <p:nvPicPr>
          <p:cNvPr id="16" name="图片 15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8293" y="666105"/>
            <a:ext cx="496855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8293" y="2610321"/>
            <a:ext cx="489644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587046" y="2212389"/>
            <a:ext cx="11095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SPI</a:t>
            </a:r>
            <a:r>
              <a:rPr lang="zh-CN" altLang="zh-CN" sz="10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读</a:t>
            </a:r>
            <a:r>
              <a:rPr lang="en-US" altLang="zh-CN" sz="10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FIFO</a:t>
            </a:r>
            <a:r>
              <a:rPr lang="zh-CN" altLang="zh-CN" sz="10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时序</a:t>
            </a:r>
            <a:endParaRPr lang="zh-CN" altLang="en-US" sz="10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4517" y="4012589"/>
            <a:ext cx="11095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SPI</a:t>
            </a:r>
            <a:r>
              <a:rPr lang="zh-CN" altLang="en-US" sz="10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写</a:t>
            </a:r>
            <a:r>
              <a:rPr lang="en-US" altLang="zh-CN" sz="10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FIFO</a:t>
            </a:r>
            <a:r>
              <a:rPr lang="zh-CN" altLang="zh-CN" sz="10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时序</a:t>
            </a:r>
            <a:endParaRPr lang="zh-CN" altLang="en-US" sz="10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0" name="图片 19" descr="NetByte Design Studio - 01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917" y="1026145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560731" y="4260949"/>
            <a:ext cx="1080032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6</a:t>
            </a:fld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" name="图片 11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09674"/>
            <a:ext cx="482443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32179"/>
            <a:ext cx="3639932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寄存器配置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66105"/>
            <a:ext cx="2520181" cy="383445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</a:gradFill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200" dirty="0"/>
              <a:t>通过</a:t>
            </a:r>
            <a:r>
              <a:rPr lang="en-US" altLang="zh-CN" sz="1200" dirty="0"/>
              <a:t>SPI</a:t>
            </a:r>
            <a:r>
              <a:rPr lang="zh-CN" altLang="en-US" sz="1200" dirty="0"/>
              <a:t>操作</a:t>
            </a:r>
            <a:r>
              <a:rPr lang="en-US" altLang="zh-CN" sz="1200" dirty="0"/>
              <a:t>CMT2300A</a:t>
            </a:r>
            <a:r>
              <a:rPr lang="zh-CN" altLang="en-US" sz="1200" dirty="0"/>
              <a:t>寄存器地址范围是</a:t>
            </a:r>
            <a:r>
              <a:rPr lang="en-US" altLang="zh-CN" sz="1200" dirty="0"/>
              <a:t>0x00</a:t>
            </a:r>
            <a:r>
              <a:rPr lang="zh-CN" altLang="en-US" sz="1200" dirty="0"/>
              <a:t>～</a:t>
            </a:r>
            <a:r>
              <a:rPr lang="en-US" altLang="zh-CN" sz="1200" dirty="0"/>
              <a:t>0x7F;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200" dirty="0"/>
              <a:t>这些寄存器分为：</a:t>
            </a:r>
            <a:r>
              <a:rPr lang="zh-CN" altLang="en-US" sz="1200" b="1" dirty="0"/>
              <a:t>配置区、控制区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、控制区</a:t>
            </a:r>
            <a:r>
              <a:rPr lang="en-US" altLang="zh-CN" sz="1200" b="1" dirty="0"/>
              <a:t>2</a:t>
            </a:r>
            <a:r>
              <a:rPr lang="en-US" altLang="zh-CN" sz="1200" dirty="0"/>
              <a:t>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200" dirty="0"/>
              <a:t>其中配置区分为</a:t>
            </a:r>
            <a:r>
              <a:rPr lang="en-US" altLang="zh-CN" sz="1200" dirty="0"/>
              <a:t>6</a:t>
            </a:r>
            <a:r>
              <a:rPr lang="zh-CN" altLang="en-US" sz="1200" dirty="0"/>
              <a:t>个配置区：</a:t>
            </a:r>
            <a:r>
              <a:rPr lang="en-US" altLang="zh-CN" sz="1200" b="1" dirty="0"/>
              <a:t>CMT</a:t>
            </a:r>
            <a:r>
              <a:rPr lang="zh-CN" altLang="en-US" sz="1200" b="1" dirty="0"/>
              <a:t>内部参数区、系统运作区、频率配置区、数据率区、基带区（数据包格式区）、发射参数区</a:t>
            </a:r>
            <a:endParaRPr lang="en-US" altLang="zh-CN" sz="120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endParaRPr lang="en-US" altLang="zh-CN" sz="120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endParaRPr lang="en-US" altLang="zh-CN" sz="120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endParaRPr lang="en-US" altLang="zh-CN" sz="120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endParaRPr lang="en-US" altLang="zh-CN" sz="1200" b="1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520181" y="666105"/>
          <a:ext cx="5976566" cy="3707737"/>
        </p:xfrm>
        <a:graphic>
          <a:graphicData uri="http://schemas.openxmlformats.org/drawingml/2006/table">
            <a:tbl>
              <a:tblPr/>
              <a:tblGrid>
                <a:gridCol w="831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7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地址范围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RFPDK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0x00~0x0B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配置区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(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该区配置值可以通过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RFPDK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软件的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Export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功能导出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内部参数区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CMT Bank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由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RFPDK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导出，不建议客户修改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0x0C~0x17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系统运作区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System Bank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该区域主要牵涉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DutyCycle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工作配置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0x18~0x1F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频率配置区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Frequency Bank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该区域是配置收发工作频率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0x20~0x37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数据率区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Data Rate Bank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该区域是关联通讯速率以及针对该速率  和发射频偏对应的接收配置（即接收解调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带宽关联）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0x38~0x54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基带区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Baseband Bank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该区域主要涉及数据包结构（编码格式、报文结构、校验、纠错、同步字等）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0x55~0x5F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04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发射参数区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TX Bank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该区域主要牵涉发射频偏和发射功率部分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0x60~0x6A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控制区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工作状态、跳频配置、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GPO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配置、中断源开关等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0x6B~0x71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控制区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中断源标志、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FIFO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控制、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RSSI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测量等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0x72~0x7E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内部测试用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禁止用户操作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0x7F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复位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发送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0x7FFF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复位芯片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4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272699" y="4260949"/>
            <a:ext cx="1368064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7</a:t>
            </a:fld>
            <a:endParaRPr lang="zh-CN" altLang="en-US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" name="图片 11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09674"/>
            <a:ext cx="482443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32179"/>
            <a:ext cx="3639932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RFPDK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981" y="708713"/>
            <a:ext cx="7200800" cy="355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34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488681" y="4260949"/>
            <a:ext cx="1152082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8</a:t>
            </a:fld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" name="图片 11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09674"/>
            <a:ext cx="482443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32179"/>
            <a:ext cx="3639932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RFPDK---</a:t>
            </a:r>
            <a:r>
              <a:rPr lang="en-US" altLang="zh-CN" sz="1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OperationSettings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6" y="746235"/>
            <a:ext cx="8352829" cy="222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43917" y="297036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050" dirty="0"/>
              <a:t> Rx Duty-Cycle:  Rx</a:t>
            </a:r>
            <a:r>
              <a:rPr lang="zh-CN" altLang="en-US" sz="1050" dirty="0"/>
              <a:t>占空比开关                                                                               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</a:t>
            </a:r>
            <a:r>
              <a:rPr lang="en-US" altLang="zh-CN" sz="1050" dirty="0" err="1"/>
              <a:t>Tx</a:t>
            </a:r>
            <a:r>
              <a:rPr lang="en-US" altLang="zh-CN" sz="1050" dirty="0"/>
              <a:t> Duty-Cycle:  </a:t>
            </a:r>
            <a:r>
              <a:rPr lang="en-US" altLang="zh-CN" sz="1050" dirty="0" err="1"/>
              <a:t>Tx</a:t>
            </a:r>
            <a:r>
              <a:rPr lang="en-US" altLang="zh-CN" sz="1050" dirty="0"/>
              <a:t> </a:t>
            </a:r>
            <a:r>
              <a:rPr lang="zh-CN" altLang="en-US" sz="1050" dirty="0"/>
              <a:t>占空比开关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Sleep Timer:     </a:t>
            </a:r>
            <a:r>
              <a:rPr lang="zh-CN" altLang="en-US" sz="1050" dirty="0"/>
              <a:t>睡眠定时器开关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Sleep Time:       </a:t>
            </a:r>
            <a:r>
              <a:rPr lang="zh-CN" altLang="en-US" sz="1050" dirty="0"/>
              <a:t>睡眠定时值（需要</a:t>
            </a:r>
            <a:r>
              <a:rPr lang="en-US" altLang="zh-CN" sz="1050" dirty="0" err="1"/>
              <a:t>SleepTimer</a:t>
            </a:r>
            <a:r>
              <a:rPr lang="zh-CN" altLang="en-US" sz="1050" dirty="0"/>
              <a:t>设置开）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Rx Timer:           </a:t>
            </a:r>
            <a:r>
              <a:rPr lang="zh-CN" altLang="en-US" sz="1050" dirty="0"/>
              <a:t>接收定时器开关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Rx Time T1:       </a:t>
            </a:r>
            <a:r>
              <a:rPr lang="zh-CN" altLang="en-US" sz="1050" dirty="0"/>
              <a:t>接收</a:t>
            </a:r>
            <a:r>
              <a:rPr lang="en-US" altLang="zh-CN" sz="1050" dirty="0"/>
              <a:t>T1</a:t>
            </a:r>
            <a:r>
              <a:rPr lang="zh-CN" altLang="en-US" sz="1050" dirty="0"/>
              <a:t>窗口定时值（需要</a:t>
            </a:r>
            <a:r>
              <a:rPr lang="en-US" altLang="zh-CN" sz="1050" dirty="0"/>
              <a:t>Rx Timer</a:t>
            </a:r>
            <a:r>
              <a:rPr lang="zh-CN" altLang="en-US" sz="1050" dirty="0"/>
              <a:t>设置开）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Rx Time T2:       </a:t>
            </a:r>
            <a:r>
              <a:rPr lang="zh-CN" altLang="en-US" sz="1050" dirty="0"/>
              <a:t>接收</a:t>
            </a:r>
            <a:r>
              <a:rPr lang="en-US" altLang="zh-CN" sz="1050" dirty="0"/>
              <a:t>T2</a:t>
            </a:r>
            <a:r>
              <a:rPr lang="zh-CN" altLang="en-US" sz="1050" dirty="0"/>
              <a:t>窗口定时值（需要</a:t>
            </a:r>
            <a:r>
              <a:rPr lang="en-US" altLang="zh-CN" sz="1050" dirty="0"/>
              <a:t>Rx Timer</a:t>
            </a:r>
            <a:r>
              <a:rPr lang="zh-CN" altLang="en-US" sz="1050" dirty="0"/>
              <a:t>设置开）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Rx Exit State:    </a:t>
            </a:r>
            <a:r>
              <a:rPr lang="zh-CN" altLang="en-US" sz="1050" dirty="0"/>
              <a:t>接收定时过程结束退出的状态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0341" y="2970361"/>
            <a:ext cx="410445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050" dirty="0"/>
              <a:t> </a:t>
            </a:r>
            <a:r>
              <a:rPr lang="en-US" altLang="zh-CN" sz="1050" dirty="0" err="1"/>
              <a:t>Tx</a:t>
            </a:r>
            <a:r>
              <a:rPr lang="en-US" altLang="zh-CN" sz="1050" dirty="0"/>
              <a:t> Exit State:     </a:t>
            </a:r>
            <a:r>
              <a:rPr lang="zh-CN" altLang="en-US" sz="1050" dirty="0"/>
              <a:t>发射过程结束退出的状态                                                                            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SLP Mode:         </a:t>
            </a:r>
            <a:r>
              <a:rPr lang="zh-CN" altLang="en-US" sz="1050" dirty="0"/>
              <a:t>超低功耗检测模式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RSSI Valid Source: </a:t>
            </a:r>
            <a:r>
              <a:rPr lang="zh-CN" altLang="en-US" sz="1050" dirty="0"/>
              <a:t>有效</a:t>
            </a:r>
            <a:r>
              <a:rPr lang="en-US" altLang="zh-CN" sz="1050" dirty="0" err="1"/>
              <a:t>Rssi</a:t>
            </a:r>
            <a:r>
              <a:rPr lang="zh-CN" altLang="en-US" sz="1050" dirty="0"/>
              <a:t>方式（</a:t>
            </a:r>
            <a:r>
              <a:rPr lang="en-US" altLang="zh-CN" sz="1050" dirty="0"/>
              <a:t>PJD</a:t>
            </a:r>
            <a:r>
              <a:rPr lang="zh-CN" altLang="en-US" sz="1050" dirty="0"/>
              <a:t>、</a:t>
            </a:r>
            <a:r>
              <a:rPr lang="en-US" altLang="zh-CN" sz="1050" dirty="0"/>
              <a:t>RSSI_TH</a:t>
            </a:r>
            <a:r>
              <a:rPr lang="zh-CN" altLang="en-US" sz="1050" dirty="0"/>
              <a:t>、</a:t>
            </a:r>
            <a:r>
              <a:rPr lang="en-US" altLang="zh-CN" sz="1050" dirty="0"/>
              <a:t>PJD&amp;RSSI_TH</a:t>
            </a:r>
            <a:r>
              <a:rPr lang="zh-CN" altLang="en-US" sz="1050" dirty="0"/>
              <a:t>）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RSSI Compare TH:  RSSI</a:t>
            </a:r>
            <a:r>
              <a:rPr lang="zh-CN" altLang="en-US" sz="1050" dirty="0"/>
              <a:t>比较阀值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PJD Window:           PJD</a:t>
            </a:r>
            <a:r>
              <a:rPr lang="zh-CN" altLang="en-US" sz="1050" dirty="0"/>
              <a:t>窗口选择（</a:t>
            </a:r>
            <a:r>
              <a:rPr lang="en-US" altLang="zh-CN" sz="1050" dirty="0"/>
              <a:t>4</a:t>
            </a:r>
            <a:r>
              <a:rPr lang="zh-CN" altLang="en-US" sz="1050" dirty="0"/>
              <a:t>、</a:t>
            </a:r>
            <a:r>
              <a:rPr lang="en-US" altLang="zh-CN" sz="1050" dirty="0"/>
              <a:t>6</a:t>
            </a:r>
            <a:r>
              <a:rPr lang="zh-CN" altLang="en-US" sz="1050" dirty="0"/>
              <a:t>、</a:t>
            </a:r>
            <a:r>
              <a:rPr lang="en-US" altLang="zh-CN" sz="1050" dirty="0"/>
              <a:t>8</a:t>
            </a:r>
            <a:r>
              <a:rPr lang="zh-CN" altLang="en-US" sz="1050" dirty="0"/>
              <a:t>、</a:t>
            </a:r>
            <a:r>
              <a:rPr lang="en-US" altLang="zh-CN" sz="1050" dirty="0"/>
              <a:t>10</a:t>
            </a:r>
            <a:r>
              <a:rPr lang="zh-CN" altLang="en-US" sz="1050" dirty="0"/>
              <a:t>跳变窗口）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LFOSC Calibration:  </a:t>
            </a:r>
            <a:r>
              <a:rPr lang="zh-CN" altLang="en-US" sz="1050" dirty="0"/>
              <a:t>睡眠低频振荡校准开关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 XTAL Stable Time:  </a:t>
            </a:r>
            <a:r>
              <a:rPr lang="zh-CN" altLang="en-US" sz="1050" dirty="0"/>
              <a:t>晶体振荡器稳定时间选择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3234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0"/>
            <a:ext cx="8640763" cy="666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79" tIns="42040" rIns="84079" bIns="42040"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776755" y="4260949"/>
            <a:ext cx="864008" cy="2396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ea typeface="微软雅黑" pitchFamily="34" charset="-122"/>
                <a:cs typeface="Arial" pitchFamily="34" charset="0"/>
              </a:rPr>
              <a:pPr/>
              <a:t>9</a:t>
            </a:fld>
            <a:endParaRPr lang="zh-CN" altLang="en-US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" name="图片 11" descr="HOPERF logo Usuz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7769" y="107141"/>
            <a:ext cx="2286016" cy="424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09674"/>
            <a:ext cx="4824437" cy="378042"/>
          </a:xfrm>
          <a:prstGeom prst="rect">
            <a:avLst/>
          </a:prstGeom>
          <a:solidFill>
            <a:srgbClr val="EB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97" tIns="42049" rIns="84097" bIns="4204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232179"/>
            <a:ext cx="4104357" cy="361918"/>
          </a:xfrm>
          <a:prstGeom prst="rect">
            <a:avLst/>
          </a:prstGeom>
          <a:noFill/>
        </p:spPr>
        <p:txBody>
          <a:bodyPr wrap="square" lIns="84097" tIns="42049" rIns="84097" bIns="42049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RFPDK---(G)FSK </a:t>
            </a:r>
            <a:r>
              <a:rPr lang="en-US" altLang="zh-CN" sz="1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Demod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Settings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942" y="725047"/>
            <a:ext cx="7776863" cy="206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43917" y="2754337"/>
            <a:ext cx="81369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050" dirty="0"/>
              <a:t> Bandwidth:       </a:t>
            </a:r>
            <a:r>
              <a:rPr lang="zh-CN" altLang="en-US" sz="1050" dirty="0"/>
              <a:t>接收带宽选择，选择</a:t>
            </a:r>
            <a:r>
              <a:rPr lang="en-US" altLang="zh-CN" sz="1050" dirty="0"/>
              <a:t>Auto-Select</a:t>
            </a:r>
            <a:r>
              <a:rPr lang="zh-CN" altLang="en-US" sz="1050" dirty="0"/>
              <a:t>情况下，取决于</a:t>
            </a:r>
            <a:r>
              <a:rPr lang="en-US" altLang="zh-CN" sz="1050" dirty="0" err="1"/>
              <a:t>Tx</a:t>
            </a:r>
            <a:r>
              <a:rPr lang="en-US" altLang="zh-CN" sz="1050" dirty="0"/>
              <a:t> </a:t>
            </a:r>
            <a:r>
              <a:rPr lang="en-US" altLang="zh-CN" sz="1050" dirty="0" err="1"/>
              <a:t>Xtal</a:t>
            </a:r>
            <a:r>
              <a:rPr lang="en-US" altLang="zh-CN" sz="1050" dirty="0"/>
              <a:t> </a:t>
            </a:r>
            <a:r>
              <a:rPr lang="en-US" altLang="zh-CN" sz="1050" dirty="0" err="1"/>
              <a:t>Tol</a:t>
            </a:r>
            <a:r>
              <a:rPr lang="zh-CN" altLang="en-US" sz="1050" dirty="0"/>
              <a:t>和</a:t>
            </a:r>
            <a:r>
              <a:rPr lang="en-US" altLang="zh-CN" sz="1050" dirty="0"/>
              <a:t>Rx </a:t>
            </a:r>
            <a:r>
              <a:rPr lang="en-US" altLang="zh-CN" sz="1050" dirty="0" err="1"/>
              <a:t>Xtal</a:t>
            </a:r>
            <a:r>
              <a:rPr lang="en-US" altLang="zh-CN" sz="1050" dirty="0"/>
              <a:t> </a:t>
            </a:r>
            <a:r>
              <a:rPr lang="en-US" altLang="zh-CN" sz="1050" dirty="0" err="1"/>
              <a:t>Tol</a:t>
            </a:r>
            <a:r>
              <a:rPr lang="zh-CN" altLang="en-US" sz="1050" dirty="0"/>
              <a:t>的设置；其它选择为固定带宽；                                                                               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AFC:                    AFC</a:t>
            </a:r>
            <a:r>
              <a:rPr lang="zh-CN" altLang="en-US" sz="1050" dirty="0"/>
              <a:t>功能开关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AFC Method:     AFC</a:t>
            </a:r>
            <a:r>
              <a:rPr lang="zh-CN" altLang="en-US" sz="1050" dirty="0"/>
              <a:t>方法，</a:t>
            </a:r>
            <a:r>
              <a:rPr lang="en-US" altLang="zh-CN" sz="1050" dirty="0"/>
              <a:t>Auto-Select</a:t>
            </a:r>
            <a:r>
              <a:rPr lang="zh-CN" altLang="en-US" sz="1050" dirty="0"/>
              <a:t>根据配置自动选择；</a:t>
            </a:r>
            <a:r>
              <a:rPr lang="en-US" altLang="zh-CN" sz="1050" dirty="0"/>
              <a:t>Optimized Sensitivity</a:t>
            </a:r>
            <a:r>
              <a:rPr lang="zh-CN" altLang="en-US" sz="1050" dirty="0"/>
              <a:t>最优灵敏度考虑；</a:t>
            </a:r>
            <a:r>
              <a:rPr lang="en-US" altLang="zh-CN" sz="1050" dirty="0"/>
              <a:t>Optimized BI</a:t>
            </a:r>
            <a:r>
              <a:rPr lang="zh-CN" altLang="en-US" sz="1050" dirty="0"/>
              <a:t>最优</a:t>
            </a:r>
            <a:r>
              <a:rPr lang="en-US" altLang="zh-CN" sz="1050" dirty="0"/>
              <a:t>BI</a:t>
            </a:r>
            <a:r>
              <a:rPr lang="zh-CN" altLang="en-US" sz="1050" dirty="0"/>
              <a:t>考虑；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CDR Type:          Counting</a:t>
            </a:r>
            <a:r>
              <a:rPr lang="zh-CN" altLang="en-US" sz="1050" dirty="0"/>
              <a:t>、</a:t>
            </a:r>
            <a:r>
              <a:rPr lang="en-US" altLang="zh-CN" sz="1050" dirty="0"/>
              <a:t>Tracing</a:t>
            </a:r>
            <a:r>
              <a:rPr lang="zh-CN" altLang="en-US" sz="1050" dirty="0"/>
              <a:t>、</a:t>
            </a:r>
            <a:r>
              <a:rPr lang="en-US" altLang="zh-CN" sz="1050" dirty="0"/>
              <a:t>Manchester</a:t>
            </a:r>
            <a:r>
              <a:rPr lang="zh-CN" altLang="en-US" sz="1050" dirty="0"/>
              <a:t>、</a:t>
            </a:r>
            <a:r>
              <a:rPr lang="en-US" altLang="zh-CN" sz="1050" dirty="0"/>
              <a:t>None</a:t>
            </a:r>
            <a:r>
              <a:rPr lang="zh-CN" altLang="en-US" sz="1050" dirty="0"/>
              <a:t>（即</a:t>
            </a:r>
            <a:r>
              <a:rPr lang="en-US" altLang="zh-CN" sz="1050" dirty="0"/>
              <a:t>Raw Data</a:t>
            </a:r>
            <a:r>
              <a:rPr lang="zh-CN" altLang="en-US" sz="1050" dirty="0"/>
              <a:t>）</a:t>
            </a:r>
            <a:endParaRPr lang="en-US" altLang="zh-CN" sz="1050" dirty="0"/>
          </a:p>
          <a:p>
            <a:r>
              <a:rPr lang="en-US" altLang="zh-CN" sz="1050" dirty="0"/>
              <a:t>                                 Counting---------</a:t>
            </a:r>
            <a:r>
              <a:rPr lang="zh-CN" altLang="en-US" sz="1050" dirty="0"/>
              <a:t>合适用于速率准确（如一对</a:t>
            </a:r>
            <a:r>
              <a:rPr lang="en-US" altLang="zh-CN" sz="1050" dirty="0"/>
              <a:t>CMT2300</a:t>
            </a:r>
            <a:r>
              <a:rPr lang="zh-CN" altLang="en-US" sz="1050" dirty="0"/>
              <a:t>配对通讯情况），没有误差情况；在这个情况下，即使有长</a:t>
            </a:r>
            <a:r>
              <a:rPr lang="en-US" altLang="zh-CN" sz="1050" dirty="0"/>
              <a:t>0</a:t>
            </a:r>
            <a:r>
              <a:rPr lang="zh-CN" altLang="en-US" sz="1050" dirty="0"/>
              <a:t>（或</a:t>
            </a:r>
            <a:r>
              <a:rPr lang="en-US" altLang="zh-CN" sz="1050" dirty="0"/>
              <a:t>1</a:t>
            </a:r>
            <a:r>
              <a:rPr lang="zh-CN" altLang="en-US" sz="1050" dirty="0"/>
              <a:t>）情况，也不容易出现错误；</a:t>
            </a:r>
            <a:endParaRPr lang="en-US" altLang="zh-CN" sz="1050" dirty="0"/>
          </a:p>
          <a:p>
            <a:r>
              <a:rPr lang="en-US" altLang="zh-CN" sz="1050" dirty="0"/>
              <a:t>                                 Tracing-----------</a:t>
            </a:r>
            <a:r>
              <a:rPr lang="zh-CN" altLang="en-US" sz="1050" dirty="0"/>
              <a:t>针对数据率偏差比较大的情况设计的，它具有追踪功能，可以支持较大速率误差。但会存在长</a:t>
            </a:r>
            <a:r>
              <a:rPr lang="en-US" altLang="zh-CN" sz="1050" dirty="0"/>
              <a:t>0</a:t>
            </a:r>
            <a:r>
              <a:rPr lang="zh-CN" altLang="en-US" sz="1050" dirty="0"/>
              <a:t>限制；</a:t>
            </a:r>
            <a:endParaRPr lang="en-US" altLang="zh-CN" sz="1050" dirty="0"/>
          </a:p>
          <a:p>
            <a:r>
              <a:rPr lang="en-US" altLang="zh-CN" sz="1050" dirty="0"/>
              <a:t>                                  Manchester---</a:t>
            </a:r>
            <a:r>
              <a:rPr lang="zh-CN" altLang="en-US" sz="1050" dirty="0"/>
              <a:t>针对曼切斯特编码专用（针对</a:t>
            </a:r>
            <a:r>
              <a:rPr lang="en-US" altLang="zh-CN" sz="1050" dirty="0" err="1"/>
              <a:t>SyncWord</a:t>
            </a:r>
            <a:r>
              <a:rPr lang="zh-CN" altLang="en-US" sz="1050" dirty="0"/>
              <a:t>也进行曼切斯特的情况）；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CDR  DR Range:  </a:t>
            </a:r>
            <a:r>
              <a:rPr lang="zh-CN" altLang="en-US" sz="1050" dirty="0"/>
              <a:t>选择支持速率误差的程度，需要选择</a:t>
            </a:r>
            <a:r>
              <a:rPr lang="en-US" altLang="zh-CN" sz="1050" dirty="0"/>
              <a:t>Tracing</a:t>
            </a:r>
            <a:r>
              <a:rPr lang="zh-CN" altLang="en-US" sz="1050" dirty="0"/>
              <a:t>模式；</a:t>
            </a:r>
            <a:endParaRPr lang="en-US" altLang="zh-CN" sz="1050" dirty="0"/>
          </a:p>
          <a:p>
            <a:pPr>
              <a:buFont typeface="Wingdings" pitchFamily="2" charset="2"/>
              <a:buChar char="l"/>
            </a:pPr>
            <a:r>
              <a:rPr lang="en-US" altLang="zh-CN" sz="1050" dirty="0"/>
              <a:t> Data Representation:  </a:t>
            </a:r>
            <a:r>
              <a:rPr lang="zh-CN" altLang="en-US" sz="1050" dirty="0"/>
              <a:t>正负调制选择；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3234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FF0000"/>
      </a:folHlink>
    </a:clrScheme>
    <a:fontScheme name="我的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27370</TotalTime>
  <Words>2488</Words>
  <Application>Microsoft Office PowerPoint</Application>
  <PresentationFormat>自定义</PresentationFormat>
  <Paragraphs>282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Calibri</vt:lpstr>
      <vt:lpstr>Arial</vt:lpstr>
      <vt:lpstr>黑体</vt:lpstr>
      <vt:lpstr>Wingdings</vt:lpstr>
      <vt:lpstr>宋体</vt:lpstr>
      <vt:lpstr>Arial Unicode MS</vt:lpstr>
      <vt:lpstr>微软雅黑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sisikong</dc:creator>
  <cp:lastModifiedBy>sunxiang2007z@outlook.com</cp:lastModifiedBy>
  <cp:revision>1311</cp:revision>
  <dcterms:modified xsi:type="dcterms:W3CDTF">2018-07-06T00:50:45Z</dcterms:modified>
</cp:coreProperties>
</file>