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08D8-2CB3-49BF-9E44-11C75525738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F220-399B-4651-AB0A-9A9B314F06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9000"/>
            <a:ext cx="9144000" cy="129614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 A project on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b="1" dirty="0" smtClean="0"/>
              <a:t>Predicting </a:t>
            </a:r>
            <a:r>
              <a:rPr lang="en-US" sz="5400" b="1" dirty="0"/>
              <a:t>Employee </a:t>
            </a:r>
            <a:r>
              <a:rPr lang="en-US" sz="5400" b="1" dirty="0" smtClean="0"/>
              <a:t>Turnover</a:t>
            </a:r>
            <a:endParaRPr lang="en-US" sz="5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Made by:</a:t>
            </a:r>
          </a:p>
          <a:p>
            <a:r>
              <a:rPr lang="en-IN" dirty="0" err="1" smtClean="0"/>
              <a:t>Harshit</a:t>
            </a:r>
            <a:r>
              <a:rPr lang="en-IN" dirty="0" smtClean="0"/>
              <a:t> Gupta</a:t>
            </a:r>
            <a:r>
              <a:rPr lang="en-US" dirty="0" smtClean="0"/>
              <a:t>, </a:t>
            </a:r>
            <a:r>
              <a:rPr lang="en-US" dirty="0" err="1" smtClean="0"/>
              <a:t>Shobhit</a:t>
            </a:r>
            <a:r>
              <a:rPr lang="en-US" dirty="0" smtClean="0"/>
              <a:t> </a:t>
            </a:r>
            <a:r>
              <a:rPr lang="en-US" dirty="0" err="1" smtClean="0"/>
              <a:t>Srivastava</a:t>
            </a:r>
            <a:r>
              <a:rPr lang="en-US" dirty="0" smtClean="0"/>
              <a:t>, Deepak Kumar, </a:t>
            </a:r>
            <a:r>
              <a:rPr lang="en-US" dirty="0" err="1" smtClean="0"/>
              <a:t>Tamal</a:t>
            </a:r>
            <a:r>
              <a:rPr lang="en-US" dirty="0" smtClean="0"/>
              <a:t> </a:t>
            </a:r>
            <a:r>
              <a:rPr lang="en-US" dirty="0" err="1" smtClean="0"/>
              <a:t>Banerjee</a:t>
            </a:r>
            <a:endParaRPr lang="en-IN" dirty="0" smtClean="0"/>
          </a:p>
        </p:txBody>
      </p:sp>
      <p:pic>
        <p:nvPicPr>
          <p:cNvPr id="9" name="Picture Placeholder 8" descr="C-DAC_LogoTransp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3000" r="3000"/>
          <a:stretch>
            <a:fillRect/>
          </a:stretch>
        </p:blipFill>
        <p:spPr>
          <a:xfrm>
            <a:off x="2771800" y="908721"/>
            <a:ext cx="3312368" cy="18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</a:t>
            </a:r>
            <a:r>
              <a:rPr lang="en-US" dirty="0" smtClean="0"/>
              <a:t>Neighbors</a:t>
            </a:r>
            <a:endParaRPr lang="en-US" dirty="0"/>
          </a:p>
        </p:txBody>
      </p:sp>
      <p:pic>
        <p:nvPicPr>
          <p:cNvPr id="4" name="Content Placeholder 3" descr="knn_ro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97025"/>
            <a:ext cx="8229600" cy="3332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Content Placeholder 3" descr="logmodel_ro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97107"/>
            <a:ext cx="8229600" cy="33321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</a:t>
            </a:r>
            <a:r>
              <a:rPr lang="en-US" dirty="0" smtClean="0"/>
              <a:t>Machine</a:t>
            </a:r>
            <a:endParaRPr lang="en-US" dirty="0"/>
          </a:p>
        </p:txBody>
      </p:sp>
      <p:pic>
        <p:nvPicPr>
          <p:cNvPr id="4" name="Content Placeholder 3" descr="svc_ro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86906"/>
            <a:ext cx="8229600" cy="3352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all classifiers</a:t>
            </a:r>
            <a:endParaRPr lang="en-US" dirty="0"/>
          </a:p>
        </p:txBody>
      </p:sp>
      <p:pic>
        <p:nvPicPr>
          <p:cNvPr id="4" name="Content Placeholder 3" descr="overa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2059" y="1600200"/>
            <a:ext cx="58198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Even though Random Forest and </a:t>
            </a:r>
            <a:r>
              <a:rPr lang="en-US" dirty="0" smtClean="0"/>
              <a:t>Gradient Boosting </a:t>
            </a:r>
            <a:r>
              <a:rPr lang="en-US" dirty="0"/>
              <a:t>Trees have almost equal </a:t>
            </a:r>
            <a:r>
              <a:rPr lang="en-US" dirty="0" smtClean="0"/>
              <a:t>AUC, Random </a:t>
            </a:r>
            <a:r>
              <a:rPr lang="en-US" dirty="0"/>
              <a:t>Forest has higher accuracy rate and an f1-score with 99.27% and 99.44% respectively. Therefore, we safely say Random Forest outperforms the rest of the classifiers. Let’s have a look of feature </a:t>
            </a:r>
            <a:r>
              <a:rPr lang="en-US" dirty="0" err="1"/>
              <a:t>importances</a:t>
            </a:r>
            <a:r>
              <a:rPr lang="en-US" dirty="0"/>
              <a:t> from Random Forest classifier.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 feature importance</a:t>
            </a:r>
            <a:endParaRPr lang="en-US" dirty="0"/>
          </a:p>
        </p:txBody>
      </p:sp>
      <p:pic>
        <p:nvPicPr>
          <p:cNvPr id="4" name="Content Placeholder 3" descr="feature_importan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2355" y="1600200"/>
            <a:ext cx="697928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Looks like the five most important features are:</a:t>
            </a:r>
          </a:p>
          <a:p>
            <a:pPr algn="just"/>
            <a:r>
              <a:rPr lang="en-US" dirty="0" err="1"/>
              <a:t>satisfaction_level</a:t>
            </a:r>
            <a:endParaRPr lang="en-US" dirty="0"/>
          </a:p>
          <a:p>
            <a:pPr algn="just"/>
            <a:r>
              <a:rPr lang="en-US" dirty="0" err="1"/>
              <a:t>time_spend_company</a:t>
            </a:r>
            <a:endParaRPr lang="en-US" dirty="0"/>
          </a:p>
          <a:p>
            <a:pPr algn="just"/>
            <a:r>
              <a:rPr lang="en-US" dirty="0" err="1"/>
              <a:t>average_montly_hours</a:t>
            </a:r>
            <a:endParaRPr lang="en-US" dirty="0"/>
          </a:p>
          <a:p>
            <a:pPr algn="just"/>
            <a:r>
              <a:rPr lang="en-US" dirty="0" err="1"/>
              <a:t>number_project</a:t>
            </a:r>
            <a:endParaRPr lang="en-US" dirty="0"/>
          </a:p>
          <a:p>
            <a:pPr algn="just"/>
            <a:r>
              <a:rPr lang="en-US" dirty="0" err="1"/>
              <a:t>lats_evaluation</a:t>
            </a: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Python offers multiple options for developing GUI (Graphical User Interface). Out of all the GUI methods, </a:t>
            </a:r>
            <a:r>
              <a:rPr lang="en-US" dirty="0" err="1"/>
              <a:t>tkinter</a:t>
            </a:r>
            <a:r>
              <a:rPr lang="en-US" dirty="0"/>
              <a:t> is most commonly used method. It is a standard Python interface to the </a:t>
            </a:r>
            <a:r>
              <a:rPr lang="en-US" dirty="0" err="1"/>
              <a:t>Tk</a:t>
            </a:r>
            <a:r>
              <a:rPr lang="en-US" dirty="0"/>
              <a:t> GUI toolkit shipped with Python. Python with </a:t>
            </a:r>
            <a:r>
              <a:rPr lang="en-US" dirty="0" err="1"/>
              <a:t>tkinter</a:t>
            </a:r>
            <a:r>
              <a:rPr lang="en-US" dirty="0"/>
              <a:t> outputs the fastest and easiest way to create the GUI applications. Creating a GUI using </a:t>
            </a:r>
            <a:r>
              <a:rPr lang="en-US" dirty="0" err="1"/>
              <a:t>tkinter</a:t>
            </a:r>
            <a:r>
              <a:rPr lang="en-US" dirty="0"/>
              <a:t> is an easy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Predicting positive output</a:t>
            </a:r>
            <a:endParaRPr lang="en-US" dirty="0"/>
          </a:p>
        </p:txBody>
      </p:sp>
      <p:pic>
        <p:nvPicPr>
          <p:cNvPr id="4" name="Content Placeholder 3" descr="Positive 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1556792"/>
            <a:ext cx="3672408" cy="4824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Predicting negative output</a:t>
            </a:r>
            <a:endParaRPr lang="en-US" dirty="0"/>
          </a:p>
        </p:txBody>
      </p:sp>
      <p:pic>
        <p:nvPicPr>
          <p:cNvPr id="4" name="Content Placeholder 3" descr="Negative 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1556792"/>
            <a:ext cx="3672408" cy="4824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ill the employee leave the organization ?</a:t>
            </a:r>
            <a:endParaRPr lang="en-US" dirty="0"/>
          </a:p>
        </p:txBody>
      </p:sp>
      <p:pic>
        <p:nvPicPr>
          <p:cNvPr id="7" name="Picture Placeholder 6" descr="employee-turnover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24222" r="2422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A serious problem of concern for the organizations.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Made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Harshit</a:t>
            </a:r>
            <a:r>
              <a:rPr lang="en-IN" dirty="0" smtClean="0"/>
              <a:t> Gupta (Batch-1)</a:t>
            </a:r>
          </a:p>
          <a:p>
            <a:r>
              <a:rPr lang="en-IN" dirty="0" err="1" smtClean="0"/>
              <a:t>Shobhit</a:t>
            </a:r>
            <a:r>
              <a:rPr lang="en-IN" dirty="0" smtClean="0"/>
              <a:t> </a:t>
            </a:r>
            <a:r>
              <a:rPr lang="en-IN" dirty="0" err="1" smtClean="0"/>
              <a:t>Srivastava</a:t>
            </a:r>
            <a:r>
              <a:rPr lang="en-IN" dirty="0" smtClean="0"/>
              <a:t> </a:t>
            </a:r>
            <a:r>
              <a:rPr lang="en-IN" dirty="0" smtClean="0"/>
              <a:t>(Batch-1)</a:t>
            </a:r>
            <a:endParaRPr lang="en-IN" dirty="0" smtClean="0"/>
          </a:p>
          <a:p>
            <a:r>
              <a:rPr lang="en-IN" dirty="0" smtClean="0"/>
              <a:t>Deepak Kumar </a:t>
            </a:r>
            <a:r>
              <a:rPr lang="en-IN" dirty="0" smtClean="0"/>
              <a:t>(Batch-1)</a:t>
            </a:r>
            <a:endParaRPr lang="en-IN" dirty="0" smtClean="0"/>
          </a:p>
          <a:p>
            <a:r>
              <a:rPr lang="en-IN" dirty="0" err="1" smtClean="0"/>
              <a:t>Tamal</a:t>
            </a:r>
            <a:r>
              <a:rPr lang="en-IN" dirty="0" smtClean="0"/>
              <a:t> </a:t>
            </a:r>
            <a:r>
              <a:rPr lang="en-IN" dirty="0" err="1" smtClean="0"/>
              <a:t>Banerjee</a:t>
            </a:r>
            <a:r>
              <a:rPr lang="en-IN" dirty="0" smtClean="0"/>
              <a:t> </a:t>
            </a:r>
            <a:r>
              <a:rPr lang="en-IN" dirty="0" smtClean="0"/>
              <a:t>(Batch-1)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employee turnover?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Employee turnover</a:t>
            </a:r>
            <a:r>
              <a:rPr lang="en-US" dirty="0"/>
              <a:t> refers to the percentage of workers who leave an organization and are replaced by new employees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very costly for organizations, where costs include but not limited to: separation, vacancy, recruitment, training and replacement.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is 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On average, organizations invest between four weeks and three months training new </a:t>
            </a:r>
            <a:r>
              <a:rPr lang="en-US" dirty="0" smtClean="0"/>
              <a:t>employees.</a:t>
            </a:r>
          </a:p>
          <a:p>
            <a:pPr algn="just"/>
            <a:r>
              <a:rPr lang="en-US" dirty="0"/>
              <a:t>This investment would be a loss for the company if the new employee decided to leave the first year. </a:t>
            </a:r>
            <a:endParaRPr lang="en-US" dirty="0" smtClean="0"/>
          </a:p>
          <a:p>
            <a:pPr algn="just"/>
            <a:r>
              <a:rPr lang="en-US" dirty="0"/>
              <a:t>Furthermore, organizations such as consulting firms would suffer from deterioration in customer satisfaction due to regular changes in </a:t>
            </a:r>
            <a:r>
              <a:rPr lang="en-US" i="1" dirty="0"/>
              <a:t>Account </a:t>
            </a:r>
            <a:r>
              <a:rPr lang="en-US" i="1" dirty="0" err="1"/>
              <a:t>Reps</a:t>
            </a:r>
            <a:r>
              <a:rPr lang="en-US" dirty="0" err="1"/>
              <a:t>and</a:t>
            </a:r>
            <a:r>
              <a:rPr lang="en-US" dirty="0"/>
              <a:t>/or </a:t>
            </a:r>
            <a:r>
              <a:rPr lang="en-US" i="1" dirty="0"/>
              <a:t>Consultants</a:t>
            </a:r>
            <a:r>
              <a:rPr lang="en-US" dirty="0"/>
              <a:t> that would lead to loss of businesses with clients.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have worked </a:t>
            </a:r>
            <a:r>
              <a:rPr lang="en-US" dirty="0"/>
              <a:t>on simulated HR data from </a:t>
            </a:r>
            <a:r>
              <a:rPr lang="en-US" dirty="0" err="1" smtClean="0"/>
              <a:t>kaggle</a:t>
            </a:r>
            <a:r>
              <a:rPr lang="en-US" dirty="0"/>
              <a:t> to build a classifier that helps us predict what kind of employees will be more likely to leave given some attributes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Such classifier would help an organization predict employee turnover and be pro-active in helping to solve such costly matter.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we have </a:t>
            </a:r>
            <a:r>
              <a:rPr lang="en-IN" dirty="0" err="1" smtClean="0"/>
              <a:t>have</a:t>
            </a:r>
            <a:r>
              <a:rPr lang="en-IN" dirty="0" smtClean="0"/>
              <a:t>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We have restricted </a:t>
            </a:r>
            <a:r>
              <a:rPr lang="en-US" dirty="0"/>
              <a:t>ourselves to use the </a:t>
            </a:r>
            <a:r>
              <a:rPr lang="en-US" dirty="0" smtClean="0"/>
              <a:t>most common </a:t>
            </a:r>
            <a:r>
              <a:rPr lang="en-US" dirty="0"/>
              <a:t>classifiers: </a:t>
            </a:r>
            <a:endParaRPr lang="en-US" dirty="0" smtClean="0"/>
          </a:p>
          <a:p>
            <a:pPr algn="just"/>
            <a:r>
              <a:rPr lang="en-US" dirty="0" smtClean="0"/>
              <a:t>Random Forest</a:t>
            </a:r>
          </a:p>
          <a:p>
            <a:pPr algn="just"/>
            <a:r>
              <a:rPr lang="en-US" dirty="0" smtClean="0"/>
              <a:t>Gradient </a:t>
            </a:r>
            <a:r>
              <a:rPr lang="en-US" dirty="0"/>
              <a:t>Boosting </a:t>
            </a:r>
            <a:r>
              <a:rPr lang="en-US" dirty="0" smtClean="0"/>
              <a:t>Trees</a:t>
            </a:r>
          </a:p>
          <a:p>
            <a:pPr algn="just"/>
            <a:r>
              <a:rPr lang="en-US" dirty="0" smtClean="0"/>
              <a:t>K-Nearest Neighbors</a:t>
            </a:r>
          </a:p>
          <a:p>
            <a:pPr algn="just"/>
            <a:r>
              <a:rPr lang="en-US" dirty="0" smtClean="0"/>
              <a:t>Logistic Regression</a:t>
            </a:r>
          </a:p>
          <a:p>
            <a:pPr algn="just"/>
            <a:r>
              <a:rPr lang="en-US" dirty="0" smtClean="0"/>
              <a:t>Support </a:t>
            </a:r>
            <a:r>
              <a:rPr lang="en-US" dirty="0"/>
              <a:t>Vector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/>
              <a:t>The data has 14,999 examples (samples). Below are the features and the definitions of each one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/>
              <a:t>satisfaction_level</a:t>
            </a:r>
            <a:r>
              <a:rPr lang="en-US" dirty="0"/>
              <a:t>: Level of satisfaction {0–1}.</a:t>
            </a:r>
          </a:p>
          <a:p>
            <a:pPr algn="just"/>
            <a:r>
              <a:rPr lang="en-US" dirty="0" err="1"/>
              <a:t>last_evaluationTime</a:t>
            </a:r>
            <a:r>
              <a:rPr lang="en-US" dirty="0"/>
              <a:t>: Time since last performance evaluation (in years).</a:t>
            </a:r>
          </a:p>
          <a:p>
            <a:pPr algn="just"/>
            <a:r>
              <a:rPr lang="en-US" dirty="0" err="1"/>
              <a:t>number_project</a:t>
            </a:r>
            <a:r>
              <a:rPr lang="en-US" dirty="0"/>
              <a:t>: Number of projects completed while at work.</a:t>
            </a:r>
          </a:p>
          <a:p>
            <a:pPr algn="just"/>
            <a:r>
              <a:rPr lang="en-US" dirty="0" err="1"/>
              <a:t>average_montly_hours</a:t>
            </a:r>
            <a:r>
              <a:rPr lang="en-US" dirty="0"/>
              <a:t>: Average monthly hours at workplace.</a:t>
            </a:r>
          </a:p>
          <a:p>
            <a:pPr algn="just"/>
            <a:r>
              <a:rPr lang="en-US" dirty="0" err="1"/>
              <a:t>time_spend_company</a:t>
            </a:r>
            <a:r>
              <a:rPr lang="en-US" dirty="0"/>
              <a:t>: Number of years spent in the company.</a:t>
            </a:r>
          </a:p>
          <a:p>
            <a:pPr algn="just"/>
            <a:r>
              <a:rPr lang="en-US" dirty="0" err="1"/>
              <a:t>Work_accident</a:t>
            </a:r>
            <a:r>
              <a:rPr lang="en-US" dirty="0"/>
              <a:t>: Whether the employee had a workplace accident.</a:t>
            </a:r>
          </a:p>
          <a:p>
            <a:pPr algn="just"/>
            <a:r>
              <a:rPr lang="en-US" dirty="0"/>
              <a:t>left: Whether the employee left the workplace or not {0, 1}.</a:t>
            </a:r>
          </a:p>
          <a:p>
            <a:pPr algn="just"/>
            <a:r>
              <a:rPr lang="en-US" dirty="0"/>
              <a:t>promotion_last_5years: Whether the employee was promoted in the last five years.</a:t>
            </a:r>
          </a:p>
          <a:p>
            <a:pPr algn="just"/>
            <a:r>
              <a:rPr lang="en-US" dirty="0" smtClean="0"/>
              <a:t>department: </a:t>
            </a:r>
            <a:r>
              <a:rPr lang="en-US" dirty="0"/>
              <a:t>Department the employee works for.</a:t>
            </a:r>
          </a:p>
          <a:p>
            <a:pPr algn="just"/>
            <a:r>
              <a:rPr lang="en-US" dirty="0"/>
              <a:t>salary: Relative level of salary {low, medium, high}.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</a:t>
            </a:r>
            <a:endParaRPr lang="en-US" dirty="0"/>
          </a:p>
        </p:txBody>
      </p:sp>
      <p:pic>
        <p:nvPicPr>
          <p:cNvPr id="4" name="Content Placeholder 3" descr="rf_ro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80312"/>
            <a:ext cx="8229600" cy="3365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Boosting </a:t>
            </a:r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gb_ro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89650"/>
            <a:ext cx="8229600" cy="33470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437</Words>
  <Application>Microsoft Office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A project on  Predicting Employee Turnover</vt:lpstr>
      <vt:lpstr>Will the employee leave the organization ?</vt:lpstr>
      <vt:lpstr>What is employee turnover?</vt:lpstr>
      <vt:lpstr>Why is it a problem?</vt:lpstr>
      <vt:lpstr>What have we done?</vt:lpstr>
      <vt:lpstr>How we have have done?</vt:lpstr>
      <vt:lpstr>About the dataset</vt:lpstr>
      <vt:lpstr>Random Forest</vt:lpstr>
      <vt:lpstr>Gradient Boosting Trees</vt:lpstr>
      <vt:lpstr>K-Nearest Neighbors</vt:lpstr>
      <vt:lpstr>Logistic Regression</vt:lpstr>
      <vt:lpstr>Support Vector Machine</vt:lpstr>
      <vt:lpstr>Comparing all classifiers</vt:lpstr>
      <vt:lpstr>Slide 14</vt:lpstr>
      <vt:lpstr>Random forest feature importance</vt:lpstr>
      <vt:lpstr>Slide 16</vt:lpstr>
      <vt:lpstr>Building the GUI</vt:lpstr>
      <vt:lpstr>Predicting positive output</vt:lpstr>
      <vt:lpstr>Predicting negative output</vt:lpstr>
      <vt:lpstr>Project Made by: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 project on  Predicting Employee Turnover</dc:title>
  <dc:creator>hp</dc:creator>
  <cp:lastModifiedBy>hp</cp:lastModifiedBy>
  <cp:revision>1</cp:revision>
  <dcterms:created xsi:type="dcterms:W3CDTF">2019-07-08T16:41:01Z</dcterms:created>
  <dcterms:modified xsi:type="dcterms:W3CDTF">2019-07-08T17:51:16Z</dcterms:modified>
</cp:coreProperties>
</file>