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85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16" r:id="rId19"/>
    <p:sldId id="304" r:id="rId20"/>
    <p:sldId id="305" r:id="rId21"/>
    <p:sldId id="306" r:id="rId22"/>
    <p:sldId id="317" r:id="rId23"/>
    <p:sldId id="307" r:id="rId24"/>
    <p:sldId id="311" r:id="rId25"/>
    <p:sldId id="309" r:id="rId26"/>
    <p:sldId id="310" r:id="rId27"/>
    <p:sldId id="308" r:id="rId28"/>
    <p:sldId id="313" r:id="rId29"/>
    <p:sldId id="312" r:id="rId30"/>
    <p:sldId id="314" r:id="rId31"/>
    <p:sldId id="315" r:id="rId32"/>
    <p:sldId id="288" r:id="rId33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35"/>
      <p:bold r:id="rId36"/>
    </p:embeddedFont>
    <p:embeddedFont>
      <p:font typeface="Inria Sans Light" panose="020B0604020202020204" charset="0"/>
      <p:regular r:id="rId37"/>
      <p:bold r:id="rId38"/>
      <p:italic r:id="rId39"/>
      <p:boldItalic r:id="rId40"/>
    </p:embeddedFont>
    <p:embeddedFont>
      <p:font typeface="Titillium Web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9A6E6C-32C7-4044-B90D-7F7298AF8F69}">
  <a:tblStyle styleId="{7C9A6E6C-32C7-4044-B90D-7F7298AF8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791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1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guty/Taller-docker-Kubernet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guty/Taller-docker-Kubernetes/blob/main/Docker-install-instruction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guty/Taller-docker-Kubernetes/blob/bfe42a074baac02d07fca856d7c0b1954231ed78/Docker-images-container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layers/httpd/library/httpd/2.4.53-alpine/images/sha256-c6f65bc395fdfc24214f43d69d367fd20b1c8d393ef33d9c68048f0f59ccc32f?context=explo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guty/Taller-docker-Kubernetes/blob/main/Docker-resources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guty/Taller-docker-Kubernetes/blob/914cf0c972869743759e04765e2b4245118b7004/Docker-vars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hguty/Taller-docker-Kubernetes/blob/914cf0c972869743759e04765e2b4245118b7004/docker-volumes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uty/Taller-docker-Kubernetes/blob/914cf0c972869743759e04765e2b4245118b7004/docker-network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hguty" TargetMode="External"/><Relationship Id="rId2" Type="http://schemas.openxmlformats.org/officeDocument/2006/relationships/hyperlink" Target="mailto:hector@hgut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1" y="863285"/>
            <a:ext cx="3271196" cy="3477630"/>
          </a:xfrm>
          <a:prstGeom prst="rect">
            <a:avLst/>
          </a:prstGeom>
        </p:spPr>
      </p:pic>
      <p:pic>
        <p:nvPicPr>
          <p:cNvPr id="5" name="Picture 2" descr="Cuáles son las desventajas de usar Docker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6" y="978143"/>
            <a:ext cx="1248405" cy="1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ubernetes en AWS | Amazon Web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45" y="992728"/>
            <a:ext cx="1386938" cy="10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Empecemos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tarted: Traducción al español, significado, sinónimos, antónimos,  pronunciación, frases de ejemplo, transcripción, definición, fr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9" y="1702840"/>
            <a:ext cx="4643957" cy="19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&lt;strong&gt;GitHub&lt;/strong&gt; logo 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" y="3853628"/>
            <a:ext cx="621030" cy="62103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32929" y="3928975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linkClick r:id="rId4"/>
              </a:rPr>
              <a:t>https://github.com/hguty/Taller-docker-Kubernetes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42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Capítulo 2: </a:t>
            </a:r>
            <a:r>
              <a:rPr lang="es-EC" dirty="0" err="1" smtClean="0"/>
              <a:t>Docker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Introducción a </a:t>
            </a:r>
            <a:r>
              <a:rPr lang="es-EC" dirty="0" err="1" smtClean="0"/>
              <a:t>docker</a:t>
            </a:r>
            <a:endParaRPr lang="es-EC" dirty="0" smtClean="0"/>
          </a:p>
          <a:p>
            <a:r>
              <a:rPr lang="es-EC" dirty="0" smtClean="0"/>
              <a:t>Instalación</a:t>
            </a:r>
          </a:p>
          <a:p>
            <a:r>
              <a:rPr lang="es-EC" dirty="0" smtClean="0"/>
              <a:t>Imágenes</a:t>
            </a:r>
          </a:p>
          <a:p>
            <a:r>
              <a:rPr lang="es-EC" dirty="0" smtClean="0"/>
              <a:t>Contenedores</a:t>
            </a:r>
          </a:p>
          <a:p>
            <a:r>
              <a:rPr lang="es-EC" dirty="0" smtClean="0"/>
              <a:t>Volúmenes en </a:t>
            </a:r>
            <a:r>
              <a:rPr lang="es-EC" dirty="0" err="1" smtClean="0"/>
              <a:t>docker</a:t>
            </a:r>
            <a:endParaRPr lang="es-EC" dirty="0" smtClean="0"/>
          </a:p>
          <a:p>
            <a:r>
              <a:rPr lang="es-EC" dirty="0" smtClean="0"/>
              <a:t>Network</a:t>
            </a:r>
          </a:p>
          <a:p>
            <a:r>
              <a:rPr lang="es-EC" dirty="0" err="1" smtClean="0"/>
              <a:t>Docker</a:t>
            </a:r>
            <a:r>
              <a:rPr lang="es-EC" dirty="0" smtClean="0"/>
              <a:t> File</a:t>
            </a:r>
          </a:p>
          <a:p>
            <a:endParaRPr lang="es-EC" dirty="0" smtClean="0"/>
          </a:p>
          <a:p>
            <a:endParaRPr lang="es-EC" dirty="0" smtClean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2.1 Introducción a </a:t>
            </a:r>
            <a:r>
              <a:rPr lang="es-EC" dirty="0" err="1" smtClean="0"/>
              <a:t>docker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0" y="1367653"/>
            <a:ext cx="7150711" cy="29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2.1 Componentes de la arquitectura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3322185" cy="3265800"/>
          </a:xfrm>
        </p:spPr>
        <p:txBody>
          <a:bodyPr/>
          <a:lstStyle/>
          <a:p>
            <a:r>
              <a:rPr lang="es-EC" dirty="0" err="1" smtClean="0"/>
              <a:t>Docker</a:t>
            </a:r>
            <a:r>
              <a:rPr lang="es-EC" dirty="0" smtClean="0"/>
              <a:t> </a:t>
            </a:r>
            <a:r>
              <a:rPr lang="es-EC" dirty="0" err="1" smtClean="0"/>
              <a:t>engine</a:t>
            </a:r>
            <a:endParaRPr lang="es-EC" dirty="0" smtClean="0"/>
          </a:p>
          <a:p>
            <a:pPr lvl="1"/>
            <a:r>
              <a:rPr lang="es-EC" dirty="0" smtClean="0"/>
              <a:t>Es el núcleo del software de </a:t>
            </a:r>
            <a:r>
              <a:rPr lang="es-EC" dirty="0" err="1" smtClean="0"/>
              <a:t>docker</a:t>
            </a:r>
            <a:r>
              <a:rPr lang="es-EC" dirty="0" smtClean="0"/>
              <a:t> que crea y ejecuta los contenedores en un sistema operativo</a:t>
            </a:r>
          </a:p>
          <a:p>
            <a:r>
              <a:rPr lang="es-EC" dirty="0" err="1" smtClean="0"/>
              <a:t>Docker</a:t>
            </a:r>
            <a:r>
              <a:rPr lang="es-EC" dirty="0" smtClean="0"/>
              <a:t> tiene una arquitectura cliente-servidor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C" dirty="0" smtClean="0"/>
              <a:t>Cliente (Es la </a:t>
            </a:r>
            <a:r>
              <a:rPr lang="es-EC" dirty="0" err="1" smtClean="0"/>
              <a:t>Comand</a:t>
            </a:r>
            <a:r>
              <a:rPr lang="es-EC" dirty="0" smtClean="0"/>
              <a:t> </a:t>
            </a:r>
            <a:r>
              <a:rPr lang="es-EC" dirty="0" err="1" smtClean="0"/>
              <a:t>Languaje</a:t>
            </a:r>
            <a:r>
              <a:rPr lang="es-EC" dirty="0" smtClean="0"/>
              <a:t> Interface)</a:t>
            </a:r>
          </a:p>
          <a:p>
            <a:r>
              <a:rPr lang="es-EC" dirty="0" smtClean="0"/>
              <a:t>Servidor </a:t>
            </a:r>
            <a:r>
              <a:rPr lang="es-EC" dirty="0" err="1" smtClean="0"/>
              <a:t>DockerD</a:t>
            </a:r>
            <a:r>
              <a:rPr lang="es-EC" dirty="0" smtClean="0"/>
              <a:t> (</a:t>
            </a:r>
            <a:r>
              <a:rPr lang="es-EC" dirty="0" err="1" smtClean="0"/>
              <a:t>Docker</a:t>
            </a:r>
            <a:r>
              <a:rPr lang="es-EC" dirty="0" smtClean="0"/>
              <a:t> </a:t>
            </a:r>
            <a:r>
              <a:rPr lang="es-EC" dirty="0" err="1" smtClean="0"/>
              <a:t>daemon</a:t>
            </a:r>
            <a:r>
              <a:rPr lang="es-EC" dirty="0" smtClean="0"/>
              <a:t>)</a:t>
            </a:r>
          </a:p>
          <a:p>
            <a:r>
              <a:rPr lang="es-EC" dirty="0" smtClean="0"/>
              <a:t>REST API</a:t>
            </a:r>
          </a:p>
          <a:p>
            <a:endParaRPr lang="es-EC" dirty="0" smtClean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4561492" y="3258207"/>
            <a:ext cx="3962399" cy="1671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 smtClean="0">
                <a:solidFill>
                  <a:schemeClr val="tx1"/>
                </a:solidFill>
              </a:rPr>
              <a:t>DOCKER HOST</a:t>
            </a:r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4572049" y="4641753"/>
            <a:ext cx="3951842" cy="25553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chemeClr val="tx1"/>
                </a:solidFill>
              </a:rPr>
              <a:t>Server- </a:t>
            </a:r>
            <a:r>
              <a:rPr lang="es-EC" sz="1200" dirty="0" err="1" smtClean="0">
                <a:solidFill>
                  <a:schemeClr val="tx1"/>
                </a:solidFill>
              </a:rPr>
              <a:t>Docker</a:t>
            </a:r>
            <a:r>
              <a:rPr lang="es-EC" sz="1200" dirty="0" smtClean="0">
                <a:solidFill>
                  <a:schemeClr val="tx1"/>
                </a:solidFill>
              </a:rPr>
              <a:t> </a:t>
            </a:r>
            <a:r>
              <a:rPr lang="es-EC" sz="1200" dirty="0" err="1" smtClean="0">
                <a:solidFill>
                  <a:schemeClr val="tx1"/>
                </a:solidFill>
              </a:rPr>
              <a:t>daemon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72049" y="4386215"/>
            <a:ext cx="3951842" cy="25553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572049" y="4130677"/>
            <a:ext cx="3951842" cy="25553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chemeClr val="tx1"/>
                </a:solidFill>
              </a:rPr>
              <a:t>CLIENTE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681833" y="3553824"/>
            <a:ext cx="3706469" cy="382439"/>
            <a:chOff x="4702853" y="3522294"/>
            <a:chExt cx="3706469" cy="382439"/>
          </a:xfrm>
        </p:grpSpPr>
        <p:sp>
          <p:nvSpPr>
            <p:cNvPr id="11" name="Elipse 10"/>
            <p:cNvSpPr/>
            <p:nvPr/>
          </p:nvSpPr>
          <p:spPr>
            <a:xfrm>
              <a:off x="4702853" y="3522294"/>
              <a:ext cx="1072057" cy="37264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600" b="1" dirty="0" smtClean="0">
                  <a:solidFill>
                    <a:schemeClr val="tx1"/>
                  </a:solidFill>
                </a:rPr>
                <a:t>CONTENEDOR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5820853" y="3526015"/>
              <a:ext cx="904866" cy="37264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600" b="1" dirty="0" smtClean="0">
                  <a:solidFill>
                    <a:schemeClr val="tx1"/>
                  </a:solidFill>
                </a:rPr>
                <a:t>IMÁGENES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6775919" y="3522294"/>
              <a:ext cx="870383" cy="37264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600" b="1" dirty="0" smtClean="0">
                  <a:solidFill>
                    <a:schemeClr val="tx1"/>
                  </a:solidFill>
                </a:rPr>
                <a:t>VOLUMEN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7734333" y="3532093"/>
              <a:ext cx="674989" cy="37264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600" b="1" dirty="0" smtClean="0">
                  <a:solidFill>
                    <a:schemeClr val="tx1"/>
                  </a:solidFill>
                </a:rPr>
                <a:t>REDES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recto de flecha 19"/>
          <p:cNvCxnSpPr>
            <a:stCxn id="11" idx="4"/>
          </p:cNvCxnSpPr>
          <p:nvPr/>
        </p:nvCxnSpPr>
        <p:spPr>
          <a:xfrm flipH="1">
            <a:off x="5213131" y="3926464"/>
            <a:ext cx="4731" cy="204213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6279926" y="3921210"/>
            <a:ext cx="4731" cy="204213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7225860" y="3942229"/>
            <a:ext cx="4731" cy="204213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8056171" y="3931722"/>
            <a:ext cx="4731" cy="204213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2.2 Instalación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111045" y="1430150"/>
            <a:ext cx="5580700" cy="3265800"/>
          </a:xfrm>
        </p:spPr>
        <p:txBody>
          <a:bodyPr/>
          <a:lstStyle/>
          <a:p>
            <a:r>
              <a:rPr lang="es-419" dirty="0" err="1" smtClean="0">
                <a:hlinkClick r:id="rId2"/>
              </a:rPr>
              <a:t>Git</a:t>
            </a:r>
            <a:r>
              <a:rPr lang="es-419" dirty="0" smtClean="0">
                <a:hlinkClick r:id="rId2"/>
              </a:rPr>
              <a:t>: Docker-install-instructions.md</a:t>
            </a:r>
            <a:endParaRPr lang="es-ES" dirty="0" smtClean="0"/>
          </a:p>
          <a:p>
            <a:pPr marL="101600" indent="0">
              <a:buNone/>
            </a:pP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12503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</a:t>
            </a:r>
            <a:r>
              <a:rPr lang="es-ES" dirty="0" smtClean="0"/>
              <a:t>mágenes vs contenedores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1045" y="1430150"/>
            <a:ext cx="3500283" cy="3265800"/>
          </a:xfrm>
        </p:spPr>
        <p:txBody>
          <a:bodyPr/>
          <a:lstStyle/>
          <a:p>
            <a:r>
              <a:rPr lang="es-ES" sz="1800" dirty="0" smtClean="0"/>
              <a:t>Las imágenes, son paquetes que contiene todo lo necesario para que  un servicio se ejecute</a:t>
            </a:r>
          </a:p>
          <a:p>
            <a:r>
              <a:rPr lang="es-ES" sz="1800" dirty="0" smtClean="0"/>
              <a:t>Es un plantilla de solo lectura con instrucciones para iniciar un contenedor</a:t>
            </a:r>
          </a:p>
          <a:p>
            <a:r>
              <a:rPr lang="es-ES" sz="1800" dirty="0" smtClean="0"/>
              <a:t>Se crean imágenes a partir un archivo </a:t>
            </a:r>
            <a:r>
              <a:rPr lang="es-ES" sz="1800" dirty="0" err="1" smtClean="0"/>
              <a:t>DockerFile</a:t>
            </a:r>
            <a:r>
              <a:rPr lang="es-ES" sz="1800" dirty="0" smtClean="0"/>
              <a:t> que tiene los pasos para crear y ejecutar una imagen</a:t>
            </a:r>
          </a:p>
          <a:p>
            <a:r>
              <a:rPr lang="es-ES" sz="1800" dirty="0" smtClean="0"/>
              <a:t>Hay miles de imágenes públicas disponibles</a:t>
            </a:r>
          </a:p>
          <a:p>
            <a:endParaRPr lang="es-ES" dirty="0" smtClean="0"/>
          </a:p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smtClean="0"/>
              <a:t>Los contenedores en </a:t>
            </a:r>
            <a:r>
              <a:rPr lang="es-ES" dirty="0" err="1" smtClean="0"/>
              <a:t>docker</a:t>
            </a:r>
            <a:r>
              <a:rPr lang="es-ES" dirty="0" smtClean="0"/>
              <a:t> son la instancia de una imagen corriendo</a:t>
            </a:r>
          </a:p>
          <a:p>
            <a:r>
              <a:rPr lang="es-ES" dirty="0" smtClean="0"/>
              <a:t>Esta capa de ejecución si es de escritura pero </a:t>
            </a:r>
            <a:r>
              <a:rPr lang="es-ES" smtClean="0"/>
              <a:t>es temporal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15</a:t>
            </a:fld>
            <a:endParaRPr lang="es-419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11" y="3582936"/>
            <a:ext cx="3543764" cy="14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de imágenes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40783"/>
            <a:ext cx="3449286" cy="3265800"/>
          </a:xfrm>
        </p:spPr>
        <p:txBody>
          <a:bodyPr/>
          <a:lstStyle/>
          <a:p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endParaRPr lang="es-ES" dirty="0" smtClean="0"/>
          </a:p>
          <a:p>
            <a:pPr lvl="1"/>
            <a:r>
              <a:rPr lang="es-ES" dirty="0" smtClean="0"/>
              <a:t>(crear una cuenta)</a:t>
            </a:r>
          </a:p>
          <a:p>
            <a:r>
              <a:rPr lang="es-ES" dirty="0" smtClean="0"/>
              <a:t>Imágenes oficiales</a:t>
            </a:r>
          </a:p>
          <a:p>
            <a:r>
              <a:rPr lang="es-ES" dirty="0"/>
              <a:t>Descargar una imagen</a:t>
            </a:r>
          </a:p>
          <a:p>
            <a:r>
              <a:rPr lang="es-ES" dirty="0"/>
              <a:t>E</a:t>
            </a:r>
            <a:r>
              <a:rPr lang="es-ES" dirty="0" smtClean="0"/>
              <a:t>tiquetas</a:t>
            </a:r>
          </a:p>
          <a:p>
            <a:r>
              <a:rPr lang="es-ES" dirty="0" smtClean="0"/>
              <a:t>Ejecutar la imagen (crear el contenedor)</a:t>
            </a:r>
          </a:p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s-ES" dirty="0" smtClean="0"/>
              <a:t>Links:</a:t>
            </a:r>
          </a:p>
          <a:p>
            <a:pPr marL="101600" indent="0">
              <a:buNone/>
            </a:pPr>
            <a:endParaRPr lang="es-ES" dirty="0"/>
          </a:p>
          <a:p>
            <a:pPr marL="101600" indent="0">
              <a:buNone/>
            </a:pPr>
            <a:r>
              <a:rPr lang="es-419" dirty="0">
                <a:hlinkClick r:id="rId2"/>
              </a:rPr>
              <a:t>https://hub.docker.com</a:t>
            </a:r>
            <a:r>
              <a:rPr lang="es-419" dirty="0" smtClean="0">
                <a:hlinkClick r:id="rId2"/>
              </a:rPr>
              <a:t>/</a:t>
            </a:r>
            <a:endParaRPr lang="es-419" dirty="0" smtClean="0"/>
          </a:p>
          <a:p>
            <a:pPr marL="101600" indent="0">
              <a:buNone/>
            </a:pPr>
            <a:endParaRPr lang="es-ES" dirty="0"/>
          </a:p>
          <a:p>
            <a:pPr marL="101600" indent="0">
              <a:buNone/>
            </a:pPr>
            <a:r>
              <a:rPr lang="es-419" dirty="0">
                <a:hlinkClick r:id="rId3"/>
              </a:rPr>
              <a:t>https://labs.play-with-docker.com</a:t>
            </a:r>
            <a:r>
              <a:rPr lang="es-419" dirty="0" smtClean="0">
                <a:hlinkClick r:id="rId3"/>
              </a:rPr>
              <a:t>/</a:t>
            </a:r>
            <a:endParaRPr lang="es-419" dirty="0" smtClean="0"/>
          </a:p>
          <a:p>
            <a:pPr marL="101600" indent="0">
              <a:buNone/>
            </a:pPr>
            <a:endParaRPr lang="es-ES" dirty="0"/>
          </a:p>
          <a:p>
            <a:pPr marL="10160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: </a:t>
            </a:r>
            <a:r>
              <a:rPr lang="es-419" dirty="0" smtClean="0">
                <a:hlinkClick r:id="rId4"/>
              </a:rPr>
              <a:t>Docker-images-container.md</a:t>
            </a:r>
            <a:endParaRPr lang="es-419" dirty="0" smtClean="0"/>
          </a:p>
          <a:p>
            <a:pPr marL="101600" indent="0">
              <a:buNone/>
            </a:pPr>
            <a:endParaRPr lang="es-ES" dirty="0"/>
          </a:p>
          <a:p>
            <a:pPr marL="101600" indent="0">
              <a:buNone/>
            </a:pPr>
            <a:endParaRPr lang="es-419" dirty="0" smtClean="0"/>
          </a:p>
          <a:p>
            <a:pPr marL="101600" indent="0">
              <a:buNone/>
            </a:pP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336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contenedores</a:t>
            </a:r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1207849" y="1400653"/>
            <a:ext cx="5684564" cy="3265800"/>
          </a:xfrm>
        </p:spPr>
        <p:txBody>
          <a:bodyPr/>
          <a:lstStyle/>
          <a:p>
            <a:r>
              <a:rPr lang="es-ES" dirty="0" smtClean="0"/>
              <a:t>Listar las imágenes locales</a:t>
            </a:r>
          </a:p>
          <a:p>
            <a:r>
              <a:rPr lang="es-ES" dirty="0" smtClean="0"/>
              <a:t>Ver los contenedores ejecutando</a:t>
            </a:r>
          </a:p>
          <a:p>
            <a:r>
              <a:rPr lang="es-ES" dirty="0" smtClean="0"/>
              <a:t>Como ejecutar un contenedor. </a:t>
            </a:r>
          </a:p>
          <a:p>
            <a:r>
              <a:rPr lang="es-ES" dirty="0" smtClean="0"/>
              <a:t>Ver </a:t>
            </a:r>
            <a:r>
              <a:rPr lang="es-ES" dirty="0"/>
              <a:t>los contenedores </a:t>
            </a:r>
            <a:r>
              <a:rPr lang="es-ES" dirty="0" smtClean="0"/>
              <a:t>ejecutando</a:t>
            </a:r>
          </a:p>
          <a:p>
            <a:r>
              <a:rPr lang="es-ES" dirty="0" smtClean="0"/>
              <a:t>Opciones al crear un contenedor (-d, -p, --</a:t>
            </a:r>
            <a:r>
              <a:rPr lang="es-ES" dirty="0" err="1" smtClean="0"/>
              <a:t>name</a:t>
            </a:r>
            <a:r>
              <a:rPr lang="es-ES" dirty="0" smtClean="0"/>
              <a:t>)</a:t>
            </a:r>
          </a:p>
          <a:p>
            <a:r>
              <a:rPr lang="es-ES" dirty="0" smtClean="0"/>
              <a:t>Port </a:t>
            </a:r>
            <a:r>
              <a:rPr lang="es-ES" dirty="0" err="1" smtClean="0"/>
              <a:t>mapping</a:t>
            </a:r>
            <a:endParaRPr lang="es-ES" dirty="0" smtClean="0"/>
          </a:p>
          <a:p>
            <a:r>
              <a:rPr lang="es-ES" dirty="0" smtClean="0"/>
              <a:t>Reiniciar un contenedor</a:t>
            </a:r>
          </a:p>
          <a:p>
            <a:r>
              <a:rPr lang="es-ES" dirty="0" smtClean="0"/>
              <a:t>Detener un contenedor</a:t>
            </a:r>
          </a:p>
          <a:p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23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830440" cy="3265800"/>
          </a:xfrm>
        </p:spPr>
        <p:txBody>
          <a:bodyPr/>
          <a:lstStyle/>
          <a:p>
            <a:r>
              <a:rPr lang="es-ES" dirty="0" smtClean="0"/>
              <a:t>Ejecutar dos contenedores contenedor con la imagen de apache y los </a:t>
            </a:r>
            <a:r>
              <a:rPr lang="es-ES" dirty="0" err="1" smtClean="0"/>
              <a:t>tags</a:t>
            </a:r>
            <a:r>
              <a:rPr lang="es-ES" dirty="0" smtClean="0"/>
              <a:t>: </a:t>
            </a:r>
            <a:r>
              <a:rPr lang="es-ES" dirty="0" err="1" smtClean="0"/>
              <a:t>latest</a:t>
            </a:r>
            <a:r>
              <a:rPr lang="es-ES" dirty="0" smtClean="0"/>
              <a:t> y </a:t>
            </a:r>
            <a:r>
              <a:rPr lang="es-419" dirty="0">
                <a:hlinkClick r:id="rId2"/>
              </a:rPr>
              <a:t>2.4.53-alpine</a:t>
            </a:r>
            <a:endParaRPr lang="es-ES" dirty="0" smtClean="0"/>
          </a:p>
          <a:p>
            <a:r>
              <a:rPr lang="es-ES" dirty="0" smtClean="0"/>
              <a:t>El nombre de los contenedores es web1 y web 2</a:t>
            </a:r>
          </a:p>
          <a:p>
            <a:r>
              <a:rPr lang="es-ES" dirty="0" smtClean="0"/>
              <a:t>Los puertos de escucha 8080 para server web1 y 8082 para web2.</a:t>
            </a:r>
          </a:p>
          <a:p>
            <a:r>
              <a:rPr lang="es-ES" dirty="0" smtClean="0"/>
              <a:t>Validar desde un navegar que se está ejecutando los </a:t>
            </a:r>
            <a:r>
              <a:rPr lang="es-ES" dirty="0" err="1" smtClean="0"/>
              <a:t>dockers</a:t>
            </a:r>
            <a:endParaRPr lang="es-ES" dirty="0" smtClean="0"/>
          </a:p>
          <a:p>
            <a:r>
              <a:rPr lang="es-ES" dirty="0" smtClean="0"/>
              <a:t>Reiniciar los contenedores </a:t>
            </a:r>
          </a:p>
          <a:p>
            <a:r>
              <a:rPr lang="es-ES" dirty="0" smtClean="0"/>
              <a:t>Detener lo contenedores </a:t>
            </a:r>
          </a:p>
          <a:p>
            <a:r>
              <a:rPr lang="es-ES" dirty="0" smtClean="0"/>
              <a:t>Eliminar los contenedores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771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recursos en contenedores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549878" cy="3265800"/>
          </a:xfrm>
        </p:spPr>
        <p:txBody>
          <a:bodyPr/>
          <a:lstStyle/>
          <a:p>
            <a:r>
              <a:rPr lang="es-ES" dirty="0" smtClean="0"/>
              <a:t>Varios contenedores pueden ejecutarse en un host</a:t>
            </a:r>
          </a:p>
          <a:p>
            <a:r>
              <a:rPr lang="es-ES" dirty="0" smtClean="0"/>
              <a:t>Pero como controlar la demanda de recursos</a:t>
            </a:r>
          </a:p>
          <a:p>
            <a:r>
              <a:rPr lang="es-ES" dirty="0" smtClean="0"/>
              <a:t>RAM y CPU pueden ser limitadas cuando ejecutamos un contenedor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01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70196" y="873959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Taller </a:t>
            </a:r>
            <a:r>
              <a:rPr lang="es-ES" dirty="0" err="1" smtClean="0"/>
              <a:t>Docker</a:t>
            </a:r>
            <a:r>
              <a:rPr lang="es-ES" dirty="0" smtClean="0"/>
              <a:t> y </a:t>
            </a:r>
            <a:r>
              <a:rPr lang="es-ES" dirty="0" err="1" smtClean="0"/>
              <a:t>kuberntes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1365320" y="1589809"/>
            <a:ext cx="6043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Contenido: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Capítulo 1. Introducción a contenedores</a:t>
            </a:r>
          </a:p>
          <a:p>
            <a:pPr marL="285750" indent="-285750">
              <a:buClr>
                <a:schemeClr val="tx1"/>
              </a:buClr>
              <a:buFontTx/>
              <a:buChar char="-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Capítulo </a:t>
            </a:r>
            <a:r>
              <a:rPr lang="es-ES" dirty="0" smtClean="0">
                <a:solidFill>
                  <a:schemeClr val="tx1"/>
                </a:solidFill>
              </a:rPr>
              <a:t>2. </a:t>
            </a:r>
            <a:r>
              <a:rPr lang="es-ES" dirty="0" err="1" smtClean="0">
                <a:solidFill>
                  <a:schemeClr val="tx1"/>
                </a:solidFill>
              </a:rPr>
              <a:t>Dockers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Capítulo </a:t>
            </a:r>
            <a:r>
              <a:rPr lang="es-ES" dirty="0" smtClean="0">
                <a:solidFill>
                  <a:schemeClr val="tx1"/>
                </a:solidFill>
              </a:rPr>
              <a:t>3. </a:t>
            </a:r>
            <a:r>
              <a:rPr lang="es-ES" dirty="0" err="1" smtClean="0">
                <a:solidFill>
                  <a:schemeClr val="tx1"/>
                </a:solidFill>
              </a:rPr>
              <a:t>Kubernetes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ES" dirty="0" smtClean="0">
              <a:solidFill>
                <a:schemeClr val="tx1"/>
              </a:solidFill>
            </a:endParaRPr>
          </a:p>
          <a:p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0" y="3705108"/>
            <a:ext cx="1353008" cy="143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de recursos de un contenedor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6058265" cy="3265800"/>
          </a:xfrm>
        </p:spPr>
        <p:txBody>
          <a:bodyPr/>
          <a:lstStyle/>
          <a:p>
            <a:r>
              <a:rPr lang="es-419" dirty="0" err="1" smtClean="0"/>
              <a:t>Git</a:t>
            </a:r>
            <a:r>
              <a:rPr lang="es-419" dirty="0" smtClean="0"/>
              <a:t>: </a:t>
            </a:r>
            <a:r>
              <a:rPr lang="es-419" dirty="0" smtClean="0">
                <a:hlinkClick r:id="rId2"/>
              </a:rPr>
              <a:t>Docker-resources.md</a:t>
            </a:r>
            <a:endParaRPr lang="es-419" dirty="0" smtClean="0"/>
          </a:p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4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Interactuar con un contenedor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943168" cy="3265800"/>
          </a:xfrm>
        </p:spPr>
        <p:txBody>
          <a:bodyPr/>
          <a:lstStyle/>
          <a:p>
            <a:r>
              <a:rPr lang="es-ES" dirty="0" smtClean="0"/>
              <a:t>Una vez creado un contenedor como interactuamos con este</a:t>
            </a:r>
          </a:p>
          <a:p>
            <a:r>
              <a:rPr lang="es-ES" dirty="0" smtClean="0"/>
              <a:t>Como pasarle variable de entorno</a:t>
            </a:r>
          </a:p>
          <a:p>
            <a:r>
              <a:rPr lang="es-ES" dirty="0" smtClean="0"/>
              <a:t>Como copiamos archivos a un contenedor</a:t>
            </a:r>
          </a:p>
          <a:p>
            <a:r>
              <a:rPr lang="es-ES" dirty="0" smtClean="0"/>
              <a:t>Como ingresamos al contenedor</a:t>
            </a:r>
          </a:p>
          <a:p>
            <a:endParaRPr lang="es-ES" dirty="0"/>
          </a:p>
          <a:p>
            <a:r>
              <a:rPr lang="es-ES" dirty="0" err="1" smtClean="0"/>
              <a:t>github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docker-vars.md</a:t>
            </a:r>
            <a:endParaRPr lang="es-ES" dirty="0" smtClean="0"/>
          </a:p>
          <a:p>
            <a:pPr marL="101600" indent="0">
              <a:buNone/>
            </a:pPr>
            <a:r>
              <a:rPr lang="es-ES" dirty="0" smtClean="0"/>
              <a:t> 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70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649686" cy="3265800"/>
          </a:xfrm>
        </p:spPr>
        <p:txBody>
          <a:bodyPr/>
          <a:lstStyle/>
          <a:p>
            <a:r>
              <a:rPr lang="es-ES" dirty="0" smtClean="0"/>
              <a:t>Viendo la documentación de </a:t>
            </a:r>
            <a:r>
              <a:rPr lang="es-ES" dirty="0" err="1" smtClean="0"/>
              <a:t>postgresl</a:t>
            </a:r>
            <a:r>
              <a:rPr lang="es-ES" dirty="0" smtClean="0"/>
              <a:t> en 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r>
              <a:rPr lang="es-ES" dirty="0" smtClean="0"/>
              <a:t>:</a:t>
            </a:r>
          </a:p>
          <a:p>
            <a:r>
              <a:rPr lang="es-ES" dirty="0" smtClean="0"/>
              <a:t>Ejecutar un contenedor de </a:t>
            </a:r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smtClean="0"/>
              <a:t>Ejecutar una segunda instancia de </a:t>
            </a:r>
            <a:r>
              <a:rPr lang="es-ES" dirty="0" err="1" smtClean="0"/>
              <a:t>postgresql</a:t>
            </a:r>
            <a:r>
              <a:rPr lang="es-ES" dirty="0" smtClean="0"/>
              <a:t> con los siguientes parámetros</a:t>
            </a:r>
            <a:r>
              <a:rPr lang="es-ES" dirty="0" smtClean="0">
                <a:sym typeface="Wingdings" panose="05000000000000000000" pitchFamily="2" charset="2"/>
              </a:rPr>
              <a:t></a:t>
            </a:r>
            <a:endParaRPr lang="es-ES" dirty="0" smtClean="0"/>
          </a:p>
          <a:p>
            <a:pPr lvl="1"/>
            <a:r>
              <a:rPr lang="es-ES" dirty="0" smtClean="0"/>
              <a:t>Usuario: alguien</a:t>
            </a:r>
          </a:p>
          <a:p>
            <a:pPr lvl="1"/>
            <a:r>
              <a:rPr lang="es-ES" dirty="0" smtClean="0"/>
              <a:t>Contraseña: passwd.123</a:t>
            </a:r>
          </a:p>
          <a:p>
            <a:pPr lvl="1"/>
            <a:r>
              <a:rPr lang="es-ES" dirty="0" smtClean="0"/>
              <a:t>Base de datos: Base1</a:t>
            </a:r>
          </a:p>
          <a:p>
            <a:r>
              <a:rPr lang="es-ES" dirty="0" smtClean="0"/>
              <a:t>Ingresar a un contenedores y crear una tabla e ingresar datos.</a:t>
            </a:r>
          </a:p>
          <a:p>
            <a:r>
              <a:rPr lang="es-ES" dirty="0" smtClean="0"/>
              <a:t>Reiniciar </a:t>
            </a:r>
          </a:p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44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Volúmenes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3296391" cy="3265800"/>
          </a:xfrm>
        </p:spPr>
        <p:txBody>
          <a:bodyPr/>
          <a:lstStyle/>
          <a:p>
            <a:r>
              <a:rPr lang="es-ES" dirty="0" smtClean="0"/>
              <a:t>Los volúmenes nos permiten almacenar datos PERSISTENTES del contenedor</a:t>
            </a:r>
          </a:p>
          <a:p>
            <a:r>
              <a:rPr lang="es-ES" dirty="0" smtClean="0"/>
              <a:t>Se puede compartir entre varios contenedores</a:t>
            </a:r>
          </a:p>
          <a:p>
            <a:r>
              <a:rPr lang="es-ES" dirty="0" smtClean="0"/>
              <a:t>Es la mejor solución para almacenar datos 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Docker-volumes.md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23</a:t>
            </a:fld>
            <a:endParaRPr lang="es-419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65" y="1206806"/>
            <a:ext cx="4487310" cy="22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volúmenes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Volúmenes de host</a:t>
            </a:r>
          </a:p>
          <a:p>
            <a:r>
              <a:rPr lang="es-ES" dirty="0" smtClean="0"/>
              <a:t>Volúmenes anónimos</a:t>
            </a:r>
          </a:p>
          <a:p>
            <a:r>
              <a:rPr lang="es-ES" dirty="0" smtClean="0"/>
              <a:t>Volúmenes nombrados</a:t>
            </a:r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66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</a:t>
            </a:r>
            <a:r>
              <a:rPr lang="es-ES" dirty="0" err="1" smtClean="0"/>
              <a:t>volumes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3322662" cy="3265800"/>
          </a:xfrm>
        </p:spPr>
        <p:txBody>
          <a:bodyPr/>
          <a:lstStyle/>
          <a:p>
            <a:r>
              <a:rPr lang="es-ES" dirty="0" smtClean="0"/>
              <a:t>Ejecutar un contenedor con </a:t>
            </a:r>
            <a:r>
              <a:rPr lang="es-ES" dirty="0" err="1" smtClean="0"/>
              <a:t>centos</a:t>
            </a:r>
            <a:r>
              <a:rPr lang="es-ES" dirty="0" smtClean="0"/>
              <a:t> o cualquier SO</a:t>
            </a:r>
          </a:p>
          <a:p>
            <a:r>
              <a:rPr lang="es-ES" dirty="0" smtClean="0"/>
              <a:t>Ingresar al </a:t>
            </a:r>
            <a:r>
              <a:rPr lang="es-ES" dirty="0" err="1" smtClean="0"/>
              <a:t>bash</a:t>
            </a:r>
            <a:r>
              <a:rPr lang="es-ES" dirty="0" smtClean="0"/>
              <a:t> del </a:t>
            </a:r>
            <a:r>
              <a:rPr lang="es-ES" dirty="0" err="1" smtClean="0"/>
              <a:t>docker</a:t>
            </a:r>
            <a:r>
              <a:rPr lang="es-ES" dirty="0" smtClean="0"/>
              <a:t> creado</a:t>
            </a:r>
          </a:p>
          <a:p>
            <a:r>
              <a:rPr lang="es-ES" dirty="0" smtClean="0"/>
              <a:t>Crear un archivo</a:t>
            </a:r>
          </a:p>
          <a:p>
            <a:r>
              <a:rPr lang="es-ES" dirty="0" smtClean="0"/>
              <a:t>Para el </a:t>
            </a:r>
            <a:r>
              <a:rPr lang="es-ES" dirty="0" err="1" smtClean="0"/>
              <a:t>docker</a:t>
            </a:r>
            <a:r>
              <a:rPr lang="es-ES" dirty="0" smtClean="0"/>
              <a:t> (</a:t>
            </a:r>
            <a:r>
              <a:rPr lang="es-ES" dirty="0" err="1" smtClean="0"/>
              <a:t>docker</a:t>
            </a:r>
            <a:r>
              <a:rPr lang="es-ES" dirty="0" smtClean="0"/>
              <a:t> stop)</a:t>
            </a:r>
          </a:p>
          <a:p>
            <a:r>
              <a:rPr lang="es-ES" dirty="0" smtClean="0"/>
              <a:t>Eliminar y crear el </a:t>
            </a:r>
            <a:r>
              <a:rPr lang="es-ES" dirty="0" err="1" smtClean="0"/>
              <a:t>docker</a:t>
            </a:r>
            <a:endParaRPr lang="es-ES" dirty="0" smtClean="0"/>
          </a:p>
          <a:p>
            <a:r>
              <a:rPr lang="es-ES" dirty="0" smtClean="0"/>
              <a:t>Verificar el archivo creado</a:t>
            </a:r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smtClean="0"/>
              <a:t>Crear un volumen en </a:t>
            </a:r>
            <a:r>
              <a:rPr lang="es-ES" dirty="0" err="1" smtClean="0"/>
              <a:t>docker</a:t>
            </a:r>
            <a:endParaRPr lang="es-ES" dirty="0" smtClean="0"/>
          </a:p>
          <a:p>
            <a:r>
              <a:rPr lang="es-ES" dirty="0" smtClean="0"/>
              <a:t>Ejecutar un </a:t>
            </a:r>
            <a:r>
              <a:rPr lang="es-ES" dirty="0" err="1" smtClean="0"/>
              <a:t>docker</a:t>
            </a:r>
            <a:r>
              <a:rPr lang="es-ES" dirty="0" smtClean="0"/>
              <a:t> con </a:t>
            </a:r>
            <a:r>
              <a:rPr lang="es-ES" dirty="0" err="1" smtClean="0"/>
              <a:t>centos</a:t>
            </a:r>
            <a:r>
              <a:rPr lang="es-ES" dirty="0" smtClean="0"/>
              <a:t> y </a:t>
            </a:r>
            <a:r>
              <a:rPr lang="es-ES" dirty="0" err="1" smtClean="0"/>
              <a:t>atachar</a:t>
            </a:r>
            <a:r>
              <a:rPr lang="es-ES" dirty="0" smtClean="0"/>
              <a:t> el volumen</a:t>
            </a:r>
          </a:p>
          <a:p>
            <a:r>
              <a:rPr lang="es-ES" dirty="0" smtClean="0"/>
              <a:t>Crear una archivo</a:t>
            </a:r>
          </a:p>
          <a:p>
            <a:r>
              <a:rPr lang="es-ES" dirty="0" smtClean="0"/>
              <a:t>Eliminar el </a:t>
            </a:r>
            <a:r>
              <a:rPr lang="es-ES" dirty="0" err="1" smtClean="0"/>
              <a:t>docker</a:t>
            </a:r>
            <a:r>
              <a:rPr lang="es-ES" dirty="0" smtClean="0"/>
              <a:t> y volver a crearlo</a:t>
            </a:r>
          </a:p>
          <a:p>
            <a:r>
              <a:rPr lang="es-ES" dirty="0" smtClean="0"/>
              <a:t>Validar el archivo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0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1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6533453" cy="3265800"/>
          </a:xfrm>
        </p:spPr>
        <p:txBody>
          <a:bodyPr/>
          <a:lstStyle/>
          <a:p>
            <a:r>
              <a:rPr lang="es-ES" dirty="0" smtClean="0"/>
              <a:t>Crear un 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mysql</a:t>
            </a:r>
            <a:r>
              <a:rPr lang="es-ES" dirty="0" smtClean="0"/>
              <a:t> con volumen </a:t>
            </a:r>
            <a:r>
              <a:rPr lang="es-ES" dirty="0" err="1" smtClean="0"/>
              <a:t>atachado</a:t>
            </a:r>
            <a:r>
              <a:rPr lang="es-ES" dirty="0" smtClean="0"/>
              <a:t> y crear tablas</a:t>
            </a:r>
          </a:p>
          <a:p>
            <a:pPr marL="101600" indent="0">
              <a:buNone/>
            </a:pPr>
            <a:r>
              <a:rPr lang="es-ES" dirty="0" smtClean="0"/>
              <a:t> 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56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27</a:t>
            </a:fld>
            <a:endParaRPr lang="es-419"/>
          </a:p>
        </p:txBody>
      </p:sp>
      <p:pic>
        <p:nvPicPr>
          <p:cNvPr id="1026" name="Picture 2" descr="https://miro.medium.com/max/1400/1*WKiEgPXO8XXppoqgr7ZV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50" y="1915052"/>
            <a:ext cx="5249508" cy="32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280160" y="139192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/>
                </a:solidFill>
              </a:rPr>
              <a:t>Git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 smtClean="0">
                <a:hlinkClick r:id="rId3"/>
              </a:rPr>
              <a:t>Network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467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Ipvlan</a:t>
            </a:r>
            <a:r>
              <a:rPr lang="es-ES" dirty="0" smtClean="0"/>
              <a:t> y </a:t>
            </a:r>
            <a:r>
              <a:rPr lang="es-ES" dirty="0" err="1" smtClean="0"/>
              <a:t>Macvlan</a:t>
            </a:r>
            <a:r>
              <a:rPr lang="es-ES" dirty="0" smtClean="0"/>
              <a:t> 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28</a:t>
            </a:fld>
            <a:endParaRPr lang="es-419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645" r="6579"/>
          <a:stretch/>
        </p:blipFill>
        <p:spPr>
          <a:xfrm>
            <a:off x="917971" y="1228200"/>
            <a:ext cx="3627783" cy="376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88" y="1228200"/>
            <a:ext cx="360095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Overlay</a:t>
            </a:r>
            <a:r>
              <a:rPr lang="es-ES" dirty="0" smtClean="0"/>
              <a:t> Network (</a:t>
            </a:r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swarm</a:t>
            </a:r>
            <a:r>
              <a:rPr lang="es-ES" dirty="0" smtClean="0"/>
              <a:t>)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29</a:t>
            </a:fld>
            <a:endParaRPr lang="es-419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4" y="1430150"/>
            <a:ext cx="5860846" cy="34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47618" y="84617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Capítulo 1. Introducción a contenedores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0" y="3705108"/>
            <a:ext cx="1353008" cy="1438392"/>
          </a:xfrm>
          <a:prstGeom prst="rect">
            <a:avLst/>
          </a:prstGeom>
        </p:spPr>
      </p:pic>
      <p:pic>
        <p:nvPicPr>
          <p:cNvPr id="3074" name="Picture 2" descr="Medidas del container ¡Un tamaño para cada tipo de carga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97" y="1541227"/>
            <a:ext cx="4328842" cy="2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oría – Pentagrama lenguaje music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78" y="1579328"/>
            <a:ext cx="2076097" cy="17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Dockerfile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584946" cy="3265800"/>
          </a:xfrm>
        </p:spPr>
        <p:txBody>
          <a:bodyPr/>
          <a:lstStyle/>
          <a:p>
            <a:r>
              <a:rPr lang="es-ES" dirty="0" smtClean="0"/>
              <a:t>Es un archivo requerido para la creación de imágenes en </a:t>
            </a:r>
            <a:r>
              <a:rPr lang="es-ES" dirty="0" err="1" smtClean="0"/>
              <a:t>docker</a:t>
            </a:r>
            <a:endParaRPr lang="es-ES" dirty="0" smtClean="0"/>
          </a:p>
          <a:p>
            <a:endParaRPr lang="es-ES" dirty="0" smtClean="0"/>
          </a:p>
          <a:p>
            <a:r>
              <a:rPr lang="es-419" dirty="0"/>
              <a:t>El formato del archivo </a:t>
            </a:r>
            <a:r>
              <a:rPr lang="es-419" dirty="0" err="1"/>
              <a:t>Dockerfile</a:t>
            </a:r>
            <a:r>
              <a:rPr lang="es-419" dirty="0"/>
              <a:t> es:</a:t>
            </a:r>
          </a:p>
          <a:p>
            <a:pPr marL="101600" indent="0">
              <a:buNone/>
            </a:pPr>
            <a:r>
              <a:rPr lang="es-419" dirty="0" smtClean="0"/>
              <a:t>	INSTRUCCIÓN </a:t>
            </a:r>
            <a:r>
              <a:rPr lang="es-419" dirty="0"/>
              <a:t>argumento</a:t>
            </a:r>
          </a:p>
          <a:p>
            <a:pPr marL="101600" indent="0">
              <a:buNone/>
            </a:pPr>
            <a:r>
              <a:rPr lang="es-419" dirty="0" smtClean="0"/>
              <a:t>	##</a:t>
            </a:r>
            <a:r>
              <a:rPr lang="es-419" dirty="0"/>
              <a:t>Comentarios empiezan con #</a:t>
            </a:r>
          </a:p>
          <a:p>
            <a:r>
              <a:rPr lang="es-ES" dirty="0" smtClean="0"/>
              <a:t>La imagen se construye a partir de una imagen base y con cada instrucción del </a:t>
            </a:r>
            <a:r>
              <a:rPr lang="es-ES" dirty="0" err="1" smtClean="0"/>
              <a:t>dockerfile</a:t>
            </a:r>
            <a:r>
              <a:rPr lang="es-ES" dirty="0" smtClean="0"/>
              <a:t> vamos añadiendo capas y creando una imagen personalizada</a:t>
            </a:r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29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Dockerfile</a:t>
            </a:r>
            <a:r>
              <a:rPr lang="es-ES" dirty="0" smtClean="0"/>
              <a:t>, instrucciones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0880" y="1430150"/>
            <a:ext cx="4023360" cy="3265800"/>
          </a:xfrm>
        </p:spPr>
        <p:txBody>
          <a:bodyPr/>
          <a:lstStyle/>
          <a:p>
            <a:r>
              <a:rPr lang="es-419" dirty="0"/>
              <a:t>FROM &lt;imagen&gt; (Es siempre la primera instrucción del </a:t>
            </a:r>
            <a:r>
              <a:rPr lang="es-419" dirty="0" err="1"/>
              <a:t>dockerfile</a:t>
            </a:r>
            <a:r>
              <a:rPr lang="es-419" dirty="0"/>
              <a:t> porque especifica a partir de que imagen voy a crear mi imagen)</a:t>
            </a:r>
          </a:p>
          <a:p>
            <a:r>
              <a:rPr lang="es-419" dirty="0"/>
              <a:t>RUN (Instrucciones que se puede ejecutar en la terminal, generalmente son comando de </a:t>
            </a:r>
            <a:r>
              <a:rPr lang="es-419" dirty="0" err="1"/>
              <a:t>linux</a:t>
            </a:r>
            <a:r>
              <a:rPr lang="es-419" dirty="0"/>
              <a:t> o de la imagen base</a:t>
            </a:r>
            <a:r>
              <a:rPr lang="es-419" dirty="0" smtClean="0"/>
              <a:t>)</a:t>
            </a:r>
          </a:p>
          <a:p>
            <a:r>
              <a:rPr lang="es-419" dirty="0"/>
              <a:t>COPY/ADD (Copiar archivo desde nuestra maquina a la imagen)</a:t>
            </a:r>
          </a:p>
          <a:p>
            <a:endParaRPr lang="es-419" dirty="0"/>
          </a:p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792488" y="1430150"/>
            <a:ext cx="3589512" cy="3265800"/>
          </a:xfrm>
        </p:spPr>
        <p:txBody>
          <a:bodyPr/>
          <a:lstStyle/>
          <a:p>
            <a:r>
              <a:rPr lang="es-419" dirty="0" smtClean="0"/>
              <a:t>ENV </a:t>
            </a:r>
            <a:r>
              <a:rPr lang="es-419" dirty="0"/>
              <a:t>(Definir variable de entorno a la imagen)</a:t>
            </a:r>
          </a:p>
          <a:p>
            <a:r>
              <a:rPr lang="es-419" dirty="0"/>
              <a:t>EXPOSE (Para exponer un puerto )</a:t>
            </a:r>
          </a:p>
          <a:p>
            <a:r>
              <a:rPr lang="es-419" dirty="0"/>
              <a:t>LABEL (Agregar etiquetas)</a:t>
            </a:r>
          </a:p>
          <a:p>
            <a:r>
              <a:rPr lang="es-419" dirty="0"/>
              <a:t>VOLUME (Manejo de </a:t>
            </a:r>
            <a:r>
              <a:rPr lang="es-419" dirty="0" err="1"/>
              <a:t>volumenes</a:t>
            </a:r>
            <a:r>
              <a:rPr lang="es-419" dirty="0"/>
              <a:t>) </a:t>
            </a:r>
          </a:p>
          <a:p>
            <a:r>
              <a:rPr lang="es-419" dirty="0"/>
              <a:t>CMD (comando que inicia los servicios que vamos a exponer)</a:t>
            </a:r>
          </a:p>
          <a:p>
            <a:r>
              <a:rPr lang="es-419" dirty="0"/>
              <a:t>ENTRYPOINT </a:t>
            </a:r>
          </a:p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94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Contáctanos</a:t>
            </a: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Héctor Gutiérrez</a:t>
            </a:r>
          </a:p>
          <a:p>
            <a:r>
              <a:rPr lang="es-ES" dirty="0" smtClean="0"/>
              <a:t>0978718812</a:t>
            </a:r>
          </a:p>
          <a:p>
            <a:r>
              <a:rPr lang="es-ES" dirty="0" smtClean="0">
                <a:hlinkClick r:id="rId2"/>
              </a:rPr>
              <a:t>hector@hguti.com</a:t>
            </a:r>
            <a:endParaRPr lang="es-ES" dirty="0" smtClean="0"/>
          </a:p>
          <a:p>
            <a:r>
              <a:rPr lang="es-ES" dirty="0" err="1" smtClean="0"/>
              <a:t>Linkein</a:t>
            </a:r>
            <a:r>
              <a:rPr lang="es-ES" dirty="0" smtClean="0"/>
              <a:t>: </a:t>
            </a:r>
            <a:r>
              <a:rPr lang="es-EC" dirty="0" smtClean="0">
                <a:hlinkClick r:id="rId3"/>
              </a:rPr>
              <a:t>www.linkedin.com/in/hguty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smtClean="0"/>
              <a:t>Dirección:</a:t>
            </a:r>
          </a:p>
          <a:p>
            <a:r>
              <a:rPr lang="es-ES" dirty="0" smtClean="0"/>
              <a:t>Solano y </a:t>
            </a:r>
            <a:r>
              <a:rPr lang="es-ES" dirty="0" err="1" smtClean="0"/>
              <a:t>Condamine</a:t>
            </a:r>
            <a:r>
              <a:rPr lang="es-ES" dirty="0" smtClean="0"/>
              <a:t> N43A1 Quito Ecuador</a:t>
            </a:r>
          </a:p>
          <a:p>
            <a:r>
              <a:rPr lang="es-ES" dirty="0" smtClean="0"/>
              <a:t>Sucursal Salcedo: Sucre y </a:t>
            </a:r>
            <a:r>
              <a:rPr lang="es-ES" dirty="0" err="1" smtClean="0"/>
              <a:t>Bolivar</a:t>
            </a:r>
            <a:r>
              <a:rPr lang="es-ES" dirty="0" smtClean="0"/>
              <a:t> esquina Oficina Constructora </a:t>
            </a:r>
            <a:r>
              <a:rPr lang="es-ES" dirty="0" err="1" smtClean="0"/>
              <a:t>Gutierrez&amp;Cruz</a:t>
            </a:r>
            <a:r>
              <a:rPr lang="es-ES" dirty="0" smtClean="0"/>
              <a:t>,  </a:t>
            </a:r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32</a:t>
            </a:fld>
            <a:endParaRPr lang="es-EC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20" y="3705108"/>
            <a:ext cx="1353008" cy="14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Qué es un contenedor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7112137" cy="3265800"/>
          </a:xfrm>
        </p:spPr>
        <p:txBody>
          <a:bodyPr/>
          <a:lstStyle/>
          <a:p>
            <a:r>
              <a:rPr lang="es-ES" i="1" dirty="0"/>
              <a:t>Los contenedores son una </a:t>
            </a:r>
            <a:r>
              <a:rPr lang="es-ES" i="1" dirty="0" smtClean="0"/>
              <a:t>“forma </a:t>
            </a:r>
            <a:r>
              <a:rPr lang="es-ES" i="1" dirty="0"/>
              <a:t>de </a:t>
            </a:r>
            <a:r>
              <a:rPr lang="es-ES" i="1" dirty="0" smtClean="0"/>
              <a:t>virtualización </a:t>
            </a:r>
            <a:r>
              <a:rPr lang="es-ES" i="1" dirty="0"/>
              <a:t>del sistema </a:t>
            </a:r>
            <a:r>
              <a:rPr lang="es-ES" i="1" dirty="0" smtClean="0"/>
              <a:t>operativo”, que </a:t>
            </a:r>
            <a:r>
              <a:rPr lang="es-ES" i="1" u="sng" dirty="0" smtClean="0"/>
              <a:t>empaqueta</a:t>
            </a:r>
            <a:r>
              <a:rPr lang="es-ES" i="1" dirty="0" smtClean="0"/>
              <a:t> </a:t>
            </a:r>
            <a:r>
              <a:rPr lang="es-EC" dirty="0" smtClean="0"/>
              <a:t>una aplicación haciéndola portable.</a:t>
            </a:r>
          </a:p>
          <a:p>
            <a:r>
              <a:rPr lang="es-ES" i="1" dirty="0" smtClean="0"/>
              <a:t>Dentro </a:t>
            </a:r>
            <a:r>
              <a:rPr lang="es-ES" i="1" dirty="0"/>
              <a:t>de un contenedor se encuentran </a:t>
            </a:r>
            <a:r>
              <a:rPr lang="es-ES" i="1" dirty="0" smtClean="0"/>
              <a:t>(empaquetan) todos </a:t>
            </a:r>
            <a:r>
              <a:rPr lang="es-ES" i="1" dirty="0"/>
              <a:t>los ejecutables, el código binario, las bibliotecas y los archivos de configuración </a:t>
            </a:r>
            <a:r>
              <a:rPr lang="es-ES" i="1" dirty="0" smtClean="0"/>
              <a:t>necesarios para ejecutar </a:t>
            </a:r>
            <a:r>
              <a:rPr lang="es-ES" i="1" dirty="0"/>
              <a:t>cualquier cosa, desde un </a:t>
            </a:r>
            <a:r>
              <a:rPr lang="es-ES" i="1" dirty="0" err="1"/>
              <a:t>microservicio</a:t>
            </a:r>
            <a:r>
              <a:rPr lang="es-ES" i="1" dirty="0"/>
              <a:t> o un proceso de software a una aplicación de mayor tamaño</a:t>
            </a:r>
            <a:r>
              <a:rPr lang="es-ES" i="1" dirty="0" smtClean="0"/>
              <a:t>.</a:t>
            </a:r>
          </a:p>
          <a:p>
            <a:r>
              <a:rPr lang="es-ES" i="1" dirty="0" smtClean="0"/>
              <a:t>“Forma de virtualización” Los </a:t>
            </a:r>
            <a:r>
              <a:rPr lang="es-ES" i="1" dirty="0"/>
              <a:t>contenedores no contienen imágenes del sistema operativo. Esto los hace más ligeros y portátiles, con una sobrecarga significativamente menor. </a:t>
            </a:r>
            <a:endParaRPr lang="en-US" dirty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Virtualización vs Contenedores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https://www.docker.com/wp-content/uploads/2021/11/container-vm-whatcontainer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7"/>
          <a:stretch/>
        </p:blipFill>
        <p:spPr bwMode="auto">
          <a:xfrm>
            <a:off x="917495" y="1593529"/>
            <a:ext cx="3428727" cy="30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docker.com/wp-content/uploads/2021/11/docker-containerized-appliction-blue-borde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43" y="1593529"/>
            <a:ext cx="3828689" cy="30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Que significa esto?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756325" y="1772356"/>
            <a:ext cx="3194786" cy="281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914384" y="4032644"/>
            <a:ext cx="2878667" cy="338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Infraestructura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914383" y="3693978"/>
            <a:ext cx="2878667" cy="338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Sistema Operativo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14383" y="3355312"/>
            <a:ext cx="2878667" cy="338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Conteiner </a:t>
            </a:r>
            <a:r>
              <a:rPr lang="es-EC" dirty="0" err="1" smtClean="0"/>
              <a:t>engine</a:t>
            </a:r>
            <a:endParaRPr lang="en-US" dirty="0"/>
          </a:p>
        </p:txBody>
      </p:sp>
      <p:grpSp>
        <p:nvGrpSpPr>
          <p:cNvPr id="47" name="Grupo 46"/>
          <p:cNvGrpSpPr/>
          <p:nvPr/>
        </p:nvGrpSpPr>
        <p:grpSpPr>
          <a:xfrm>
            <a:off x="1441559" y="2032000"/>
            <a:ext cx="501534" cy="1323312"/>
            <a:chOff x="1441559" y="2032000"/>
            <a:chExt cx="501534" cy="1323312"/>
          </a:xfrm>
        </p:grpSpPr>
        <p:sp>
          <p:nvSpPr>
            <p:cNvPr id="11" name="Rectángulo redondeado 10"/>
            <p:cNvSpPr/>
            <p:nvPr/>
          </p:nvSpPr>
          <p:spPr>
            <a:xfrm>
              <a:off x="1444954" y="2032000"/>
              <a:ext cx="433234" cy="13233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Imagen 16" descr="Azure &lt;strong&gt;SQL&lt;/strong&gt; Databases and #Powershell: Database Restores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559" y="2430561"/>
              <a:ext cx="501534" cy="526189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898239" y="2032000"/>
            <a:ext cx="388654" cy="1323312"/>
            <a:chOff x="898239" y="2032000"/>
            <a:chExt cx="388654" cy="1323312"/>
          </a:xfrm>
        </p:grpSpPr>
        <p:sp>
          <p:nvSpPr>
            <p:cNvPr id="10" name="Rectángulo redondeado 9"/>
            <p:cNvSpPr/>
            <p:nvPr/>
          </p:nvSpPr>
          <p:spPr>
            <a:xfrm>
              <a:off x="914383" y="2032000"/>
              <a:ext cx="372510" cy="13233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Imagen 15" descr="Libros y Bitios » 2010 » abril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60"/>
            <a:stretch/>
          </p:blipFill>
          <p:spPr>
            <a:xfrm>
              <a:off x="922267" y="2097422"/>
              <a:ext cx="351191" cy="298889"/>
            </a:xfrm>
            <a:prstGeom prst="rect">
              <a:avLst/>
            </a:prstGeom>
          </p:spPr>
        </p:pic>
        <p:pic>
          <p:nvPicPr>
            <p:cNvPr id="3" name="Imagen 2" descr="Como firmar una .&lt;strong&gt;dll&lt;/strong&gt; no firmada (Típico error de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310" y="2477736"/>
              <a:ext cx="312026" cy="312026"/>
            </a:xfrm>
            <a:prstGeom prst="rect">
              <a:avLst/>
            </a:prstGeom>
          </p:spPr>
        </p:pic>
        <p:pic>
          <p:nvPicPr>
            <p:cNvPr id="4" name="Imagen 3" descr="El &lt;strong&gt;Código&lt;/strong&gt; &lt;strong&gt;Fuente&lt;/strong&gt; Audiovisual | La despensa de Leonardo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39" y="2940674"/>
              <a:ext cx="375219" cy="216958"/>
            </a:xfrm>
            <a:prstGeom prst="rect">
              <a:avLst/>
            </a:prstGeom>
          </p:spPr>
        </p:pic>
      </p:grpSp>
      <p:grpSp>
        <p:nvGrpSpPr>
          <p:cNvPr id="48" name="Grupo 47"/>
          <p:cNvGrpSpPr/>
          <p:nvPr/>
        </p:nvGrpSpPr>
        <p:grpSpPr>
          <a:xfrm>
            <a:off x="2000250" y="2004386"/>
            <a:ext cx="495286" cy="1323312"/>
            <a:chOff x="2000250" y="2004386"/>
            <a:chExt cx="495286" cy="1323312"/>
          </a:xfrm>
        </p:grpSpPr>
        <p:sp>
          <p:nvSpPr>
            <p:cNvPr id="12" name="Rectángulo redondeado 11"/>
            <p:cNvSpPr/>
            <p:nvPr/>
          </p:nvSpPr>
          <p:spPr>
            <a:xfrm>
              <a:off x="2000250" y="2004386"/>
              <a:ext cx="495286" cy="13233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Imagen 17" descr="Category:SVG files by Vulphere - Wikimedia Common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456" y="2126743"/>
              <a:ext cx="291394" cy="291394"/>
            </a:xfrm>
            <a:prstGeom prst="rect">
              <a:avLst/>
            </a:prstGeom>
          </p:spPr>
        </p:pic>
        <p:pic>
          <p:nvPicPr>
            <p:cNvPr id="19" name="Imagen 18" descr="Como firmar una .&lt;strong&gt;dll&lt;/strong&gt; no firmada (Típico error de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800" y="2473859"/>
              <a:ext cx="312026" cy="312026"/>
            </a:xfrm>
            <a:prstGeom prst="rect">
              <a:avLst/>
            </a:prstGeom>
          </p:spPr>
        </p:pic>
      </p:grpSp>
      <p:grpSp>
        <p:nvGrpSpPr>
          <p:cNvPr id="49" name="Grupo 48"/>
          <p:cNvGrpSpPr/>
          <p:nvPr/>
        </p:nvGrpSpPr>
        <p:grpSpPr>
          <a:xfrm>
            <a:off x="2630313" y="2018193"/>
            <a:ext cx="495286" cy="1323312"/>
            <a:chOff x="2630313" y="2018193"/>
            <a:chExt cx="495286" cy="1323312"/>
          </a:xfrm>
        </p:grpSpPr>
        <p:sp>
          <p:nvSpPr>
            <p:cNvPr id="20" name="Rectángulo redondeado 19"/>
            <p:cNvSpPr/>
            <p:nvPr/>
          </p:nvSpPr>
          <p:spPr>
            <a:xfrm>
              <a:off x="2630313" y="2018193"/>
              <a:ext cx="495286" cy="13233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n 20" descr="Category:SVG files by Vulphere - Wikimedia Common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19" y="2140550"/>
              <a:ext cx="291394" cy="291394"/>
            </a:xfrm>
            <a:prstGeom prst="rect">
              <a:avLst/>
            </a:prstGeom>
          </p:spPr>
        </p:pic>
        <p:pic>
          <p:nvPicPr>
            <p:cNvPr id="22" name="Imagen 21" descr="Como firmar una .&lt;strong&gt;dll&lt;/strong&gt; no firmada (Típico error de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863" y="2487666"/>
              <a:ext cx="312026" cy="312026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3287672" y="2038510"/>
            <a:ext cx="495286" cy="1323312"/>
            <a:chOff x="3287672" y="2038510"/>
            <a:chExt cx="495286" cy="1323312"/>
          </a:xfrm>
        </p:grpSpPr>
        <p:sp>
          <p:nvSpPr>
            <p:cNvPr id="23" name="Rectángulo redondeado 22"/>
            <p:cNvSpPr/>
            <p:nvPr/>
          </p:nvSpPr>
          <p:spPr>
            <a:xfrm>
              <a:off x="3287672" y="2038510"/>
              <a:ext cx="495286" cy="13233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3347222" y="2160867"/>
              <a:ext cx="315050" cy="659142"/>
              <a:chOff x="3347222" y="2160867"/>
              <a:chExt cx="315050" cy="659142"/>
            </a:xfrm>
          </p:grpSpPr>
          <p:pic>
            <p:nvPicPr>
              <p:cNvPr id="24" name="Imagen 23" descr="Category:SVG files by Vulphere - Wikimedia Commons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0878" y="2160867"/>
                <a:ext cx="291394" cy="291394"/>
              </a:xfrm>
              <a:prstGeom prst="rect">
                <a:avLst/>
              </a:prstGeom>
            </p:spPr>
          </p:pic>
          <p:pic>
            <p:nvPicPr>
              <p:cNvPr id="25" name="Imagen 24" descr="Como firmar una .&lt;strong&gt;dll&lt;/strong&gt; no firmada (Típico error de ...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7222" y="2507983"/>
                <a:ext cx="312026" cy="312026"/>
              </a:xfrm>
              <a:prstGeom prst="rect">
                <a:avLst/>
              </a:prstGeom>
            </p:spPr>
          </p:pic>
        </p:grpSp>
      </p:grpSp>
      <p:sp>
        <p:nvSpPr>
          <p:cNvPr id="27" name="Rectángulo redondeado 26"/>
          <p:cNvSpPr/>
          <p:nvPr/>
        </p:nvSpPr>
        <p:spPr>
          <a:xfrm>
            <a:off x="4788030" y="1772356"/>
            <a:ext cx="3194786" cy="281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redondeado 27"/>
          <p:cNvSpPr/>
          <p:nvPr/>
        </p:nvSpPr>
        <p:spPr>
          <a:xfrm>
            <a:off x="4946089" y="4032644"/>
            <a:ext cx="2878667" cy="338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Infraestructura</a:t>
            </a:r>
            <a:endParaRPr lang="en-US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4946088" y="3693978"/>
            <a:ext cx="2878667" cy="338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Sistema Operativo</a:t>
            </a:r>
            <a:endParaRPr lang="en-U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4946088" y="3355312"/>
            <a:ext cx="2878667" cy="338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Conteiner </a:t>
            </a:r>
            <a:r>
              <a:rPr lang="es-EC" dirty="0" err="1"/>
              <a:t>engine</a:t>
            </a:r>
            <a:endParaRPr lang="en-US" dirty="0"/>
          </a:p>
        </p:txBody>
      </p:sp>
      <p:grpSp>
        <p:nvGrpSpPr>
          <p:cNvPr id="53" name="Grupo 52"/>
          <p:cNvGrpSpPr/>
          <p:nvPr/>
        </p:nvGrpSpPr>
        <p:grpSpPr>
          <a:xfrm>
            <a:off x="5473264" y="2032000"/>
            <a:ext cx="501534" cy="1323312"/>
            <a:chOff x="5473264" y="2032000"/>
            <a:chExt cx="501534" cy="1323312"/>
          </a:xfrm>
        </p:grpSpPr>
        <p:sp>
          <p:nvSpPr>
            <p:cNvPr id="32" name="Rectángulo redondeado 31"/>
            <p:cNvSpPr/>
            <p:nvPr/>
          </p:nvSpPr>
          <p:spPr>
            <a:xfrm>
              <a:off x="5476659" y="2032000"/>
              <a:ext cx="433234" cy="13233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Imagen 34" descr="Azure &lt;strong&gt;SQL&lt;/strong&gt; Databases and #Powershell: Database Restores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264" y="2430561"/>
              <a:ext cx="501534" cy="526189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4929944" y="2032000"/>
            <a:ext cx="388654" cy="1323312"/>
            <a:chOff x="4929944" y="2032000"/>
            <a:chExt cx="388654" cy="1323312"/>
          </a:xfrm>
        </p:grpSpPr>
        <p:sp>
          <p:nvSpPr>
            <p:cNvPr id="31" name="Rectángulo redondeado 30"/>
            <p:cNvSpPr/>
            <p:nvPr/>
          </p:nvSpPr>
          <p:spPr>
            <a:xfrm>
              <a:off x="4946088" y="2032000"/>
              <a:ext cx="372510" cy="13233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Imagen 33" descr="Libros y Bitios » 2010 » abril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60"/>
            <a:stretch/>
          </p:blipFill>
          <p:spPr>
            <a:xfrm>
              <a:off x="4953972" y="2097422"/>
              <a:ext cx="351191" cy="298889"/>
            </a:xfrm>
            <a:prstGeom prst="rect">
              <a:avLst/>
            </a:prstGeom>
          </p:spPr>
        </p:pic>
        <p:pic>
          <p:nvPicPr>
            <p:cNvPr id="36" name="Imagen 35" descr="Como firmar una .&lt;strong&gt;dll&lt;/strong&gt; no firmada (Típico error de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15" y="2477736"/>
              <a:ext cx="312026" cy="312026"/>
            </a:xfrm>
            <a:prstGeom prst="rect">
              <a:avLst/>
            </a:prstGeom>
          </p:spPr>
        </p:pic>
        <p:pic>
          <p:nvPicPr>
            <p:cNvPr id="37" name="Imagen 36" descr="El &lt;strong&gt;Código&lt;/strong&gt; &lt;strong&gt;Fuente&lt;/strong&gt; Audiovisual | La despensa de Leonardo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944" y="2940674"/>
              <a:ext cx="375219" cy="216958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6031955" y="2004386"/>
            <a:ext cx="495286" cy="1323312"/>
            <a:chOff x="6031955" y="2004386"/>
            <a:chExt cx="495286" cy="1323312"/>
          </a:xfrm>
        </p:grpSpPr>
        <p:sp>
          <p:nvSpPr>
            <p:cNvPr id="33" name="Rectángulo redondeado 32"/>
            <p:cNvSpPr/>
            <p:nvPr/>
          </p:nvSpPr>
          <p:spPr>
            <a:xfrm>
              <a:off x="6031955" y="2004386"/>
              <a:ext cx="495286" cy="13233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Imagen 37" descr="Category:SVG files by Vulphere - Wikimedia Common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161" y="2126743"/>
              <a:ext cx="291394" cy="291394"/>
            </a:xfrm>
            <a:prstGeom prst="rect">
              <a:avLst/>
            </a:prstGeom>
          </p:spPr>
        </p:pic>
        <p:pic>
          <p:nvPicPr>
            <p:cNvPr id="39" name="Imagen 38" descr="Como firmar una .&lt;strong&gt;dll&lt;/strong&gt; no firmada (Típico error de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505" y="2473859"/>
              <a:ext cx="312026" cy="312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Ventajas y casos de uso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sobrecarga</a:t>
            </a:r>
            <a:endParaRPr lang="en-US" dirty="0" smtClean="0"/>
          </a:p>
          <a:p>
            <a:r>
              <a:rPr lang="en-US" dirty="0"/>
              <a:t>Mayor </a:t>
            </a:r>
            <a:r>
              <a:rPr lang="en-US" dirty="0" err="1" smtClean="0"/>
              <a:t>portabilidad</a:t>
            </a:r>
            <a:endParaRPr lang="en-US" dirty="0" smtClean="0"/>
          </a:p>
          <a:p>
            <a:pPr lvl="1"/>
            <a:r>
              <a:rPr lang="es-EC" sz="1600" dirty="0" smtClean="0"/>
              <a:t>Independiente de SO o hardware</a:t>
            </a:r>
            <a:endParaRPr lang="en-US" sz="1600" dirty="0" smtClean="0"/>
          </a:p>
          <a:p>
            <a:r>
              <a:rPr lang="en-US" dirty="0"/>
              <a:t>Mayor </a:t>
            </a:r>
            <a:r>
              <a:rPr lang="en-US" dirty="0" err="1" smtClean="0"/>
              <a:t>eficiencia</a:t>
            </a:r>
            <a:endParaRPr lang="en-US" dirty="0" smtClean="0"/>
          </a:p>
          <a:p>
            <a:pPr lvl="1"/>
            <a:r>
              <a:rPr lang="es-EC" sz="1600" dirty="0" smtClean="0"/>
              <a:t>Más fácil actualizar aplicaciones o escalar</a:t>
            </a:r>
            <a:endParaRPr lang="en-US" sz="1600" dirty="0" smtClean="0"/>
          </a:p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pPr lvl="1"/>
            <a:r>
              <a:rPr lang="es-EC" sz="1600" dirty="0" smtClean="0"/>
              <a:t>Reducen el ciclo de desarrollo, pruebas y producción</a:t>
            </a:r>
            <a:endParaRPr lang="en-U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792488" y="1430150"/>
            <a:ext cx="3678850" cy="3265800"/>
          </a:xfrm>
        </p:spPr>
        <p:txBody>
          <a:bodyPr/>
          <a:lstStyle/>
          <a:p>
            <a:r>
              <a:rPr lang="es-EC" sz="1800" dirty="0" smtClean="0"/>
              <a:t>Optimización de costos en nube</a:t>
            </a:r>
          </a:p>
          <a:p>
            <a:r>
              <a:rPr lang="es-EC" sz="1800" dirty="0"/>
              <a:t>Añadir características de balanceo de carga y escalamiento</a:t>
            </a:r>
            <a:endParaRPr lang="es-EC" sz="1800" dirty="0" smtClean="0"/>
          </a:p>
          <a:p>
            <a:r>
              <a:rPr lang="es-EC" sz="1800" dirty="0" smtClean="0"/>
              <a:t>Compatibilidad para aplicaciones de </a:t>
            </a:r>
            <a:r>
              <a:rPr lang="es-EC" sz="1800" dirty="0" err="1" smtClean="0"/>
              <a:t>microservicios</a:t>
            </a:r>
            <a:endParaRPr lang="es-EC" sz="1800" dirty="0" smtClean="0"/>
          </a:p>
          <a:p>
            <a:r>
              <a:rPr lang="es-EC" sz="1800" dirty="0" smtClean="0"/>
              <a:t>Soporte para flujos </a:t>
            </a:r>
            <a:r>
              <a:rPr lang="es-EC" sz="1800" dirty="0" err="1" smtClean="0"/>
              <a:t>devops</a:t>
            </a:r>
            <a:endParaRPr lang="es-EC" sz="1800" dirty="0" smtClean="0"/>
          </a:p>
          <a:p>
            <a:r>
              <a:rPr lang="es-ES" sz="1800" dirty="0" smtClean="0"/>
              <a:t>Utilizado para la ejecución sencilla de tareas </a:t>
            </a:r>
            <a:r>
              <a:rPr lang="es-ES" sz="1800" dirty="0"/>
              <a:t>y trabajos repetitivos</a:t>
            </a:r>
            <a:endParaRPr lang="en-US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Docker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969274" cy="3265800"/>
          </a:xfrm>
        </p:spPr>
        <p:txBody>
          <a:bodyPr/>
          <a:lstStyle/>
          <a:p>
            <a:r>
              <a:rPr lang="es-EC" dirty="0" err="1" smtClean="0"/>
              <a:t>Docker</a:t>
            </a:r>
            <a:r>
              <a:rPr lang="es-EC" dirty="0" smtClean="0"/>
              <a:t> es una empresa que creó la primera herramienta de gestión de contenedores, esta herramienta se llama </a:t>
            </a:r>
            <a:r>
              <a:rPr lang="es-EC" dirty="0" err="1" smtClean="0"/>
              <a:t>docker</a:t>
            </a:r>
            <a:r>
              <a:rPr lang="es-EC" dirty="0" smtClean="0"/>
              <a:t>.</a:t>
            </a:r>
          </a:p>
          <a:p>
            <a:r>
              <a:rPr lang="es-EC" dirty="0" smtClean="0"/>
              <a:t>Es la más popular tanto que para muchos es sinónimo de contenedor.</a:t>
            </a:r>
          </a:p>
          <a:p>
            <a:r>
              <a:rPr lang="es-EC" dirty="0" smtClean="0"/>
              <a:t>La herramienta </a:t>
            </a:r>
            <a:r>
              <a:rPr lang="es-EC" dirty="0" err="1" smtClean="0"/>
              <a:t>docker</a:t>
            </a:r>
            <a:r>
              <a:rPr lang="es-EC" dirty="0" smtClean="0"/>
              <a:t> nos permite </a:t>
            </a:r>
          </a:p>
          <a:p>
            <a:pPr lvl="1"/>
            <a:r>
              <a:rPr lang="es-EC" dirty="0" smtClean="0"/>
              <a:t>crear imágenes de contenedores</a:t>
            </a:r>
          </a:p>
          <a:p>
            <a:pPr lvl="1"/>
            <a:r>
              <a:rPr lang="es-EC" dirty="0" smtClean="0"/>
              <a:t>Extraer imágenes desde repositorios remotos</a:t>
            </a:r>
          </a:p>
          <a:p>
            <a:pPr lvl="1"/>
            <a:r>
              <a:rPr lang="es-EC" dirty="0" smtClean="0"/>
              <a:t>Crear, iniciar y gestionar contenedores	 </a:t>
            </a:r>
          </a:p>
          <a:p>
            <a:endParaRPr lang="es-EC" dirty="0" smtClean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Cuáles son las desventajas de usar Docker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76"/>
          <a:stretch/>
        </p:blipFill>
        <p:spPr bwMode="auto">
          <a:xfrm>
            <a:off x="2596641" y="634052"/>
            <a:ext cx="1236088" cy="68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</p:spPr>
        <p:txBody>
          <a:bodyPr/>
          <a:lstStyle/>
          <a:p>
            <a:r>
              <a:rPr lang="es-EC" dirty="0" err="1" smtClean="0"/>
              <a:t>Kubernetes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728476" cy="3265800"/>
          </a:xfrm>
        </p:spPr>
        <p:txBody>
          <a:bodyPr/>
          <a:lstStyle/>
          <a:p>
            <a:r>
              <a:rPr lang="es-EC" dirty="0" err="1" smtClean="0"/>
              <a:t>Kubernetes</a:t>
            </a:r>
            <a:r>
              <a:rPr lang="es-EC" dirty="0" smtClean="0"/>
              <a:t> es una herramienta que administra contenedores</a:t>
            </a:r>
          </a:p>
          <a:p>
            <a:pPr lvl="1"/>
            <a:r>
              <a:rPr lang="es-EC" dirty="0" smtClean="0"/>
              <a:t>Automatiza la creación de contenedores</a:t>
            </a:r>
          </a:p>
          <a:p>
            <a:pPr lvl="1"/>
            <a:r>
              <a:rPr lang="es-EC" dirty="0" smtClean="0"/>
              <a:t>Ubicarlos en los servidores disponibles</a:t>
            </a:r>
          </a:p>
          <a:p>
            <a:pPr lvl="1"/>
            <a:r>
              <a:rPr lang="es-EC" dirty="0" smtClean="0"/>
              <a:t>Monitorear los recursos de contenedores y servidores</a:t>
            </a:r>
          </a:p>
          <a:p>
            <a:pPr lvl="1"/>
            <a:r>
              <a:rPr lang="es-EC" dirty="0" smtClean="0"/>
              <a:t>Administrar el acceso a los recursos de </a:t>
            </a:r>
            <a:r>
              <a:rPr lang="es-EC" dirty="0" err="1" smtClean="0"/>
              <a:t>ram</a:t>
            </a:r>
            <a:r>
              <a:rPr lang="es-EC" dirty="0" smtClean="0"/>
              <a:t>, CPU</a:t>
            </a:r>
          </a:p>
          <a:p>
            <a:pPr lvl="1"/>
            <a:r>
              <a:rPr lang="es-EC" dirty="0" smtClean="0"/>
              <a:t>Escalar (crear replicas) de contenedores</a:t>
            </a:r>
          </a:p>
          <a:p>
            <a:pPr lvl="1"/>
            <a:r>
              <a:rPr lang="es-EC" dirty="0" smtClean="0"/>
              <a:t>Y muchísimo más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Personalizado 3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0E26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44723</TotalTime>
  <Words>1029</Words>
  <Application>Microsoft Office PowerPoint</Application>
  <PresentationFormat>Presentación en pantalla (16:9)</PresentationFormat>
  <Paragraphs>228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Saira SemiCondensed Medium</vt:lpstr>
      <vt:lpstr>Inria Sans Light</vt:lpstr>
      <vt:lpstr>Titillium Web</vt:lpstr>
      <vt:lpstr>Arial</vt:lpstr>
      <vt:lpstr>Wingdings</vt:lpstr>
      <vt:lpstr>Gurney template</vt:lpstr>
      <vt:lpstr>Presentación de PowerPoint</vt:lpstr>
      <vt:lpstr>Taller Docker y kuberntes</vt:lpstr>
      <vt:lpstr>Capítulo 1. Introducción a contenedores</vt:lpstr>
      <vt:lpstr>Qué es un contenedor</vt:lpstr>
      <vt:lpstr>Virtualización vs Contenedores</vt:lpstr>
      <vt:lpstr>Que significa esto?</vt:lpstr>
      <vt:lpstr>Ventajas y casos de uso</vt:lpstr>
      <vt:lpstr>Docker</vt:lpstr>
      <vt:lpstr>Kubernetes</vt:lpstr>
      <vt:lpstr>Empecemos</vt:lpstr>
      <vt:lpstr>Capítulo 2: Docker</vt:lpstr>
      <vt:lpstr>2.1 Introducción a docker</vt:lpstr>
      <vt:lpstr>2.1 Componentes de la arquitectura</vt:lpstr>
      <vt:lpstr>2.2 Instalación</vt:lpstr>
      <vt:lpstr>Imágenes vs contenedores</vt:lpstr>
      <vt:lpstr>Práctica de imágenes</vt:lpstr>
      <vt:lpstr>Práctica contenedores</vt:lpstr>
      <vt:lpstr>Taller</vt:lpstr>
      <vt:lpstr>Control de recursos en contenedores</vt:lpstr>
      <vt:lpstr>Práctica de recursos de un contenedor</vt:lpstr>
      <vt:lpstr>Interactuar con un contenedor</vt:lpstr>
      <vt:lpstr>Taller</vt:lpstr>
      <vt:lpstr>Volúmenes</vt:lpstr>
      <vt:lpstr>Tipos de volúmenes</vt:lpstr>
      <vt:lpstr>Práctica volumes</vt:lpstr>
      <vt:lpstr>Taller 1</vt:lpstr>
      <vt:lpstr>Docker network</vt:lpstr>
      <vt:lpstr>Ipvlan y Macvlan </vt:lpstr>
      <vt:lpstr>Overlay Network (docker swarm)</vt:lpstr>
      <vt:lpstr>Dockerfile</vt:lpstr>
      <vt:lpstr>Dockerfile, instrucciones</vt:lpstr>
      <vt:lpstr>Contáctanos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Yurak</dc:creator>
  <cp:lastModifiedBy>Héctor Vinicio Gutiérrez Cruz</cp:lastModifiedBy>
  <cp:revision>119</cp:revision>
  <dcterms:modified xsi:type="dcterms:W3CDTF">2022-08-22T14:17:22Z</dcterms:modified>
</cp:coreProperties>
</file>