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14"/>
  </p:notesMasterIdLst>
  <p:sldIdLst>
    <p:sldId id="256" r:id="rId4"/>
    <p:sldId id="257"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8bd1b6014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a8bd1b6014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a8bd1b6014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8bd1b6014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6" name="Google Shape;226;ga8bd1b6014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8bd1b6014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a8bd1b6014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You may be  familiar with the use of pilotless drone. These drones could be fully automated to locate, find and then eliminate a target based on a set of predetermined criteria. </a:t>
            </a:r>
            <a:endParaRPr/>
          </a:p>
        </p:txBody>
      </p:sp>
      <p:sp>
        <p:nvSpPr>
          <p:cNvPr id="148" name="Google Shape;148;ga8bd1b6014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8bd1b6014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Phallanx ships gun. A radar controlled turret which can identify potential threats towards the ship such as anti ship missile or fast jets. Rank the threats in order of danger and then engage the threats, all in the space of approximately 400 ms. However the current systems are not ‘lethal’ as they are not designed to specifically target people </a:t>
            </a:r>
            <a:endParaRPr/>
          </a:p>
        </p:txBody>
      </p:sp>
      <p:sp>
        <p:nvSpPr>
          <p:cNvPr id="161" name="Google Shape;161;ga8bd1b6014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8bd1b6014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a8bd1b6014_2_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7800" lvl="0" indent="-196850" algn="l" rtl="0">
              <a:lnSpc>
                <a:spcPct val="90000"/>
              </a:lnSpc>
              <a:spcBef>
                <a:spcPts val="800"/>
              </a:spcBef>
              <a:spcAft>
                <a:spcPts val="0"/>
              </a:spcAft>
              <a:buClr>
                <a:schemeClr val="lt1"/>
              </a:buClr>
              <a:buSzPts val="1700"/>
              <a:buChar char="•"/>
            </a:pPr>
            <a:r>
              <a:rPr lang="en-GB" sz="1700" dirty="0">
                <a:solidFill>
                  <a:schemeClr val="lt1"/>
                </a:solidFill>
                <a:latin typeface="Calibri"/>
                <a:ea typeface="Calibri"/>
                <a:cs typeface="Calibri"/>
                <a:sym typeface="Calibri"/>
              </a:rPr>
              <a:t>Major powers are researching technology from autonomous submarines to automated support weapons</a:t>
            </a:r>
            <a:endParaRPr sz="1400" dirty="0">
              <a:solidFill>
                <a:schemeClr val="lt1"/>
              </a:solidFill>
              <a:latin typeface="Calibri"/>
              <a:ea typeface="Calibri"/>
              <a:cs typeface="Calibri"/>
              <a:sym typeface="Calibri"/>
            </a:endParaRPr>
          </a:p>
          <a:p>
            <a:pPr marL="177800" lvl="0" indent="-196850" algn="l" rtl="0">
              <a:lnSpc>
                <a:spcPct val="90000"/>
              </a:lnSpc>
              <a:spcBef>
                <a:spcPts val="800"/>
              </a:spcBef>
              <a:spcAft>
                <a:spcPts val="0"/>
              </a:spcAft>
              <a:buClr>
                <a:srgbClr val="000000"/>
              </a:buClr>
              <a:buSzPts val="1700"/>
              <a:buChar char="•"/>
            </a:pPr>
            <a:r>
              <a:rPr lang="en-GB" sz="1700" dirty="0">
                <a:latin typeface="Calibri"/>
                <a:ea typeface="Calibri"/>
                <a:cs typeface="Calibri"/>
                <a:sym typeface="Calibri"/>
              </a:rPr>
              <a:t>However, it is the use of drones the size of your hand, which can be deployed in swarms and used to track down and eliminate targets</a:t>
            </a:r>
            <a:endParaRPr sz="1400" dirty="0">
              <a:latin typeface="Calibri"/>
              <a:ea typeface="Calibri"/>
              <a:cs typeface="Calibri"/>
              <a:sym typeface="Calibri"/>
            </a:endParaRPr>
          </a:p>
          <a:p>
            <a:pPr marL="0" lvl="0" indent="0" algn="l" rtl="0">
              <a:spcBef>
                <a:spcPts val="0"/>
              </a:spcBef>
              <a:spcAft>
                <a:spcPts val="0"/>
              </a:spcAft>
              <a:buNone/>
            </a:pPr>
            <a:endParaRPr dirty="0"/>
          </a:p>
        </p:txBody>
      </p:sp>
      <p:sp>
        <p:nvSpPr>
          <p:cNvPr id="171" name="Google Shape;171;ga8bd1b6014_2_1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8bd1b6014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a8bd1b6014_2_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ga8bd1b6014_2_1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8bd1b6014_2_1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a8bd1b6014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8bd1b60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8bd1b60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you’ve heard some of the current and potential future uses of autonomous warfare, the advantages and disadvantages of it - has anyone here changed their mind?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8bd1b6014_2_1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The key advantage of these weapons is the ability to search and identify the enemy and collect data about them. </a:t>
            </a:r>
            <a:endParaRPr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Using these weapons will depend on the type of war – large scale conventional warfare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Differencing between legitimate targets will need to be addressed, not just between military and civilian but combatant and hors de combat – how can you surrender to a robot?</a:t>
            </a:r>
            <a:endParaRPr sz="1400" dirty="0">
              <a:solidFill>
                <a:schemeClr val="dk1"/>
              </a:solidFill>
              <a:latin typeface="Calibri"/>
              <a:ea typeface="Calibri"/>
              <a:cs typeface="Calibri"/>
              <a:sym typeface="Calibri"/>
            </a:endParaRPr>
          </a:p>
          <a:p>
            <a:pPr marL="520700" lvl="1" indent="-196850" algn="l" rtl="0">
              <a:lnSpc>
                <a:spcPct val="90000"/>
              </a:lnSpc>
              <a:spcBef>
                <a:spcPts val="400"/>
              </a:spcBef>
              <a:spcAft>
                <a:spcPts val="0"/>
              </a:spcAft>
              <a:buClr>
                <a:schemeClr val="dk1"/>
              </a:buClr>
              <a:buSzPts val="1100"/>
              <a:buChar char="•"/>
            </a:pPr>
            <a:r>
              <a:rPr lang="en-GB" dirty="0">
                <a:solidFill>
                  <a:schemeClr val="dk1"/>
                </a:solidFill>
                <a:latin typeface="Calibri"/>
                <a:ea typeface="Calibri"/>
                <a:cs typeface="Calibri"/>
                <a:sym typeface="Calibri"/>
              </a:rPr>
              <a:t>Human intervention is still needed losing the autonomy of the weapon system</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Current rules of war are needed to be changed – some these weapons can be classed as WMDs which can limit how they are tested and used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Having the capabilities and using them are two different things</a:t>
            </a:r>
            <a:endParaRPr dirty="0"/>
          </a:p>
        </p:txBody>
      </p:sp>
      <p:sp>
        <p:nvSpPr>
          <p:cNvPr id="202" name="Google Shape;202;ga8bd1b6014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8bd1b6014_2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a8bd1b6014_2_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a8bd1b6014_2_1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0.png"/><Relationship Id="rId7" Type="http://schemas.openxmlformats.org/officeDocument/2006/relationships/hyperlink" Target="https://www.armscontrol.org/act/2019-03/features/autonomous-weapons-systems-laws-war"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autonomousweapons.org/%20-" TargetMode="External"/><Relationship Id="rId5" Type="http://schemas.openxmlformats.org/officeDocument/2006/relationships/hyperlink" Target="https://www.youtube.com/watch?v=9CO6M2HsoIA" TargetMode="External"/><Relationship Id="rId10" Type="http://schemas.openxmlformats.org/officeDocument/2006/relationships/image" Target="../media/image13.png"/><Relationship Id="rId4" Type="http://schemas.openxmlformats.org/officeDocument/2006/relationships/hyperlink" Target="https://www.stopkillerrobots.org/" TargetMode="External"/><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pic>
        <p:nvPicPr>
          <p:cNvPr id="142" name="Google Shape;142;p27" descr="Musk, Hawking, Wozniak: Ban AI warfare, autonomous weapons - ExtremeTech"/>
          <p:cNvPicPr preferRelativeResize="0"/>
          <p:nvPr/>
        </p:nvPicPr>
        <p:blipFill rotWithShape="1">
          <a:blip r:embed="rId3">
            <a:alphaModFix/>
          </a:blip>
          <a:srcRect r="1778" b="1"/>
          <a:stretch/>
        </p:blipFill>
        <p:spPr>
          <a:xfrm>
            <a:off x="15" y="8"/>
            <a:ext cx="9143985" cy="5143492"/>
          </a:xfrm>
          <a:prstGeom prst="rect">
            <a:avLst/>
          </a:prstGeom>
          <a:noFill/>
          <a:ln>
            <a:noFill/>
          </a:ln>
        </p:spPr>
      </p:pic>
      <p:sp>
        <p:nvSpPr>
          <p:cNvPr id="143" name="Google Shape;143;p27"/>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4" name="Google Shape;144;p27"/>
          <p:cNvSpPr txBox="1">
            <a:spLocks noGrp="1"/>
          </p:cNvSpPr>
          <p:nvPr>
            <p:ph type="ctrTitle"/>
          </p:nvPr>
        </p:nvSpPr>
        <p:spPr>
          <a:xfrm>
            <a:off x="620100" y="3496400"/>
            <a:ext cx="6916500" cy="1002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3200"/>
              <a:buFont typeface="Calibri"/>
              <a:buNone/>
            </a:pPr>
            <a:r>
              <a:rPr lang="en-GB" sz="3200" b="1" dirty="0">
                <a:solidFill>
                  <a:srgbClr val="FFFFFF"/>
                </a:solidFill>
              </a:rPr>
              <a:t>Autonomous warfare:</a:t>
            </a:r>
            <a:br>
              <a:rPr lang="en-GB" sz="3200" b="1" dirty="0">
                <a:solidFill>
                  <a:srgbClr val="FFFFFF"/>
                </a:solidFill>
              </a:rPr>
            </a:br>
            <a:r>
              <a:rPr lang="en-GB" sz="3200" b="1" dirty="0">
                <a:solidFill>
                  <a:srgbClr val="FFFFFF"/>
                </a:solidFill>
              </a:rPr>
              <a:t>Are there ever situations where it could be condoned?</a:t>
            </a:r>
            <a:endParaRPr sz="1100" b="1"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7"/>
          <p:cNvSpPr/>
          <p:nvPr/>
        </p:nvSpPr>
        <p:spPr>
          <a:xfrm>
            <a:off x="0" y="0"/>
            <a:ext cx="9141714" cy="51435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9" name="Google Shape;229;p37"/>
          <p:cNvSpPr/>
          <p:nvPr/>
        </p:nvSpPr>
        <p:spPr>
          <a:xfrm>
            <a:off x="241173" y="240030"/>
            <a:ext cx="8661654" cy="4663440"/>
          </a:xfrm>
          <a:prstGeom prst="rect">
            <a:avLst/>
          </a:prstGeom>
          <a:solidFill>
            <a:schemeClr val="lt1"/>
          </a:solidFill>
          <a:ln w="127000" cap="sq" cmpd="thinThick">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0" name="Google Shape;230;p37"/>
          <p:cNvSpPr txBox="1">
            <a:spLocks noGrp="1"/>
          </p:cNvSpPr>
          <p:nvPr>
            <p:ph type="title"/>
          </p:nvPr>
        </p:nvSpPr>
        <p:spPr>
          <a:xfrm>
            <a:off x="628650" y="473872"/>
            <a:ext cx="7886700" cy="482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1800" b="1"/>
              <a:t>References </a:t>
            </a:r>
            <a:endParaRPr sz="1800" b="1"/>
          </a:p>
        </p:txBody>
      </p:sp>
      <p:sp>
        <p:nvSpPr>
          <p:cNvPr id="231" name="Google Shape;231;p37"/>
          <p:cNvSpPr txBox="1">
            <a:spLocks noGrp="1"/>
          </p:cNvSpPr>
          <p:nvPr>
            <p:ph type="body" idx="1"/>
          </p:nvPr>
        </p:nvSpPr>
        <p:spPr>
          <a:xfrm>
            <a:off x="628650" y="956276"/>
            <a:ext cx="7886700" cy="3490500"/>
          </a:xfrm>
          <a:prstGeom prst="rect">
            <a:avLst/>
          </a:prstGeom>
          <a:noFill/>
          <a:ln>
            <a:noFill/>
          </a:ln>
        </p:spPr>
        <p:txBody>
          <a:bodyPr spcFirstLastPara="1" wrap="square" lIns="68575" tIns="34275" rIns="68575" bIns="34275" anchor="t" anchorCtr="0">
            <a:noAutofit/>
          </a:bodyPr>
          <a:lstStyle/>
          <a:p>
            <a:pPr marL="177800" lvl="0" indent="-184150" algn="l" rtl="0">
              <a:lnSpc>
                <a:spcPct val="90000"/>
              </a:lnSpc>
              <a:spcBef>
                <a:spcPts val="0"/>
              </a:spcBef>
              <a:spcAft>
                <a:spcPts val="0"/>
              </a:spcAft>
              <a:buClr>
                <a:schemeClr val="dk1"/>
              </a:buClr>
              <a:buSzPts val="700"/>
              <a:buChar char="•"/>
            </a:pPr>
            <a:r>
              <a:rPr lang="en-GB" sz="700" dirty="0"/>
              <a:t>Acheson, R., Conboy, C. et. Al (2020). </a:t>
            </a:r>
            <a:r>
              <a:rPr lang="en-GB" sz="700" i="1" dirty="0"/>
              <a:t>Campaign to Stop Killer Robots</a:t>
            </a:r>
            <a:r>
              <a:rPr lang="en-GB" sz="700" dirty="0"/>
              <a:t>. [online] Stop Killer Robots. Available at: https://</a:t>
            </a:r>
            <a:r>
              <a:rPr lang="en-GB" sz="700" dirty="0" err="1"/>
              <a:t>www.stopkillerrobots.org</a:t>
            </a:r>
            <a:r>
              <a:rPr lang="en-GB" sz="700" dirty="0"/>
              <a:t>/</a:t>
            </a:r>
            <a:r>
              <a:rPr lang="en-GB" sz="700" dirty="0" err="1"/>
              <a:t>wp</a:t>
            </a:r>
            <a:r>
              <a:rPr lang="en-GB" sz="700" dirty="0"/>
              <a:t>-content/uploads/2020/02/2020_Campaigners-Kit_FINAL.pdf.</a:t>
            </a:r>
            <a:endParaRPr sz="1200" dirty="0"/>
          </a:p>
          <a:p>
            <a:pPr marL="177800" indent="-184150">
              <a:buSzPts val="700"/>
            </a:pPr>
            <a:r>
              <a:rPr lang="en-GB" sz="700" dirty="0"/>
              <a:t>Arkin, R., Russell, S. and Min-Seok, K. (2018). The new weapons of mass destruction?, </a:t>
            </a:r>
            <a:r>
              <a:rPr lang="en-GB" sz="700" i="1" dirty="0"/>
              <a:t>The Security Times</a:t>
            </a:r>
            <a:r>
              <a:rPr lang="en-GB" sz="700" dirty="0"/>
              <a:t>. [online] Available at: https://</a:t>
            </a:r>
            <a:r>
              <a:rPr lang="en-GB" sz="700" dirty="0" err="1"/>
              <a:t>www.the</a:t>
            </a:r>
            <a:r>
              <a:rPr lang="en-GB" sz="700" dirty="0"/>
              <a:t>-security-</a:t>
            </a:r>
            <a:r>
              <a:rPr lang="en-GB" sz="700" dirty="0" err="1"/>
              <a:t>times.com</a:t>
            </a:r>
            <a:r>
              <a:rPr lang="en-GB" sz="700" dirty="0"/>
              <a:t>/</a:t>
            </a:r>
            <a:r>
              <a:rPr lang="en-GB" sz="700" dirty="0" err="1"/>
              <a:t>wp</a:t>
            </a:r>
            <a:r>
              <a:rPr lang="en-GB" sz="700" dirty="0"/>
              <a:t>-content/uploads/2018/02/ST_Feb2018_Doppel-2.pdf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Gayle, D. (2019). UK, US and Russia among those opposing killer robot ban. </a:t>
            </a:r>
            <a:r>
              <a:rPr lang="en-GB" sz="700" i="1" dirty="0"/>
              <a:t>The Guardian</a:t>
            </a:r>
            <a:r>
              <a:rPr lang="en-GB" sz="700" dirty="0"/>
              <a:t>. [online] 29 Mar. Available at: https://</a:t>
            </a:r>
            <a:r>
              <a:rPr lang="en-GB" sz="700" dirty="0" err="1"/>
              <a:t>www.theguardian.com</a:t>
            </a:r>
            <a:r>
              <a:rPr lang="en-GB" sz="700" dirty="0"/>
              <a:t>/science/2019/mar/29/</a:t>
            </a:r>
            <a:r>
              <a:rPr lang="en-GB" sz="700" dirty="0" err="1"/>
              <a:t>uk</a:t>
            </a:r>
            <a:r>
              <a:rPr lang="en-GB" sz="700" dirty="0"/>
              <a:t>-us-</a:t>
            </a:r>
            <a:r>
              <a:rPr lang="en-GB" sz="700" dirty="0" err="1"/>
              <a:t>russia</a:t>
            </a:r>
            <a:r>
              <a:rPr lang="en-GB" sz="700" dirty="0"/>
              <a:t>-opposing-killer-robot-ban-un-ai.</a:t>
            </a:r>
            <a:endParaRPr sz="1200" dirty="0"/>
          </a:p>
          <a:p>
            <a:pPr marL="177800" lvl="0" indent="-184150" algn="l" rtl="0">
              <a:lnSpc>
                <a:spcPct val="90000"/>
              </a:lnSpc>
              <a:spcBef>
                <a:spcPts val="800"/>
              </a:spcBef>
              <a:spcAft>
                <a:spcPts val="0"/>
              </a:spcAft>
              <a:buClr>
                <a:schemeClr val="dk1"/>
              </a:buClr>
              <a:buSzPts val="700"/>
              <a:buChar char="•"/>
            </a:pPr>
            <a:r>
              <a:rPr lang="en-GB" sz="700" dirty="0" err="1"/>
              <a:t>Grubrud</a:t>
            </a:r>
            <a:r>
              <a:rPr lang="en-GB" sz="700" dirty="0"/>
              <a:t>, M. (2016). </a:t>
            </a:r>
            <a:r>
              <a:rPr lang="en-GB" sz="700" i="1" dirty="0"/>
              <a:t>Full Page Reload</a:t>
            </a:r>
            <a:r>
              <a:rPr lang="en-GB" sz="700" dirty="0"/>
              <a:t>. [online] IEEE Spectrum: Technology, Engineering, and Science News. Available at: https://</a:t>
            </a:r>
            <a:r>
              <a:rPr lang="en-GB" sz="700" dirty="0" err="1"/>
              <a:t>spectrum.ieee.org</a:t>
            </a:r>
            <a:r>
              <a:rPr lang="en-GB" sz="700" dirty="0"/>
              <a:t>/automaton/robotics/military-robots/why-should-we-ban-autonomous-weapons-to-survive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Hambling, D. (2020). </a:t>
            </a:r>
            <a:r>
              <a:rPr lang="en-GB" sz="700" i="1" dirty="0"/>
              <a:t>U.S. Army’s New Drone Swarm May Be A Weapon Of Mass Destruction</a:t>
            </a:r>
            <a:r>
              <a:rPr lang="en-GB" sz="700" dirty="0"/>
              <a:t>. [online] Forbes. Available at: https://</a:t>
            </a:r>
            <a:r>
              <a:rPr lang="en-GB" sz="700" dirty="0" err="1"/>
              <a:t>www.forbes.com</a:t>
            </a:r>
            <a:r>
              <a:rPr lang="en-GB" sz="700" dirty="0"/>
              <a:t>/sites/</a:t>
            </a:r>
            <a:r>
              <a:rPr lang="en-GB" sz="700" dirty="0" err="1"/>
              <a:t>davidhambling</a:t>
            </a:r>
            <a:r>
              <a:rPr lang="en-GB" sz="700" dirty="0"/>
              <a:t>/2020/06/01/why-new-us-armys-tank-killing-drone-swarm-may-be-a-weapon-of-mass-destruction/?</a:t>
            </a:r>
            <a:r>
              <a:rPr lang="en-GB" sz="700" dirty="0" err="1"/>
              <a:t>sh</a:t>
            </a:r>
            <a:r>
              <a:rPr lang="en-GB" sz="700" dirty="0"/>
              <a:t>=7352bf5bece8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Kallenborn</a:t>
            </a:r>
            <a:r>
              <a:rPr lang="en-GB" sz="700" dirty="0"/>
              <a:t>, Z. (2020). </a:t>
            </a:r>
            <a:r>
              <a:rPr lang="en-GB" sz="700" i="1" dirty="0"/>
              <a:t>Swarms of Mass Destruction: The Case for Declaring Armed and Fully Autonomous Drone Swarms as WMD</a:t>
            </a:r>
            <a:r>
              <a:rPr lang="en-GB" sz="700" dirty="0"/>
              <a:t>. [online] Modern War Institute. Available at: https://</a:t>
            </a:r>
            <a:r>
              <a:rPr lang="en-GB" sz="700" dirty="0" err="1"/>
              <a:t>mwi.usma.edu</a:t>
            </a:r>
            <a:r>
              <a:rPr lang="en-GB" sz="700" dirty="0"/>
              <a:t>/swarms-mass-destruction-case-declaring-armed-fully-autonomous-drone-swarms-wmd/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Klare</a:t>
            </a:r>
            <a:r>
              <a:rPr lang="en-GB" sz="700" dirty="0"/>
              <a:t>, M.T. (2019). </a:t>
            </a:r>
            <a:r>
              <a:rPr lang="en-GB" sz="700" i="1" dirty="0"/>
              <a:t>Autonomous Weapons Systems and the Laws of War | Arms Control Association</a:t>
            </a:r>
            <a:r>
              <a:rPr lang="en-GB" sz="700" dirty="0"/>
              <a:t>. [online] </a:t>
            </a:r>
            <a:r>
              <a:rPr lang="en-GB" sz="700" dirty="0" err="1"/>
              <a:t>Armscontrol.org</a:t>
            </a:r>
            <a:r>
              <a:rPr lang="en-GB" sz="700" dirty="0"/>
              <a:t>. Available at: https://</a:t>
            </a:r>
            <a:r>
              <a:rPr lang="en-GB" sz="700" dirty="0" err="1"/>
              <a:t>www.armscontrol.org</a:t>
            </a:r>
            <a:r>
              <a:rPr lang="en-GB" sz="700" dirty="0"/>
              <a:t>/act/2019-03/features/autonomous-weapons-systems-laws-war.</a:t>
            </a:r>
            <a:endParaRPr sz="1200" dirty="0"/>
          </a:p>
          <a:p>
            <a:pPr marL="177800" lvl="0" indent="-184150" algn="l" rtl="0">
              <a:lnSpc>
                <a:spcPct val="90000"/>
              </a:lnSpc>
              <a:spcBef>
                <a:spcPts val="800"/>
              </a:spcBef>
              <a:spcAft>
                <a:spcPts val="0"/>
              </a:spcAft>
              <a:buClr>
                <a:schemeClr val="dk1"/>
              </a:buClr>
              <a:buSzPts val="700"/>
              <a:buChar char="•"/>
            </a:pPr>
            <a:r>
              <a:rPr lang="en-GB" sz="700" dirty="0"/>
              <a:t>Markoff, J. (2010). War Machines: Recruiting Robots for Combat (Published 2010). </a:t>
            </a:r>
            <a:r>
              <a:rPr lang="en-GB" sz="700" i="1" dirty="0"/>
              <a:t>The New York Times</a:t>
            </a:r>
            <a:r>
              <a:rPr lang="en-GB" sz="700" dirty="0"/>
              <a:t>. [online] 27 Nov. Available at: https://</a:t>
            </a:r>
            <a:r>
              <a:rPr lang="en-GB" sz="700" dirty="0" err="1"/>
              <a:t>www.nytimes.com</a:t>
            </a:r>
            <a:r>
              <a:rPr lang="en-GB" sz="700" dirty="0"/>
              <a:t>/2010/11/28/science/28robot.html#:~:text=%E2%80%9COne%20of%20the%20great%20arguments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Müller, V. (2016). Autonomous Killer Robots Are Probably Good News. In: E. Di Nucci and F. </a:t>
            </a:r>
            <a:r>
              <a:rPr lang="en-GB" sz="700" dirty="0" err="1"/>
              <a:t>Santoni</a:t>
            </a:r>
            <a:r>
              <a:rPr lang="en-GB" sz="700" dirty="0"/>
              <a:t> de </a:t>
            </a:r>
            <a:r>
              <a:rPr lang="en-GB" sz="700" dirty="0" err="1"/>
              <a:t>Sio</a:t>
            </a:r>
            <a:r>
              <a:rPr lang="en-GB" sz="700" dirty="0"/>
              <a:t>, eds., </a:t>
            </a:r>
            <a:r>
              <a:rPr lang="en-GB" sz="700" i="1" dirty="0"/>
              <a:t>Drones and Responsibility: Legal, Philosophical and Socio-Technical Perspectives on the Use of Remotely Controlled Weapons.</a:t>
            </a:r>
            <a:r>
              <a:rPr lang="en-GB" sz="700" dirty="0"/>
              <a:t> [online] London: Ashgate. Available at: https://</a:t>
            </a:r>
            <a:r>
              <a:rPr lang="en-GB" sz="700" dirty="0" err="1"/>
              <a:t>philpapers.org</a:t>
            </a:r>
            <a:r>
              <a:rPr lang="en-GB" sz="700" dirty="0"/>
              <a:t>/archive/</a:t>
            </a:r>
            <a:r>
              <a:rPr lang="en-GB" sz="700" dirty="0" err="1"/>
              <a:t>MLLAKR.pdf</a:t>
            </a:r>
            <a:r>
              <a:rPr lang="en-GB" sz="700" dirty="0"/>
              <a:t>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Piper, K. (2019). </a:t>
            </a:r>
            <a:r>
              <a:rPr lang="en-GB" sz="700" i="1" dirty="0"/>
              <a:t>Death by algorithm: the age of killer robots is closer than you think</a:t>
            </a:r>
            <a:r>
              <a:rPr lang="en-GB" sz="700" dirty="0"/>
              <a:t>. [online] Vox. Available at: https://</a:t>
            </a:r>
            <a:r>
              <a:rPr lang="en-GB" sz="700" dirty="0" err="1"/>
              <a:t>www.vox.com</a:t>
            </a:r>
            <a:r>
              <a:rPr lang="en-GB" sz="700" dirty="0"/>
              <a:t>/2019/6/21/18691459/killer-robots-lethal-autonomous-weapons-ai-war.</a:t>
            </a:r>
            <a:endParaRPr sz="1200" dirty="0"/>
          </a:p>
          <a:p>
            <a:pPr marL="177800" lvl="0" indent="-184150" algn="l" rtl="0">
              <a:lnSpc>
                <a:spcPct val="90000"/>
              </a:lnSpc>
              <a:spcBef>
                <a:spcPts val="800"/>
              </a:spcBef>
              <a:spcAft>
                <a:spcPts val="0"/>
              </a:spcAft>
              <a:buClr>
                <a:schemeClr val="dk1"/>
              </a:buClr>
              <a:buSzPts val="700"/>
              <a:buChar char="•"/>
            </a:pPr>
            <a:r>
              <a:rPr lang="en-GB" sz="700" dirty="0"/>
              <a:t>Primer, A. (2018). </a:t>
            </a:r>
            <a:r>
              <a:rPr lang="en-GB" sz="700" i="1" dirty="0"/>
              <a:t>Algorithmic Bias and the Weaponization of Increasingly Autonomous Technologies A PRIMER No. 9</a:t>
            </a:r>
            <a:r>
              <a:rPr lang="en-GB" sz="700" dirty="0"/>
              <a:t>. [online] United Nations Institute for Disarmament Research. Available at: https://</a:t>
            </a:r>
            <a:r>
              <a:rPr lang="en-GB" sz="700" dirty="0" err="1"/>
              <a:t>unidir.org</a:t>
            </a:r>
            <a:r>
              <a:rPr lang="en-GB" sz="700" dirty="0"/>
              <a:t>/sites/default/files/publication/pdfs/algorithmic-bias-and-the-weaponization-of-increasingly-autonomous-technologies-en-720.pdf.</a:t>
            </a:r>
            <a:endParaRPr sz="1200" dirty="0"/>
          </a:p>
          <a:p>
            <a:pPr marL="177800" lvl="0" indent="-184150" algn="l" rtl="0">
              <a:lnSpc>
                <a:spcPct val="90000"/>
              </a:lnSpc>
              <a:spcBef>
                <a:spcPts val="800"/>
              </a:spcBef>
              <a:spcAft>
                <a:spcPts val="0"/>
              </a:spcAft>
              <a:buClr>
                <a:schemeClr val="dk1"/>
              </a:buClr>
              <a:buSzPts val="700"/>
              <a:buChar char="•"/>
            </a:pPr>
            <a:r>
              <a:rPr lang="en-GB" sz="700" dirty="0" err="1"/>
              <a:t>Scharre</a:t>
            </a:r>
            <a:r>
              <a:rPr lang="en-GB" sz="700" dirty="0"/>
              <a:t>, P. (2019). </a:t>
            </a:r>
            <a:r>
              <a:rPr lang="en-GB" sz="700" i="1" dirty="0"/>
              <a:t>Army of none : autonomous weapons and the future of war</a:t>
            </a:r>
            <a:r>
              <a:rPr lang="en-GB" sz="700" dirty="0"/>
              <a:t>. New York: W.W. Norton &amp; Company, . ©2018.</a:t>
            </a:r>
            <a:endParaRPr sz="1200" dirty="0"/>
          </a:p>
          <a:p>
            <a:pPr marL="177800" lvl="0" indent="-184150" algn="l" rtl="0">
              <a:lnSpc>
                <a:spcPct val="90000"/>
              </a:lnSpc>
              <a:spcBef>
                <a:spcPts val="800"/>
              </a:spcBef>
              <a:spcAft>
                <a:spcPts val="0"/>
              </a:spcAft>
              <a:buClr>
                <a:schemeClr val="dk1"/>
              </a:buClr>
              <a:buSzPts val="700"/>
              <a:buChar char="•"/>
            </a:pPr>
            <a:r>
              <a:rPr lang="en-GB" sz="700" dirty="0"/>
              <a:t>Sparrow, R. (2016). Robots and Respect: Assessing the Case Against Autonomous Weapon Systems. </a:t>
            </a:r>
            <a:r>
              <a:rPr lang="en-GB" sz="700" i="1" dirty="0"/>
              <a:t>Ethics &amp; International Affairs</a:t>
            </a:r>
            <a:r>
              <a:rPr lang="en-GB" sz="700" dirty="0"/>
              <a:t>, 30(1), pp.93–116.</a:t>
            </a:r>
            <a:endParaRPr sz="1200" dirty="0"/>
          </a:p>
          <a:p>
            <a:pPr marL="177800" lvl="0" indent="-184150" algn="l" rtl="0">
              <a:lnSpc>
                <a:spcPct val="90000"/>
              </a:lnSpc>
              <a:spcBef>
                <a:spcPts val="800"/>
              </a:spcBef>
              <a:spcAft>
                <a:spcPts val="0"/>
              </a:spcAft>
              <a:buClr>
                <a:schemeClr val="dk1"/>
              </a:buClr>
              <a:buSzPts val="700"/>
              <a:buChar char="•"/>
            </a:pPr>
            <a:r>
              <a:rPr lang="en-GB" sz="700" dirty="0"/>
              <a:t>Stop Autonomous Weapons (2017). </a:t>
            </a:r>
            <a:r>
              <a:rPr lang="en-GB" sz="700" i="1" dirty="0"/>
              <a:t>Slaughterbots</a:t>
            </a:r>
            <a:r>
              <a:rPr lang="en-GB" sz="700" dirty="0"/>
              <a:t>. </a:t>
            </a:r>
            <a:r>
              <a:rPr lang="en-GB" sz="700" i="1" dirty="0"/>
              <a:t>YouTube</a:t>
            </a:r>
            <a:r>
              <a:rPr lang="en-GB" sz="700" dirty="0"/>
              <a:t>. Available at: https://</a:t>
            </a:r>
            <a:r>
              <a:rPr lang="en-GB" sz="700" dirty="0" err="1"/>
              <a:t>www.youtube.com</a:t>
            </a:r>
            <a:r>
              <a:rPr lang="en-GB" sz="700" dirty="0"/>
              <a:t>/</a:t>
            </a:r>
            <a:r>
              <a:rPr lang="en-GB" sz="700" dirty="0" err="1"/>
              <a:t>watch?v</a:t>
            </a:r>
            <a:r>
              <a:rPr lang="en-GB" sz="700" dirty="0"/>
              <a:t>=9CO6M2HsoIA.</a:t>
            </a:r>
            <a:endParaRPr sz="1200" dirty="0"/>
          </a:p>
          <a:p>
            <a:pPr marL="177800" lvl="0" indent="-184150" algn="l" rtl="0">
              <a:lnSpc>
                <a:spcPct val="90000"/>
              </a:lnSpc>
              <a:spcBef>
                <a:spcPts val="800"/>
              </a:spcBef>
              <a:spcAft>
                <a:spcPts val="0"/>
              </a:spcAft>
              <a:buClr>
                <a:schemeClr val="dk1"/>
              </a:buClr>
              <a:buSzPts val="700"/>
              <a:buChar char="•"/>
            </a:pPr>
            <a:r>
              <a:rPr lang="en-GB" sz="700" dirty="0" err="1"/>
              <a:t>www.paxforpeace.nl</a:t>
            </a:r>
            <a:r>
              <a:rPr lang="en-GB" sz="700" dirty="0"/>
              <a:t>. (n.d.). </a:t>
            </a:r>
            <a:r>
              <a:rPr lang="en-GB" sz="700" i="1" dirty="0"/>
              <a:t>Peace organisation PAX - Killer Robots</a:t>
            </a:r>
            <a:r>
              <a:rPr lang="en-GB" sz="700" dirty="0"/>
              <a:t>. [online] Available at: https://</a:t>
            </a:r>
            <a:r>
              <a:rPr lang="en-GB" sz="700" dirty="0" err="1"/>
              <a:t>www.paxforpeace.nl</a:t>
            </a:r>
            <a:r>
              <a:rPr lang="en-GB" sz="700" dirty="0"/>
              <a:t>/our-work/programmes/killer-robots [Accessed 8 Nov. 2020].</a:t>
            </a:r>
            <a:endParaRPr sz="12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49"/>
        <p:cNvGrpSpPr/>
        <p:nvPr/>
      </p:nvGrpSpPr>
      <p:grpSpPr>
        <a:xfrm>
          <a:off x="0" y="0"/>
          <a:ext cx="0" cy="0"/>
          <a:chOff x="0" y="0"/>
          <a:chExt cx="0" cy="0"/>
        </a:xfrm>
      </p:grpSpPr>
      <p:pic>
        <p:nvPicPr>
          <p:cNvPr id="150" name="Google Shape;150;p28" descr="Legality of drone warfare — The Bureau of Investigative Journalism"/>
          <p:cNvPicPr preferRelativeResize="0"/>
          <p:nvPr/>
        </p:nvPicPr>
        <p:blipFill rotWithShape="1">
          <a:blip r:embed="rId3">
            <a:alphaModFix/>
          </a:blip>
          <a:srcRect l="25"/>
          <a:stretch/>
        </p:blipFill>
        <p:spPr>
          <a:xfrm>
            <a:off x="15" y="8"/>
            <a:ext cx="9141699" cy="5143493"/>
          </a:xfrm>
          <a:prstGeom prst="rect">
            <a:avLst/>
          </a:prstGeom>
          <a:noFill/>
          <a:ln>
            <a:noFill/>
          </a:ln>
        </p:spPr>
      </p:pic>
      <p:sp>
        <p:nvSpPr>
          <p:cNvPr id="151" name="Google Shape;151;p28"/>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8"/>
          <p:cNvSpPr txBox="1">
            <a:spLocks noGrp="1"/>
          </p:cNvSpPr>
          <p:nvPr>
            <p:ph type="title"/>
          </p:nvPr>
        </p:nvSpPr>
        <p:spPr>
          <a:xfrm>
            <a:off x="463547" y="3139312"/>
            <a:ext cx="6949328" cy="46712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Calibri"/>
              <a:buNone/>
            </a:pPr>
            <a:r>
              <a:rPr lang="en-GB" sz="2700"/>
              <a:t>What is autonomous warfare?</a:t>
            </a:r>
            <a:endParaRPr sz="1100"/>
          </a:p>
        </p:txBody>
      </p:sp>
      <p:sp>
        <p:nvSpPr>
          <p:cNvPr id="153" name="Google Shape;153;p28"/>
          <p:cNvSpPr txBox="1">
            <a:spLocks noGrp="1"/>
          </p:cNvSpPr>
          <p:nvPr>
            <p:ph type="body" idx="1"/>
          </p:nvPr>
        </p:nvSpPr>
        <p:spPr>
          <a:xfrm>
            <a:off x="463550" y="3642697"/>
            <a:ext cx="7173900" cy="656100"/>
          </a:xfrm>
          <a:prstGeom prst="rect">
            <a:avLst/>
          </a:prstGeom>
          <a:noFill/>
          <a:ln>
            <a:noFill/>
          </a:ln>
        </p:spPr>
        <p:txBody>
          <a:bodyPr spcFirstLastPara="1" wrap="square" lIns="68575" tIns="34275" rIns="68575" bIns="34275" anchor="t" anchorCtr="0">
            <a:noAutofit/>
          </a:bodyPr>
          <a:lstStyle/>
          <a:p>
            <a:pPr marL="177800" lvl="0" indent="-196850" algn="l" rtl="0">
              <a:lnSpc>
                <a:spcPct val="90000"/>
              </a:lnSpc>
              <a:spcBef>
                <a:spcPts val="0"/>
              </a:spcBef>
              <a:spcAft>
                <a:spcPts val="0"/>
              </a:spcAft>
              <a:buClr>
                <a:schemeClr val="lt1"/>
              </a:buClr>
              <a:buSzPts val="1700"/>
              <a:buChar char="•"/>
            </a:pPr>
            <a:r>
              <a:rPr lang="en-GB" sz="1700" dirty="0"/>
              <a:t>Autonomous warfare is the use of robotic systems that are able to select and attack targets </a:t>
            </a:r>
            <a:r>
              <a:rPr lang="en-GB" sz="1700" b="1" dirty="0"/>
              <a:t>without a human operator.</a:t>
            </a:r>
            <a:endParaRPr sz="1400" b="1" dirty="0"/>
          </a:p>
          <a:p>
            <a:pPr marL="177800" lvl="0" indent="-88900" algn="l" rtl="0">
              <a:lnSpc>
                <a:spcPct val="90000"/>
              </a:lnSpc>
              <a:spcBef>
                <a:spcPts val="800"/>
              </a:spcBef>
              <a:spcAft>
                <a:spcPts val="0"/>
              </a:spcAft>
              <a:buClr>
                <a:schemeClr val="lt1"/>
              </a:buClr>
              <a:buSzPts val="1400"/>
              <a:buNone/>
            </a:pPr>
            <a:endParaRPr sz="14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2"/>
        <p:cNvGrpSpPr/>
        <p:nvPr/>
      </p:nvGrpSpPr>
      <p:grpSpPr>
        <a:xfrm>
          <a:off x="0" y="0"/>
          <a:ext cx="0" cy="0"/>
          <a:chOff x="0" y="0"/>
          <a:chExt cx="0" cy="0"/>
        </a:xfrm>
      </p:grpSpPr>
      <p:pic>
        <p:nvPicPr>
          <p:cNvPr id="163" name="Google Shape;163;p30" descr="Phalanx CIWS Close-in Weapon System In Action - US Navy's Deadly Autocannon  - YouTube"/>
          <p:cNvPicPr preferRelativeResize="0"/>
          <p:nvPr/>
        </p:nvPicPr>
        <p:blipFill rotWithShape="1">
          <a:blip r:embed="rId3">
            <a:alphaModFix/>
          </a:blip>
          <a:srcRect r="42504"/>
          <a:stretch/>
        </p:blipFill>
        <p:spPr>
          <a:xfrm>
            <a:off x="3886578" y="8"/>
            <a:ext cx="5257422" cy="5143493"/>
          </a:xfrm>
          <a:custGeom>
            <a:avLst/>
            <a:gdLst/>
            <a:ahLst/>
            <a:cxnLst/>
            <a:rect l="l" t="t" r="r" b="b"/>
            <a:pathLst>
              <a:path w="7009896" h="6858000" extrusionOk="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a:noFill/>
          <a:ln>
            <a:noFill/>
          </a:ln>
        </p:spPr>
      </p:pic>
      <p:sp>
        <p:nvSpPr>
          <p:cNvPr id="164" name="Google Shape;164;p30"/>
          <p:cNvSpPr/>
          <p:nvPr/>
        </p:nvSpPr>
        <p:spPr>
          <a:xfrm>
            <a:off x="0" y="-1"/>
            <a:ext cx="4860055" cy="5143501"/>
          </a:xfrm>
          <a:custGeom>
            <a:avLst/>
            <a:gdLst/>
            <a:ahLst/>
            <a:cxnLst/>
            <a:rect l="l" t="t" r="r" b="b"/>
            <a:pathLst>
              <a:path w="6480073" h="6858002" extrusionOk="0">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lt1">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5" name="Google Shape;165;p30"/>
          <p:cNvSpPr/>
          <p:nvPr/>
        </p:nvSpPr>
        <p:spPr>
          <a:xfrm>
            <a:off x="0" y="0"/>
            <a:ext cx="4686912" cy="5143501"/>
          </a:xfrm>
          <a:custGeom>
            <a:avLst/>
            <a:gdLst/>
            <a:ahLst/>
            <a:cxnLst/>
            <a:rect l="l" t="t" r="r" b="b"/>
            <a:pathLst>
              <a:path w="6249216" h="6858001" extrusionOk="0">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30"/>
          <p:cNvSpPr txBox="1">
            <a:spLocks noGrp="1"/>
          </p:cNvSpPr>
          <p:nvPr>
            <p:ph type="title"/>
          </p:nvPr>
        </p:nvSpPr>
        <p:spPr>
          <a:xfrm>
            <a:off x="603505" y="440817"/>
            <a:ext cx="3586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100"/>
              <a:buFont typeface="Calibri"/>
              <a:buNone/>
            </a:pPr>
            <a:r>
              <a:rPr lang="en-GB" sz="3100" b="1" dirty="0"/>
              <a:t>Autonomous weapons today</a:t>
            </a:r>
            <a:endParaRPr sz="1100" b="1" dirty="0"/>
          </a:p>
        </p:txBody>
      </p:sp>
      <p:sp>
        <p:nvSpPr>
          <p:cNvPr id="167" name="Google Shape;167;p30"/>
          <p:cNvSpPr txBox="1">
            <a:spLocks noGrp="1"/>
          </p:cNvSpPr>
          <p:nvPr>
            <p:ph type="body" idx="1"/>
          </p:nvPr>
        </p:nvSpPr>
        <p:spPr>
          <a:xfrm>
            <a:off x="603475" y="1547571"/>
            <a:ext cx="3586800" cy="3303600"/>
          </a:xfrm>
          <a:prstGeom prst="rect">
            <a:avLst/>
          </a:prstGeom>
          <a:noFill/>
          <a:ln>
            <a:noFill/>
          </a:ln>
        </p:spPr>
        <p:txBody>
          <a:bodyPr spcFirstLastPara="1" wrap="square" lIns="68575" tIns="34275" rIns="68575" bIns="34275" anchor="t" anchorCtr="0">
            <a:noAutofit/>
          </a:bodyPr>
          <a:lstStyle/>
          <a:p>
            <a:pPr marL="215900" lvl="0" indent="-241300" algn="l" rtl="0">
              <a:lnSpc>
                <a:spcPct val="90000"/>
              </a:lnSpc>
              <a:spcBef>
                <a:spcPts val="0"/>
              </a:spcBef>
              <a:spcAft>
                <a:spcPts val="0"/>
              </a:spcAft>
              <a:buClr>
                <a:schemeClr val="lt1"/>
              </a:buClr>
              <a:buSzPts val="1800"/>
              <a:buFont typeface="Arial"/>
              <a:buChar char="•"/>
            </a:pPr>
            <a:r>
              <a:rPr lang="en-GB" sz="1800" dirty="0"/>
              <a:t>The concept of autonomous warfare is not new.</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Since the 1970s, autonomous weapons have been used in self-defence.</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The current debate centres on ‘Killer robots’ or lethal autonomous weapons (LAWs), which can autonomously search, identify and eliminate enemy targets without human intervention. </a:t>
            </a:r>
            <a:endParaRPr sz="15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4826221" y="115967"/>
            <a:ext cx="35013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2800" b="1"/>
              <a:t>Potential future uses </a:t>
            </a:r>
            <a:endParaRPr sz="2800" b="1"/>
          </a:p>
        </p:txBody>
      </p:sp>
      <p:sp>
        <p:nvSpPr>
          <p:cNvPr id="174" name="Google Shape;174;p31"/>
          <p:cNvSpPr txBox="1">
            <a:spLocks noGrp="1"/>
          </p:cNvSpPr>
          <p:nvPr>
            <p:ph type="body" idx="1"/>
          </p:nvPr>
        </p:nvSpPr>
        <p:spPr>
          <a:xfrm>
            <a:off x="4678975" y="1038650"/>
            <a:ext cx="4027500" cy="3769200"/>
          </a:xfrm>
          <a:prstGeom prst="rect">
            <a:avLst/>
          </a:prstGeom>
          <a:noFill/>
          <a:ln>
            <a:noFill/>
          </a:ln>
        </p:spPr>
        <p:txBody>
          <a:bodyPr spcFirstLastPara="1" wrap="square" lIns="68575" tIns="34275" rIns="68575" bIns="34275" anchor="t" anchorCtr="0">
            <a:noAutofit/>
          </a:bodyPr>
          <a:lstStyle/>
          <a:p>
            <a:pPr marL="177800" lvl="0" indent="-228600" algn="l" rtl="0">
              <a:lnSpc>
                <a:spcPct val="90000"/>
              </a:lnSpc>
              <a:spcBef>
                <a:spcPts val="0"/>
              </a:spcBef>
              <a:spcAft>
                <a:spcPts val="0"/>
              </a:spcAft>
              <a:buClr>
                <a:schemeClr val="lt1"/>
              </a:buClr>
              <a:buSzPts val="2200"/>
              <a:buChar char="•"/>
            </a:pPr>
            <a:r>
              <a:rPr lang="en-GB" sz="2200" dirty="0"/>
              <a:t>Submarines deployed for up to three months to hunt and destroy enemy submarines.</a:t>
            </a:r>
            <a:endParaRPr sz="2200" dirty="0"/>
          </a:p>
          <a:p>
            <a:pPr marL="177800" lvl="0" indent="-228600" algn="l" rtl="0">
              <a:lnSpc>
                <a:spcPct val="90000"/>
              </a:lnSpc>
              <a:spcBef>
                <a:spcPts val="800"/>
              </a:spcBef>
              <a:spcAft>
                <a:spcPts val="0"/>
              </a:spcAft>
              <a:buClr>
                <a:schemeClr val="lt1"/>
              </a:buClr>
              <a:buSzPts val="2200"/>
              <a:buChar char="•"/>
            </a:pPr>
            <a:r>
              <a:rPr lang="en-GB" sz="2200" dirty="0"/>
              <a:t>Infantry support weapons which can be deployed alongside soldiers to detect and fire on enemy positions in battle.</a:t>
            </a:r>
            <a:endParaRPr sz="2200" dirty="0"/>
          </a:p>
          <a:p>
            <a:pPr marL="177800" lvl="0" indent="-228600" algn="l" rtl="0">
              <a:lnSpc>
                <a:spcPct val="90000"/>
              </a:lnSpc>
              <a:spcBef>
                <a:spcPts val="800"/>
              </a:spcBef>
              <a:spcAft>
                <a:spcPts val="0"/>
              </a:spcAft>
              <a:buClr>
                <a:schemeClr val="lt1"/>
              </a:buClr>
              <a:buSzPts val="2200"/>
              <a:buChar char="•"/>
            </a:pPr>
            <a:r>
              <a:rPr lang="en-GB" sz="2200" dirty="0"/>
              <a:t>Drones deployed in swarms to track and eliminate targets. </a:t>
            </a:r>
            <a:endParaRPr sz="2200" dirty="0"/>
          </a:p>
          <a:p>
            <a:pPr marL="177800" lvl="0" indent="-88900" algn="l" rtl="0">
              <a:lnSpc>
                <a:spcPct val="90000"/>
              </a:lnSpc>
              <a:spcBef>
                <a:spcPts val="800"/>
              </a:spcBef>
              <a:spcAft>
                <a:spcPts val="0"/>
              </a:spcAft>
              <a:buClr>
                <a:schemeClr val="lt1"/>
              </a:buClr>
              <a:buSzPts val="1400"/>
              <a:buNone/>
            </a:pPr>
            <a:endParaRPr sz="2200" dirty="0"/>
          </a:p>
          <a:p>
            <a:pPr marL="177800" lvl="0" indent="-88900" algn="l" rtl="0">
              <a:lnSpc>
                <a:spcPct val="90000"/>
              </a:lnSpc>
              <a:spcBef>
                <a:spcPts val="800"/>
              </a:spcBef>
              <a:spcAft>
                <a:spcPts val="0"/>
              </a:spcAft>
              <a:buClr>
                <a:schemeClr val="lt1"/>
              </a:buClr>
              <a:buSzPts val="1400"/>
              <a:buNone/>
            </a:pPr>
            <a:endParaRPr sz="2200" dirty="0"/>
          </a:p>
        </p:txBody>
      </p:sp>
      <p:pic>
        <p:nvPicPr>
          <p:cNvPr id="175" name="Google Shape;175;p31" descr="Eurosatory 2018: Milrem ups the ante with anti-tank missile integration -  Live Drone News"/>
          <p:cNvPicPr preferRelativeResize="0"/>
          <p:nvPr/>
        </p:nvPicPr>
        <p:blipFill rotWithShape="1">
          <a:blip r:embed="rId3">
            <a:alphaModFix/>
          </a:blip>
          <a:srcRect l="15504" r="17997" b="3"/>
          <a:stretch/>
        </p:blipFill>
        <p:spPr>
          <a:xfrm>
            <a:off x="2369916" y="1942357"/>
            <a:ext cx="2088261" cy="2088261"/>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76" name="Google Shape;176;p31" descr="US Navy embraces robot ships, but some unresolved issues are holding them  back"/>
          <p:cNvPicPr preferRelativeResize="0"/>
          <p:nvPr/>
        </p:nvPicPr>
        <p:blipFill rotWithShape="1">
          <a:blip r:embed="rId4">
            <a:alphaModFix/>
          </a:blip>
          <a:srcRect l="14816" r="16865" b="-3"/>
          <a:stretch/>
        </p:blipFill>
        <p:spPr>
          <a:xfrm>
            <a:off x="15" y="8"/>
            <a:ext cx="2975965" cy="2537453"/>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77" name="Google Shape;177;p31" descr="Can we trust killer robots and drones to act ethically in future wars? »  MercatorNet"/>
          <p:cNvPicPr preferRelativeResize="0"/>
          <p:nvPr/>
        </p:nvPicPr>
        <p:blipFill rotWithShape="1">
          <a:blip r:embed="rId5">
            <a:alphaModFix/>
          </a:blip>
          <a:srcRect l="24283" r="13462"/>
          <a:stretch/>
        </p:blipFill>
        <p:spPr>
          <a:xfrm>
            <a:off x="3619" y="3005445"/>
            <a:ext cx="2366303" cy="2138062"/>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571550" y="505047"/>
            <a:ext cx="3985800" cy="567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300"/>
              <a:buFont typeface="Calibri"/>
              <a:buNone/>
            </a:pPr>
            <a:r>
              <a:rPr lang="en-GB" sz="2300" b="1"/>
              <a:t>Arguments in favour of LAWs</a:t>
            </a:r>
            <a:br>
              <a:rPr lang="en-GB" sz="2300" b="1"/>
            </a:br>
            <a:r>
              <a:rPr lang="en-GB" sz="2300" b="1"/>
              <a:t> </a:t>
            </a:r>
            <a:endParaRPr sz="1100" b="1"/>
          </a:p>
        </p:txBody>
      </p:sp>
      <p:sp>
        <p:nvSpPr>
          <p:cNvPr id="184" name="Google Shape;184;p32"/>
          <p:cNvSpPr txBox="1">
            <a:spLocks noGrp="1"/>
          </p:cNvSpPr>
          <p:nvPr>
            <p:ph type="body" idx="1"/>
          </p:nvPr>
        </p:nvSpPr>
        <p:spPr>
          <a:xfrm>
            <a:off x="523700" y="991725"/>
            <a:ext cx="4081500" cy="3567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endParaRPr sz="1300" dirty="0"/>
          </a:p>
          <a:p>
            <a:pPr marL="177800" lvl="0" indent="-209550" algn="l" rtl="0">
              <a:lnSpc>
                <a:spcPct val="90000"/>
              </a:lnSpc>
              <a:spcBef>
                <a:spcPts val="800"/>
              </a:spcBef>
              <a:spcAft>
                <a:spcPts val="0"/>
              </a:spcAft>
              <a:buClr>
                <a:schemeClr val="lt1"/>
              </a:buClr>
              <a:buSzPts val="1700"/>
              <a:buChar char="•"/>
            </a:pPr>
            <a:r>
              <a:rPr lang="en-GB" sz="1700" dirty="0"/>
              <a:t>They do not have capacity for human fallibility - e.g. getting tired, stressed or angry, and so cannot make emotional decisions.</a:t>
            </a:r>
            <a:endParaRPr sz="1500" dirty="0"/>
          </a:p>
          <a:p>
            <a:pPr marL="177800" lvl="0" indent="-209550" algn="l" rtl="0">
              <a:lnSpc>
                <a:spcPct val="90000"/>
              </a:lnSpc>
              <a:spcBef>
                <a:spcPts val="800"/>
              </a:spcBef>
              <a:spcAft>
                <a:spcPts val="0"/>
              </a:spcAft>
              <a:buClr>
                <a:schemeClr val="lt1"/>
              </a:buClr>
              <a:buSzPts val="1700"/>
              <a:buChar char="•"/>
            </a:pPr>
            <a:r>
              <a:rPr lang="en-GB" sz="1700" dirty="0"/>
              <a:t>Capable of much faster decision-making, which can save more lives. </a:t>
            </a:r>
            <a:endParaRPr sz="1700" dirty="0"/>
          </a:p>
          <a:p>
            <a:pPr marL="177800" lvl="0" indent="-209550" algn="l" rtl="0">
              <a:lnSpc>
                <a:spcPct val="90000"/>
              </a:lnSpc>
              <a:spcBef>
                <a:spcPts val="800"/>
              </a:spcBef>
              <a:spcAft>
                <a:spcPts val="0"/>
              </a:spcAft>
              <a:buClr>
                <a:schemeClr val="lt1"/>
              </a:buClr>
              <a:buSzPts val="1700"/>
              <a:buChar char="•"/>
            </a:pPr>
            <a:r>
              <a:rPr lang="en-GB" sz="1700" dirty="0"/>
              <a:t>Can collect and store lots of data</a:t>
            </a:r>
            <a:endParaRPr sz="1700" dirty="0"/>
          </a:p>
          <a:p>
            <a:pPr marL="177800" lvl="0" indent="-209550" algn="l" rtl="0">
              <a:lnSpc>
                <a:spcPct val="90000"/>
              </a:lnSpc>
              <a:spcBef>
                <a:spcPts val="800"/>
              </a:spcBef>
              <a:spcAft>
                <a:spcPts val="0"/>
              </a:spcAft>
              <a:buClr>
                <a:schemeClr val="lt1"/>
              </a:buClr>
              <a:buSzPts val="1700"/>
              <a:buChar char="•"/>
            </a:pPr>
            <a:r>
              <a:rPr lang="en-GB" sz="1700" dirty="0"/>
              <a:t>More cost-effective in the long-term than human resources. </a:t>
            </a:r>
            <a:endParaRPr sz="1500" dirty="0"/>
          </a:p>
          <a:p>
            <a:pPr marL="177800" lvl="0" indent="-209550" algn="l" rtl="0">
              <a:lnSpc>
                <a:spcPct val="90000"/>
              </a:lnSpc>
              <a:spcBef>
                <a:spcPts val="800"/>
              </a:spcBef>
              <a:spcAft>
                <a:spcPts val="0"/>
              </a:spcAft>
              <a:buClr>
                <a:schemeClr val="lt1"/>
              </a:buClr>
              <a:buSzPts val="1700"/>
              <a:buChar char="•"/>
            </a:pPr>
            <a:r>
              <a:rPr lang="en-GB" sz="1700" dirty="0"/>
              <a:t>Protect the physical and mental health of human soldiers.</a:t>
            </a:r>
            <a:endParaRPr sz="1500" dirty="0"/>
          </a:p>
        </p:txBody>
      </p:sp>
      <p:sp>
        <p:nvSpPr>
          <p:cNvPr id="185" name="Google Shape;185;p32"/>
          <p:cNvSpPr/>
          <p:nvPr/>
        </p:nvSpPr>
        <p:spPr>
          <a:xfrm flipH="1">
            <a:off x="4937085"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86" name="Google Shape;186;p32" descr="An armed robot, called Maars, maneuvering at a training site at Fort Benning, Ga."/>
          <p:cNvPicPr preferRelativeResize="0"/>
          <p:nvPr/>
        </p:nvPicPr>
        <p:blipFill rotWithShape="1">
          <a:blip r:embed="rId3">
            <a:alphaModFix/>
          </a:blip>
          <a:srcRect l="6578" r="32554" b="2"/>
          <a:stretch/>
        </p:blipFill>
        <p:spPr>
          <a:xfrm>
            <a:off x="5062605" y="-1"/>
            <a:ext cx="4081394" cy="4241205"/>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4675748" y="136894"/>
            <a:ext cx="3985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1700" b="1"/>
              <a:t>Arguments against the use of LAWs</a:t>
            </a:r>
            <a:endParaRPr sz="1700" b="1"/>
          </a:p>
        </p:txBody>
      </p:sp>
      <p:sp>
        <p:nvSpPr>
          <p:cNvPr id="192" name="Google Shape;192;p33"/>
          <p:cNvSpPr/>
          <p:nvPr/>
        </p:nvSpPr>
        <p:spPr>
          <a:xfrm>
            <a:off x="0"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93" name="Google Shape;193;p33" descr="Restraining the robots - Autonomous weapons and the new laws of war |  Briefing | The Economist"/>
          <p:cNvPicPr preferRelativeResize="0"/>
          <p:nvPr/>
        </p:nvPicPr>
        <p:blipFill rotWithShape="1">
          <a:blip r:embed="rId3">
            <a:alphaModFix/>
          </a:blip>
          <a:srcRect l="19132" r="26737"/>
          <a:stretch/>
        </p:blipFill>
        <p:spPr>
          <a:xfrm>
            <a:off x="1" y="-1"/>
            <a:ext cx="4081394" cy="4241205"/>
          </a:xfrm>
          <a:custGeom>
            <a:avLst/>
            <a:gdLst/>
            <a:ahLst/>
            <a:cxnLst/>
            <a:rect l="l" t="t" r="r" b="b"/>
            <a:pathLst>
              <a:path w="5441859" h="5654940" extrusionOk="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ln>
            <a:noFill/>
          </a:ln>
        </p:spPr>
      </p:pic>
      <p:sp>
        <p:nvSpPr>
          <p:cNvPr id="194" name="Google Shape;194;p33"/>
          <p:cNvSpPr txBox="1">
            <a:spLocks noGrp="1"/>
          </p:cNvSpPr>
          <p:nvPr>
            <p:ph type="body" idx="1"/>
          </p:nvPr>
        </p:nvSpPr>
        <p:spPr>
          <a:xfrm>
            <a:off x="4675700" y="1016254"/>
            <a:ext cx="4030200" cy="3362400"/>
          </a:xfrm>
          <a:prstGeom prst="rect">
            <a:avLst/>
          </a:prstGeom>
          <a:noFill/>
          <a:ln>
            <a:noFill/>
          </a:ln>
        </p:spPr>
        <p:txBody>
          <a:bodyPr spcFirstLastPara="1" wrap="square" lIns="68575" tIns="34275" rIns="68575" bIns="34275" anchor="t" anchorCtr="0">
            <a:noAutofit/>
          </a:bodyPr>
          <a:lstStyle/>
          <a:p>
            <a:pPr marL="177800" lvl="0" indent="-203200" algn="l" rtl="0">
              <a:lnSpc>
                <a:spcPct val="70000"/>
              </a:lnSpc>
              <a:spcBef>
                <a:spcPts val="0"/>
              </a:spcBef>
              <a:spcAft>
                <a:spcPts val="0"/>
              </a:spcAft>
              <a:buClr>
                <a:schemeClr val="lt1"/>
              </a:buClr>
              <a:buSzPts val="1600"/>
              <a:buChar char="•"/>
            </a:pPr>
            <a:r>
              <a:rPr lang="en-GB" sz="1600" dirty="0"/>
              <a:t>Should a machine be authorised to make a life and death decision? </a:t>
            </a:r>
            <a:endParaRPr sz="1600" dirty="0"/>
          </a:p>
          <a:p>
            <a:pPr marL="177800" lvl="0" indent="-203200" algn="l" rtl="0">
              <a:lnSpc>
                <a:spcPct val="70000"/>
              </a:lnSpc>
              <a:spcBef>
                <a:spcPts val="800"/>
              </a:spcBef>
              <a:spcAft>
                <a:spcPts val="0"/>
              </a:spcAft>
              <a:buClr>
                <a:schemeClr val="lt1"/>
              </a:buClr>
              <a:buSzPts val="1600"/>
              <a:buChar char="•"/>
            </a:pPr>
            <a:r>
              <a:rPr lang="en-GB" sz="1600" dirty="0"/>
              <a:t>How do we ensure a machine can correctly identify enemy, friendly and civilian populations?</a:t>
            </a:r>
            <a:endParaRPr sz="1600" dirty="0"/>
          </a:p>
          <a:p>
            <a:pPr marL="177800" lvl="0" indent="-203200" algn="l" rtl="0">
              <a:lnSpc>
                <a:spcPct val="70000"/>
              </a:lnSpc>
              <a:spcBef>
                <a:spcPts val="800"/>
              </a:spcBef>
              <a:spcAft>
                <a:spcPts val="0"/>
              </a:spcAft>
              <a:buClr>
                <a:schemeClr val="lt1"/>
              </a:buClr>
              <a:buSzPts val="1600"/>
              <a:buChar char="•"/>
            </a:pPr>
            <a:r>
              <a:rPr lang="en-GB" sz="1600" dirty="0"/>
              <a:t>Who is accountable for the weapon if an unlawful act is committed? The commander, the drone, manufacturer…? </a:t>
            </a:r>
            <a:endParaRPr sz="1600" dirty="0"/>
          </a:p>
          <a:p>
            <a:pPr marL="177800" lvl="0" indent="-203200" algn="l" rtl="0">
              <a:lnSpc>
                <a:spcPct val="70000"/>
              </a:lnSpc>
              <a:spcBef>
                <a:spcPts val="800"/>
              </a:spcBef>
              <a:spcAft>
                <a:spcPts val="0"/>
              </a:spcAft>
              <a:buClr>
                <a:schemeClr val="lt1"/>
              </a:buClr>
              <a:buSzPts val="1600"/>
              <a:buChar char="•"/>
            </a:pPr>
            <a:r>
              <a:rPr lang="en-GB" sz="1600" dirty="0"/>
              <a:t>Algorithms can be biased </a:t>
            </a:r>
            <a:endParaRPr sz="1600" dirty="0"/>
          </a:p>
          <a:p>
            <a:pPr marL="177800" lvl="0" indent="-203200" algn="l" rtl="0">
              <a:lnSpc>
                <a:spcPct val="70000"/>
              </a:lnSpc>
              <a:spcBef>
                <a:spcPts val="800"/>
              </a:spcBef>
              <a:spcAft>
                <a:spcPts val="0"/>
              </a:spcAft>
              <a:buClr>
                <a:schemeClr val="lt1"/>
              </a:buClr>
              <a:buSzPts val="1600"/>
              <a:buChar char="•"/>
            </a:pPr>
            <a:r>
              <a:rPr lang="en-GB" sz="1600" dirty="0"/>
              <a:t>Risk of hacking</a:t>
            </a:r>
            <a:endParaRPr sz="1600" dirty="0"/>
          </a:p>
          <a:p>
            <a:pPr marL="177800" lvl="0" indent="-203200" algn="l" rtl="0">
              <a:lnSpc>
                <a:spcPct val="70000"/>
              </a:lnSpc>
              <a:spcBef>
                <a:spcPts val="800"/>
              </a:spcBef>
              <a:spcAft>
                <a:spcPts val="0"/>
              </a:spcAft>
              <a:buClr>
                <a:schemeClr val="lt1"/>
              </a:buClr>
              <a:buSzPts val="1600"/>
              <a:buChar char="•"/>
            </a:pPr>
            <a:r>
              <a:rPr lang="en-GB" sz="1600" dirty="0"/>
              <a:t>Does it make entering into warfare more likely or an easier decision if own Armed Forces are less ‘on the line’?</a:t>
            </a:r>
            <a:endParaRPr sz="1600" dirty="0"/>
          </a:p>
          <a:p>
            <a:pPr marL="177800" lvl="0" indent="-203200" algn="l" rtl="0">
              <a:lnSpc>
                <a:spcPct val="70000"/>
              </a:lnSpc>
              <a:spcBef>
                <a:spcPts val="800"/>
              </a:spcBef>
              <a:spcAft>
                <a:spcPts val="0"/>
              </a:spcAft>
              <a:buSzPts val="1600"/>
              <a:buChar char="•"/>
            </a:pPr>
            <a:r>
              <a:rPr lang="en-GB" sz="1600" dirty="0"/>
              <a:t>Might it lead to an Arms Race?</a:t>
            </a:r>
            <a:endParaRPr sz="1600" dirty="0"/>
          </a:p>
          <a:p>
            <a:pPr marL="0" lvl="0" indent="0" algn="l" rtl="0">
              <a:lnSpc>
                <a:spcPct val="70000"/>
              </a:lnSpc>
              <a:spcBef>
                <a:spcPts val="800"/>
              </a:spcBef>
              <a:spcAft>
                <a:spcPts val="0"/>
              </a:spcAft>
              <a:buNone/>
            </a:pPr>
            <a:endParaRPr sz="1400" dirty="0"/>
          </a:p>
          <a:p>
            <a:pPr marL="177800" lvl="0" indent="-101600" algn="l" rtl="0">
              <a:lnSpc>
                <a:spcPct val="70000"/>
              </a:lnSpc>
              <a:spcBef>
                <a:spcPts val="800"/>
              </a:spcBef>
              <a:spcAft>
                <a:spcPts val="0"/>
              </a:spcAft>
              <a:buClr>
                <a:schemeClr val="lt1"/>
              </a:buClr>
              <a:buSzPts val="1100"/>
              <a:buNone/>
            </a:pPr>
            <a:endParaRPr sz="11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98"/>
        <p:cNvGrpSpPr/>
        <p:nvPr/>
      </p:nvGrpSpPr>
      <p:grpSpPr>
        <a:xfrm>
          <a:off x="0" y="0"/>
          <a:ext cx="0" cy="0"/>
          <a:chOff x="0" y="0"/>
          <a:chExt cx="0" cy="0"/>
        </a:xfrm>
      </p:grpSpPr>
      <p:sp>
        <p:nvSpPr>
          <p:cNvPr id="201" name="Freeform: Shape 7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5326" y="0"/>
            <a:ext cx="6213348" cy="51435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Shape 7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770" y="0"/>
            <a:ext cx="5966460" cy="51435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Google Shape;199;p34"/>
          <p:cNvSpPr txBox="1">
            <a:spLocks noGrp="1"/>
          </p:cNvSpPr>
          <p:nvPr>
            <p:ph type="title"/>
          </p:nvPr>
        </p:nvSpPr>
        <p:spPr>
          <a:xfrm>
            <a:off x="1916723" y="1081453"/>
            <a:ext cx="5310553" cy="298059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4100" kern="1200" dirty="0">
                <a:solidFill>
                  <a:schemeClr val="bg1">
                    <a:lumMod val="95000"/>
                    <a:lumOff val="5000"/>
                  </a:schemeClr>
                </a:solidFill>
                <a:latin typeface="Calibri" panose="020F0502020204030204" pitchFamily="34" charset="0"/>
                <a:ea typeface="+mj-ea"/>
                <a:cs typeface="Calibri" panose="020F0502020204030204" pitchFamily="34" charset="0"/>
              </a:rPr>
              <a:t>So, are there any situations where autonomous warfare could be condoned?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pic>
        <p:nvPicPr>
          <p:cNvPr id="204" name="Google Shape;204;p35" descr="Weapons of mass destruction: the Russian challenge - Bulletin of the Atomic  Scientists"/>
          <p:cNvPicPr preferRelativeResize="0"/>
          <p:nvPr/>
        </p:nvPicPr>
        <p:blipFill rotWithShape="1">
          <a:blip r:embed="rId3">
            <a:alphaModFix/>
          </a:blip>
          <a:srcRect t="9856"/>
          <a:stretch/>
        </p:blipFill>
        <p:spPr>
          <a:xfrm>
            <a:off x="-1" y="8"/>
            <a:ext cx="9144000" cy="5143493"/>
          </a:xfrm>
          <a:prstGeom prst="rect">
            <a:avLst/>
          </a:prstGeom>
          <a:noFill/>
          <a:ln>
            <a:noFill/>
          </a:ln>
        </p:spPr>
      </p:pic>
      <p:sp>
        <p:nvSpPr>
          <p:cNvPr id="205" name="Google Shape;205;p35"/>
          <p:cNvSpPr/>
          <p:nvPr/>
        </p:nvSpPr>
        <p:spPr>
          <a:xfrm flipH="1">
            <a:off x="1" y="748631"/>
            <a:ext cx="4512878" cy="4394869"/>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0"/>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206" name="Google Shape;206;p35"/>
          <p:cNvSpPr txBox="1">
            <a:spLocks noGrp="1"/>
          </p:cNvSpPr>
          <p:nvPr>
            <p:ph type="title"/>
          </p:nvPr>
        </p:nvSpPr>
        <p:spPr>
          <a:xfrm>
            <a:off x="540025" y="867698"/>
            <a:ext cx="3153000" cy="8541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700"/>
              <a:buFont typeface="Calibri"/>
              <a:buNone/>
            </a:pPr>
            <a:r>
              <a:rPr lang="en-GB" sz="2700"/>
              <a:t>Conclusions</a:t>
            </a:r>
            <a:endParaRPr sz="1100"/>
          </a:p>
        </p:txBody>
      </p:sp>
      <p:cxnSp>
        <p:nvCxnSpPr>
          <p:cNvPr id="207" name="Google Shape;207;p35"/>
          <p:cNvCxnSpPr/>
          <p:nvPr/>
        </p:nvCxnSpPr>
        <p:spPr>
          <a:xfrm>
            <a:off x="1704463" y="1614929"/>
            <a:ext cx="701700" cy="0"/>
          </a:xfrm>
          <a:prstGeom prst="straightConnector1">
            <a:avLst/>
          </a:prstGeom>
          <a:noFill/>
          <a:ln w="25400" cap="sq" cmpd="sng">
            <a:solidFill>
              <a:srgbClr val="262626"/>
            </a:solidFill>
            <a:prstDash val="solid"/>
            <a:bevel/>
            <a:headEnd type="none" w="sm" len="sm"/>
            <a:tailEnd type="none" w="sm" len="sm"/>
          </a:ln>
        </p:spPr>
      </p:cxnSp>
      <p:sp>
        <p:nvSpPr>
          <p:cNvPr id="208" name="Google Shape;208;p35"/>
          <p:cNvSpPr txBox="1"/>
          <p:nvPr/>
        </p:nvSpPr>
        <p:spPr>
          <a:xfrm>
            <a:off x="314025" y="1808350"/>
            <a:ext cx="3984900" cy="2923800"/>
          </a:xfrm>
          <a:prstGeom prst="rect">
            <a:avLst/>
          </a:prstGeom>
          <a:noFill/>
          <a:ln>
            <a:noFill/>
          </a:ln>
        </p:spPr>
        <p:txBody>
          <a:bodyPr spcFirstLastPara="1" wrap="square" lIns="91425" tIns="91425" rIns="91425" bIns="91425" anchor="t" anchorCtr="0">
            <a:noAutofit/>
          </a:bodyPr>
          <a:lstStyle/>
          <a:p>
            <a:pPr marL="425450" lvl="0" indent="-285750" algn="l" rtl="0">
              <a:spcBef>
                <a:spcPts val="0"/>
              </a:spcBef>
              <a:spcAft>
                <a:spcPts val="0"/>
              </a:spcAft>
              <a:buSzPts val="1400"/>
              <a:buFont typeface="Arial" panose="020B0604020202020204" pitchFamily="34" charset="0"/>
              <a:buChar char="•"/>
            </a:pPr>
            <a:r>
              <a:rPr lang="en-GB" dirty="0">
                <a:latin typeface="Calibri"/>
                <a:ea typeface="Calibri"/>
                <a:cs typeface="Calibri"/>
                <a:sym typeface="Calibri"/>
              </a:rPr>
              <a:t>This technology could be greatly advantageous in supporting soldiers in war, especially identifying enemy positions and collecting information. </a:t>
            </a:r>
          </a:p>
          <a:p>
            <a:pPr marL="425450" lvl="0" indent="-285750" algn="l" rtl="0">
              <a:spcBef>
                <a:spcPts val="0"/>
              </a:spcBef>
              <a:spcAft>
                <a:spcPts val="0"/>
              </a:spcAft>
              <a:buSzPts val="1400"/>
              <a:buFont typeface="Arial" panose="020B0604020202020204" pitchFamily="34" charset="0"/>
              <a:buChar char="•"/>
            </a:pPr>
            <a:r>
              <a:rPr lang="en-GB" dirty="0">
                <a:latin typeface="Calibri"/>
                <a:ea typeface="Calibri"/>
                <a:cs typeface="Calibri"/>
                <a:sym typeface="Calibri"/>
              </a:rPr>
              <a:t>There needs to be regulation to address the concerns around the potential issues especially in non-conventional warfare.</a:t>
            </a:r>
          </a:p>
          <a:p>
            <a:pPr marL="425450" lvl="0" indent="-285750" algn="l" rtl="0">
              <a:spcBef>
                <a:spcPts val="0"/>
              </a:spcBef>
              <a:spcAft>
                <a:spcPts val="0"/>
              </a:spcAft>
              <a:buSzPts val="1400"/>
              <a:buFont typeface="Arial" panose="020B0604020202020204" pitchFamily="34" charset="0"/>
              <a:buChar char="•"/>
            </a:pPr>
            <a:r>
              <a:rPr lang="en-GB" dirty="0">
                <a:latin typeface="Calibri"/>
                <a:ea typeface="Calibri"/>
                <a:cs typeface="Calibri"/>
                <a:sym typeface="Calibri"/>
              </a:rPr>
              <a:t>Like WMDs, this can act as a useful deterrent against countries developing similar technology. </a:t>
            </a:r>
          </a:p>
          <a:p>
            <a:pPr marL="425450" lvl="0" indent="-285750" algn="l" rtl="0">
              <a:spcBef>
                <a:spcPts val="0"/>
              </a:spcBef>
              <a:spcAft>
                <a:spcPts val="0"/>
              </a:spcAft>
              <a:buSzPts val="1400"/>
              <a:buFont typeface="Arial" panose="020B0604020202020204" pitchFamily="34" charset="0"/>
              <a:buChar char="•"/>
            </a:pPr>
            <a:r>
              <a:rPr lang="en-GB" dirty="0">
                <a:latin typeface="Calibri"/>
                <a:ea typeface="Calibri"/>
                <a:cs typeface="Calibri"/>
                <a:sym typeface="Calibri"/>
              </a:rPr>
              <a:t>There’s a long way to go before they should be deployed </a:t>
            </a:r>
            <a:endParaRPr dirty="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36"/>
          <p:cNvSpPr/>
          <p:nvPr/>
        </p:nvSpPr>
        <p:spPr>
          <a:xfrm>
            <a:off x="4281679" y="0"/>
            <a:ext cx="4862321" cy="51435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15" name="Google Shape;215;p3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16" name="Google Shape;216;p36"/>
          <p:cNvSpPr txBox="1">
            <a:spLocks noGrp="1"/>
          </p:cNvSpPr>
          <p:nvPr>
            <p:ph type="title"/>
          </p:nvPr>
        </p:nvSpPr>
        <p:spPr>
          <a:xfrm>
            <a:off x="602850" y="342349"/>
            <a:ext cx="4739100" cy="469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0000"/>
              </a:buClr>
              <a:buSzPts val="2700"/>
              <a:buFont typeface="Calibri"/>
              <a:buNone/>
            </a:pPr>
            <a:r>
              <a:rPr lang="en-GB" sz="2700" b="1">
                <a:solidFill>
                  <a:srgbClr val="000000"/>
                </a:solidFill>
              </a:rPr>
              <a:t>Further reading </a:t>
            </a:r>
            <a:endParaRPr sz="1100" b="1"/>
          </a:p>
        </p:txBody>
      </p:sp>
      <p:sp>
        <p:nvSpPr>
          <p:cNvPr id="217" name="Google Shape;217;p36"/>
          <p:cNvSpPr txBox="1">
            <a:spLocks noGrp="1"/>
          </p:cNvSpPr>
          <p:nvPr>
            <p:ph type="body" idx="1"/>
          </p:nvPr>
        </p:nvSpPr>
        <p:spPr>
          <a:xfrm>
            <a:off x="602850" y="1082850"/>
            <a:ext cx="3960600" cy="3506100"/>
          </a:xfrm>
          <a:prstGeom prst="rect">
            <a:avLst/>
          </a:prstGeom>
          <a:noFill/>
          <a:ln>
            <a:noFill/>
          </a:ln>
        </p:spPr>
        <p:txBody>
          <a:bodyPr spcFirstLastPara="1" wrap="square" lIns="68575" tIns="34275" rIns="68575" bIns="34275" anchor="ctr" anchorCtr="0">
            <a:noAutofit/>
          </a:bodyPr>
          <a:lstStyle/>
          <a:p>
            <a:pPr marL="177800" lvl="0" indent="-209550" algn="l" rtl="0">
              <a:lnSpc>
                <a:spcPct val="90000"/>
              </a:lnSpc>
              <a:spcBef>
                <a:spcPts val="0"/>
              </a:spcBef>
              <a:spcAft>
                <a:spcPts val="0"/>
              </a:spcAft>
              <a:buClr>
                <a:srgbClr val="000000"/>
              </a:buClr>
              <a:buSzPts val="1500"/>
              <a:buChar char="•"/>
            </a:pPr>
            <a:r>
              <a:rPr lang="en-GB" sz="1500" u="sng" dirty="0">
                <a:solidFill>
                  <a:schemeClr val="hlink"/>
                </a:solidFill>
                <a:hlinkClick r:id="rId4"/>
              </a:rPr>
              <a:t>O</a:t>
            </a:r>
            <a:r>
              <a:rPr lang="en-GB" sz="1500" u="sng" dirty="0">
                <a:solidFill>
                  <a:schemeClr val="hlink"/>
                </a:solidFill>
                <a:hlinkClick r:id="rId4"/>
              </a:rPr>
              <a:t>rganisation established to ban fully autonomous weapons</a:t>
            </a:r>
            <a:r>
              <a:rPr lang="en-GB" sz="1500" dirty="0"/>
              <a:t>.</a:t>
            </a:r>
            <a:endParaRPr sz="1500" dirty="0"/>
          </a:p>
          <a:p>
            <a:pPr marL="177800" lvl="0" indent="-209550" algn="l" rtl="0">
              <a:lnSpc>
                <a:spcPct val="90000"/>
              </a:lnSpc>
              <a:spcBef>
                <a:spcPts val="800"/>
              </a:spcBef>
              <a:spcAft>
                <a:spcPts val="0"/>
              </a:spcAft>
              <a:buClr>
                <a:srgbClr val="000000"/>
              </a:buClr>
              <a:buSzPts val="1500"/>
              <a:buChar char="•"/>
            </a:pPr>
            <a:r>
              <a:rPr lang="en-GB" sz="1500" u="sng" dirty="0">
                <a:solidFill>
                  <a:schemeClr val="hlink"/>
                </a:solidFill>
                <a:hlinkClick r:id="rId5"/>
              </a:rPr>
              <a:t>Slaughterbots</a:t>
            </a:r>
            <a:r>
              <a:rPr lang="en-GB" sz="1500" dirty="0">
                <a:solidFill>
                  <a:srgbClr val="000000"/>
                </a:solidFill>
              </a:rPr>
              <a:t> - (2017) Film depicting the use of AI and facial recognition to assassinate political opponents based on pre-programmed criteria.</a:t>
            </a:r>
            <a:endParaRPr sz="1500" dirty="0"/>
          </a:p>
          <a:p>
            <a:pPr marL="177800" lvl="0" indent="-209550" algn="l" rtl="0">
              <a:lnSpc>
                <a:spcPct val="90000"/>
              </a:lnSpc>
              <a:spcBef>
                <a:spcPts val="800"/>
              </a:spcBef>
              <a:spcAft>
                <a:spcPts val="0"/>
              </a:spcAft>
              <a:buClr>
                <a:srgbClr val="000000"/>
              </a:buClr>
              <a:buSzPts val="1500"/>
              <a:buChar char="•"/>
            </a:pPr>
            <a:r>
              <a:rPr lang="en-GB" sz="1500" u="sng" dirty="0">
                <a:solidFill>
                  <a:schemeClr val="hlink"/>
                </a:solidFill>
                <a:hlinkClick r:id="rId6"/>
              </a:rPr>
              <a:t>Slaughterbots official website calling to ban lethal weapons </a:t>
            </a:r>
            <a:endParaRPr sz="1500" dirty="0"/>
          </a:p>
          <a:p>
            <a:pPr marL="177800" lvl="0" indent="-209550" algn="l" rtl="0">
              <a:lnSpc>
                <a:spcPct val="90000"/>
              </a:lnSpc>
              <a:spcBef>
                <a:spcPts val="800"/>
              </a:spcBef>
              <a:spcAft>
                <a:spcPts val="0"/>
              </a:spcAft>
              <a:buClr>
                <a:srgbClr val="000000"/>
              </a:buClr>
              <a:buSzPts val="1500"/>
              <a:buChar char="•"/>
            </a:pPr>
            <a:r>
              <a:rPr lang="en-GB" sz="1500" i="1" dirty="0">
                <a:solidFill>
                  <a:srgbClr val="000000"/>
                </a:solidFill>
              </a:rPr>
              <a:t>Army of None: Autonomous Weapons and the Future of War</a:t>
            </a:r>
            <a:r>
              <a:rPr lang="en-GB" sz="1500" dirty="0">
                <a:solidFill>
                  <a:srgbClr val="000000"/>
                </a:solidFill>
              </a:rPr>
              <a:t>, Paul </a:t>
            </a:r>
            <a:r>
              <a:rPr lang="en-GB" sz="1500" dirty="0" err="1">
                <a:solidFill>
                  <a:srgbClr val="000000"/>
                </a:solidFill>
              </a:rPr>
              <a:t>Schare</a:t>
            </a:r>
            <a:r>
              <a:rPr lang="en-GB" sz="1500" dirty="0">
                <a:solidFill>
                  <a:srgbClr val="000000"/>
                </a:solidFill>
              </a:rPr>
              <a:t> (2018). A book exploring the uses of AI in warfare </a:t>
            </a:r>
            <a:endParaRPr sz="1500" dirty="0"/>
          </a:p>
          <a:p>
            <a:pPr marL="177800" lvl="0" indent="-209550" algn="l" rtl="0">
              <a:lnSpc>
                <a:spcPct val="90000"/>
              </a:lnSpc>
              <a:spcBef>
                <a:spcPts val="800"/>
              </a:spcBef>
              <a:spcAft>
                <a:spcPts val="0"/>
              </a:spcAft>
              <a:buClr>
                <a:srgbClr val="000000"/>
              </a:buClr>
              <a:buSzPts val="1500"/>
              <a:buChar char="•"/>
            </a:pPr>
            <a:r>
              <a:rPr lang="en-GB" sz="1500" dirty="0"/>
              <a:t>Arms control</a:t>
            </a:r>
            <a:r>
              <a:rPr lang="en-GB" sz="1500" u="sng" dirty="0">
                <a:solidFill>
                  <a:schemeClr val="hlink"/>
                </a:solidFill>
                <a:hlinkClick r:id="rId7"/>
              </a:rPr>
              <a:t> - A page assessing the debate on arms limitations </a:t>
            </a:r>
            <a:endParaRPr sz="1500" dirty="0"/>
          </a:p>
          <a:p>
            <a:pPr marL="177800" lvl="0" indent="-114300" algn="l" rtl="0">
              <a:lnSpc>
                <a:spcPct val="90000"/>
              </a:lnSpc>
              <a:spcBef>
                <a:spcPts val="800"/>
              </a:spcBef>
              <a:spcAft>
                <a:spcPts val="0"/>
              </a:spcAft>
              <a:buClr>
                <a:schemeClr val="dk1"/>
              </a:buClr>
              <a:buSzPts val="1100"/>
              <a:buNone/>
            </a:pPr>
            <a:endParaRPr sz="1300" dirty="0">
              <a:solidFill>
                <a:srgbClr val="000000"/>
              </a:solidFill>
            </a:endParaRPr>
          </a:p>
          <a:p>
            <a:pPr marL="177800" lvl="0" indent="-114300" algn="l" rtl="0">
              <a:lnSpc>
                <a:spcPct val="90000"/>
              </a:lnSpc>
              <a:spcBef>
                <a:spcPts val="800"/>
              </a:spcBef>
              <a:spcAft>
                <a:spcPts val="0"/>
              </a:spcAft>
              <a:buClr>
                <a:schemeClr val="dk1"/>
              </a:buClr>
              <a:buSzPts val="1100"/>
              <a:buNone/>
            </a:pPr>
            <a:endParaRPr sz="1300" dirty="0">
              <a:solidFill>
                <a:srgbClr val="000000"/>
              </a:solidFill>
            </a:endParaRPr>
          </a:p>
        </p:txBody>
      </p:sp>
      <p:sp>
        <p:nvSpPr>
          <p:cNvPr id="218" name="Google Shape;218;p36"/>
          <p:cNvSpPr/>
          <p:nvPr/>
        </p:nvSpPr>
        <p:spPr>
          <a:xfrm>
            <a:off x="4567227" y="2220515"/>
            <a:ext cx="2001561" cy="2001561"/>
          </a:xfrm>
          <a:prstGeom prst="ellipse">
            <a:avLst/>
          </a:pr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9" name="Google Shape;219;p36"/>
          <p:cNvSpPr/>
          <p:nvPr/>
        </p:nvSpPr>
        <p:spPr>
          <a:xfrm>
            <a:off x="6117761" y="1"/>
            <a:ext cx="3026240" cy="2571110"/>
          </a:xfrm>
          <a:custGeom>
            <a:avLst/>
            <a:gdLst/>
            <a:ahLst/>
            <a:cxnLst/>
            <a:rect l="l" t="t" r="r" b="b"/>
            <a:pathLst>
              <a:path w="4034987" h="3428147" extrusionOk="0">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0" name="Google Shape;220;p36" descr="Slaughterbots (Video 2017) - IMDb"/>
          <p:cNvPicPr preferRelativeResize="0"/>
          <p:nvPr/>
        </p:nvPicPr>
        <p:blipFill rotWithShape="1">
          <a:blip r:embed="rId8">
            <a:alphaModFix/>
          </a:blip>
          <a:srcRect/>
          <a:stretch/>
        </p:blipFill>
        <p:spPr>
          <a:xfrm>
            <a:off x="6951850" y="60675"/>
            <a:ext cx="1624250" cy="2232625"/>
          </a:xfrm>
          <a:prstGeom prst="rect">
            <a:avLst/>
          </a:prstGeom>
          <a:noFill/>
          <a:ln>
            <a:noFill/>
          </a:ln>
        </p:spPr>
      </p:pic>
      <p:pic>
        <p:nvPicPr>
          <p:cNvPr id="221" name="Google Shape;221;p36" descr="Army of None: Autonomous Weapons and the Future of War: Amazon.co.uk:  Scharre, Paul: 9780393608984: Books"/>
          <p:cNvPicPr preferRelativeResize="0"/>
          <p:nvPr/>
        </p:nvPicPr>
        <p:blipFill rotWithShape="1">
          <a:blip r:embed="rId9">
            <a:alphaModFix/>
          </a:blip>
          <a:srcRect l="136" r="2607"/>
          <a:stretch/>
        </p:blipFill>
        <p:spPr>
          <a:xfrm>
            <a:off x="5005787" y="2389528"/>
            <a:ext cx="1124451" cy="1663545"/>
          </a:xfrm>
          <a:prstGeom prst="rect">
            <a:avLst/>
          </a:prstGeom>
          <a:noFill/>
          <a:ln>
            <a:noFill/>
          </a:ln>
        </p:spPr>
      </p:pic>
      <p:sp>
        <p:nvSpPr>
          <p:cNvPr id="222" name="Google Shape;222;p36"/>
          <p:cNvSpPr/>
          <p:nvPr/>
        </p:nvSpPr>
        <p:spPr>
          <a:xfrm>
            <a:off x="6794348" y="3193927"/>
            <a:ext cx="2349652" cy="1949572"/>
          </a:xfrm>
          <a:custGeom>
            <a:avLst/>
            <a:gdLst/>
            <a:ahLst/>
            <a:cxnLst/>
            <a:rect l="l" t="t" r="r" b="b"/>
            <a:pathLst>
              <a:path w="3061881" h="2540529" extrusionOk="0">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3" name="Google Shape;223;p36" descr="Campaign to Stop Killer Robots – Ban Lethal Autonomous Weapons"/>
          <p:cNvPicPr preferRelativeResize="0"/>
          <p:nvPr/>
        </p:nvPicPr>
        <p:blipFill rotWithShape="1">
          <a:blip r:embed="rId10">
            <a:alphaModFix/>
          </a:blip>
          <a:srcRect/>
          <a:stretch/>
        </p:blipFill>
        <p:spPr>
          <a:xfrm>
            <a:off x="6951850" y="3814474"/>
            <a:ext cx="2239450" cy="11197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1495</Words>
  <Application>Microsoft Macintosh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Calibri</vt:lpstr>
      <vt:lpstr>Simple Light</vt:lpstr>
      <vt:lpstr>Office Theme</vt:lpstr>
      <vt:lpstr>Office Theme</vt:lpstr>
      <vt:lpstr>Autonomous warfare: Are there ever situations where it could be condoned?</vt:lpstr>
      <vt:lpstr>What is autonomous warfare?</vt:lpstr>
      <vt:lpstr>Autonomous weapons today</vt:lpstr>
      <vt:lpstr>Potential future uses </vt:lpstr>
      <vt:lpstr>Arguments in favour of LAWs  </vt:lpstr>
      <vt:lpstr>Arguments against the use of LAWs</vt:lpstr>
      <vt:lpstr>So, are there any situations where autonomous warfare could be condoned? </vt:lpstr>
      <vt:lpstr>Conclusions</vt:lpstr>
      <vt:lpstr>Further reading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warfare: Are there ever situations where it could be condoned?</dc:title>
  <dc:creator>Harry Williams</dc:creator>
  <cp:lastModifiedBy>Harry Williams</cp:lastModifiedBy>
  <cp:revision>4</cp:revision>
  <dcterms:created xsi:type="dcterms:W3CDTF">2020-11-09T08:27:35Z</dcterms:created>
  <dcterms:modified xsi:type="dcterms:W3CDTF">2020-11-09T08:50:24Z</dcterms:modified>
</cp:coreProperties>
</file>