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1" r:id="rId1"/>
    <p:sldMasterId id="2147483672" r:id="rId2"/>
    <p:sldMasterId id="2147483673" r:id="rId3"/>
  </p:sldMasterIdLst>
  <p:notesMasterIdLst>
    <p:notesMasterId r:id="rId14"/>
  </p:notesMasterIdLst>
  <p:sldIdLst>
    <p:sldId id="256" r:id="rId4"/>
    <p:sldId id="257" r:id="rId5"/>
    <p:sldId id="259" r:id="rId6"/>
    <p:sldId id="260" r:id="rId7"/>
    <p:sldId id="261" r:id="rId8"/>
    <p:sldId id="262" r:id="rId9"/>
    <p:sldId id="263" r:id="rId10"/>
    <p:sldId id="264" r:id="rId11"/>
    <p:sldId id="265" r:id="rId12"/>
    <p:sldId id="266"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9"/>
  </p:normalViewPr>
  <p:slideViewPr>
    <p:cSldViewPr snapToGrid="0">
      <p:cViewPr varScale="1">
        <p:scale>
          <a:sx n="140" d="100"/>
          <a:sy n="140" d="100"/>
        </p:scale>
        <p:origin x="840" y="19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a8bd1b6014_2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 name="Google Shape;139;ga8bd1b6014_2_7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ga8bd1b6014_2_7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a8bd1b6014_2_158: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6" name="Google Shape;226;ga8bd1b6014_2_1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a8bd1b6014_2_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 name="Google Shape;147;ga8bd1b6014_2_9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You may be  familiar with the use of pilotless drone. These drones could be fully automated to locate, find and then eliminate a target based on a set of predetermined criteria. </a:t>
            </a:r>
            <a:endParaRPr/>
          </a:p>
        </p:txBody>
      </p:sp>
      <p:sp>
        <p:nvSpPr>
          <p:cNvPr id="148" name="Google Shape;148;ga8bd1b6014_2_9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a8bd1b6014_2_10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Phallanx ships gun. A radar controlled turret which can identify potential threats towards the ship such as anti ship missile or fast jets. Rank the threats in order of danger and then engage the threats, all in the space of approximately 400 ms. However the current systems are not ‘lethal’ as they are not designed to specifically target people </a:t>
            </a:r>
            <a:endParaRPr/>
          </a:p>
        </p:txBody>
      </p:sp>
      <p:sp>
        <p:nvSpPr>
          <p:cNvPr id="161" name="Google Shape;161;ga8bd1b6014_2_1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a8bd1b6014_2_1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ga8bd1b6014_2_1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7800" lvl="0" indent="-196850" algn="l" rtl="0">
              <a:lnSpc>
                <a:spcPct val="90000"/>
              </a:lnSpc>
              <a:spcBef>
                <a:spcPts val="800"/>
              </a:spcBef>
              <a:spcAft>
                <a:spcPts val="0"/>
              </a:spcAft>
              <a:buClr>
                <a:schemeClr val="lt1"/>
              </a:buClr>
              <a:buSzPts val="1700"/>
              <a:buChar char="•"/>
            </a:pPr>
            <a:r>
              <a:rPr lang="en-GB" sz="1700">
                <a:solidFill>
                  <a:schemeClr val="lt1"/>
                </a:solidFill>
                <a:latin typeface="Calibri"/>
                <a:ea typeface="Calibri"/>
                <a:cs typeface="Calibri"/>
                <a:sym typeface="Calibri"/>
              </a:rPr>
              <a:t>Major powers are researching technology from autonomous submarines to automated support weapons</a:t>
            </a:r>
            <a:endParaRPr sz="1400">
              <a:solidFill>
                <a:schemeClr val="lt1"/>
              </a:solidFill>
              <a:latin typeface="Calibri"/>
              <a:ea typeface="Calibri"/>
              <a:cs typeface="Calibri"/>
              <a:sym typeface="Calibri"/>
            </a:endParaRPr>
          </a:p>
          <a:p>
            <a:pPr marL="177800" lvl="0" indent="-196850" algn="l" rtl="0">
              <a:lnSpc>
                <a:spcPct val="90000"/>
              </a:lnSpc>
              <a:spcBef>
                <a:spcPts val="800"/>
              </a:spcBef>
              <a:spcAft>
                <a:spcPts val="0"/>
              </a:spcAft>
              <a:buClr>
                <a:srgbClr val="000000"/>
              </a:buClr>
              <a:buSzPts val="1700"/>
              <a:buChar char="•"/>
            </a:pPr>
            <a:r>
              <a:rPr lang="en-GB" sz="1700">
                <a:latin typeface="Calibri"/>
                <a:ea typeface="Calibri"/>
                <a:cs typeface="Calibri"/>
                <a:sym typeface="Calibri"/>
              </a:rPr>
              <a:t>However, it is the use of drones the size of your hand, which can be deployed in swarms and used to track down and eliminate targets</a:t>
            </a:r>
            <a:endParaRPr sz="1400">
              <a:latin typeface="Calibri"/>
              <a:ea typeface="Calibri"/>
              <a:cs typeface="Calibri"/>
              <a:sym typeface="Calibri"/>
            </a:endParaRPr>
          </a:p>
          <a:p>
            <a:pPr marL="0" lvl="0" indent="0" algn="l" rtl="0">
              <a:spcBef>
                <a:spcPts val="0"/>
              </a:spcBef>
              <a:spcAft>
                <a:spcPts val="0"/>
              </a:spcAft>
              <a:buNone/>
            </a:pPr>
            <a:endParaRPr/>
          </a:p>
        </p:txBody>
      </p:sp>
      <p:sp>
        <p:nvSpPr>
          <p:cNvPr id="171" name="Google Shape;171;ga8bd1b6014_2_1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a8bd1b6014_2_1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0" name="Google Shape;180;ga8bd1b6014_2_1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ga8bd1b6014_2_1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8bd1b6014_2_12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ga8bd1b6014_2_1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a8bd1b603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a8bd1b603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So now you’ve heard some of the current and potential future uses of autonomous warfare, the advantages and disadvantages of it - has anyone here changed their mind?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a8bd1b6014_2_13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endParaRPr sz="1400" dirty="0">
              <a:solidFill>
                <a:schemeClr val="dk1"/>
              </a:solidFill>
              <a:latin typeface="Calibri"/>
              <a:ea typeface="Calibri"/>
              <a:cs typeface="Calibri"/>
              <a:sym typeface="Calibri"/>
            </a:endParaRPr>
          </a:p>
          <a:p>
            <a:pPr marL="177800" lvl="0" indent="-196850" algn="l" rtl="0">
              <a:lnSpc>
                <a:spcPct val="90000"/>
              </a:lnSpc>
              <a:spcBef>
                <a:spcPts val="800"/>
              </a:spcBef>
              <a:spcAft>
                <a:spcPts val="0"/>
              </a:spcAft>
              <a:buClr>
                <a:schemeClr val="dk1"/>
              </a:buClr>
              <a:buSzPts val="1100"/>
              <a:buChar char="•"/>
            </a:pPr>
            <a:r>
              <a:rPr lang="en-GB" dirty="0">
                <a:solidFill>
                  <a:schemeClr val="dk1"/>
                </a:solidFill>
                <a:latin typeface="Calibri"/>
                <a:ea typeface="Calibri"/>
                <a:cs typeface="Calibri"/>
                <a:sym typeface="Calibri"/>
              </a:rPr>
              <a:t>The key advantage of these weapons is the ability to search and identify the enemy and collect data about them. </a:t>
            </a:r>
            <a:endParaRPr dirty="0">
              <a:solidFill>
                <a:schemeClr val="dk1"/>
              </a:solidFill>
              <a:latin typeface="Calibri"/>
              <a:ea typeface="Calibri"/>
              <a:cs typeface="Calibri"/>
              <a:sym typeface="Calibri"/>
            </a:endParaRPr>
          </a:p>
          <a:p>
            <a:pPr marL="177800" lvl="0" indent="-196850" algn="l" rtl="0">
              <a:lnSpc>
                <a:spcPct val="90000"/>
              </a:lnSpc>
              <a:spcBef>
                <a:spcPts val="800"/>
              </a:spcBef>
              <a:spcAft>
                <a:spcPts val="0"/>
              </a:spcAft>
              <a:buClr>
                <a:schemeClr val="dk1"/>
              </a:buClr>
              <a:buSzPts val="1100"/>
              <a:buChar char="•"/>
            </a:pPr>
            <a:r>
              <a:rPr lang="en-GB" dirty="0">
                <a:solidFill>
                  <a:schemeClr val="dk1"/>
                </a:solidFill>
                <a:latin typeface="Calibri"/>
                <a:ea typeface="Calibri"/>
                <a:cs typeface="Calibri"/>
                <a:sym typeface="Calibri"/>
              </a:rPr>
              <a:t>Using these weapons will depend on the type of war – large scale conventional warfare </a:t>
            </a:r>
            <a:endParaRPr sz="1400" dirty="0">
              <a:solidFill>
                <a:schemeClr val="dk1"/>
              </a:solidFill>
              <a:latin typeface="Calibri"/>
              <a:ea typeface="Calibri"/>
              <a:cs typeface="Calibri"/>
              <a:sym typeface="Calibri"/>
            </a:endParaRPr>
          </a:p>
          <a:p>
            <a:pPr marL="177800" lvl="0" indent="-196850" algn="l" rtl="0">
              <a:lnSpc>
                <a:spcPct val="90000"/>
              </a:lnSpc>
              <a:spcBef>
                <a:spcPts val="800"/>
              </a:spcBef>
              <a:spcAft>
                <a:spcPts val="0"/>
              </a:spcAft>
              <a:buClr>
                <a:schemeClr val="dk1"/>
              </a:buClr>
              <a:buSzPts val="1100"/>
              <a:buChar char="•"/>
            </a:pPr>
            <a:r>
              <a:rPr lang="en-GB" dirty="0">
                <a:solidFill>
                  <a:schemeClr val="dk1"/>
                </a:solidFill>
                <a:latin typeface="Calibri"/>
                <a:ea typeface="Calibri"/>
                <a:cs typeface="Calibri"/>
                <a:sym typeface="Calibri"/>
              </a:rPr>
              <a:t>Differencing between legitimate targets will need to be addressed, not just between military and civilian – how can you surrender to a robot?</a:t>
            </a:r>
            <a:endParaRPr sz="1400" dirty="0">
              <a:solidFill>
                <a:schemeClr val="dk1"/>
              </a:solidFill>
              <a:latin typeface="Calibri"/>
              <a:ea typeface="Calibri"/>
              <a:cs typeface="Calibri"/>
              <a:sym typeface="Calibri"/>
            </a:endParaRPr>
          </a:p>
          <a:p>
            <a:pPr marL="520700" lvl="1" indent="-196850" algn="l" rtl="0">
              <a:lnSpc>
                <a:spcPct val="90000"/>
              </a:lnSpc>
              <a:spcBef>
                <a:spcPts val="400"/>
              </a:spcBef>
              <a:spcAft>
                <a:spcPts val="0"/>
              </a:spcAft>
              <a:buClr>
                <a:schemeClr val="dk1"/>
              </a:buClr>
              <a:buSzPts val="1100"/>
              <a:buChar char="•"/>
            </a:pPr>
            <a:r>
              <a:rPr lang="en-GB" dirty="0">
                <a:solidFill>
                  <a:schemeClr val="dk1"/>
                </a:solidFill>
                <a:latin typeface="Calibri"/>
                <a:ea typeface="Calibri"/>
                <a:cs typeface="Calibri"/>
                <a:sym typeface="Calibri"/>
              </a:rPr>
              <a:t>Human intervention is still needed losing the autonomy of the weapon system</a:t>
            </a:r>
            <a:endParaRPr sz="1400" dirty="0">
              <a:solidFill>
                <a:schemeClr val="dk1"/>
              </a:solidFill>
              <a:latin typeface="Calibri"/>
              <a:ea typeface="Calibri"/>
              <a:cs typeface="Calibri"/>
              <a:sym typeface="Calibri"/>
            </a:endParaRPr>
          </a:p>
          <a:p>
            <a:pPr marL="177800" lvl="0" indent="-196850" algn="l" rtl="0">
              <a:lnSpc>
                <a:spcPct val="90000"/>
              </a:lnSpc>
              <a:spcBef>
                <a:spcPts val="800"/>
              </a:spcBef>
              <a:spcAft>
                <a:spcPts val="0"/>
              </a:spcAft>
              <a:buClr>
                <a:schemeClr val="dk1"/>
              </a:buClr>
              <a:buSzPts val="1100"/>
              <a:buChar char="•"/>
            </a:pPr>
            <a:r>
              <a:rPr lang="en-GB" dirty="0">
                <a:solidFill>
                  <a:schemeClr val="dk1"/>
                </a:solidFill>
                <a:latin typeface="Calibri"/>
                <a:ea typeface="Calibri"/>
                <a:cs typeface="Calibri"/>
                <a:sym typeface="Calibri"/>
              </a:rPr>
              <a:t>Current rules of war are needed to be changed – some these weapons can be classed as WMDs which can limit how they are tested and used </a:t>
            </a:r>
            <a:endParaRPr sz="1400" dirty="0">
              <a:solidFill>
                <a:schemeClr val="dk1"/>
              </a:solidFill>
              <a:latin typeface="Calibri"/>
              <a:ea typeface="Calibri"/>
              <a:cs typeface="Calibri"/>
              <a:sym typeface="Calibri"/>
            </a:endParaRPr>
          </a:p>
          <a:p>
            <a:pPr marL="177800" lvl="0" indent="-196850" algn="l" rtl="0">
              <a:lnSpc>
                <a:spcPct val="90000"/>
              </a:lnSpc>
              <a:spcBef>
                <a:spcPts val="800"/>
              </a:spcBef>
              <a:spcAft>
                <a:spcPts val="0"/>
              </a:spcAft>
              <a:buClr>
                <a:schemeClr val="dk1"/>
              </a:buClr>
              <a:buSzPts val="1100"/>
              <a:buChar char="•"/>
            </a:pPr>
            <a:r>
              <a:rPr lang="en-GB" dirty="0">
                <a:solidFill>
                  <a:schemeClr val="dk1"/>
                </a:solidFill>
                <a:latin typeface="Calibri"/>
                <a:ea typeface="Calibri"/>
                <a:cs typeface="Calibri"/>
                <a:sym typeface="Calibri"/>
              </a:rPr>
              <a:t>Having the capabilities and using them are two different things</a:t>
            </a:r>
            <a:endParaRPr dirty="0"/>
          </a:p>
        </p:txBody>
      </p:sp>
      <p:sp>
        <p:nvSpPr>
          <p:cNvPr id="202" name="Google Shape;202;ga8bd1b6014_2_1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a8bd1b6014_2_1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1" name="Google Shape;211;ga8bd1b6014_2_14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ga8bd1b6014_2_14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8" name="Google Shape;58;p14"/>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59" name="Google Shape;59;p1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0" name="Google Shape;60;p1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1" name="Google Shape;61;p1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4" name="Google Shape;64;p15"/>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5" name="Google Shape;65;p1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6" name="Google Shape;66;p1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7" name="Google Shape;67;p1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0" name="Google Shape;70;p16"/>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71" name="Google Shape;71;p1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2" name="Google Shape;72;p1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3" name="Google Shape;73;p1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6" name="Google Shape;76;p17"/>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7" name="Google Shape;77;p17"/>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8" name="Google Shape;78;p1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9" name="Google Shape;79;p1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0" name="Google Shape;80;p1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3" name="Google Shape;83;p18"/>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4" name="Google Shape;84;p18"/>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5" name="Google Shape;85;p18"/>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6" name="Google Shape;86;p18"/>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7" name="Google Shape;87;p1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8" name="Google Shape;88;p1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9" name="Google Shape;89;p1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2" name="Google Shape;92;p1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3" name="Google Shape;93;p1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4" name="Google Shape;94;p1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7" name="Google Shape;97;p2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8" name="Google Shape;98;p2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1" name="Google Shape;101;p21"/>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02" name="Google Shape;102;p21"/>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03" name="Google Shape;103;p2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4" name="Google Shape;104;p2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5" name="Google Shape;105;p2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8" name="Google Shape;108;p22"/>
          <p:cNvSpPr>
            <a:spLocks noGrp="1"/>
          </p:cNvSpPr>
          <p:nvPr>
            <p:ph type="pic" idx="2"/>
          </p:nvPr>
        </p:nvSpPr>
        <p:spPr>
          <a:xfrm>
            <a:off x="3887391" y="740569"/>
            <a:ext cx="4629150" cy="3655219"/>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109" name="Google Shape;109;p22"/>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10" name="Google Shape;110;p2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1" name="Google Shape;111;p2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2" name="Google Shape;112;p2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5" name="Google Shape;115;p23"/>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6" name="Google Shape;116;p2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7" name="Google Shape;117;p2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8" name="Google Shape;118;p2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50073" y="1467446"/>
            <a:ext cx="4358879" cy="1971675"/>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1" name="Google Shape;121;p24"/>
          <p:cNvSpPr txBox="1">
            <a:spLocks noGrp="1"/>
          </p:cNvSpPr>
          <p:nvPr>
            <p:ph type="body" idx="1"/>
          </p:nvPr>
        </p:nvSpPr>
        <p:spPr>
          <a:xfrm rot="5400000">
            <a:off x="1349573" y="-447079"/>
            <a:ext cx="4358879" cy="5800725"/>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2" name="Google Shape;122;p2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3" name="Google Shape;123;p2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4" name="Google Shape;124;p2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1"/>
        <p:cNvGrpSpPr/>
        <p:nvPr/>
      </p:nvGrpSpPr>
      <p:grpSpPr>
        <a:xfrm>
          <a:off x="0" y="0"/>
          <a:ext cx="0" cy="0"/>
          <a:chOff x="0" y="0"/>
          <a:chExt cx="0" cy="0"/>
        </a:xfrm>
      </p:grpSpPr>
      <p:sp>
        <p:nvSpPr>
          <p:cNvPr id="132" name="Google Shape;132;p26"/>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33" name="Google Shape;133;p26"/>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lt1"/>
              </a:buClr>
              <a:buSzPts val="1400"/>
              <a:buChar char="•"/>
              <a:defRPr/>
            </a:lvl1pPr>
            <a:lvl2pPr marL="914400" lvl="1" indent="-317500" algn="l">
              <a:lnSpc>
                <a:spcPct val="90000"/>
              </a:lnSpc>
              <a:spcBef>
                <a:spcPts val="400"/>
              </a:spcBef>
              <a:spcAft>
                <a:spcPts val="0"/>
              </a:spcAft>
              <a:buClr>
                <a:schemeClr val="lt1"/>
              </a:buClr>
              <a:buSzPts val="1400"/>
              <a:buChar char="•"/>
              <a:defRPr/>
            </a:lvl2pPr>
            <a:lvl3pPr marL="1371600" lvl="2" indent="-317500" algn="l">
              <a:lnSpc>
                <a:spcPct val="90000"/>
              </a:lnSpc>
              <a:spcBef>
                <a:spcPts val="400"/>
              </a:spcBef>
              <a:spcAft>
                <a:spcPts val="0"/>
              </a:spcAft>
              <a:buClr>
                <a:schemeClr val="lt1"/>
              </a:buClr>
              <a:buSzPts val="1400"/>
              <a:buChar char="•"/>
              <a:defRPr/>
            </a:lvl3pPr>
            <a:lvl4pPr marL="1828800" lvl="3" indent="-317500" algn="l">
              <a:lnSpc>
                <a:spcPct val="90000"/>
              </a:lnSpc>
              <a:spcBef>
                <a:spcPts val="400"/>
              </a:spcBef>
              <a:spcAft>
                <a:spcPts val="0"/>
              </a:spcAft>
              <a:buClr>
                <a:schemeClr val="lt1"/>
              </a:buClr>
              <a:buSzPts val="1400"/>
              <a:buChar char="•"/>
              <a:defRPr/>
            </a:lvl4pPr>
            <a:lvl5pPr marL="2286000" lvl="4" indent="-317500" algn="l">
              <a:lnSpc>
                <a:spcPct val="90000"/>
              </a:lnSpc>
              <a:spcBef>
                <a:spcPts val="400"/>
              </a:spcBef>
              <a:spcAft>
                <a:spcPts val="0"/>
              </a:spcAft>
              <a:buClr>
                <a:schemeClr val="lt1"/>
              </a:buClr>
              <a:buSzPts val="1400"/>
              <a:buChar char="•"/>
              <a:defRPr/>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134" name="Google Shape;134;p2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5" name="Google Shape;135;p2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6" name="Google Shape;136;p2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lt1"/>
              </a:buClr>
              <a:buSzPts val="3300"/>
              <a:buFont typeface="Calibri"/>
              <a:buNone/>
              <a:defRPr sz="3300" b="0" i="0" u="none" strike="noStrike" cap="none">
                <a:solidFill>
                  <a:schemeClr val="lt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127" name="Google Shape;127;p25"/>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lt1"/>
              </a:buClr>
              <a:buSzPts val="2100"/>
              <a:buFont typeface="Arial"/>
              <a:buChar char="•"/>
              <a:defRPr sz="2100" b="0" i="0" u="none" strike="noStrike" cap="none">
                <a:solidFill>
                  <a:schemeClr val="lt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lt1"/>
              </a:buClr>
              <a:buSzPts val="1500"/>
              <a:buFont typeface="Arial"/>
              <a:buChar char="•"/>
              <a:defRPr sz="1500" b="0" i="0" u="none" strike="noStrike" cap="none">
                <a:solidFill>
                  <a:schemeClr val="lt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Calibri"/>
                <a:ea typeface="Calibri"/>
                <a:cs typeface="Calibri"/>
                <a:sym typeface="Calibri"/>
              </a:defRPr>
            </a:lvl9pPr>
          </a:lstStyle>
          <a:p>
            <a:endParaRPr/>
          </a:p>
        </p:txBody>
      </p:sp>
      <p:sp>
        <p:nvSpPr>
          <p:cNvPr id="128" name="Google Shape;128;p2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9pPr>
          </a:lstStyle>
          <a:p>
            <a:endParaRPr/>
          </a:p>
        </p:txBody>
      </p:sp>
      <p:sp>
        <p:nvSpPr>
          <p:cNvPr id="129" name="Google Shape;129;p2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9pPr>
          </a:lstStyle>
          <a:p>
            <a:endParaRPr/>
          </a:p>
        </p:txBody>
      </p:sp>
      <p:sp>
        <p:nvSpPr>
          <p:cNvPr id="130" name="Google Shape;130;p2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chemeClr val="lt1"/>
                </a:solidFill>
                <a:latin typeface="Calibri"/>
                <a:ea typeface="Calibri"/>
                <a:cs typeface="Calibri"/>
                <a:sym typeface="Calibri"/>
              </a:defRPr>
            </a:lvl1pPr>
            <a:lvl2pPr marL="0" marR="0" lvl="1" indent="0" algn="r" rtl="0">
              <a:spcBef>
                <a:spcPts val="0"/>
              </a:spcBef>
              <a:buNone/>
              <a:defRPr sz="900" b="0" i="0" u="none" strike="noStrike" cap="none">
                <a:solidFill>
                  <a:schemeClr val="lt1"/>
                </a:solidFill>
                <a:latin typeface="Calibri"/>
                <a:ea typeface="Calibri"/>
                <a:cs typeface="Calibri"/>
                <a:sym typeface="Calibri"/>
              </a:defRPr>
            </a:lvl2pPr>
            <a:lvl3pPr marL="0" marR="0" lvl="2" indent="0" algn="r" rtl="0">
              <a:spcBef>
                <a:spcPts val="0"/>
              </a:spcBef>
              <a:buNone/>
              <a:defRPr sz="900" b="0" i="0" u="none" strike="noStrike" cap="none">
                <a:solidFill>
                  <a:schemeClr val="lt1"/>
                </a:solidFill>
                <a:latin typeface="Calibri"/>
                <a:ea typeface="Calibri"/>
                <a:cs typeface="Calibri"/>
                <a:sym typeface="Calibri"/>
              </a:defRPr>
            </a:lvl3pPr>
            <a:lvl4pPr marL="0" marR="0" lvl="3" indent="0" algn="r" rtl="0">
              <a:spcBef>
                <a:spcPts val="0"/>
              </a:spcBef>
              <a:buNone/>
              <a:defRPr sz="900" b="0" i="0" u="none" strike="noStrike" cap="none">
                <a:solidFill>
                  <a:schemeClr val="lt1"/>
                </a:solidFill>
                <a:latin typeface="Calibri"/>
                <a:ea typeface="Calibri"/>
                <a:cs typeface="Calibri"/>
                <a:sym typeface="Calibri"/>
              </a:defRPr>
            </a:lvl4pPr>
            <a:lvl5pPr marL="0" marR="0" lvl="4" indent="0" algn="r" rtl="0">
              <a:spcBef>
                <a:spcPts val="0"/>
              </a:spcBef>
              <a:buNone/>
              <a:defRPr sz="900" b="0" i="0" u="none" strike="noStrike" cap="none">
                <a:solidFill>
                  <a:schemeClr val="lt1"/>
                </a:solidFill>
                <a:latin typeface="Calibri"/>
                <a:ea typeface="Calibri"/>
                <a:cs typeface="Calibri"/>
                <a:sym typeface="Calibri"/>
              </a:defRPr>
            </a:lvl5pPr>
            <a:lvl6pPr marL="0" marR="0" lvl="5" indent="0" algn="r" rtl="0">
              <a:spcBef>
                <a:spcPts val="0"/>
              </a:spcBef>
              <a:buNone/>
              <a:defRPr sz="900" b="0" i="0" u="none" strike="noStrike" cap="none">
                <a:solidFill>
                  <a:schemeClr val="lt1"/>
                </a:solidFill>
                <a:latin typeface="Calibri"/>
                <a:ea typeface="Calibri"/>
                <a:cs typeface="Calibri"/>
                <a:sym typeface="Calibri"/>
              </a:defRPr>
            </a:lvl6pPr>
            <a:lvl7pPr marL="0" marR="0" lvl="6" indent="0" algn="r" rtl="0">
              <a:spcBef>
                <a:spcPts val="0"/>
              </a:spcBef>
              <a:buNone/>
              <a:defRPr sz="900" b="0" i="0" u="none" strike="noStrike" cap="none">
                <a:solidFill>
                  <a:schemeClr val="lt1"/>
                </a:solidFill>
                <a:latin typeface="Calibri"/>
                <a:ea typeface="Calibri"/>
                <a:cs typeface="Calibri"/>
                <a:sym typeface="Calibri"/>
              </a:defRPr>
            </a:lvl7pPr>
            <a:lvl8pPr marL="0" marR="0" lvl="7" indent="0" algn="r" rtl="0">
              <a:spcBef>
                <a:spcPts val="0"/>
              </a:spcBef>
              <a:buNone/>
              <a:defRPr sz="900" b="0" i="0" u="none" strike="noStrike" cap="none">
                <a:solidFill>
                  <a:schemeClr val="lt1"/>
                </a:solidFill>
                <a:latin typeface="Calibri"/>
                <a:ea typeface="Calibri"/>
                <a:cs typeface="Calibri"/>
                <a:sym typeface="Calibri"/>
              </a:defRPr>
            </a:lvl8pPr>
            <a:lvl9pPr marL="0" marR="0" lvl="8" indent="0" algn="r" rtl="0">
              <a:spcBef>
                <a:spcPts val="0"/>
              </a:spcBef>
              <a:buNone/>
              <a:defRPr sz="9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70" r:id="rId1"/>
  </p:sldLayoutIdLst>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3.xml"/><Relationship Id="rId5" Type="http://schemas.openxmlformats.org/officeDocument/2006/relationships/image" Target="../media/image6.jp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10.png"/><Relationship Id="rId7" Type="http://schemas.openxmlformats.org/officeDocument/2006/relationships/hyperlink" Target="https://www.armscontrol.org/act/2019-03/features/autonomous-weapons-systems-laws-war" TargetMode="External"/><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hyperlink" Target="https://autonomousweapons.org/%20-" TargetMode="External"/><Relationship Id="rId5" Type="http://schemas.openxmlformats.org/officeDocument/2006/relationships/hyperlink" Target="https://www.youtube.com/watch?v=9CO6M2HsoIA" TargetMode="External"/><Relationship Id="rId10" Type="http://schemas.openxmlformats.org/officeDocument/2006/relationships/image" Target="../media/image13.png"/><Relationship Id="rId4" Type="http://schemas.openxmlformats.org/officeDocument/2006/relationships/hyperlink" Target="https://www.stopkillerrobots.org/" TargetMode="External"/><Relationship Id="rId9"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1"/>
        <p:cNvGrpSpPr/>
        <p:nvPr/>
      </p:nvGrpSpPr>
      <p:grpSpPr>
        <a:xfrm>
          <a:off x="0" y="0"/>
          <a:ext cx="0" cy="0"/>
          <a:chOff x="0" y="0"/>
          <a:chExt cx="0" cy="0"/>
        </a:xfrm>
      </p:grpSpPr>
      <p:pic>
        <p:nvPicPr>
          <p:cNvPr id="142" name="Google Shape;142;p27" descr="Musk, Hawking, Wozniak: Ban AI warfare, autonomous weapons - ExtremeTech"/>
          <p:cNvPicPr preferRelativeResize="0"/>
          <p:nvPr/>
        </p:nvPicPr>
        <p:blipFill rotWithShape="1">
          <a:blip r:embed="rId3">
            <a:alphaModFix/>
          </a:blip>
          <a:srcRect r="1778" b="1"/>
          <a:stretch/>
        </p:blipFill>
        <p:spPr>
          <a:xfrm>
            <a:off x="15" y="8"/>
            <a:ext cx="9143985" cy="5143492"/>
          </a:xfrm>
          <a:prstGeom prst="rect">
            <a:avLst/>
          </a:prstGeom>
          <a:noFill/>
          <a:ln>
            <a:noFill/>
          </a:ln>
        </p:spPr>
      </p:pic>
      <p:sp>
        <p:nvSpPr>
          <p:cNvPr id="143" name="Google Shape;143;p27"/>
          <p:cNvSpPr/>
          <p:nvPr/>
        </p:nvSpPr>
        <p:spPr>
          <a:xfrm>
            <a:off x="0" y="3017857"/>
            <a:ext cx="8262707" cy="1696781"/>
          </a:xfrm>
          <a:custGeom>
            <a:avLst/>
            <a:gdLst/>
            <a:ahLst/>
            <a:cxnLst/>
            <a:rect l="l" t="t" r="r" b="b"/>
            <a:pathLst>
              <a:path w="11016943" h="2262375" extrusionOk="0">
                <a:moveTo>
                  <a:pt x="0" y="0"/>
                </a:moveTo>
                <a:lnTo>
                  <a:pt x="9969166" y="0"/>
                </a:lnTo>
                <a:lnTo>
                  <a:pt x="11016943" y="2262375"/>
                </a:lnTo>
                <a:lnTo>
                  <a:pt x="4942050" y="2262375"/>
                </a:lnTo>
                <a:lnTo>
                  <a:pt x="4582160" y="2262375"/>
                </a:lnTo>
                <a:lnTo>
                  <a:pt x="0" y="2262375"/>
                </a:lnTo>
                <a:close/>
              </a:path>
            </a:pathLst>
          </a:custGeom>
          <a:solidFill>
            <a:srgbClr val="262626">
              <a:alpha val="87843"/>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44" name="Google Shape;144;p27"/>
          <p:cNvSpPr txBox="1">
            <a:spLocks noGrp="1"/>
          </p:cNvSpPr>
          <p:nvPr>
            <p:ph type="ctrTitle"/>
          </p:nvPr>
        </p:nvSpPr>
        <p:spPr>
          <a:xfrm>
            <a:off x="620100" y="3496400"/>
            <a:ext cx="6916500" cy="1002600"/>
          </a:xfrm>
          <a:prstGeom prst="rect">
            <a:avLst/>
          </a:prstGeom>
          <a:noFill/>
          <a:ln>
            <a:noFill/>
          </a:ln>
        </p:spPr>
        <p:txBody>
          <a:bodyPr spcFirstLastPara="1" wrap="square" lIns="68575" tIns="34275" rIns="68575" bIns="34275" anchor="b" anchorCtr="0">
            <a:noAutofit/>
          </a:bodyPr>
          <a:lstStyle/>
          <a:p>
            <a:pPr marL="0" lvl="0" indent="0" algn="l" rtl="0">
              <a:lnSpc>
                <a:spcPct val="90000"/>
              </a:lnSpc>
              <a:spcBef>
                <a:spcPts val="0"/>
              </a:spcBef>
              <a:spcAft>
                <a:spcPts val="0"/>
              </a:spcAft>
              <a:buClr>
                <a:srgbClr val="FFFFFF"/>
              </a:buClr>
              <a:buSzPts val="3200"/>
              <a:buFont typeface="Calibri"/>
              <a:buNone/>
            </a:pPr>
            <a:r>
              <a:rPr lang="en-GB" sz="3200" b="1" dirty="0">
                <a:solidFill>
                  <a:srgbClr val="FFFFFF"/>
                </a:solidFill>
              </a:rPr>
              <a:t>Autonomous warfare:</a:t>
            </a:r>
            <a:br>
              <a:rPr lang="en-GB" sz="3200" b="1" dirty="0">
                <a:solidFill>
                  <a:srgbClr val="FFFFFF"/>
                </a:solidFill>
              </a:rPr>
            </a:br>
            <a:r>
              <a:rPr lang="en-GB" sz="3200" b="1" dirty="0">
                <a:solidFill>
                  <a:srgbClr val="FFFFFF"/>
                </a:solidFill>
              </a:rPr>
              <a:t>Are there ever situations where it could be condoned?</a:t>
            </a:r>
            <a:endParaRPr sz="1100" b="1" dirty="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7"/>
        <p:cNvGrpSpPr/>
        <p:nvPr/>
      </p:nvGrpSpPr>
      <p:grpSpPr>
        <a:xfrm>
          <a:off x="0" y="0"/>
          <a:ext cx="0" cy="0"/>
          <a:chOff x="0" y="0"/>
          <a:chExt cx="0" cy="0"/>
        </a:xfrm>
      </p:grpSpPr>
      <p:sp>
        <p:nvSpPr>
          <p:cNvPr id="228" name="Google Shape;228;p37"/>
          <p:cNvSpPr/>
          <p:nvPr/>
        </p:nvSpPr>
        <p:spPr>
          <a:xfrm>
            <a:off x="0" y="0"/>
            <a:ext cx="9141714" cy="5143500"/>
          </a:xfrm>
          <a:prstGeom prst="rect">
            <a:avLst/>
          </a:prstGeom>
          <a:solidFill>
            <a:srgbClr val="3F3F3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29" name="Google Shape;229;p37"/>
          <p:cNvSpPr/>
          <p:nvPr/>
        </p:nvSpPr>
        <p:spPr>
          <a:xfrm>
            <a:off x="241173" y="240030"/>
            <a:ext cx="8661654" cy="4663440"/>
          </a:xfrm>
          <a:prstGeom prst="rect">
            <a:avLst/>
          </a:prstGeom>
          <a:solidFill>
            <a:schemeClr val="lt1"/>
          </a:solidFill>
          <a:ln w="127000" cap="sq" cmpd="thinThick">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30" name="Google Shape;230;p37"/>
          <p:cNvSpPr txBox="1">
            <a:spLocks noGrp="1"/>
          </p:cNvSpPr>
          <p:nvPr>
            <p:ph type="title"/>
          </p:nvPr>
        </p:nvSpPr>
        <p:spPr>
          <a:xfrm>
            <a:off x="628650" y="473872"/>
            <a:ext cx="7886700" cy="4824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GB" sz="1800" b="1"/>
              <a:t>References </a:t>
            </a:r>
            <a:endParaRPr sz="1800" b="1"/>
          </a:p>
        </p:txBody>
      </p:sp>
      <p:sp>
        <p:nvSpPr>
          <p:cNvPr id="231" name="Google Shape;231;p37"/>
          <p:cNvSpPr txBox="1">
            <a:spLocks noGrp="1"/>
          </p:cNvSpPr>
          <p:nvPr>
            <p:ph type="body" idx="1"/>
          </p:nvPr>
        </p:nvSpPr>
        <p:spPr>
          <a:xfrm>
            <a:off x="628650" y="956276"/>
            <a:ext cx="7886700" cy="3490500"/>
          </a:xfrm>
          <a:prstGeom prst="rect">
            <a:avLst/>
          </a:prstGeom>
          <a:noFill/>
          <a:ln>
            <a:noFill/>
          </a:ln>
        </p:spPr>
        <p:txBody>
          <a:bodyPr spcFirstLastPara="1" wrap="square" lIns="68575" tIns="34275" rIns="68575" bIns="34275" anchor="t" anchorCtr="0">
            <a:noAutofit/>
          </a:bodyPr>
          <a:lstStyle/>
          <a:p>
            <a:pPr marL="177800" lvl="0" indent="-184150" algn="l" rtl="0">
              <a:lnSpc>
                <a:spcPct val="90000"/>
              </a:lnSpc>
              <a:spcBef>
                <a:spcPts val="0"/>
              </a:spcBef>
              <a:spcAft>
                <a:spcPts val="0"/>
              </a:spcAft>
              <a:buClr>
                <a:schemeClr val="dk1"/>
              </a:buClr>
              <a:buSzPts val="700"/>
              <a:buChar char="•"/>
            </a:pPr>
            <a:r>
              <a:rPr lang="en-GB" sz="700" dirty="0"/>
              <a:t>Acheson, R., Conboy, C. et. Al (202AD). </a:t>
            </a:r>
            <a:r>
              <a:rPr lang="en-GB" sz="700" i="1" dirty="0"/>
              <a:t>Campaign to Stop Killer Robots</a:t>
            </a:r>
            <a:r>
              <a:rPr lang="en-GB" sz="700" dirty="0"/>
              <a:t>. [online] Stop Killer Robots. Available at: https://</a:t>
            </a:r>
            <a:r>
              <a:rPr lang="en-GB" sz="700" dirty="0" err="1"/>
              <a:t>www.stopkillerrobots.org</a:t>
            </a:r>
            <a:r>
              <a:rPr lang="en-GB" sz="700" dirty="0"/>
              <a:t>/</a:t>
            </a:r>
            <a:r>
              <a:rPr lang="en-GB" sz="700" dirty="0" err="1"/>
              <a:t>wp</a:t>
            </a:r>
            <a:r>
              <a:rPr lang="en-GB" sz="700" dirty="0"/>
              <a:t>-content/uploads/2020/02/2020_Campaigners-Kit_FINAL.pdf.</a:t>
            </a:r>
            <a:endParaRPr sz="1200" dirty="0"/>
          </a:p>
          <a:p>
            <a:pPr marL="177800" lvl="0" indent="-184150" algn="l" rtl="0">
              <a:lnSpc>
                <a:spcPct val="90000"/>
              </a:lnSpc>
              <a:spcBef>
                <a:spcPts val="800"/>
              </a:spcBef>
              <a:spcAft>
                <a:spcPts val="0"/>
              </a:spcAft>
              <a:buClr>
                <a:schemeClr val="dk1"/>
              </a:buClr>
              <a:buSzPts val="700"/>
              <a:buChar char="•"/>
            </a:pPr>
            <a:r>
              <a:rPr lang="en-GB" sz="700" dirty="0"/>
              <a:t>Arkin, R., Russell, S. and Min-Seok, K. (2018). </a:t>
            </a:r>
            <a:r>
              <a:rPr lang="en-GB" sz="700" i="1" dirty="0"/>
              <a:t>The Security Times The Security Times</a:t>
            </a:r>
            <a:r>
              <a:rPr lang="en-GB" sz="700" dirty="0"/>
              <a:t>. [online] Available at: https://</a:t>
            </a:r>
            <a:r>
              <a:rPr lang="en-GB" sz="700" dirty="0" err="1"/>
              <a:t>www.the</a:t>
            </a:r>
            <a:r>
              <a:rPr lang="en-GB" sz="700" dirty="0"/>
              <a:t>-security-</a:t>
            </a:r>
            <a:r>
              <a:rPr lang="en-GB" sz="700" dirty="0" err="1"/>
              <a:t>times.com</a:t>
            </a:r>
            <a:r>
              <a:rPr lang="en-GB" sz="700" dirty="0"/>
              <a:t>/</a:t>
            </a:r>
            <a:r>
              <a:rPr lang="en-GB" sz="700" dirty="0" err="1"/>
              <a:t>wp</a:t>
            </a:r>
            <a:r>
              <a:rPr lang="en-GB" sz="700" dirty="0"/>
              <a:t>-content/uploads/2018/02/ST_Feb2018_Doppel-2.pdf [Accessed 8 Nov. 2020].</a:t>
            </a:r>
            <a:endParaRPr sz="1200" dirty="0"/>
          </a:p>
          <a:p>
            <a:pPr marL="177800" lvl="0" indent="-184150" algn="l" rtl="0">
              <a:lnSpc>
                <a:spcPct val="90000"/>
              </a:lnSpc>
              <a:spcBef>
                <a:spcPts val="800"/>
              </a:spcBef>
              <a:spcAft>
                <a:spcPts val="0"/>
              </a:spcAft>
              <a:buClr>
                <a:schemeClr val="dk1"/>
              </a:buClr>
              <a:buSzPts val="700"/>
              <a:buChar char="•"/>
            </a:pPr>
            <a:r>
              <a:rPr lang="en-GB" sz="700" dirty="0"/>
              <a:t>Gayle, D. (2019). UK, US and Russia among those opposing killer robot ban. </a:t>
            </a:r>
            <a:r>
              <a:rPr lang="en-GB" sz="700" i="1" dirty="0"/>
              <a:t>The Guardian</a:t>
            </a:r>
            <a:r>
              <a:rPr lang="en-GB" sz="700" dirty="0"/>
              <a:t>. [online] 29 Mar. Available at: https://</a:t>
            </a:r>
            <a:r>
              <a:rPr lang="en-GB" sz="700" dirty="0" err="1"/>
              <a:t>www.theguardian.com</a:t>
            </a:r>
            <a:r>
              <a:rPr lang="en-GB" sz="700" dirty="0"/>
              <a:t>/science/2019/mar/29/</a:t>
            </a:r>
            <a:r>
              <a:rPr lang="en-GB" sz="700" dirty="0" err="1"/>
              <a:t>uk</a:t>
            </a:r>
            <a:r>
              <a:rPr lang="en-GB" sz="700" dirty="0"/>
              <a:t>-us-</a:t>
            </a:r>
            <a:r>
              <a:rPr lang="en-GB" sz="700" dirty="0" err="1"/>
              <a:t>russia</a:t>
            </a:r>
            <a:r>
              <a:rPr lang="en-GB" sz="700" dirty="0"/>
              <a:t>-opposing-killer-robot-ban-un-ai.</a:t>
            </a:r>
            <a:endParaRPr sz="1200" dirty="0"/>
          </a:p>
          <a:p>
            <a:pPr marL="177800" lvl="0" indent="-184150" algn="l" rtl="0">
              <a:lnSpc>
                <a:spcPct val="90000"/>
              </a:lnSpc>
              <a:spcBef>
                <a:spcPts val="800"/>
              </a:spcBef>
              <a:spcAft>
                <a:spcPts val="0"/>
              </a:spcAft>
              <a:buClr>
                <a:schemeClr val="dk1"/>
              </a:buClr>
              <a:buSzPts val="700"/>
              <a:buChar char="•"/>
            </a:pPr>
            <a:r>
              <a:rPr lang="en-GB" sz="700" dirty="0" err="1"/>
              <a:t>Grubrud</a:t>
            </a:r>
            <a:r>
              <a:rPr lang="en-GB" sz="700" dirty="0"/>
              <a:t>, M. (2016). </a:t>
            </a:r>
            <a:r>
              <a:rPr lang="en-GB" sz="700" i="1" dirty="0"/>
              <a:t>Full Page Reload</a:t>
            </a:r>
            <a:r>
              <a:rPr lang="en-GB" sz="700" dirty="0"/>
              <a:t>. [online] IEEE Spectrum: Technology, Engineering, and Science News. Available at: https://</a:t>
            </a:r>
            <a:r>
              <a:rPr lang="en-GB" sz="700" dirty="0" err="1"/>
              <a:t>spectrum.ieee.org</a:t>
            </a:r>
            <a:r>
              <a:rPr lang="en-GB" sz="700" dirty="0"/>
              <a:t>/automaton/robotics/military-robots/why-should-we-ban-autonomous-weapons-to-survive [Accessed 8 Nov. 2020].</a:t>
            </a:r>
            <a:endParaRPr sz="1200" dirty="0"/>
          </a:p>
          <a:p>
            <a:pPr marL="177800" lvl="0" indent="-184150" algn="l" rtl="0">
              <a:lnSpc>
                <a:spcPct val="90000"/>
              </a:lnSpc>
              <a:spcBef>
                <a:spcPts val="800"/>
              </a:spcBef>
              <a:spcAft>
                <a:spcPts val="0"/>
              </a:spcAft>
              <a:buClr>
                <a:schemeClr val="dk1"/>
              </a:buClr>
              <a:buSzPts val="700"/>
              <a:buChar char="•"/>
            </a:pPr>
            <a:r>
              <a:rPr lang="en-GB" sz="700" dirty="0"/>
              <a:t>Hambling, D. (2020). </a:t>
            </a:r>
            <a:r>
              <a:rPr lang="en-GB" sz="700" i="1" dirty="0"/>
              <a:t>U.S. Army’s New Drone Swarm May Be A Weapon Of Mass Destruction</a:t>
            </a:r>
            <a:r>
              <a:rPr lang="en-GB" sz="700" dirty="0"/>
              <a:t>. [online] Forbes. Available at: https://</a:t>
            </a:r>
            <a:r>
              <a:rPr lang="en-GB" sz="700" dirty="0" err="1"/>
              <a:t>www.forbes.com</a:t>
            </a:r>
            <a:r>
              <a:rPr lang="en-GB" sz="700" dirty="0"/>
              <a:t>/sites/</a:t>
            </a:r>
            <a:r>
              <a:rPr lang="en-GB" sz="700" dirty="0" err="1"/>
              <a:t>davidhambling</a:t>
            </a:r>
            <a:r>
              <a:rPr lang="en-GB" sz="700" dirty="0"/>
              <a:t>/2020/06/01/why-new-us-armys-tank-killing-drone-swarm-may-be-a-weapon-of-mass-destruction/?</a:t>
            </a:r>
            <a:r>
              <a:rPr lang="en-GB" sz="700" dirty="0" err="1"/>
              <a:t>sh</a:t>
            </a:r>
            <a:r>
              <a:rPr lang="en-GB" sz="700" dirty="0"/>
              <a:t>=7352bf5bece8 [Accessed 8 Nov. 2020].</a:t>
            </a:r>
            <a:endParaRPr sz="1200" dirty="0"/>
          </a:p>
          <a:p>
            <a:pPr marL="177800" lvl="0" indent="-184150" algn="l" rtl="0">
              <a:lnSpc>
                <a:spcPct val="90000"/>
              </a:lnSpc>
              <a:spcBef>
                <a:spcPts val="800"/>
              </a:spcBef>
              <a:spcAft>
                <a:spcPts val="0"/>
              </a:spcAft>
              <a:buClr>
                <a:schemeClr val="dk1"/>
              </a:buClr>
              <a:buSzPts val="700"/>
              <a:buChar char="•"/>
            </a:pPr>
            <a:r>
              <a:rPr lang="en-GB" sz="700" dirty="0" err="1"/>
              <a:t>Kallenborn</a:t>
            </a:r>
            <a:r>
              <a:rPr lang="en-GB" sz="700" dirty="0"/>
              <a:t>, Z. (2020). </a:t>
            </a:r>
            <a:r>
              <a:rPr lang="en-GB" sz="700" i="1" dirty="0"/>
              <a:t>Swarms of Mass Destruction: The Case for Declaring Armed and Fully Autonomous Drone Swarms as WMD</a:t>
            </a:r>
            <a:r>
              <a:rPr lang="en-GB" sz="700" dirty="0"/>
              <a:t>. [online] Modern War Institute. Available at: https://</a:t>
            </a:r>
            <a:r>
              <a:rPr lang="en-GB" sz="700" dirty="0" err="1"/>
              <a:t>mwi.usma.edu</a:t>
            </a:r>
            <a:r>
              <a:rPr lang="en-GB" sz="700" dirty="0"/>
              <a:t>/swarms-mass-destruction-case-declaring-armed-fully-autonomous-drone-swarms-wmd/ [Accessed 8 Nov. 2020].</a:t>
            </a:r>
            <a:endParaRPr sz="1200" dirty="0"/>
          </a:p>
          <a:p>
            <a:pPr marL="177800" lvl="0" indent="-184150" algn="l" rtl="0">
              <a:lnSpc>
                <a:spcPct val="90000"/>
              </a:lnSpc>
              <a:spcBef>
                <a:spcPts val="800"/>
              </a:spcBef>
              <a:spcAft>
                <a:spcPts val="0"/>
              </a:spcAft>
              <a:buClr>
                <a:schemeClr val="dk1"/>
              </a:buClr>
              <a:buSzPts val="700"/>
              <a:buChar char="•"/>
            </a:pPr>
            <a:r>
              <a:rPr lang="en-GB" sz="700" dirty="0" err="1"/>
              <a:t>Klare</a:t>
            </a:r>
            <a:r>
              <a:rPr lang="en-GB" sz="700" dirty="0"/>
              <a:t>, M.T. (2019). </a:t>
            </a:r>
            <a:r>
              <a:rPr lang="en-GB" sz="700" i="1" dirty="0"/>
              <a:t>Autonomous Weapons Systems and the Laws of War | Arms Control Association</a:t>
            </a:r>
            <a:r>
              <a:rPr lang="en-GB" sz="700" dirty="0"/>
              <a:t>. [online] </a:t>
            </a:r>
            <a:r>
              <a:rPr lang="en-GB" sz="700" dirty="0" err="1"/>
              <a:t>Armscontrol.org</a:t>
            </a:r>
            <a:r>
              <a:rPr lang="en-GB" sz="700" dirty="0"/>
              <a:t>. Available at: https://</a:t>
            </a:r>
            <a:r>
              <a:rPr lang="en-GB" sz="700" dirty="0" err="1"/>
              <a:t>www.armscontrol.org</a:t>
            </a:r>
            <a:r>
              <a:rPr lang="en-GB" sz="700" dirty="0"/>
              <a:t>/act/2019-03/features/autonomous-weapons-systems-laws-war.</a:t>
            </a:r>
            <a:endParaRPr sz="1200" dirty="0"/>
          </a:p>
          <a:p>
            <a:pPr marL="177800" lvl="0" indent="-184150" algn="l" rtl="0">
              <a:lnSpc>
                <a:spcPct val="90000"/>
              </a:lnSpc>
              <a:spcBef>
                <a:spcPts val="800"/>
              </a:spcBef>
              <a:spcAft>
                <a:spcPts val="0"/>
              </a:spcAft>
              <a:buClr>
                <a:schemeClr val="dk1"/>
              </a:buClr>
              <a:buSzPts val="700"/>
              <a:buChar char="•"/>
            </a:pPr>
            <a:r>
              <a:rPr lang="en-GB" sz="700" dirty="0"/>
              <a:t>Markoff, J. (2010). War Machines: Recruiting Robots for Combat (Published 2010). </a:t>
            </a:r>
            <a:r>
              <a:rPr lang="en-GB" sz="700" i="1" dirty="0"/>
              <a:t>The New York Times</a:t>
            </a:r>
            <a:r>
              <a:rPr lang="en-GB" sz="700" dirty="0"/>
              <a:t>. [online] 27 Nov. Available at: https://</a:t>
            </a:r>
            <a:r>
              <a:rPr lang="en-GB" sz="700" dirty="0" err="1"/>
              <a:t>www.nytimes.com</a:t>
            </a:r>
            <a:r>
              <a:rPr lang="en-GB" sz="700" dirty="0"/>
              <a:t>/2010/11/28/science/28robot.html#:~:text=%E2%80%9COne%20of%20the%20great%20arguments [Accessed 8 Nov. 2020].</a:t>
            </a:r>
            <a:endParaRPr sz="1200" dirty="0"/>
          </a:p>
          <a:p>
            <a:pPr marL="177800" lvl="0" indent="-184150" algn="l" rtl="0">
              <a:lnSpc>
                <a:spcPct val="90000"/>
              </a:lnSpc>
              <a:spcBef>
                <a:spcPts val="800"/>
              </a:spcBef>
              <a:spcAft>
                <a:spcPts val="0"/>
              </a:spcAft>
              <a:buClr>
                <a:schemeClr val="dk1"/>
              </a:buClr>
              <a:buSzPts val="700"/>
              <a:buChar char="•"/>
            </a:pPr>
            <a:r>
              <a:rPr lang="en-GB" sz="700" dirty="0"/>
              <a:t>Müller, V. (2016). Autonomous Killer Robots Are Probably Good News. In: E. Di Nucci and F. </a:t>
            </a:r>
            <a:r>
              <a:rPr lang="en-GB" sz="700" dirty="0" err="1"/>
              <a:t>Santoni</a:t>
            </a:r>
            <a:r>
              <a:rPr lang="en-GB" sz="700" dirty="0"/>
              <a:t> de </a:t>
            </a:r>
            <a:r>
              <a:rPr lang="en-GB" sz="700" dirty="0" err="1"/>
              <a:t>Sio</a:t>
            </a:r>
            <a:r>
              <a:rPr lang="en-GB" sz="700" dirty="0"/>
              <a:t>, eds., </a:t>
            </a:r>
            <a:r>
              <a:rPr lang="en-GB" sz="700" i="1" dirty="0"/>
              <a:t>Drones and Responsibility: Legal, Philosophical and Socio-Technical Perspectives on the Use of Remotely Controlled Weapons.</a:t>
            </a:r>
            <a:r>
              <a:rPr lang="en-GB" sz="700" dirty="0"/>
              <a:t> [online] London: Ashgate. Available at: https://</a:t>
            </a:r>
            <a:r>
              <a:rPr lang="en-GB" sz="700" dirty="0" err="1"/>
              <a:t>philpapers.org</a:t>
            </a:r>
            <a:r>
              <a:rPr lang="en-GB" sz="700" dirty="0"/>
              <a:t>/archive/</a:t>
            </a:r>
            <a:r>
              <a:rPr lang="en-GB" sz="700" dirty="0" err="1"/>
              <a:t>MLLAKR.pdf</a:t>
            </a:r>
            <a:r>
              <a:rPr lang="en-GB" sz="700" dirty="0"/>
              <a:t> [Accessed 8 Nov. 2020].</a:t>
            </a:r>
            <a:endParaRPr sz="1200" dirty="0"/>
          </a:p>
          <a:p>
            <a:pPr marL="177800" lvl="0" indent="-184150" algn="l" rtl="0">
              <a:lnSpc>
                <a:spcPct val="90000"/>
              </a:lnSpc>
              <a:spcBef>
                <a:spcPts val="800"/>
              </a:spcBef>
              <a:spcAft>
                <a:spcPts val="0"/>
              </a:spcAft>
              <a:buClr>
                <a:schemeClr val="dk1"/>
              </a:buClr>
              <a:buSzPts val="700"/>
              <a:buChar char="•"/>
            </a:pPr>
            <a:r>
              <a:rPr lang="en-GB" sz="700" dirty="0"/>
              <a:t>Piper, K. (2019). </a:t>
            </a:r>
            <a:r>
              <a:rPr lang="en-GB" sz="700" i="1" dirty="0"/>
              <a:t>Death by algorithm: the age of killer robots is closer than you think</a:t>
            </a:r>
            <a:r>
              <a:rPr lang="en-GB" sz="700" dirty="0"/>
              <a:t>. [online] Vox. Available at: https://</a:t>
            </a:r>
            <a:r>
              <a:rPr lang="en-GB" sz="700" dirty="0" err="1"/>
              <a:t>www.vox.com</a:t>
            </a:r>
            <a:r>
              <a:rPr lang="en-GB" sz="700" dirty="0"/>
              <a:t>/2019/6/21/18691459/killer-robots-lethal-autonomous-weapons-ai-war.</a:t>
            </a:r>
            <a:endParaRPr sz="1200" dirty="0"/>
          </a:p>
          <a:p>
            <a:pPr marL="177800" lvl="0" indent="-184150" algn="l" rtl="0">
              <a:lnSpc>
                <a:spcPct val="90000"/>
              </a:lnSpc>
              <a:spcBef>
                <a:spcPts val="800"/>
              </a:spcBef>
              <a:spcAft>
                <a:spcPts val="0"/>
              </a:spcAft>
              <a:buClr>
                <a:schemeClr val="dk1"/>
              </a:buClr>
              <a:buSzPts val="700"/>
              <a:buChar char="•"/>
            </a:pPr>
            <a:r>
              <a:rPr lang="en-GB" sz="700" dirty="0"/>
              <a:t>Primer, A. (2018). </a:t>
            </a:r>
            <a:r>
              <a:rPr lang="en-GB" sz="700" i="1" dirty="0"/>
              <a:t>Algorithmic Bias and the Weaponization of Increasingly Autonomous Technologies A PRIMER No. 9</a:t>
            </a:r>
            <a:r>
              <a:rPr lang="en-GB" sz="700" dirty="0"/>
              <a:t>. [online] United Nations Institute for Disarmament Research. Available at: https://</a:t>
            </a:r>
            <a:r>
              <a:rPr lang="en-GB" sz="700" dirty="0" err="1"/>
              <a:t>unidir.org</a:t>
            </a:r>
            <a:r>
              <a:rPr lang="en-GB" sz="700" dirty="0"/>
              <a:t>/sites/default/files/publication/pdfs/algorithmic-bias-and-the-weaponization-of-increasingly-autonomous-technologies-en-720.pdf.</a:t>
            </a:r>
            <a:endParaRPr sz="1200" dirty="0"/>
          </a:p>
          <a:p>
            <a:pPr marL="177800" lvl="0" indent="-184150" algn="l" rtl="0">
              <a:lnSpc>
                <a:spcPct val="90000"/>
              </a:lnSpc>
              <a:spcBef>
                <a:spcPts val="800"/>
              </a:spcBef>
              <a:spcAft>
                <a:spcPts val="0"/>
              </a:spcAft>
              <a:buClr>
                <a:schemeClr val="dk1"/>
              </a:buClr>
              <a:buSzPts val="700"/>
              <a:buChar char="•"/>
            </a:pPr>
            <a:r>
              <a:rPr lang="en-GB" sz="700" dirty="0" err="1"/>
              <a:t>Scharre</a:t>
            </a:r>
            <a:r>
              <a:rPr lang="en-GB" sz="700" dirty="0"/>
              <a:t>, P. (2019). </a:t>
            </a:r>
            <a:r>
              <a:rPr lang="en-GB" sz="700" i="1" dirty="0"/>
              <a:t>Army of none : autonomous weapons and the future of war</a:t>
            </a:r>
            <a:r>
              <a:rPr lang="en-GB" sz="700" dirty="0"/>
              <a:t>. New York: W.W. Norton &amp; Company, . ©218.</a:t>
            </a:r>
            <a:endParaRPr sz="1200" dirty="0"/>
          </a:p>
          <a:p>
            <a:pPr marL="177800" lvl="0" indent="-184150" algn="l" rtl="0">
              <a:lnSpc>
                <a:spcPct val="90000"/>
              </a:lnSpc>
              <a:spcBef>
                <a:spcPts val="800"/>
              </a:spcBef>
              <a:spcAft>
                <a:spcPts val="0"/>
              </a:spcAft>
              <a:buClr>
                <a:schemeClr val="dk1"/>
              </a:buClr>
              <a:buSzPts val="700"/>
              <a:buChar char="•"/>
            </a:pPr>
            <a:r>
              <a:rPr lang="en-GB" sz="700" dirty="0"/>
              <a:t>Sparrow, R. (2016). Robots and Respect: Assessing the Case Against Autonomous Weapon Systems. </a:t>
            </a:r>
            <a:r>
              <a:rPr lang="en-GB" sz="700" i="1" dirty="0"/>
              <a:t>Ethics &amp; International Affairs</a:t>
            </a:r>
            <a:r>
              <a:rPr lang="en-GB" sz="700" dirty="0"/>
              <a:t>, 30(1), pp.93–116.</a:t>
            </a:r>
            <a:endParaRPr sz="1200" dirty="0"/>
          </a:p>
          <a:p>
            <a:pPr marL="177800" lvl="0" indent="-184150" algn="l" rtl="0">
              <a:lnSpc>
                <a:spcPct val="90000"/>
              </a:lnSpc>
              <a:spcBef>
                <a:spcPts val="800"/>
              </a:spcBef>
              <a:spcAft>
                <a:spcPts val="0"/>
              </a:spcAft>
              <a:buClr>
                <a:schemeClr val="dk1"/>
              </a:buClr>
              <a:buSzPts val="700"/>
              <a:buChar char="•"/>
            </a:pPr>
            <a:r>
              <a:rPr lang="en-GB" sz="700" dirty="0"/>
              <a:t>Stop Autonomous Weapons (2017). </a:t>
            </a:r>
            <a:r>
              <a:rPr lang="en-GB" sz="700" i="1" dirty="0"/>
              <a:t>Slaughterbots</a:t>
            </a:r>
            <a:r>
              <a:rPr lang="en-GB" sz="700" dirty="0"/>
              <a:t>. </a:t>
            </a:r>
            <a:r>
              <a:rPr lang="en-GB" sz="700" i="1" dirty="0"/>
              <a:t>YouTube</a:t>
            </a:r>
            <a:r>
              <a:rPr lang="en-GB" sz="700" dirty="0"/>
              <a:t>. Available at: https://</a:t>
            </a:r>
            <a:r>
              <a:rPr lang="en-GB" sz="700" dirty="0" err="1"/>
              <a:t>www.youtube.com</a:t>
            </a:r>
            <a:r>
              <a:rPr lang="en-GB" sz="700" dirty="0"/>
              <a:t>/</a:t>
            </a:r>
            <a:r>
              <a:rPr lang="en-GB" sz="700" dirty="0" err="1"/>
              <a:t>watch?v</a:t>
            </a:r>
            <a:r>
              <a:rPr lang="en-GB" sz="700" dirty="0"/>
              <a:t>=9CO6M2HsoIA.</a:t>
            </a:r>
            <a:endParaRPr sz="1200" dirty="0"/>
          </a:p>
          <a:p>
            <a:pPr marL="177800" lvl="0" indent="-184150" algn="l" rtl="0">
              <a:lnSpc>
                <a:spcPct val="90000"/>
              </a:lnSpc>
              <a:spcBef>
                <a:spcPts val="800"/>
              </a:spcBef>
              <a:spcAft>
                <a:spcPts val="0"/>
              </a:spcAft>
              <a:buClr>
                <a:schemeClr val="dk1"/>
              </a:buClr>
              <a:buSzPts val="700"/>
              <a:buChar char="•"/>
            </a:pPr>
            <a:r>
              <a:rPr lang="en-GB" sz="700" dirty="0" err="1"/>
              <a:t>www.paxforpeace.nl</a:t>
            </a:r>
            <a:r>
              <a:rPr lang="en-GB" sz="700" dirty="0"/>
              <a:t>. (n.d.). </a:t>
            </a:r>
            <a:r>
              <a:rPr lang="en-GB" sz="700" i="1" dirty="0"/>
              <a:t>Peace organisation PAX - Killer Robots</a:t>
            </a:r>
            <a:r>
              <a:rPr lang="en-GB" sz="700" dirty="0"/>
              <a:t>. [online] Available at: https://</a:t>
            </a:r>
            <a:r>
              <a:rPr lang="en-GB" sz="700" dirty="0" err="1"/>
              <a:t>www.paxforpeace.nl</a:t>
            </a:r>
            <a:r>
              <a:rPr lang="en-GB" sz="700" dirty="0"/>
              <a:t>/our-work/programmes/killer-robots [Accessed 8 Nov. 2020].</a:t>
            </a:r>
            <a:endParaRPr sz="1200" dirty="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14141"/>
        </a:solidFill>
        <a:effectLst/>
      </p:bgPr>
    </p:bg>
    <p:spTree>
      <p:nvGrpSpPr>
        <p:cNvPr id="1" name="Shape 149"/>
        <p:cNvGrpSpPr/>
        <p:nvPr/>
      </p:nvGrpSpPr>
      <p:grpSpPr>
        <a:xfrm>
          <a:off x="0" y="0"/>
          <a:ext cx="0" cy="0"/>
          <a:chOff x="0" y="0"/>
          <a:chExt cx="0" cy="0"/>
        </a:xfrm>
      </p:grpSpPr>
      <p:pic>
        <p:nvPicPr>
          <p:cNvPr id="150" name="Google Shape;150;p28" descr="Legality of drone warfare — The Bureau of Investigative Journalism"/>
          <p:cNvPicPr preferRelativeResize="0"/>
          <p:nvPr/>
        </p:nvPicPr>
        <p:blipFill rotWithShape="1">
          <a:blip r:embed="rId3">
            <a:alphaModFix/>
          </a:blip>
          <a:srcRect l="25"/>
          <a:stretch/>
        </p:blipFill>
        <p:spPr>
          <a:xfrm>
            <a:off x="15" y="8"/>
            <a:ext cx="9141699" cy="5143493"/>
          </a:xfrm>
          <a:prstGeom prst="rect">
            <a:avLst/>
          </a:prstGeom>
          <a:noFill/>
          <a:ln>
            <a:noFill/>
          </a:ln>
        </p:spPr>
      </p:pic>
      <p:sp>
        <p:nvSpPr>
          <p:cNvPr id="151" name="Google Shape;151;p28"/>
          <p:cNvSpPr/>
          <p:nvPr/>
        </p:nvSpPr>
        <p:spPr>
          <a:xfrm>
            <a:off x="0" y="3017857"/>
            <a:ext cx="8262707" cy="1696781"/>
          </a:xfrm>
          <a:custGeom>
            <a:avLst/>
            <a:gdLst/>
            <a:ahLst/>
            <a:cxnLst/>
            <a:rect l="l" t="t" r="r" b="b"/>
            <a:pathLst>
              <a:path w="11016943" h="2262375" extrusionOk="0">
                <a:moveTo>
                  <a:pt x="0" y="0"/>
                </a:moveTo>
                <a:lnTo>
                  <a:pt x="9969166" y="0"/>
                </a:lnTo>
                <a:lnTo>
                  <a:pt x="11016943" y="2262375"/>
                </a:lnTo>
                <a:lnTo>
                  <a:pt x="4942050" y="2262375"/>
                </a:lnTo>
                <a:lnTo>
                  <a:pt x="4582160" y="2262375"/>
                </a:lnTo>
                <a:lnTo>
                  <a:pt x="0" y="2262375"/>
                </a:lnTo>
                <a:close/>
              </a:path>
            </a:pathLst>
          </a:custGeom>
          <a:solidFill>
            <a:srgbClr val="262626">
              <a:alpha val="87843"/>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52" name="Google Shape;152;p28"/>
          <p:cNvSpPr txBox="1">
            <a:spLocks noGrp="1"/>
          </p:cNvSpPr>
          <p:nvPr>
            <p:ph type="title"/>
          </p:nvPr>
        </p:nvSpPr>
        <p:spPr>
          <a:xfrm>
            <a:off x="463547" y="3139312"/>
            <a:ext cx="6949328" cy="467127"/>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lt1"/>
              </a:buClr>
              <a:buSzPts val="2700"/>
              <a:buFont typeface="Calibri"/>
              <a:buNone/>
            </a:pPr>
            <a:r>
              <a:rPr lang="en-GB" sz="2700"/>
              <a:t>What is autonomous warfare?</a:t>
            </a:r>
            <a:endParaRPr sz="1100"/>
          </a:p>
        </p:txBody>
      </p:sp>
      <p:sp>
        <p:nvSpPr>
          <p:cNvPr id="153" name="Google Shape;153;p28"/>
          <p:cNvSpPr txBox="1">
            <a:spLocks noGrp="1"/>
          </p:cNvSpPr>
          <p:nvPr>
            <p:ph type="body" idx="1"/>
          </p:nvPr>
        </p:nvSpPr>
        <p:spPr>
          <a:xfrm>
            <a:off x="463550" y="3642697"/>
            <a:ext cx="7173900" cy="656100"/>
          </a:xfrm>
          <a:prstGeom prst="rect">
            <a:avLst/>
          </a:prstGeom>
          <a:noFill/>
          <a:ln>
            <a:noFill/>
          </a:ln>
        </p:spPr>
        <p:txBody>
          <a:bodyPr spcFirstLastPara="1" wrap="square" lIns="68575" tIns="34275" rIns="68575" bIns="34275" anchor="t" anchorCtr="0">
            <a:noAutofit/>
          </a:bodyPr>
          <a:lstStyle/>
          <a:p>
            <a:pPr marL="177800" lvl="0" indent="-196850" algn="l" rtl="0">
              <a:lnSpc>
                <a:spcPct val="90000"/>
              </a:lnSpc>
              <a:spcBef>
                <a:spcPts val="0"/>
              </a:spcBef>
              <a:spcAft>
                <a:spcPts val="0"/>
              </a:spcAft>
              <a:buClr>
                <a:schemeClr val="lt1"/>
              </a:buClr>
              <a:buSzPts val="1700"/>
              <a:buChar char="•"/>
            </a:pPr>
            <a:r>
              <a:rPr lang="en-GB" sz="1700" dirty="0"/>
              <a:t>Autonomous warfare is the use of robotic systems that are able to select and attack targets </a:t>
            </a:r>
            <a:r>
              <a:rPr lang="en-GB" sz="1700" b="1" dirty="0"/>
              <a:t>without a human operator.</a:t>
            </a:r>
            <a:endParaRPr sz="1400" b="1" dirty="0"/>
          </a:p>
          <a:p>
            <a:pPr marL="177800" lvl="0" indent="-88900" algn="l" rtl="0">
              <a:lnSpc>
                <a:spcPct val="90000"/>
              </a:lnSpc>
              <a:spcBef>
                <a:spcPts val="800"/>
              </a:spcBef>
              <a:spcAft>
                <a:spcPts val="0"/>
              </a:spcAft>
              <a:buClr>
                <a:schemeClr val="lt1"/>
              </a:buClr>
              <a:buSzPts val="1400"/>
              <a:buNone/>
            </a:pPr>
            <a:endParaRPr sz="1400" dirty="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14141"/>
        </a:solidFill>
        <a:effectLst/>
      </p:bgPr>
    </p:bg>
    <p:spTree>
      <p:nvGrpSpPr>
        <p:cNvPr id="1" name="Shape 162"/>
        <p:cNvGrpSpPr/>
        <p:nvPr/>
      </p:nvGrpSpPr>
      <p:grpSpPr>
        <a:xfrm>
          <a:off x="0" y="0"/>
          <a:ext cx="0" cy="0"/>
          <a:chOff x="0" y="0"/>
          <a:chExt cx="0" cy="0"/>
        </a:xfrm>
      </p:grpSpPr>
      <p:pic>
        <p:nvPicPr>
          <p:cNvPr id="163" name="Google Shape;163;p30" descr="Phalanx CIWS Close-in Weapon System In Action - US Navy's Deadly Autocannon  - YouTube"/>
          <p:cNvPicPr preferRelativeResize="0"/>
          <p:nvPr/>
        </p:nvPicPr>
        <p:blipFill rotWithShape="1">
          <a:blip r:embed="rId3">
            <a:alphaModFix/>
          </a:blip>
          <a:srcRect r="42504"/>
          <a:stretch/>
        </p:blipFill>
        <p:spPr>
          <a:xfrm>
            <a:off x="3886578" y="8"/>
            <a:ext cx="5257422" cy="5143493"/>
          </a:xfrm>
          <a:custGeom>
            <a:avLst/>
            <a:gdLst/>
            <a:ahLst/>
            <a:cxnLst/>
            <a:rect l="l" t="t" r="r" b="b"/>
            <a:pathLst>
              <a:path w="7009896" h="6858000" extrusionOk="0">
                <a:moveTo>
                  <a:pt x="0" y="0"/>
                </a:moveTo>
                <a:lnTo>
                  <a:pt x="7009896" y="0"/>
                </a:lnTo>
                <a:lnTo>
                  <a:pt x="7009896" y="6858000"/>
                </a:lnTo>
                <a:lnTo>
                  <a:pt x="21616" y="6858000"/>
                </a:lnTo>
                <a:lnTo>
                  <a:pt x="129867" y="6647018"/>
                </a:lnTo>
                <a:cubicBezTo>
                  <a:pt x="1043295" y="4758249"/>
                  <a:pt x="1332296" y="2559611"/>
                  <a:pt x="814641" y="380651"/>
                </a:cubicBezTo>
                <a:lnTo>
                  <a:pt x="714685" y="1"/>
                </a:lnTo>
                <a:lnTo>
                  <a:pt x="0" y="1"/>
                </a:lnTo>
                <a:close/>
              </a:path>
            </a:pathLst>
          </a:custGeom>
          <a:noFill/>
          <a:ln>
            <a:noFill/>
          </a:ln>
        </p:spPr>
      </p:pic>
      <p:sp>
        <p:nvSpPr>
          <p:cNvPr id="164" name="Google Shape;164;p30"/>
          <p:cNvSpPr/>
          <p:nvPr/>
        </p:nvSpPr>
        <p:spPr>
          <a:xfrm>
            <a:off x="0" y="-1"/>
            <a:ext cx="4860055" cy="5143501"/>
          </a:xfrm>
          <a:custGeom>
            <a:avLst/>
            <a:gdLst/>
            <a:ahLst/>
            <a:cxnLst/>
            <a:rect l="l" t="t" r="r" b="b"/>
            <a:pathLst>
              <a:path w="6480073" h="6858002" extrusionOk="0">
                <a:moveTo>
                  <a:pt x="6130244" y="0"/>
                </a:moveTo>
                <a:lnTo>
                  <a:pt x="6212951" y="314584"/>
                </a:lnTo>
                <a:cubicBezTo>
                  <a:pt x="6745828" y="2551616"/>
                  <a:pt x="6460994" y="4808873"/>
                  <a:pt x="5540779" y="6756649"/>
                </a:cubicBezTo>
                <a:lnTo>
                  <a:pt x="5489971" y="6858002"/>
                </a:lnTo>
                <a:lnTo>
                  <a:pt x="0" y="6858002"/>
                </a:lnTo>
                <a:lnTo>
                  <a:pt x="0" y="0"/>
                </a:lnTo>
                <a:close/>
              </a:path>
            </a:pathLst>
          </a:custGeom>
          <a:solidFill>
            <a:schemeClr val="lt1">
              <a:alpha val="8000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65" name="Google Shape;165;p30"/>
          <p:cNvSpPr/>
          <p:nvPr/>
        </p:nvSpPr>
        <p:spPr>
          <a:xfrm>
            <a:off x="0" y="0"/>
            <a:ext cx="4686912" cy="5143501"/>
          </a:xfrm>
          <a:custGeom>
            <a:avLst/>
            <a:gdLst/>
            <a:ahLst/>
            <a:cxnLst/>
            <a:rect l="l" t="t" r="r" b="b"/>
            <a:pathLst>
              <a:path w="6249216" h="6858001" extrusionOk="0">
                <a:moveTo>
                  <a:pt x="0" y="0"/>
                </a:moveTo>
                <a:lnTo>
                  <a:pt x="5893742" y="1"/>
                </a:lnTo>
                <a:lnTo>
                  <a:pt x="5993697" y="380651"/>
                </a:lnTo>
                <a:cubicBezTo>
                  <a:pt x="6511353" y="2559611"/>
                  <a:pt x="6222352" y="4758249"/>
                  <a:pt x="5308924" y="6647018"/>
                </a:cubicBezTo>
                <a:lnTo>
                  <a:pt x="5200672" y="6858001"/>
                </a:lnTo>
                <a:lnTo>
                  <a:pt x="1" y="6858001"/>
                </a:lnTo>
                <a:close/>
              </a:path>
            </a:pathLst>
          </a:custGeom>
          <a:solidFill>
            <a:srgbClr val="41414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66" name="Google Shape;166;p30"/>
          <p:cNvSpPr txBox="1">
            <a:spLocks noGrp="1"/>
          </p:cNvSpPr>
          <p:nvPr>
            <p:ph type="title"/>
          </p:nvPr>
        </p:nvSpPr>
        <p:spPr>
          <a:xfrm>
            <a:off x="603505" y="440817"/>
            <a:ext cx="3586800" cy="994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lt1"/>
              </a:buClr>
              <a:buSzPts val="3100"/>
              <a:buFont typeface="Calibri"/>
              <a:buNone/>
            </a:pPr>
            <a:r>
              <a:rPr lang="en-GB" sz="3100" b="1" dirty="0"/>
              <a:t>Autonomous weapons today</a:t>
            </a:r>
            <a:endParaRPr sz="1100" b="1" dirty="0"/>
          </a:p>
        </p:txBody>
      </p:sp>
      <p:sp>
        <p:nvSpPr>
          <p:cNvPr id="167" name="Google Shape;167;p30"/>
          <p:cNvSpPr txBox="1">
            <a:spLocks noGrp="1"/>
          </p:cNvSpPr>
          <p:nvPr>
            <p:ph type="body" idx="1"/>
          </p:nvPr>
        </p:nvSpPr>
        <p:spPr>
          <a:xfrm>
            <a:off x="603475" y="1547571"/>
            <a:ext cx="3586800" cy="3303600"/>
          </a:xfrm>
          <a:prstGeom prst="rect">
            <a:avLst/>
          </a:prstGeom>
          <a:noFill/>
          <a:ln>
            <a:noFill/>
          </a:ln>
        </p:spPr>
        <p:txBody>
          <a:bodyPr spcFirstLastPara="1" wrap="square" lIns="68575" tIns="34275" rIns="68575" bIns="34275" anchor="t" anchorCtr="0">
            <a:noAutofit/>
          </a:bodyPr>
          <a:lstStyle/>
          <a:p>
            <a:pPr marL="215900" lvl="0" indent="-241300" algn="l" rtl="0">
              <a:lnSpc>
                <a:spcPct val="90000"/>
              </a:lnSpc>
              <a:spcBef>
                <a:spcPts val="0"/>
              </a:spcBef>
              <a:spcAft>
                <a:spcPts val="0"/>
              </a:spcAft>
              <a:buClr>
                <a:schemeClr val="lt1"/>
              </a:buClr>
              <a:buSzPts val="1800"/>
              <a:buFont typeface="Arial"/>
              <a:buChar char="•"/>
            </a:pPr>
            <a:r>
              <a:rPr lang="en-GB" sz="1800" dirty="0"/>
              <a:t>The concept of autonomous warfare is not new.</a:t>
            </a:r>
            <a:endParaRPr sz="1500" dirty="0"/>
          </a:p>
          <a:p>
            <a:pPr marL="215900" lvl="0" indent="-241300" algn="l" rtl="0">
              <a:lnSpc>
                <a:spcPct val="90000"/>
              </a:lnSpc>
              <a:spcBef>
                <a:spcPts val="800"/>
              </a:spcBef>
              <a:spcAft>
                <a:spcPts val="0"/>
              </a:spcAft>
              <a:buClr>
                <a:schemeClr val="lt1"/>
              </a:buClr>
              <a:buSzPts val="1800"/>
              <a:buFont typeface="Arial"/>
              <a:buChar char="•"/>
            </a:pPr>
            <a:r>
              <a:rPr lang="en-GB" sz="1800" dirty="0"/>
              <a:t>Since the 1970s, autonomous weapons have been used in self-defence.</a:t>
            </a:r>
            <a:endParaRPr sz="1500" dirty="0"/>
          </a:p>
          <a:p>
            <a:pPr marL="215900" lvl="0" indent="-241300" algn="l" rtl="0">
              <a:lnSpc>
                <a:spcPct val="90000"/>
              </a:lnSpc>
              <a:spcBef>
                <a:spcPts val="800"/>
              </a:spcBef>
              <a:spcAft>
                <a:spcPts val="0"/>
              </a:spcAft>
              <a:buClr>
                <a:schemeClr val="lt1"/>
              </a:buClr>
              <a:buSzPts val="1800"/>
              <a:buFont typeface="Arial"/>
              <a:buChar char="•"/>
            </a:pPr>
            <a:r>
              <a:rPr lang="en-GB" sz="1800" dirty="0"/>
              <a:t>The current debate centres on ‘Killer robots’ or lethal autonomous weapons (LAWs), which can autonomously search, identify and eliminate enemy targets without human intervention. </a:t>
            </a:r>
            <a:endParaRPr sz="1500" dirty="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14141"/>
        </a:solidFill>
        <a:effectLst/>
      </p:bgPr>
    </p:bg>
    <p:spTree>
      <p:nvGrpSpPr>
        <p:cNvPr id="1" name="Shape 172"/>
        <p:cNvGrpSpPr/>
        <p:nvPr/>
      </p:nvGrpSpPr>
      <p:grpSpPr>
        <a:xfrm>
          <a:off x="0" y="0"/>
          <a:ext cx="0" cy="0"/>
          <a:chOff x="0" y="0"/>
          <a:chExt cx="0" cy="0"/>
        </a:xfrm>
      </p:grpSpPr>
      <p:sp>
        <p:nvSpPr>
          <p:cNvPr id="173" name="Google Shape;173;p31"/>
          <p:cNvSpPr txBox="1">
            <a:spLocks noGrp="1"/>
          </p:cNvSpPr>
          <p:nvPr>
            <p:ph type="title"/>
          </p:nvPr>
        </p:nvSpPr>
        <p:spPr>
          <a:xfrm>
            <a:off x="4826221" y="115967"/>
            <a:ext cx="3501300" cy="994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lt1"/>
              </a:buClr>
              <a:buSzPts val="3300"/>
              <a:buFont typeface="Calibri"/>
              <a:buNone/>
            </a:pPr>
            <a:r>
              <a:rPr lang="en-GB" sz="2800" b="1"/>
              <a:t>Potential future uses </a:t>
            </a:r>
            <a:endParaRPr sz="2800" b="1"/>
          </a:p>
        </p:txBody>
      </p:sp>
      <p:sp>
        <p:nvSpPr>
          <p:cNvPr id="174" name="Google Shape;174;p31"/>
          <p:cNvSpPr txBox="1">
            <a:spLocks noGrp="1"/>
          </p:cNvSpPr>
          <p:nvPr>
            <p:ph type="body" idx="1"/>
          </p:nvPr>
        </p:nvSpPr>
        <p:spPr>
          <a:xfrm>
            <a:off x="4678975" y="1038650"/>
            <a:ext cx="4027500" cy="3769200"/>
          </a:xfrm>
          <a:prstGeom prst="rect">
            <a:avLst/>
          </a:prstGeom>
          <a:noFill/>
          <a:ln>
            <a:noFill/>
          </a:ln>
        </p:spPr>
        <p:txBody>
          <a:bodyPr spcFirstLastPara="1" wrap="square" lIns="68575" tIns="34275" rIns="68575" bIns="34275" anchor="t" anchorCtr="0">
            <a:noAutofit/>
          </a:bodyPr>
          <a:lstStyle/>
          <a:p>
            <a:pPr marL="177800" lvl="0" indent="-228600" algn="l" rtl="0">
              <a:lnSpc>
                <a:spcPct val="90000"/>
              </a:lnSpc>
              <a:spcBef>
                <a:spcPts val="0"/>
              </a:spcBef>
              <a:spcAft>
                <a:spcPts val="0"/>
              </a:spcAft>
              <a:buClr>
                <a:schemeClr val="lt1"/>
              </a:buClr>
              <a:buSzPts val="2200"/>
              <a:buChar char="•"/>
            </a:pPr>
            <a:r>
              <a:rPr lang="en-GB" sz="2200" dirty="0"/>
              <a:t>Submarines deployed for up to three months to hunt and destroy enemy submarines.</a:t>
            </a:r>
            <a:endParaRPr sz="2200" dirty="0"/>
          </a:p>
          <a:p>
            <a:pPr marL="177800" lvl="0" indent="-228600" algn="l" rtl="0">
              <a:lnSpc>
                <a:spcPct val="90000"/>
              </a:lnSpc>
              <a:spcBef>
                <a:spcPts val="800"/>
              </a:spcBef>
              <a:spcAft>
                <a:spcPts val="0"/>
              </a:spcAft>
              <a:buClr>
                <a:schemeClr val="lt1"/>
              </a:buClr>
              <a:buSzPts val="2200"/>
              <a:buChar char="•"/>
            </a:pPr>
            <a:r>
              <a:rPr lang="en-GB" sz="2200" dirty="0"/>
              <a:t>Infantry support weapons which can be deployed alongside soldiers to detect and fire on enemy positions in battle.</a:t>
            </a:r>
            <a:endParaRPr sz="2200" dirty="0"/>
          </a:p>
          <a:p>
            <a:pPr marL="177800" lvl="0" indent="-228600" algn="l" rtl="0">
              <a:lnSpc>
                <a:spcPct val="90000"/>
              </a:lnSpc>
              <a:spcBef>
                <a:spcPts val="800"/>
              </a:spcBef>
              <a:spcAft>
                <a:spcPts val="0"/>
              </a:spcAft>
              <a:buClr>
                <a:schemeClr val="lt1"/>
              </a:buClr>
              <a:buSzPts val="2200"/>
              <a:buChar char="•"/>
            </a:pPr>
            <a:r>
              <a:rPr lang="en-GB" sz="2200" dirty="0"/>
              <a:t>Drones deployed in swarms to track and eliminate targets. </a:t>
            </a:r>
            <a:endParaRPr sz="2200" dirty="0"/>
          </a:p>
          <a:p>
            <a:pPr marL="177800" lvl="0" indent="-88900" algn="l" rtl="0">
              <a:lnSpc>
                <a:spcPct val="90000"/>
              </a:lnSpc>
              <a:spcBef>
                <a:spcPts val="800"/>
              </a:spcBef>
              <a:spcAft>
                <a:spcPts val="0"/>
              </a:spcAft>
              <a:buClr>
                <a:schemeClr val="lt1"/>
              </a:buClr>
              <a:buSzPts val="1400"/>
              <a:buNone/>
            </a:pPr>
            <a:endParaRPr sz="2200" dirty="0"/>
          </a:p>
          <a:p>
            <a:pPr marL="177800" lvl="0" indent="-88900" algn="l" rtl="0">
              <a:lnSpc>
                <a:spcPct val="90000"/>
              </a:lnSpc>
              <a:spcBef>
                <a:spcPts val="800"/>
              </a:spcBef>
              <a:spcAft>
                <a:spcPts val="0"/>
              </a:spcAft>
              <a:buClr>
                <a:schemeClr val="lt1"/>
              </a:buClr>
              <a:buSzPts val="1400"/>
              <a:buNone/>
            </a:pPr>
            <a:endParaRPr sz="2200" dirty="0"/>
          </a:p>
        </p:txBody>
      </p:sp>
      <p:pic>
        <p:nvPicPr>
          <p:cNvPr id="175" name="Google Shape;175;p31" descr="Eurosatory 2018: Milrem ups the ante with anti-tank missile integration -  Live Drone News"/>
          <p:cNvPicPr preferRelativeResize="0"/>
          <p:nvPr/>
        </p:nvPicPr>
        <p:blipFill rotWithShape="1">
          <a:blip r:embed="rId3">
            <a:alphaModFix/>
          </a:blip>
          <a:srcRect l="15504" r="17997" b="3"/>
          <a:stretch/>
        </p:blipFill>
        <p:spPr>
          <a:xfrm>
            <a:off x="2369916" y="1942357"/>
            <a:ext cx="2088261" cy="2088261"/>
          </a:xfrm>
          <a:custGeom>
            <a:avLst/>
            <a:gdLst/>
            <a:ahLst/>
            <a:cxnLst/>
            <a:rect l="l" t="t" r="r" b="b"/>
            <a:pathLst>
              <a:path w="2880360" h="2880360" extrusionOk="0">
                <a:moveTo>
                  <a:pt x="1440180" y="0"/>
                </a:moveTo>
                <a:cubicBezTo>
                  <a:pt x="2235569" y="0"/>
                  <a:pt x="2880360" y="644791"/>
                  <a:pt x="2880360" y="1440180"/>
                </a:cubicBezTo>
                <a:cubicBezTo>
                  <a:pt x="2880360" y="2235569"/>
                  <a:pt x="2235569" y="2880360"/>
                  <a:pt x="1440180" y="2880360"/>
                </a:cubicBezTo>
                <a:cubicBezTo>
                  <a:pt x="644791" y="2880360"/>
                  <a:pt x="0" y="2235569"/>
                  <a:pt x="0" y="1440180"/>
                </a:cubicBezTo>
                <a:cubicBezTo>
                  <a:pt x="0" y="644791"/>
                  <a:pt x="644791" y="0"/>
                  <a:pt x="1440180" y="0"/>
                </a:cubicBezTo>
                <a:close/>
              </a:path>
            </a:pathLst>
          </a:custGeom>
          <a:noFill/>
          <a:ln>
            <a:noFill/>
          </a:ln>
        </p:spPr>
      </p:pic>
      <p:pic>
        <p:nvPicPr>
          <p:cNvPr id="176" name="Google Shape;176;p31" descr="US Navy embraces robot ships, but some unresolved issues are holding them  back"/>
          <p:cNvPicPr preferRelativeResize="0"/>
          <p:nvPr/>
        </p:nvPicPr>
        <p:blipFill rotWithShape="1">
          <a:blip r:embed="rId4">
            <a:alphaModFix/>
          </a:blip>
          <a:srcRect l="14816" r="16865" b="-3"/>
          <a:stretch/>
        </p:blipFill>
        <p:spPr>
          <a:xfrm>
            <a:off x="15" y="8"/>
            <a:ext cx="2975965" cy="2537453"/>
          </a:xfrm>
          <a:custGeom>
            <a:avLst/>
            <a:gdLst/>
            <a:ahLst/>
            <a:cxnLst/>
            <a:rect l="l" t="t" r="r" b="b"/>
            <a:pathLst>
              <a:path w="3967973" h="3383280" extrusionOk="0">
                <a:moveTo>
                  <a:pt x="0" y="0"/>
                </a:moveTo>
                <a:lnTo>
                  <a:pt x="3605273" y="0"/>
                </a:lnTo>
                <a:lnTo>
                  <a:pt x="3704836" y="163887"/>
                </a:lnTo>
                <a:cubicBezTo>
                  <a:pt x="3872651" y="472804"/>
                  <a:pt x="3967973" y="826817"/>
                  <a:pt x="3967973" y="1203093"/>
                </a:cubicBezTo>
                <a:cubicBezTo>
                  <a:pt x="3967973" y="2407177"/>
                  <a:pt x="2991870" y="3383280"/>
                  <a:pt x="1787786" y="3383280"/>
                </a:cubicBezTo>
                <a:cubicBezTo>
                  <a:pt x="1110489" y="3383280"/>
                  <a:pt x="505326" y="3074435"/>
                  <a:pt x="105448" y="2589894"/>
                </a:cubicBezTo>
                <a:lnTo>
                  <a:pt x="0" y="2448881"/>
                </a:lnTo>
                <a:close/>
              </a:path>
            </a:pathLst>
          </a:custGeom>
          <a:noFill/>
          <a:ln>
            <a:noFill/>
          </a:ln>
        </p:spPr>
      </p:pic>
      <p:pic>
        <p:nvPicPr>
          <p:cNvPr id="177" name="Google Shape;177;p31" descr="Can we trust killer robots and drones to act ethically in future wars? »  MercatorNet"/>
          <p:cNvPicPr preferRelativeResize="0"/>
          <p:nvPr/>
        </p:nvPicPr>
        <p:blipFill rotWithShape="1">
          <a:blip r:embed="rId5">
            <a:alphaModFix/>
          </a:blip>
          <a:srcRect l="24283" r="13462"/>
          <a:stretch/>
        </p:blipFill>
        <p:spPr>
          <a:xfrm>
            <a:off x="3619" y="3005445"/>
            <a:ext cx="2366303" cy="2138062"/>
          </a:xfrm>
          <a:custGeom>
            <a:avLst/>
            <a:gdLst/>
            <a:ahLst/>
            <a:cxnLst/>
            <a:rect l="l" t="t" r="r" b="b"/>
            <a:pathLst>
              <a:path w="3155071" h="2850749" extrusionOk="0">
                <a:moveTo>
                  <a:pt x="1358746" y="0"/>
                </a:moveTo>
                <a:cubicBezTo>
                  <a:pt x="2350829" y="0"/>
                  <a:pt x="3155071" y="804242"/>
                  <a:pt x="3155071" y="1796325"/>
                </a:cubicBezTo>
                <a:cubicBezTo>
                  <a:pt x="3155071" y="2168356"/>
                  <a:pt x="3041975" y="2513972"/>
                  <a:pt x="2848287" y="2800668"/>
                </a:cubicBezTo>
                <a:lnTo>
                  <a:pt x="2810837" y="2850749"/>
                </a:lnTo>
                <a:lnTo>
                  <a:pt x="0" y="2850749"/>
                </a:lnTo>
                <a:lnTo>
                  <a:pt x="0" y="623564"/>
                </a:lnTo>
                <a:lnTo>
                  <a:pt x="88552" y="526132"/>
                </a:lnTo>
                <a:cubicBezTo>
                  <a:pt x="413623" y="201061"/>
                  <a:pt x="862705" y="0"/>
                  <a:pt x="1358746" y="0"/>
                </a:cubicBezTo>
                <a:close/>
              </a:path>
            </a:pathLst>
          </a:custGeom>
          <a:noFill/>
          <a:ln>
            <a:noFill/>
          </a:ln>
        </p:spPr>
      </p:pic>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14141"/>
        </a:solidFill>
        <a:effectLst/>
      </p:bgPr>
    </p:bg>
    <p:spTree>
      <p:nvGrpSpPr>
        <p:cNvPr id="1" name="Shape 182"/>
        <p:cNvGrpSpPr/>
        <p:nvPr/>
      </p:nvGrpSpPr>
      <p:grpSpPr>
        <a:xfrm>
          <a:off x="0" y="0"/>
          <a:ext cx="0" cy="0"/>
          <a:chOff x="0" y="0"/>
          <a:chExt cx="0" cy="0"/>
        </a:xfrm>
      </p:grpSpPr>
      <p:sp>
        <p:nvSpPr>
          <p:cNvPr id="183" name="Google Shape;183;p32"/>
          <p:cNvSpPr txBox="1">
            <a:spLocks noGrp="1"/>
          </p:cNvSpPr>
          <p:nvPr>
            <p:ph type="title"/>
          </p:nvPr>
        </p:nvSpPr>
        <p:spPr>
          <a:xfrm>
            <a:off x="571550" y="505047"/>
            <a:ext cx="3985800" cy="5670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lt1"/>
              </a:buClr>
              <a:buSzPts val="2300"/>
              <a:buFont typeface="Calibri"/>
              <a:buNone/>
            </a:pPr>
            <a:r>
              <a:rPr lang="en-GB" sz="2300" b="1"/>
              <a:t>Arguments in favour of LAWs</a:t>
            </a:r>
            <a:br>
              <a:rPr lang="en-GB" sz="2300" b="1"/>
            </a:br>
            <a:r>
              <a:rPr lang="en-GB" sz="2300" b="1"/>
              <a:t> </a:t>
            </a:r>
            <a:endParaRPr sz="1100" b="1"/>
          </a:p>
        </p:txBody>
      </p:sp>
      <p:sp>
        <p:nvSpPr>
          <p:cNvPr id="184" name="Google Shape;184;p32"/>
          <p:cNvSpPr txBox="1">
            <a:spLocks noGrp="1"/>
          </p:cNvSpPr>
          <p:nvPr>
            <p:ph type="body" idx="1"/>
          </p:nvPr>
        </p:nvSpPr>
        <p:spPr>
          <a:xfrm>
            <a:off x="523700" y="991725"/>
            <a:ext cx="4081500" cy="35670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None/>
            </a:pPr>
            <a:endParaRPr sz="1300" dirty="0"/>
          </a:p>
          <a:p>
            <a:pPr marL="177800" lvl="0" indent="-209550" algn="l" rtl="0">
              <a:lnSpc>
                <a:spcPct val="90000"/>
              </a:lnSpc>
              <a:spcBef>
                <a:spcPts val="800"/>
              </a:spcBef>
              <a:spcAft>
                <a:spcPts val="0"/>
              </a:spcAft>
              <a:buClr>
                <a:schemeClr val="lt1"/>
              </a:buClr>
              <a:buSzPts val="1700"/>
              <a:buChar char="•"/>
            </a:pPr>
            <a:r>
              <a:rPr lang="en-GB" sz="1700" dirty="0"/>
              <a:t>They do not have capacity for human fallibility - e.g. getting tired, stressed or angry, and so cannot make emotional decisions.</a:t>
            </a:r>
            <a:endParaRPr sz="1500" dirty="0"/>
          </a:p>
          <a:p>
            <a:pPr marL="177800" lvl="0" indent="-209550" algn="l" rtl="0">
              <a:lnSpc>
                <a:spcPct val="90000"/>
              </a:lnSpc>
              <a:spcBef>
                <a:spcPts val="800"/>
              </a:spcBef>
              <a:spcAft>
                <a:spcPts val="0"/>
              </a:spcAft>
              <a:buClr>
                <a:schemeClr val="lt1"/>
              </a:buClr>
              <a:buSzPts val="1700"/>
              <a:buChar char="•"/>
            </a:pPr>
            <a:r>
              <a:rPr lang="en-GB" sz="1700" dirty="0"/>
              <a:t>Capable of much faster decision-making, which </a:t>
            </a:r>
            <a:r>
              <a:rPr lang="en-GB" sz="1700"/>
              <a:t>can save more lives. </a:t>
            </a:r>
            <a:endParaRPr sz="1700" dirty="0"/>
          </a:p>
          <a:p>
            <a:pPr marL="177800" lvl="0" indent="-209550" algn="l" rtl="0">
              <a:lnSpc>
                <a:spcPct val="90000"/>
              </a:lnSpc>
              <a:spcBef>
                <a:spcPts val="800"/>
              </a:spcBef>
              <a:spcAft>
                <a:spcPts val="0"/>
              </a:spcAft>
              <a:buClr>
                <a:schemeClr val="lt1"/>
              </a:buClr>
              <a:buSzPts val="1700"/>
              <a:buChar char="•"/>
            </a:pPr>
            <a:r>
              <a:rPr lang="en-GB" sz="1700" dirty="0"/>
              <a:t>Can collect and store lots of data</a:t>
            </a:r>
            <a:endParaRPr sz="1700" dirty="0"/>
          </a:p>
          <a:p>
            <a:pPr marL="177800" lvl="0" indent="-209550" algn="l" rtl="0">
              <a:lnSpc>
                <a:spcPct val="90000"/>
              </a:lnSpc>
              <a:spcBef>
                <a:spcPts val="800"/>
              </a:spcBef>
              <a:spcAft>
                <a:spcPts val="0"/>
              </a:spcAft>
              <a:buClr>
                <a:schemeClr val="lt1"/>
              </a:buClr>
              <a:buSzPts val="1700"/>
              <a:buChar char="•"/>
            </a:pPr>
            <a:r>
              <a:rPr lang="en-GB" sz="1700" dirty="0"/>
              <a:t>More cost-effective in the long-term than human resources. </a:t>
            </a:r>
            <a:endParaRPr sz="1500" dirty="0"/>
          </a:p>
          <a:p>
            <a:pPr marL="177800" lvl="0" indent="-209550" algn="l" rtl="0">
              <a:lnSpc>
                <a:spcPct val="90000"/>
              </a:lnSpc>
              <a:spcBef>
                <a:spcPts val="800"/>
              </a:spcBef>
              <a:spcAft>
                <a:spcPts val="0"/>
              </a:spcAft>
              <a:buClr>
                <a:schemeClr val="lt1"/>
              </a:buClr>
              <a:buSzPts val="1700"/>
              <a:buChar char="•"/>
            </a:pPr>
            <a:r>
              <a:rPr lang="en-GB" sz="1700" dirty="0"/>
              <a:t>Protect the physical and mental health of human soldiers.</a:t>
            </a:r>
            <a:endParaRPr sz="1500" dirty="0"/>
          </a:p>
        </p:txBody>
      </p:sp>
      <p:sp>
        <p:nvSpPr>
          <p:cNvPr id="185" name="Google Shape;185;p32"/>
          <p:cNvSpPr/>
          <p:nvPr/>
        </p:nvSpPr>
        <p:spPr>
          <a:xfrm flipH="1">
            <a:off x="4937085" y="-1506"/>
            <a:ext cx="4206915" cy="4380208"/>
          </a:xfrm>
          <a:custGeom>
            <a:avLst/>
            <a:gdLst/>
            <a:ahLst/>
            <a:cxnLst/>
            <a:rect l="l" t="t" r="r" b="b"/>
            <a:pathLst>
              <a:path w="5609220" h="5840278" extrusionOk="0">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pic>
        <p:nvPicPr>
          <p:cNvPr id="186" name="Google Shape;186;p32" descr="An armed robot, called Maars, maneuvering at a training site at Fort Benning, Ga."/>
          <p:cNvPicPr preferRelativeResize="0"/>
          <p:nvPr/>
        </p:nvPicPr>
        <p:blipFill rotWithShape="1">
          <a:blip r:embed="rId3">
            <a:alphaModFix/>
          </a:blip>
          <a:srcRect l="6578" r="32554" b="2"/>
          <a:stretch/>
        </p:blipFill>
        <p:spPr>
          <a:xfrm>
            <a:off x="5062605" y="-1"/>
            <a:ext cx="4081394" cy="4241205"/>
          </a:xfrm>
          <a:custGeom>
            <a:avLst/>
            <a:gdLst/>
            <a:ahLst/>
            <a:cxnLst/>
            <a:rect l="l" t="t" r="r" b="b"/>
            <a:pathLst>
              <a:path w="5441859" h="5654940" extrusionOk="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noFill/>
          <a:ln>
            <a:noFill/>
          </a:ln>
        </p:spPr>
      </p:pic>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14141"/>
        </a:solidFill>
        <a:effectLst/>
      </p:bgPr>
    </p:bg>
    <p:spTree>
      <p:nvGrpSpPr>
        <p:cNvPr id="1" name="Shape 190"/>
        <p:cNvGrpSpPr/>
        <p:nvPr/>
      </p:nvGrpSpPr>
      <p:grpSpPr>
        <a:xfrm>
          <a:off x="0" y="0"/>
          <a:ext cx="0" cy="0"/>
          <a:chOff x="0" y="0"/>
          <a:chExt cx="0" cy="0"/>
        </a:xfrm>
      </p:grpSpPr>
      <p:sp>
        <p:nvSpPr>
          <p:cNvPr id="191" name="Google Shape;191;p33"/>
          <p:cNvSpPr txBox="1">
            <a:spLocks noGrp="1"/>
          </p:cNvSpPr>
          <p:nvPr>
            <p:ph type="title"/>
          </p:nvPr>
        </p:nvSpPr>
        <p:spPr>
          <a:xfrm>
            <a:off x="4675748" y="136894"/>
            <a:ext cx="3985800" cy="994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lt1"/>
              </a:buClr>
              <a:buSzPts val="3300"/>
              <a:buFont typeface="Calibri"/>
              <a:buNone/>
            </a:pPr>
            <a:r>
              <a:rPr lang="en-GB" sz="1700" b="1"/>
              <a:t>Arguments against the use of LAWs</a:t>
            </a:r>
            <a:endParaRPr sz="1700" b="1"/>
          </a:p>
        </p:txBody>
      </p:sp>
      <p:sp>
        <p:nvSpPr>
          <p:cNvPr id="192" name="Google Shape;192;p33"/>
          <p:cNvSpPr/>
          <p:nvPr/>
        </p:nvSpPr>
        <p:spPr>
          <a:xfrm>
            <a:off x="0" y="-1506"/>
            <a:ext cx="4206915" cy="4380208"/>
          </a:xfrm>
          <a:custGeom>
            <a:avLst/>
            <a:gdLst/>
            <a:ahLst/>
            <a:cxnLst/>
            <a:rect l="l" t="t" r="r" b="b"/>
            <a:pathLst>
              <a:path w="5609220" h="5840278" extrusionOk="0">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pic>
        <p:nvPicPr>
          <p:cNvPr id="193" name="Google Shape;193;p33" descr="Restraining the robots - Autonomous weapons and the new laws of war |  Briefing | The Economist"/>
          <p:cNvPicPr preferRelativeResize="0"/>
          <p:nvPr/>
        </p:nvPicPr>
        <p:blipFill rotWithShape="1">
          <a:blip r:embed="rId3">
            <a:alphaModFix/>
          </a:blip>
          <a:srcRect l="19132" r="26737"/>
          <a:stretch/>
        </p:blipFill>
        <p:spPr>
          <a:xfrm>
            <a:off x="1" y="-1"/>
            <a:ext cx="4081394" cy="4241205"/>
          </a:xfrm>
          <a:custGeom>
            <a:avLst/>
            <a:gdLst/>
            <a:ahLst/>
            <a:cxnLst/>
            <a:rect l="l" t="t" r="r" b="b"/>
            <a:pathLst>
              <a:path w="5441859" h="5654940" extrusionOk="0">
                <a:moveTo>
                  <a:pt x="0" y="0"/>
                </a:moveTo>
                <a:lnTo>
                  <a:pt x="4400491" y="0"/>
                </a:lnTo>
                <a:lnTo>
                  <a:pt x="4484766" y="76595"/>
                </a:lnTo>
                <a:cubicBezTo>
                  <a:pt x="5076107"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noFill/>
          <a:ln>
            <a:noFill/>
          </a:ln>
        </p:spPr>
      </p:pic>
      <p:sp>
        <p:nvSpPr>
          <p:cNvPr id="194" name="Google Shape;194;p33"/>
          <p:cNvSpPr txBox="1">
            <a:spLocks noGrp="1"/>
          </p:cNvSpPr>
          <p:nvPr>
            <p:ph type="body" idx="1"/>
          </p:nvPr>
        </p:nvSpPr>
        <p:spPr>
          <a:xfrm>
            <a:off x="4675700" y="1016254"/>
            <a:ext cx="4030200" cy="3362400"/>
          </a:xfrm>
          <a:prstGeom prst="rect">
            <a:avLst/>
          </a:prstGeom>
          <a:noFill/>
          <a:ln>
            <a:noFill/>
          </a:ln>
        </p:spPr>
        <p:txBody>
          <a:bodyPr spcFirstLastPara="1" wrap="square" lIns="68575" tIns="34275" rIns="68575" bIns="34275" anchor="t" anchorCtr="0">
            <a:noAutofit/>
          </a:bodyPr>
          <a:lstStyle/>
          <a:p>
            <a:pPr marL="177800" lvl="0" indent="-203200" algn="l" rtl="0">
              <a:lnSpc>
                <a:spcPct val="70000"/>
              </a:lnSpc>
              <a:spcBef>
                <a:spcPts val="0"/>
              </a:spcBef>
              <a:spcAft>
                <a:spcPts val="0"/>
              </a:spcAft>
              <a:buClr>
                <a:schemeClr val="lt1"/>
              </a:buClr>
              <a:buSzPts val="1600"/>
              <a:buChar char="•"/>
            </a:pPr>
            <a:r>
              <a:rPr lang="en-GB" sz="1600" dirty="0"/>
              <a:t>Should a machine be authorised to make a life and death decision? </a:t>
            </a:r>
            <a:endParaRPr sz="1600" dirty="0"/>
          </a:p>
          <a:p>
            <a:pPr marL="177800" lvl="0" indent="-203200" algn="l" rtl="0">
              <a:lnSpc>
                <a:spcPct val="70000"/>
              </a:lnSpc>
              <a:spcBef>
                <a:spcPts val="800"/>
              </a:spcBef>
              <a:spcAft>
                <a:spcPts val="0"/>
              </a:spcAft>
              <a:buClr>
                <a:schemeClr val="lt1"/>
              </a:buClr>
              <a:buSzPts val="1600"/>
              <a:buChar char="•"/>
            </a:pPr>
            <a:r>
              <a:rPr lang="en-GB" sz="1600" dirty="0"/>
              <a:t>How do we ensure a machine can correctly identify enemy, friendly and civilian populations?</a:t>
            </a:r>
            <a:endParaRPr sz="1600" dirty="0"/>
          </a:p>
          <a:p>
            <a:pPr marL="177800" lvl="0" indent="-203200" algn="l" rtl="0">
              <a:lnSpc>
                <a:spcPct val="70000"/>
              </a:lnSpc>
              <a:spcBef>
                <a:spcPts val="800"/>
              </a:spcBef>
              <a:spcAft>
                <a:spcPts val="0"/>
              </a:spcAft>
              <a:buClr>
                <a:schemeClr val="lt1"/>
              </a:buClr>
              <a:buSzPts val="1600"/>
              <a:buChar char="•"/>
            </a:pPr>
            <a:r>
              <a:rPr lang="en-GB" sz="1600" dirty="0"/>
              <a:t>Who is accountable for the weapon if an unlawful act is committed? The commander, the drone, manufacturer…? </a:t>
            </a:r>
            <a:endParaRPr sz="1600" dirty="0"/>
          </a:p>
          <a:p>
            <a:pPr marL="177800" lvl="0" indent="-203200" algn="l" rtl="0">
              <a:lnSpc>
                <a:spcPct val="70000"/>
              </a:lnSpc>
              <a:spcBef>
                <a:spcPts val="800"/>
              </a:spcBef>
              <a:spcAft>
                <a:spcPts val="0"/>
              </a:spcAft>
              <a:buClr>
                <a:schemeClr val="lt1"/>
              </a:buClr>
              <a:buSzPts val="1600"/>
              <a:buChar char="•"/>
            </a:pPr>
            <a:r>
              <a:rPr lang="en-GB" sz="1600" dirty="0"/>
              <a:t>Algorithms can be biased </a:t>
            </a:r>
            <a:endParaRPr sz="1600" dirty="0"/>
          </a:p>
          <a:p>
            <a:pPr marL="177800" lvl="0" indent="-203200" algn="l" rtl="0">
              <a:lnSpc>
                <a:spcPct val="70000"/>
              </a:lnSpc>
              <a:spcBef>
                <a:spcPts val="800"/>
              </a:spcBef>
              <a:spcAft>
                <a:spcPts val="0"/>
              </a:spcAft>
              <a:buClr>
                <a:schemeClr val="lt1"/>
              </a:buClr>
              <a:buSzPts val="1600"/>
              <a:buChar char="•"/>
            </a:pPr>
            <a:r>
              <a:rPr lang="en-GB" sz="1600" dirty="0"/>
              <a:t>Risk of hacking</a:t>
            </a:r>
            <a:endParaRPr sz="1600" dirty="0"/>
          </a:p>
          <a:p>
            <a:pPr marL="177800" lvl="0" indent="-203200" algn="l" rtl="0">
              <a:lnSpc>
                <a:spcPct val="70000"/>
              </a:lnSpc>
              <a:spcBef>
                <a:spcPts val="800"/>
              </a:spcBef>
              <a:spcAft>
                <a:spcPts val="0"/>
              </a:spcAft>
              <a:buClr>
                <a:schemeClr val="lt1"/>
              </a:buClr>
              <a:buSzPts val="1600"/>
              <a:buChar char="•"/>
            </a:pPr>
            <a:r>
              <a:rPr lang="en-GB" sz="1600" dirty="0"/>
              <a:t>Does it make entering into warfare more likely or an easier decision if own Armed Forces are less ‘on the line’?</a:t>
            </a:r>
            <a:endParaRPr sz="1600" dirty="0"/>
          </a:p>
          <a:p>
            <a:pPr marL="177800" lvl="0" indent="-203200" algn="l" rtl="0">
              <a:lnSpc>
                <a:spcPct val="70000"/>
              </a:lnSpc>
              <a:spcBef>
                <a:spcPts val="800"/>
              </a:spcBef>
              <a:spcAft>
                <a:spcPts val="0"/>
              </a:spcAft>
              <a:buSzPts val="1600"/>
              <a:buChar char="•"/>
            </a:pPr>
            <a:r>
              <a:rPr lang="en-GB" sz="1600" dirty="0"/>
              <a:t>Might it lead to an Arms Race?</a:t>
            </a:r>
            <a:endParaRPr sz="1600" dirty="0"/>
          </a:p>
          <a:p>
            <a:pPr marL="0" lvl="0" indent="0" algn="l" rtl="0">
              <a:lnSpc>
                <a:spcPct val="70000"/>
              </a:lnSpc>
              <a:spcBef>
                <a:spcPts val="800"/>
              </a:spcBef>
              <a:spcAft>
                <a:spcPts val="0"/>
              </a:spcAft>
              <a:buNone/>
            </a:pPr>
            <a:endParaRPr sz="1400" dirty="0"/>
          </a:p>
          <a:p>
            <a:pPr marL="177800" lvl="0" indent="-101600" algn="l" rtl="0">
              <a:lnSpc>
                <a:spcPct val="70000"/>
              </a:lnSpc>
              <a:spcBef>
                <a:spcPts val="800"/>
              </a:spcBef>
              <a:spcAft>
                <a:spcPts val="0"/>
              </a:spcAft>
              <a:buClr>
                <a:schemeClr val="lt1"/>
              </a:buClr>
              <a:buSzPts val="1100"/>
              <a:buNone/>
            </a:pPr>
            <a:endParaRPr sz="1100" dirty="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Shape 198"/>
        <p:cNvGrpSpPr/>
        <p:nvPr/>
      </p:nvGrpSpPr>
      <p:grpSpPr>
        <a:xfrm>
          <a:off x="0" y="0"/>
          <a:ext cx="0" cy="0"/>
          <a:chOff x="0" y="0"/>
          <a:chExt cx="0" cy="0"/>
        </a:xfrm>
      </p:grpSpPr>
      <p:sp>
        <p:nvSpPr>
          <p:cNvPr id="201" name="Freeform: Shape 75">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65326" y="0"/>
            <a:ext cx="6213348" cy="51435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2" name="Freeform: Shape 77">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770" y="0"/>
            <a:ext cx="5966460" cy="51435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9" name="Google Shape;199;p34"/>
          <p:cNvSpPr txBox="1">
            <a:spLocks noGrp="1"/>
          </p:cNvSpPr>
          <p:nvPr>
            <p:ph type="title"/>
          </p:nvPr>
        </p:nvSpPr>
        <p:spPr>
          <a:xfrm>
            <a:off x="1916723" y="1081453"/>
            <a:ext cx="5310553" cy="2980593"/>
          </a:xfrm>
          <a:prstGeom prst="rect">
            <a:avLst/>
          </a:prstGeom>
        </p:spPr>
        <p:txBody>
          <a:bodyPr spcFirstLastPara="1" vert="horz" lIns="91440" tIns="45720" rIns="91440" bIns="45720" rtlCol="0" anchor="ctr" anchorCtr="0">
            <a:normAutofit/>
          </a:bodyPr>
          <a:lstStyle/>
          <a:p>
            <a:pPr marL="0" lvl="0" indent="0" algn="ctr">
              <a:spcBef>
                <a:spcPct val="0"/>
              </a:spcBef>
              <a:spcAft>
                <a:spcPts val="0"/>
              </a:spcAft>
            </a:pPr>
            <a:r>
              <a:rPr lang="en-US" sz="4100" kern="1200" dirty="0">
                <a:solidFill>
                  <a:schemeClr val="bg1">
                    <a:lumMod val="95000"/>
                    <a:lumOff val="5000"/>
                  </a:schemeClr>
                </a:solidFill>
                <a:latin typeface="Calibri" panose="020F0502020204030204" pitchFamily="34" charset="0"/>
                <a:ea typeface="+mj-ea"/>
                <a:cs typeface="Calibri" panose="020F0502020204030204" pitchFamily="34" charset="0"/>
              </a:rPr>
              <a:t>So, are there any situations where autonomous warfare could be condoned? </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3"/>
        <p:cNvGrpSpPr/>
        <p:nvPr/>
      </p:nvGrpSpPr>
      <p:grpSpPr>
        <a:xfrm>
          <a:off x="0" y="0"/>
          <a:ext cx="0" cy="0"/>
          <a:chOff x="0" y="0"/>
          <a:chExt cx="0" cy="0"/>
        </a:xfrm>
      </p:grpSpPr>
      <p:pic>
        <p:nvPicPr>
          <p:cNvPr id="204" name="Google Shape;204;p35" descr="Weapons of mass destruction: the Russian challenge - Bulletin of the Atomic  Scientists"/>
          <p:cNvPicPr preferRelativeResize="0"/>
          <p:nvPr/>
        </p:nvPicPr>
        <p:blipFill rotWithShape="1">
          <a:blip r:embed="rId3">
            <a:alphaModFix/>
          </a:blip>
          <a:srcRect t="9856"/>
          <a:stretch/>
        </p:blipFill>
        <p:spPr>
          <a:xfrm>
            <a:off x="-1" y="8"/>
            <a:ext cx="9144000" cy="5143493"/>
          </a:xfrm>
          <a:prstGeom prst="rect">
            <a:avLst/>
          </a:prstGeom>
          <a:noFill/>
          <a:ln>
            <a:noFill/>
          </a:ln>
        </p:spPr>
      </p:pic>
      <p:sp>
        <p:nvSpPr>
          <p:cNvPr id="205" name="Google Shape;205;p35"/>
          <p:cNvSpPr/>
          <p:nvPr/>
        </p:nvSpPr>
        <p:spPr>
          <a:xfrm flipH="1">
            <a:off x="1" y="748631"/>
            <a:ext cx="4512878" cy="4394869"/>
          </a:xfrm>
          <a:custGeom>
            <a:avLst/>
            <a:gdLst/>
            <a:ahLst/>
            <a:cxnLst/>
            <a:rect l="l" t="t" r="r" b="b"/>
            <a:pathLst>
              <a:path w="1333" h="1298" extrusionOk="0">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lt1">
              <a:alpha val="74900"/>
            </a:schemeClr>
          </a:solidFill>
          <a:ln>
            <a:noFill/>
          </a:ln>
        </p:spPr>
        <p:txBody>
          <a:bodyPr spcFirstLastPara="1" wrap="square" lIns="68575" tIns="34275" rIns="68575" bIns="34275" anchor="t" anchorCtr="0">
            <a:noAutofit/>
          </a:bodyPr>
          <a:lstStyle/>
          <a:p>
            <a:pPr marL="0" marR="0" lvl="0" indent="0" algn="ctr" rtl="0">
              <a:spcBef>
                <a:spcPts val="0"/>
              </a:spcBef>
              <a:spcAft>
                <a:spcPts val="0"/>
              </a:spcAft>
              <a:buClr>
                <a:schemeClr val="dk1"/>
              </a:buClr>
              <a:buSzPts val="1200"/>
              <a:buFont typeface="Arial"/>
              <a:buNone/>
            </a:pPr>
            <a:endParaRPr sz="1200" b="0" i="0" u="none" strike="noStrike" cap="none">
              <a:solidFill>
                <a:schemeClr val="dk1"/>
              </a:solidFill>
              <a:latin typeface="Calibri"/>
              <a:ea typeface="Calibri"/>
              <a:cs typeface="Calibri"/>
              <a:sym typeface="Calibri"/>
            </a:endParaRPr>
          </a:p>
        </p:txBody>
      </p:sp>
      <p:sp>
        <p:nvSpPr>
          <p:cNvPr id="206" name="Google Shape;206;p35"/>
          <p:cNvSpPr txBox="1">
            <a:spLocks noGrp="1"/>
          </p:cNvSpPr>
          <p:nvPr>
            <p:ph type="title"/>
          </p:nvPr>
        </p:nvSpPr>
        <p:spPr>
          <a:xfrm>
            <a:off x="540025" y="867698"/>
            <a:ext cx="3153000" cy="8541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dk1"/>
              </a:buClr>
              <a:buSzPts val="2700"/>
              <a:buFont typeface="Calibri"/>
              <a:buNone/>
            </a:pPr>
            <a:r>
              <a:rPr lang="en-GB" sz="2700"/>
              <a:t>Conclusions</a:t>
            </a:r>
            <a:endParaRPr sz="1100"/>
          </a:p>
        </p:txBody>
      </p:sp>
      <p:cxnSp>
        <p:nvCxnSpPr>
          <p:cNvPr id="207" name="Google Shape;207;p35"/>
          <p:cNvCxnSpPr/>
          <p:nvPr/>
        </p:nvCxnSpPr>
        <p:spPr>
          <a:xfrm>
            <a:off x="1704463" y="1614929"/>
            <a:ext cx="701700" cy="0"/>
          </a:xfrm>
          <a:prstGeom prst="straightConnector1">
            <a:avLst/>
          </a:prstGeom>
          <a:noFill/>
          <a:ln w="25400" cap="sq" cmpd="sng">
            <a:solidFill>
              <a:srgbClr val="262626"/>
            </a:solidFill>
            <a:prstDash val="solid"/>
            <a:bevel/>
            <a:headEnd type="none" w="sm" len="sm"/>
            <a:tailEnd type="none" w="sm" len="sm"/>
          </a:ln>
        </p:spPr>
      </p:cxnSp>
      <p:sp>
        <p:nvSpPr>
          <p:cNvPr id="208" name="Google Shape;208;p35"/>
          <p:cNvSpPr txBox="1"/>
          <p:nvPr/>
        </p:nvSpPr>
        <p:spPr>
          <a:xfrm>
            <a:off x="314025" y="1808350"/>
            <a:ext cx="3984900" cy="29238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Calibri"/>
              <a:buChar char="●"/>
            </a:pPr>
            <a:r>
              <a:rPr lang="en-GB" dirty="0">
                <a:latin typeface="Calibri"/>
                <a:ea typeface="Calibri"/>
                <a:cs typeface="Calibri"/>
                <a:sym typeface="Calibri"/>
              </a:rPr>
              <a:t>This technology could be greatly advantageous in supporting soldiers in war, especially identifying enemy positions and collecting information. </a:t>
            </a: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GB" dirty="0">
                <a:latin typeface="Calibri"/>
                <a:ea typeface="Calibri"/>
                <a:cs typeface="Calibri"/>
                <a:sym typeface="Calibri"/>
              </a:rPr>
              <a:t>There needs to be regulation to address the concerns around the potential issues especially in non-conventional warfare.</a:t>
            </a: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GB" dirty="0">
                <a:latin typeface="Calibri"/>
                <a:ea typeface="Calibri"/>
                <a:cs typeface="Calibri"/>
                <a:sym typeface="Calibri"/>
              </a:rPr>
              <a:t>Like WMDs, this can act as a useful deterrent against countries developing similar technology. </a:t>
            </a: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GB" dirty="0">
                <a:latin typeface="Calibri"/>
                <a:ea typeface="Calibri"/>
                <a:cs typeface="Calibri"/>
                <a:sym typeface="Calibri"/>
              </a:rPr>
              <a:t>There’s a long way to go before they should be deployed </a:t>
            </a:r>
            <a:endParaRPr dirty="0">
              <a:latin typeface="Calibri"/>
              <a:ea typeface="Calibri"/>
              <a:cs typeface="Calibri"/>
              <a:sym typeface="Calibri"/>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3"/>
        <p:cNvGrpSpPr/>
        <p:nvPr/>
      </p:nvGrpSpPr>
      <p:grpSpPr>
        <a:xfrm>
          <a:off x="0" y="0"/>
          <a:ext cx="0" cy="0"/>
          <a:chOff x="0" y="0"/>
          <a:chExt cx="0" cy="0"/>
        </a:xfrm>
      </p:grpSpPr>
      <p:sp>
        <p:nvSpPr>
          <p:cNvPr id="214" name="Google Shape;214;p36"/>
          <p:cNvSpPr/>
          <p:nvPr/>
        </p:nvSpPr>
        <p:spPr>
          <a:xfrm>
            <a:off x="4281679" y="0"/>
            <a:ext cx="4862321" cy="5143500"/>
          </a:xfrm>
          <a:prstGeom prst="rect">
            <a:avLst/>
          </a:prstGeom>
          <a:gradFill>
            <a:gsLst>
              <a:gs pos="0">
                <a:srgbClr val="4472C3">
                  <a:alpha val="81960"/>
                </a:srgbClr>
              </a:gs>
              <a:gs pos="25000">
                <a:srgbClr val="4472C4">
                  <a:alpha val="60000"/>
                </a:srgbClr>
              </a:gs>
              <a:gs pos="94000">
                <a:srgbClr val="AEABAB"/>
              </a:gs>
              <a:gs pos="100000">
                <a:srgbClr val="AEABAB"/>
              </a:gs>
            </a:gsLst>
            <a:lin ang="42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215" name="Google Shape;215;p36"/>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216" name="Google Shape;216;p36"/>
          <p:cNvSpPr txBox="1">
            <a:spLocks noGrp="1"/>
          </p:cNvSpPr>
          <p:nvPr>
            <p:ph type="title"/>
          </p:nvPr>
        </p:nvSpPr>
        <p:spPr>
          <a:xfrm>
            <a:off x="602850" y="342349"/>
            <a:ext cx="4739100" cy="4698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rgbClr val="000000"/>
              </a:buClr>
              <a:buSzPts val="2700"/>
              <a:buFont typeface="Calibri"/>
              <a:buNone/>
            </a:pPr>
            <a:r>
              <a:rPr lang="en-GB" sz="2700" b="1">
                <a:solidFill>
                  <a:srgbClr val="000000"/>
                </a:solidFill>
              </a:rPr>
              <a:t>Further reading </a:t>
            </a:r>
            <a:endParaRPr sz="1100" b="1"/>
          </a:p>
        </p:txBody>
      </p:sp>
      <p:sp>
        <p:nvSpPr>
          <p:cNvPr id="217" name="Google Shape;217;p36"/>
          <p:cNvSpPr txBox="1">
            <a:spLocks noGrp="1"/>
          </p:cNvSpPr>
          <p:nvPr>
            <p:ph type="body" idx="1"/>
          </p:nvPr>
        </p:nvSpPr>
        <p:spPr>
          <a:xfrm>
            <a:off x="602850" y="1082850"/>
            <a:ext cx="3960600" cy="3506100"/>
          </a:xfrm>
          <a:prstGeom prst="rect">
            <a:avLst/>
          </a:prstGeom>
          <a:noFill/>
          <a:ln>
            <a:noFill/>
          </a:ln>
        </p:spPr>
        <p:txBody>
          <a:bodyPr spcFirstLastPara="1" wrap="square" lIns="68575" tIns="34275" rIns="68575" bIns="34275" anchor="ctr" anchorCtr="0">
            <a:noAutofit/>
          </a:bodyPr>
          <a:lstStyle/>
          <a:p>
            <a:pPr marL="177800" lvl="0" indent="-209550" algn="l" rtl="0">
              <a:lnSpc>
                <a:spcPct val="90000"/>
              </a:lnSpc>
              <a:spcBef>
                <a:spcPts val="0"/>
              </a:spcBef>
              <a:spcAft>
                <a:spcPts val="0"/>
              </a:spcAft>
              <a:buClr>
                <a:srgbClr val="000000"/>
              </a:buClr>
              <a:buSzPts val="1500"/>
              <a:buChar char="•"/>
            </a:pPr>
            <a:r>
              <a:rPr lang="en-GB" sz="1500" u="sng">
                <a:solidFill>
                  <a:schemeClr val="hlink"/>
                </a:solidFill>
                <a:hlinkClick r:id="rId4"/>
              </a:rPr>
              <a:t>O</a:t>
            </a:r>
            <a:r>
              <a:rPr lang="en-GB" sz="1500" u="sng">
                <a:solidFill>
                  <a:schemeClr val="hlink"/>
                </a:solidFill>
                <a:hlinkClick r:id="rId4"/>
              </a:rPr>
              <a:t>rganisation established to ban fully autonomous weapons</a:t>
            </a:r>
            <a:r>
              <a:rPr lang="en-GB" sz="1500"/>
              <a:t>.</a:t>
            </a:r>
            <a:endParaRPr sz="1500"/>
          </a:p>
          <a:p>
            <a:pPr marL="177800" lvl="0" indent="-209550" algn="l" rtl="0">
              <a:lnSpc>
                <a:spcPct val="90000"/>
              </a:lnSpc>
              <a:spcBef>
                <a:spcPts val="800"/>
              </a:spcBef>
              <a:spcAft>
                <a:spcPts val="0"/>
              </a:spcAft>
              <a:buClr>
                <a:srgbClr val="000000"/>
              </a:buClr>
              <a:buSzPts val="1500"/>
              <a:buChar char="•"/>
            </a:pPr>
            <a:r>
              <a:rPr lang="en-GB" sz="1500" u="sng">
                <a:solidFill>
                  <a:schemeClr val="hlink"/>
                </a:solidFill>
                <a:hlinkClick r:id="rId5"/>
              </a:rPr>
              <a:t>Slaughterbots</a:t>
            </a:r>
            <a:r>
              <a:rPr lang="en-GB" sz="1500">
                <a:solidFill>
                  <a:srgbClr val="000000"/>
                </a:solidFill>
              </a:rPr>
              <a:t> - (2017) Film depicting the use of AI and facial recognition to assassinate political opponents based on pre-programmed criteria.</a:t>
            </a:r>
            <a:endParaRPr sz="1500"/>
          </a:p>
          <a:p>
            <a:pPr marL="177800" lvl="0" indent="-209550" algn="l" rtl="0">
              <a:lnSpc>
                <a:spcPct val="90000"/>
              </a:lnSpc>
              <a:spcBef>
                <a:spcPts val="800"/>
              </a:spcBef>
              <a:spcAft>
                <a:spcPts val="0"/>
              </a:spcAft>
              <a:buClr>
                <a:srgbClr val="000000"/>
              </a:buClr>
              <a:buSzPts val="1500"/>
              <a:buChar char="•"/>
            </a:pPr>
            <a:r>
              <a:rPr lang="en-GB" sz="1500" u="sng">
                <a:solidFill>
                  <a:schemeClr val="hlink"/>
                </a:solidFill>
                <a:hlinkClick r:id="rId6"/>
              </a:rPr>
              <a:t>Slaughterbots official website calling to ban lethal weapons </a:t>
            </a:r>
            <a:endParaRPr sz="1500"/>
          </a:p>
          <a:p>
            <a:pPr marL="177800" lvl="0" indent="-209550" algn="l" rtl="0">
              <a:lnSpc>
                <a:spcPct val="90000"/>
              </a:lnSpc>
              <a:spcBef>
                <a:spcPts val="800"/>
              </a:spcBef>
              <a:spcAft>
                <a:spcPts val="0"/>
              </a:spcAft>
              <a:buClr>
                <a:srgbClr val="000000"/>
              </a:buClr>
              <a:buSzPts val="1500"/>
              <a:buChar char="•"/>
            </a:pPr>
            <a:r>
              <a:rPr lang="en-GB" sz="1500" i="1">
                <a:solidFill>
                  <a:srgbClr val="000000"/>
                </a:solidFill>
              </a:rPr>
              <a:t>Army of None: Autonomous Weapons and the Future of War</a:t>
            </a:r>
            <a:r>
              <a:rPr lang="en-GB" sz="1500">
                <a:solidFill>
                  <a:srgbClr val="000000"/>
                </a:solidFill>
              </a:rPr>
              <a:t>, Paul Schare (2018). A book exploring the uses of AI in warfare </a:t>
            </a:r>
            <a:endParaRPr sz="1500"/>
          </a:p>
          <a:p>
            <a:pPr marL="177800" lvl="0" indent="-209550" algn="l" rtl="0">
              <a:lnSpc>
                <a:spcPct val="90000"/>
              </a:lnSpc>
              <a:spcBef>
                <a:spcPts val="800"/>
              </a:spcBef>
              <a:spcAft>
                <a:spcPts val="0"/>
              </a:spcAft>
              <a:buClr>
                <a:srgbClr val="000000"/>
              </a:buClr>
              <a:buSzPts val="1500"/>
              <a:buChar char="•"/>
            </a:pPr>
            <a:r>
              <a:rPr lang="en-GB" sz="1500"/>
              <a:t>Arms control</a:t>
            </a:r>
            <a:r>
              <a:rPr lang="en-GB" sz="1500" u="sng">
                <a:solidFill>
                  <a:schemeClr val="hlink"/>
                </a:solidFill>
                <a:hlinkClick r:id="rId7"/>
              </a:rPr>
              <a:t> - A page assessing the debate on arms limitations </a:t>
            </a:r>
            <a:endParaRPr sz="1500"/>
          </a:p>
          <a:p>
            <a:pPr marL="177800" lvl="0" indent="-114300" algn="l" rtl="0">
              <a:lnSpc>
                <a:spcPct val="90000"/>
              </a:lnSpc>
              <a:spcBef>
                <a:spcPts val="800"/>
              </a:spcBef>
              <a:spcAft>
                <a:spcPts val="0"/>
              </a:spcAft>
              <a:buClr>
                <a:schemeClr val="dk1"/>
              </a:buClr>
              <a:buSzPts val="1100"/>
              <a:buNone/>
            </a:pPr>
            <a:endParaRPr sz="1300">
              <a:solidFill>
                <a:srgbClr val="000000"/>
              </a:solidFill>
            </a:endParaRPr>
          </a:p>
          <a:p>
            <a:pPr marL="177800" lvl="0" indent="-114300" algn="l" rtl="0">
              <a:lnSpc>
                <a:spcPct val="90000"/>
              </a:lnSpc>
              <a:spcBef>
                <a:spcPts val="800"/>
              </a:spcBef>
              <a:spcAft>
                <a:spcPts val="0"/>
              </a:spcAft>
              <a:buClr>
                <a:schemeClr val="dk1"/>
              </a:buClr>
              <a:buSzPts val="1100"/>
              <a:buNone/>
            </a:pPr>
            <a:endParaRPr sz="1300">
              <a:solidFill>
                <a:srgbClr val="000000"/>
              </a:solidFill>
            </a:endParaRPr>
          </a:p>
        </p:txBody>
      </p:sp>
      <p:sp>
        <p:nvSpPr>
          <p:cNvPr id="218" name="Google Shape;218;p36"/>
          <p:cNvSpPr/>
          <p:nvPr/>
        </p:nvSpPr>
        <p:spPr>
          <a:xfrm>
            <a:off x="4567227" y="2220515"/>
            <a:ext cx="2001561" cy="2001561"/>
          </a:xfrm>
          <a:prstGeom prst="ellipse">
            <a:avLst/>
          </a:prstGeom>
          <a:solidFill>
            <a:srgbClr val="FFFFFF"/>
          </a:solidFill>
          <a:ln w="12700" cap="flat" cmpd="sng">
            <a:solidFill>
              <a:srgbClr val="B3C6E7"/>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19" name="Google Shape;219;p36"/>
          <p:cNvSpPr/>
          <p:nvPr/>
        </p:nvSpPr>
        <p:spPr>
          <a:xfrm>
            <a:off x="6117761" y="1"/>
            <a:ext cx="3026240" cy="2571110"/>
          </a:xfrm>
          <a:custGeom>
            <a:avLst/>
            <a:gdLst/>
            <a:ahLst/>
            <a:cxnLst/>
            <a:rect l="l" t="t" r="r" b="b"/>
            <a:pathLst>
              <a:path w="4034987" h="3428147" extrusionOk="0">
                <a:moveTo>
                  <a:pt x="350825" y="0"/>
                </a:moveTo>
                <a:lnTo>
                  <a:pt x="4034987" y="0"/>
                </a:lnTo>
                <a:lnTo>
                  <a:pt x="4034987" y="2505205"/>
                </a:lnTo>
                <a:lnTo>
                  <a:pt x="3951822" y="2616420"/>
                </a:lnTo>
                <a:cubicBezTo>
                  <a:pt x="3542699" y="3112162"/>
                  <a:pt x="2923546" y="3428147"/>
                  <a:pt x="2230590" y="3428147"/>
                </a:cubicBezTo>
                <a:cubicBezTo>
                  <a:pt x="998669" y="3428147"/>
                  <a:pt x="0" y="2429478"/>
                  <a:pt x="0" y="1197557"/>
                </a:cubicBezTo>
                <a:cubicBezTo>
                  <a:pt x="0" y="812582"/>
                  <a:pt x="97526" y="450385"/>
                  <a:pt x="269220" y="134326"/>
                </a:cubicBezTo>
                <a:close/>
              </a:path>
            </a:pathLst>
          </a:custGeom>
          <a:solidFill>
            <a:srgbClr val="FFFFFF"/>
          </a:solidFill>
          <a:ln w="12700" cap="flat" cmpd="sng">
            <a:solidFill>
              <a:srgbClr val="B3C6E7"/>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220" name="Google Shape;220;p36" descr="Slaughterbots (Video 2017) - IMDb"/>
          <p:cNvPicPr preferRelativeResize="0"/>
          <p:nvPr/>
        </p:nvPicPr>
        <p:blipFill rotWithShape="1">
          <a:blip r:embed="rId8">
            <a:alphaModFix/>
          </a:blip>
          <a:srcRect/>
          <a:stretch/>
        </p:blipFill>
        <p:spPr>
          <a:xfrm>
            <a:off x="6951850" y="60675"/>
            <a:ext cx="1624250" cy="2232625"/>
          </a:xfrm>
          <a:prstGeom prst="rect">
            <a:avLst/>
          </a:prstGeom>
          <a:noFill/>
          <a:ln>
            <a:noFill/>
          </a:ln>
        </p:spPr>
      </p:pic>
      <p:pic>
        <p:nvPicPr>
          <p:cNvPr id="221" name="Google Shape;221;p36" descr="Army of None: Autonomous Weapons and the Future of War: Amazon.co.uk:  Scharre, Paul: 9780393608984: Books"/>
          <p:cNvPicPr preferRelativeResize="0"/>
          <p:nvPr/>
        </p:nvPicPr>
        <p:blipFill rotWithShape="1">
          <a:blip r:embed="rId9">
            <a:alphaModFix/>
          </a:blip>
          <a:srcRect l="136" r="2607"/>
          <a:stretch/>
        </p:blipFill>
        <p:spPr>
          <a:xfrm>
            <a:off x="5005787" y="2389528"/>
            <a:ext cx="1124451" cy="1663545"/>
          </a:xfrm>
          <a:prstGeom prst="rect">
            <a:avLst/>
          </a:prstGeom>
          <a:noFill/>
          <a:ln>
            <a:noFill/>
          </a:ln>
        </p:spPr>
      </p:pic>
      <p:sp>
        <p:nvSpPr>
          <p:cNvPr id="222" name="Google Shape;222;p36"/>
          <p:cNvSpPr/>
          <p:nvPr/>
        </p:nvSpPr>
        <p:spPr>
          <a:xfrm>
            <a:off x="6794348" y="3193927"/>
            <a:ext cx="2349652" cy="1949572"/>
          </a:xfrm>
          <a:custGeom>
            <a:avLst/>
            <a:gdLst/>
            <a:ahLst/>
            <a:cxnLst/>
            <a:rect l="l" t="t" r="r" b="b"/>
            <a:pathLst>
              <a:path w="3061881" h="2540529" extrusionOk="0">
                <a:moveTo>
                  <a:pt x="1612418" y="0"/>
                </a:moveTo>
                <a:cubicBezTo>
                  <a:pt x="2224646" y="0"/>
                  <a:pt x="2757180" y="341213"/>
                  <a:pt x="3030226" y="843844"/>
                </a:cubicBezTo>
                <a:lnTo>
                  <a:pt x="3061881" y="909556"/>
                </a:lnTo>
                <a:lnTo>
                  <a:pt x="3061881" y="2315281"/>
                </a:lnTo>
                <a:lnTo>
                  <a:pt x="3030226" y="2380992"/>
                </a:lnTo>
                <a:cubicBezTo>
                  <a:pt x="3005404" y="2426686"/>
                  <a:pt x="2978437" y="2471046"/>
                  <a:pt x="2949460" y="2513937"/>
                </a:cubicBezTo>
                <a:lnTo>
                  <a:pt x="2929575" y="2540529"/>
                </a:lnTo>
                <a:lnTo>
                  <a:pt x="295261" y="2540529"/>
                </a:lnTo>
                <a:lnTo>
                  <a:pt x="275376" y="2513937"/>
                </a:lnTo>
                <a:cubicBezTo>
                  <a:pt x="101518" y="2256593"/>
                  <a:pt x="0" y="1946361"/>
                  <a:pt x="0" y="1612418"/>
                </a:cubicBezTo>
                <a:cubicBezTo>
                  <a:pt x="0" y="721904"/>
                  <a:pt x="721904" y="0"/>
                  <a:pt x="1612418" y="0"/>
                </a:cubicBezTo>
                <a:close/>
              </a:path>
            </a:pathLst>
          </a:custGeom>
          <a:solidFill>
            <a:srgbClr val="FFFFFF"/>
          </a:solidFill>
          <a:ln w="12700" cap="flat" cmpd="sng">
            <a:solidFill>
              <a:srgbClr val="B3C6E7"/>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223" name="Google Shape;223;p36" descr="Campaign to Stop Killer Robots – Ban Lethal Autonomous Weapons"/>
          <p:cNvPicPr preferRelativeResize="0"/>
          <p:nvPr/>
        </p:nvPicPr>
        <p:blipFill rotWithShape="1">
          <a:blip r:embed="rId10">
            <a:alphaModFix/>
          </a:blip>
          <a:srcRect/>
          <a:stretch/>
        </p:blipFill>
        <p:spPr>
          <a:xfrm>
            <a:off x="6951850" y="3814474"/>
            <a:ext cx="2239450" cy="1119751"/>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1485</Words>
  <Application>Microsoft Macintosh PowerPoint</Application>
  <PresentationFormat>On-screen Show (16:9)</PresentationFormat>
  <Paragraphs>71</Paragraphs>
  <Slides>10</Slides>
  <Notes>10</Notes>
  <HiddenSlides>0</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10</vt:i4>
      </vt:variant>
    </vt:vector>
  </HeadingPairs>
  <TitlesOfParts>
    <vt:vector size="15" baseType="lpstr">
      <vt:lpstr>Arial</vt:lpstr>
      <vt:lpstr>Calibri</vt:lpstr>
      <vt:lpstr>Simple Light</vt:lpstr>
      <vt:lpstr>Office Theme</vt:lpstr>
      <vt:lpstr>Office Theme</vt:lpstr>
      <vt:lpstr>Autonomous warfare: Are there ever situations where it could be condoned?</vt:lpstr>
      <vt:lpstr>What is autonomous warfare?</vt:lpstr>
      <vt:lpstr>Autonomous weapons today</vt:lpstr>
      <vt:lpstr>Potential future uses </vt:lpstr>
      <vt:lpstr>Arguments in favour of LAWs  </vt:lpstr>
      <vt:lpstr>Arguments against the use of LAWs</vt:lpstr>
      <vt:lpstr>So, are there any situations where autonomous warfare could be condoned? </vt:lpstr>
      <vt:lpstr>Conclusions</vt:lpstr>
      <vt:lpstr>Further reading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warfare: Are there ever situations where it could be condoned?</dc:title>
  <dc:creator>Harry Williams</dc:creator>
  <cp:lastModifiedBy>Harry Williams</cp:lastModifiedBy>
  <cp:revision>2</cp:revision>
  <dcterms:created xsi:type="dcterms:W3CDTF">2020-11-09T08:27:35Z</dcterms:created>
  <dcterms:modified xsi:type="dcterms:W3CDTF">2020-11-09T08:37:46Z</dcterms:modified>
</cp:coreProperties>
</file>