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sldIdLst>
    <p:sldId id="267" r:id="rId3"/>
    <p:sldId id="266" r:id="rId4"/>
    <p:sldId id="265" r:id="rId5"/>
    <p:sldId id="276" r:id="rId6"/>
    <p:sldId id="277" r:id="rId8"/>
    <p:sldId id="278" r:id="rId9"/>
    <p:sldId id="279" r:id="rId10"/>
    <p:sldId id="280" r:id="rId11"/>
    <p:sldId id="281" r:id="rId12"/>
    <p:sldId id="282" r:id="rId13"/>
    <p:sldId id="283" r:id="rId14"/>
    <p:sldId id="268" r:id="rId15"/>
    <p:sldId id="284" r:id="rId16"/>
    <p:sldId id="285" r:id="rId17"/>
    <p:sldId id="286" r:id="rId18"/>
    <p:sldId id="287" r:id="rId19"/>
    <p:sldId id="288" r:id="rId20"/>
    <p:sldId id="289" r:id="rId21"/>
    <p:sldId id="291" r:id="rId22"/>
    <p:sldId id="292" r:id="rId23"/>
    <p:sldId id="293" r:id="rId24"/>
    <p:sldId id="294" r:id="rId25"/>
    <p:sldId id="295" r:id="rId26"/>
    <p:sldId id="300" r:id="rId27"/>
    <p:sldId id="301" r:id="rId28"/>
    <p:sldId id="262" r:id="rId29"/>
    <p:sldId id="275" r:id="rId30"/>
    <p:sldId id="299" r:id="rId31"/>
    <p:sldId id="302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D"/>
    <a:srgbClr val="FFFF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4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9F341-BB9B-4DAD-8919-6816CEF6C7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0DDE6-19C4-4A1A-9BAC-0BA716BC88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08E2C11E-0945-4CCE-AF10-5843E8E5AFF5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3772" y="-862230"/>
            <a:ext cx="8649325" cy="86493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911" y="204931"/>
            <a:ext cx="1238295" cy="3203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94" y="78901"/>
            <a:ext cx="1901502" cy="5724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911" y="204931"/>
            <a:ext cx="1238295" cy="3203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94" y="78901"/>
            <a:ext cx="1901502" cy="5724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911" y="204931"/>
            <a:ext cx="1238295" cy="3203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94" y="78901"/>
            <a:ext cx="1901502" cy="5724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911" y="204931"/>
            <a:ext cx="1238295" cy="3203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94" y="78901"/>
            <a:ext cx="1901502" cy="5724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911" y="204931"/>
            <a:ext cx="1238295" cy="3203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94" y="78901"/>
            <a:ext cx="1901502" cy="5724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5458265" y="984739"/>
            <a:ext cx="19835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+mn-ea"/>
              </a:rPr>
              <a:t>目录</a:t>
            </a:r>
            <a:endParaRPr lang="zh-CN" altLang="en-US" sz="4400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2897945" y="1364566"/>
            <a:ext cx="21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073705" y="1364566"/>
            <a:ext cx="21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346501" y="2674058"/>
            <a:ext cx="3887788" cy="582613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 smtClean="0"/>
              <a:t>单击此处编辑母版文本</a:t>
            </a:r>
            <a:endParaRPr lang="zh-CN" altLang="en-US" dirty="0"/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4346501" y="3726790"/>
            <a:ext cx="3887788" cy="582613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 smtClean="0"/>
              <a:t>单击此处编辑母版文本</a:t>
            </a:r>
            <a:endParaRPr lang="zh-CN" altLang="en-US" dirty="0"/>
          </a:p>
        </p:txBody>
      </p:sp>
      <p:sp>
        <p:nvSpPr>
          <p:cNvPr id="16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4346501" y="4779522"/>
            <a:ext cx="3887788" cy="582613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 smtClean="0"/>
              <a:t>单击此处编辑母版文本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911" y="204931"/>
            <a:ext cx="1238295" cy="3203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94" y="78901"/>
            <a:ext cx="1901502" cy="5724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375053" y="2630658"/>
            <a:ext cx="4093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Thanks </a:t>
            </a:r>
            <a:endParaRPr lang="zh-CN" altLang="en-US" sz="6000" dirty="0" smtClean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628271" y="3429000"/>
            <a:ext cx="29120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 userDrawn="1"/>
        </p:nvSpPr>
        <p:spPr>
          <a:xfrm>
            <a:off x="4940773" y="3446266"/>
            <a:ext cx="2700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酷狗音乐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+mn-ea"/>
              </a:rPr>
              <a:t> 就是歌多</a:t>
            </a:r>
            <a:endParaRPr lang="zh-CN" altLang="en-US" sz="200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3772" y="-862230"/>
            <a:ext cx="8649325" cy="8649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911" y="204931"/>
            <a:ext cx="1238295" cy="3203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94" y="78901"/>
            <a:ext cx="1901502" cy="5724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8E2C11E-0945-4CCE-AF10-5843E8E5AFF5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911" y="204931"/>
            <a:ext cx="1238295" cy="3203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94" y="78901"/>
            <a:ext cx="1901502" cy="5724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911" y="204931"/>
            <a:ext cx="1238295" cy="3203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94" y="78901"/>
            <a:ext cx="1901502" cy="5724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911" y="204931"/>
            <a:ext cx="1238295" cy="3203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94" y="78901"/>
            <a:ext cx="1901502" cy="5724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911" y="204931"/>
            <a:ext cx="1238295" cy="3203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94" y="78901"/>
            <a:ext cx="1901502" cy="5724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911" y="204931"/>
            <a:ext cx="1238295" cy="3203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94" y="78901"/>
            <a:ext cx="1901502" cy="57244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08E2C11E-0945-4CCE-AF10-5843E8E5AF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hyperlink" Target="https://www.androidos.net.cn/android/5.0.1_r1/xref/libcore/luni/src/main/java/libcore/io/Posix.java" TargetMode="External"/><Relationship Id="rId4" Type="http://schemas.openxmlformats.org/officeDocument/2006/relationships/hyperlink" Target="https://www.androidos.net.cn/android/5.0.1_r1/xref/libcore/luni/src/main/java/libcore/io/ForwardingOs.java" TargetMode="External"/><Relationship Id="rId3" Type="http://schemas.openxmlformats.org/officeDocument/2006/relationships/hyperlink" Target="https://www.androidos.net.cn/android/5.0.1_r1/xref/libcore/luni/src/main/java/libcore/io/BlockGuardOs.java" TargetMode="External"/><Relationship Id="rId2" Type="http://schemas.openxmlformats.org/officeDocument/2006/relationships/hyperlink" Target="https://www.androidos.net.cn/android/5.0.1_r1/xref/libcore/luni/src/main/java/libcore/io/Os.java" TargetMode="External"/><Relationship Id="rId10" Type="http://schemas.openxmlformats.org/officeDocument/2006/relationships/notesSlide" Target="../notesSlides/notesSlide13.xml"/><Relationship Id="rId1" Type="http://schemas.openxmlformats.org/officeDocument/2006/relationships/hyperlink" Target="https://www.androidos.net.cn/android/5.0.1_r1/xref/libcore/luni/src/main/java/libcore/io/Libcore.java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5.xml"/><Relationship Id="rId6" Type="http://schemas.openxmlformats.org/officeDocument/2006/relationships/hyperlink" Target="https://www.androidos.net.cn/android/8.0.0_r4/xref/libcore/ojluni/src/main/java/java/io/DefaultFileSystem.java" TargetMode="External"/><Relationship Id="rId5" Type="http://schemas.openxmlformats.org/officeDocument/2006/relationships/hyperlink" Target="https://www.androidos.net.cn/android/8.0.0_r4/xref/libcore/ojluni/src/main/java/java/io/FileSystem.java" TargetMode="External"/><Relationship Id="rId4" Type="http://schemas.openxmlformats.org/officeDocument/2006/relationships/hyperlink" Target="https://www.androidos.net.cn/android/8.0.0_r4/xref/libcore/ojluni/src/main/java/java/io/File.java" TargetMode="Externa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5.png"/><Relationship Id="rId2" Type="http://schemas.openxmlformats.org/officeDocument/2006/relationships/hyperlink" Target="http://androidxref.com/4.4.2_r1/search?q=Class++extended+by+class+is+inaccessible&amp;defs=&amp;refs=&amp;path=&amp;hist=&amp;project=art" TargetMode="External"/><Relationship Id="rId1" Type="http://schemas.openxmlformats.org/officeDocument/2006/relationships/slide" Target="slide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slide" Target="slide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1" Type="http://schemas.openxmlformats.org/officeDocument/2006/relationships/slide" Target="slid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1" Type="http://schemas.openxmlformats.org/officeDocument/2006/relationships/slide" Target="slid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slide" Target="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slide" Target="slide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slide" Target="slide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酷狗中的几个骚操作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黄晖</a:t>
            </a:r>
            <a:endParaRPr lang="en-US" altLang="zh-CN" dirty="0" smtClean="0"/>
          </a:p>
          <a:p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9130"/>
          </a:xfrm>
        </p:spPr>
        <p:txBody>
          <a:bodyPr>
            <a:normAutofit/>
          </a:bodyPr>
          <a:lstStyle/>
          <a:p>
            <a:r>
              <a:rPr lang="en-US" altLang="zh-CN" sz="2800"/>
              <a:t>1</a:t>
            </a:r>
            <a:r>
              <a:rPr lang="zh-CN" altLang="en-US" sz="2800"/>
              <a:t>）</a:t>
            </a:r>
            <a:r>
              <a:rPr lang="zh-CN" sz="2800"/>
              <a:t>防不胜防</a:t>
            </a:r>
            <a:endParaRPr 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9560"/>
            <a:ext cx="10515600" cy="4617720"/>
          </a:xfrm>
        </p:spPr>
        <p:txBody>
          <a:bodyPr>
            <a:normAutofit lnSpcReduction="20000"/>
          </a:bodyPr>
          <a:lstStyle/>
          <a:p>
            <a:r>
              <a:rPr lang="zh-CN" altLang="en-US">
                <a:sym typeface="+mn-ea"/>
              </a:rPr>
              <a:t>设计之外</a:t>
            </a:r>
            <a:r>
              <a:rPr lang="en-US" altLang="zh-CN"/>
              <a:t> </a:t>
            </a:r>
            <a:endParaRPr lang="en-US" altLang="zh-CN"/>
          </a:p>
          <a:p>
            <a:pPr marL="0" indent="0">
              <a:buNone/>
            </a:pPr>
            <a:r>
              <a:rPr lang="zh-CN" altLang="en-US" sz="1800"/>
              <a:t>    当它是一种系统行为时</a:t>
            </a:r>
            <a:endParaRPr lang="zh-CN" altLang="en-US" sz="1800"/>
          </a:p>
          <a:p>
            <a:endParaRPr lang="zh-CN" altLang="en-US"/>
          </a:p>
          <a:p>
            <a:r>
              <a:rPr lang="zh-CN" altLang="en-US"/>
              <a:t>场景</a:t>
            </a:r>
            <a:endParaRPr lang="zh-CN" altLang="en-US"/>
          </a:p>
          <a:p>
            <a:pPr marL="0" indent="0" fontAlgn="auto">
              <a:lnSpc>
                <a:spcPct val="122000"/>
              </a:lnSpc>
              <a:buNone/>
            </a:pPr>
            <a:r>
              <a:rPr lang="en-US" altLang="zh-CN" sz="1800"/>
              <a:t>    用户打开直播页面，该页面是一个Activity。稍后，他点击分享，并跳转了其他App。由于内存紧张，系统关闭了酷狗进程，直播Activity被异常杀死。当用户从其他App返回时，系统按Activity堆栈顺序，将直播Activity恢复，于是走启动Activity的流程。因为此前酷狗进程已被杀，此时首先要重新启动酷狗进程，然后实例化直播Activity对象。然而，前面我们提到，直播Activity类处于模块dex中，进程启动时并没有加载这个dex，于是在Framework意</a:t>
            </a:r>
            <a:r>
              <a:rPr lang="zh-CN" altLang="en-US" sz="1800"/>
              <a:t>图</a:t>
            </a:r>
            <a:r>
              <a:rPr lang="en-US" altLang="zh-CN" sz="1800"/>
              <a:t>实例化这个Activity时，抛出了类查找错误。</a:t>
            </a:r>
            <a:endParaRPr lang="en-US" altLang="zh-CN" sz="1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9130"/>
          </a:xfrm>
        </p:spPr>
        <p:txBody>
          <a:bodyPr>
            <a:normAutofit/>
          </a:bodyPr>
          <a:lstStyle/>
          <a:p>
            <a:r>
              <a:rPr lang="en-US" altLang="zh-CN" sz="2800"/>
              <a:t>2</a:t>
            </a:r>
            <a:r>
              <a:rPr lang="zh-CN" altLang="en-US" sz="2800"/>
              <a:t>）</a:t>
            </a:r>
            <a:r>
              <a:rPr lang="zh-CN" sz="2800"/>
              <a:t>怎么解决</a:t>
            </a:r>
            <a:endParaRPr 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9560"/>
            <a:ext cx="10515600" cy="4723765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方案一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 sz="1800"/>
              <a:t>    应用启动之初加载所有</a:t>
            </a:r>
            <a:r>
              <a:rPr lang="en-US" altLang="zh-CN" sz="1800"/>
              <a:t>dex</a:t>
            </a:r>
            <a:endParaRPr lang="en-US" altLang="zh-CN" sz="1800"/>
          </a:p>
          <a:p>
            <a:endParaRPr lang="zh-CN" altLang="en-US"/>
          </a:p>
          <a:p>
            <a:r>
              <a:rPr lang="zh-CN" altLang="en-US"/>
              <a:t>方案二</a:t>
            </a:r>
            <a:endParaRPr lang="zh-CN" altLang="en-US"/>
          </a:p>
          <a:p>
            <a:pPr marL="0" indent="0">
              <a:buNone/>
            </a:pPr>
            <a:r>
              <a:rPr lang="zh-CN" altLang="en-US" sz="1800"/>
              <a:t>    在应用启动之初加载所需dex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</a:t>
            </a:r>
            <a:r>
              <a:rPr lang="en-US" altLang="zh-CN" sz="1800"/>
              <a:t>1. </a:t>
            </a:r>
            <a:r>
              <a:rPr lang="zh-CN" altLang="en-US" sz="1800"/>
              <a:t>探测启动组件的信息  </a:t>
            </a:r>
            <a:r>
              <a:rPr lang="en-US" altLang="zh-CN" sz="1400" b="1">
                <a:solidFill>
                  <a:srgbClr val="CC0099"/>
                </a:solidFill>
                <a:sym typeface="+mn-ea"/>
              </a:rPr>
              <a:t>&lt;link code&gt;</a:t>
            </a:r>
            <a:endParaRPr lang="en-US" altLang="zh-CN" sz="1400" b="1">
              <a:solidFill>
                <a:srgbClr val="CC0099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800"/>
              <a:t>    </a:t>
            </a:r>
            <a:r>
              <a:rPr lang="en-US" altLang="zh-CN" sz="1800"/>
              <a:t>2. </a:t>
            </a:r>
            <a:r>
              <a:rPr lang="zh-CN" altLang="en-US" sz="1800"/>
              <a:t>记录曾加载过的模块</a:t>
            </a:r>
            <a:endParaRPr lang="zh-CN" altLang="en-US" sz="1800"/>
          </a:p>
          <a:p>
            <a:endParaRPr lang="zh-CN" altLang="en-US"/>
          </a:p>
          <a:p>
            <a:r>
              <a:rPr lang="zh-CN" altLang="en-US"/>
              <a:t>方案三</a:t>
            </a:r>
            <a:endParaRPr lang="zh-CN" altLang="en-US"/>
          </a:p>
          <a:p>
            <a:pPr marL="0" indent="0" fontAlgn="auto">
              <a:lnSpc>
                <a:spcPct val="122000"/>
              </a:lnSpc>
              <a:buNone/>
            </a:pPr>
            <a:r>
              <a:rPr lang="en-US" altLang="zh-CN" sz="1800"/>
              <a:t>    </a:t>
            </a:r>
            <a:r>
              <a:rPr lang="zh-CN" altLang="en-US" sz="1800"/>
              <a:t>当我们说系统未经程序员之手操作了模块</a:t>
            </a:r>
            <a:r>
              <a:rPr lang="en-US" altLang="zh-CN" sz="1800"/>
              <a:t>dex</a:t>
            </a:r>
            <a:r>
              <a:rPr lang="zh-CN" altLang="en-US" sz="1800"/>
              <a:t>，我们是在说什么？</a:t>
            </a:r>
            <a:endParaRPr lang="en-US" altLang="zh-CN" sz="1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94055"/>
            <a:ext cx="10515600" cy="5483225"/>
          </a:xfrm>
        </p:spPr>
        <p:txBody>
          <a:bodyPr/>
          <a:lstStyle/>
          <a:p>
            <a:pPr marL="0" indent="0" fontAlgn="auto">
              <a:lnSpc>
                <a:spcPct val="122000"/>
              </a:lnSpc>
              <a:buNone/>
            </a:pPr>
            <a:r>
              <a:rPr lang="en-US" altLang="zh-CN" sz="1800">
                <a:sym typeface="+mn-ea"/>
              </a:rPr>
              <a:t>    1. 一切都是以类操作为基础进行</a:t>
            </a:r>
            <a:endParaRPr lang="en-US" altLang="zh-CN" sz="1800"/>
          </a:p>
          <a:p>
            <a:pPr marL="0" indent="0" fontAlgn="auto">
              <a:lnSpc>
                <a:spcPct val="122000"/>
              </a:lnSpc>
              <a:buNone/>
            </a:pPr>
            <a:r>
              <a:rPr lang="en-US" altLang="zh-CN" sz="1800">
                <a:sym typeface="+mn-ea"/>
              </a:rPr>
              <a:t>    2. 对一个类的首次操作一定在对它的查找之后</a:t>
            </a:r>
            <a:endParaRPr lang="en-US" altLang="zh-CN" sz="1800"/>
          </a:p>
          <a:p>
            <a:pPr marL="0" indent="0" fontAlgn="auto">
              <a:lnSpc>
                <a:spcPct val="122000"/>
              </a:lnSpc>
              <a:buNone/>
            </a:pPr>
            <a:r>
              <a:rPr lang="en-US" altLang="zh-CN" sz="1800">
                <a:sym typeface="+mn-ea"/>
              </a:rPr>
              <a:t>    3. 一个类的查找是通过ClassLoader进行</a:t>
            </a:r>
            <a:endParaRPr lang="en-US" altLang="zh-CN" sz="1800"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r>
              <a:rPr lang="en-US" altLang="zh-CN" sz="1800">
                <a:sym typeface="+mn-ea"/>
              </a:rPr>
              <a:t>    </a:t>
            </a:r>
            <a:r>
              <a:rPr lang="zh-CN" altLang="en-US" sz="1800">
                <a:sym typeface="+mn-ea"/>
              </a:rPr>
              <a:t>结论：</a:t>
            </a:r>
            <a:r>
              <a:rPr lang="zh-CN" altLang="en-US" sz="1800" i="1">
                <a:solidFill>
                  <a:srgbClr val="FF0000"/>
                </a:solidFill>
                <a:sym typeface="+mn-ea"/>
              </a:rPr>
              <a:t>无论是谁、在何种情况下对何种类进行何种操作，都必然要先使用ClassLoader执行查找。</a:t>
            </a:r>
            <a:r>
              <a:rPr lang="zh-CN" altLang="en-US" sz="1800">
                <a:solidFill>
                  <a:schemeClr val="bg1"/>
                </a:solidFill>
                <a:sym typeface="+mn-ea"/>
              </a:rPr>
              <a:t>因此，我们可以从ClassLoader下手，在它进行类查找时，判断当前查找的类属于哪个dex。如果该dex未加载，就先执行加载，再继续查找任务。</a:t>
            </a:r>
            <a:endParaRPr lang="zh-CN" altLang="en-US" sz="18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9130"/>
          </a:xfrm>
        </p:spPr>
        <p:txBody>
          <a:bodyPr>
            <a:normAutofit/>
          </a:bodyPr>
          <a:lstStyle/>
          <a:p>
            <a:r>
              <a:rPr lang="en-US" altLang="zh-CN" sz="2800"/>
              <a:t>3</a:t>
            </a:r>
            <a:r>
              <a:rPr lang="zh-CN" altLang="en-US" sz="2800"/>
              <a:t>）</a:t>
            </a:r>
            <a:r>
              <a:rPr lang="en-US" altLang="zh-CN" sz="2800"/>
              <a:t>ClassLoader</a:t>
            </a:r>
            <a:r>
              <a:rPr lang="zh-CN" altLang="en-US" sz="2800"/>
              <a:t>类查找</a:t>
            </a:r>
            <a:r>
              <a:rPr lang="zh-CN" sz="2800"/>
              <a:t>机制</a:t>
            </a:r>
            <a:endParaRPr 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9560"/>
            <a:ext cx="10515600" cy="4723765"/>
          </a:xfrm>
        </p:spPr>
        <p:txBody>
          <a:bodyPr>
            <a:normAutofit/>
          </a:bodyPr>
          <a:lstStyle/>
          <a:p>
            <a:r>
              <a:rPr lang="zh-CN" altLang="zh-CN">
                <a:sym typeface="+mn-ea"/>
              </a:rPr>
              <a:t>类查找函数</a:t>
            </a:r>
            <a:endParaRPr lang="zh-CN" altLang="zh-CN">
              <a:sym typeface="+mn-ea"/>
            </a:endParaRPr>
          </a:p>
          <a:p>
            <a:endParaRPr lang="zh-CN" altLang="zh-CN">
              <a:sym typeface="+mn-ea"/>
            </a:endParaRPr>
          </a:p>
          <a:p>
            <a:r>
              <a:rPr lang="zh-CN" altLang="zh-CN">
                <a:sym typeface="+mn-ea"/>
              </a:rPr>
              <a:t>双亲委派机制</a:t>
            </a:r>
            <a:endParaRPr lang="en-US" altLang="zh-CN" sz="1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9130"/>
          </a:xfrm>
        </p:spPr>
        <p:txBody>
          <a:bodyPr>
            <a:normAutofit/>
          </a:bodyPr>
          <a:lstStyle/>
          <a:p>
            <a:r>
              <a:rPr lang="en-US" altLang="zh-CN" sz="2800"/>
              <a:t>4</a:t>
            </a:r>
            <a:r>
              <a:rPr lang="zh-CN" altLang="en-US" sz="2800"/>
              <a:t>）如何干预类查找过程</a:t>
            </a:r>
            <a:endParaRPr 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9560"/>
            <a:ext cx="10515600" cy="4723765"/>
          </a:xfrm>
        </p:spPr>
        <p:txBody>
          <a:bodyPr>
            <a:normAutofit/>
          </a:bodyPr>
          <a:lstStyle/>
          <a:p>
            <a:r>
              <a:rPr lang="zh-CN">
                <a:sym typeface="+mn-ea"/>
              </a:rPr>
              <a:t>替换</a:t>
            </a:r>
            <a:r>
              <a:rPr lang="en-US" altLang="zh-CN">
                <a:sym typeface="+mn-ea"/>
              </a:rPr>
              <a:t>ClassLoader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zh-CN" sz="1800">
                <a:sym typeface="+mn-ea"/>
              </a:rPr>
              <a:t>    使用原</a:t>
            </a:r>
            <a:r>
              <a:rPr lang="en-US" altLang="zh-CN" sz="1800">
                <a:sym typeface="+mn-ea"/>
              </a:rPr>
              <a:t>ClassLoader</a:t>
            </a:r>
            <a:r>
              <a:rPr lang="zh-CN" altLang="en-US" sz="1800">
                <a:sym typeface="+mn-ea"/>
              </a:rPr>
              <a:t>实例作为</a:t>
            </a:r>
            <a:r>
              <a:rPr lang="en-US" altLang="zh-CN" sz="1800">
                <a:sym typeface="+mn-ea"/>
              </a:rPr>
              <a:t>parent</a:t>
            </a:r>
            <a:r>
              <a:rPr lang="zh-CN" altLang="en-US" sz="1800">
                <a:sym typeface="+mn-ea"/>
              </a:rPr>
              <a:t>参数，构造一个新的</a:t>
            </a:r>
            <a:r>
              <a:rPr lang="en-US" altLang="zh-CN" sz="1800">
                <a:sym typeface="+mn-ea"/>
              </a:rPr>
              <a:t>ClassLoader</a:t>
            </a:r>
            <a:r>
              <a:rPr lang="zh-CN" altLang="en-US" sz="1800">
                <a:sym typeface="+mn-ea"/>
              </a:rPr>
              <a:t>，并把原</a:t>
            </a:r>
            <a:r>
              <a:rPr lang="en-US" altLang="zh-CN" sz="1800">
                <a:sym typeface="+mn-ea"/>
              </a:rPr>
              <a:t>ClassLoader</a:t>
            </a:r>
            <a:r>
              <a:rPr lang="zh-CN" altLang="en-US" sz="1800">
                <a:sym typeface="+mn-ea"/>
              </a:rPr>
              <a:t>的所有引用重新指向新的</a:t>
            </a:r>
            <a:r>
              <a:rPr lang="en-US" altLang="zh-CN" sz="1800">
                <a:sym typeface="+mn-ea"/>
              </a:rPr>
              <a:t>ClassLoader</a:t>
            </a:r>
            <a:r>
              <a:rPr lang="zh-CN" altLang="en-US" sz="1800">
                <a:sym typeface="+mn-ea"/>
              </a:rPr>
              <a:t>实例</a:t>
            </a:r>
            <a:endParaRPr lang="zh-CN" altLang="en-US" sz="1800">
              <a:sym typeface="+mn-ea"/>
            </a:endParaRPr>
          </a:p>
          <a:p>
            <a:endParaRPr lang="zh-CN" altLang="zh-CN">
              <a:sym typeface="+mn-ea"/>
            </a:endParaRPr>
          </a:p>
          <a:p>
            <a:r>
              <a:rPr lang="zh-CN">
                <a:sym typeface="+mn-ea"/>
              </a:rPr>
              <a:t>有没有更安全的方式？</a:t>
            </a:r>
            <a:endParaRPr 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zh-CN">
                <a:sym typeface="+mn-ea"/>
              </a:rPr>
              <a:t>替换</a:t>
            </a:r>
            <a:r>
              <a:rPr lang="en-US" altLang="zh-CN">
                <a:sym typeface="+mn-ea"/>
              </a:rPr>
              <a:t>parent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    </a:t>
            </a:r>
            <a:r>
              <a:rPr lang="zh-CN" altLang="zh-CN" sz="1800">
                <a:sym typeface="+mn-ea"/>
              </a:rPr>
              <a:t>使用原</a:t>
            </a:r>
            <a:r>
              <a:rPr lang="en-US" altLang="zh-CN" sz="1800">
                <a:sym typeface="+mn-ea"/>
              </a:rPr>
              <a:t>ClassLoader</a:t>
            </a:r>
            <a:r>
              <a:rPr lang="zh-CN" altLang="en-US" sz="1800">
                <a:sym typeface="+mn-ea"/>
              </a:rPr>
              <a:t>的</a:t>
            </a:r>
            <a:r>
              <a:rPr lang="en-US" altLang="zh-CN" sz="1800">
                <a:sym typeface="+mn-ea"/>
              </a:rPr>
              <a:t>parent</a:t>
            </a:r>
            <a:r>
              <a:rPr lang="zh-CN" altLang="en-US" sz="1800">
                <a:sym typeface="+mn-ea"/>
              </a:rPr>
              <a:t>实例构造一个</a:t>
            </a:r>
            <a:r>
              <a:rPr lang="en-US" altLang="zh-CN" sz="1800">
                <a:sym typeface="+mn-ea"/>
              </a:rPr>
              <a:t>HookClassLoader</a:t>
            </a:r>
            <a:r>
              <a:rPr lang="zh-CN" altLang="en-US" sz="1800">
                <a:sym typeface="+mn-ea"/>
              </a:rPr>
              <a:t>，接着把原</a:t>
            </a:r>
            <a:r>
              <a:rPr lang="en-US" altLang="zh-CN" sz="1800">
                <a:sym typeface="+mn-ea"/>
              </a:rPr>
              <a:t>ClassLoader</a:t>
            </a:r>
            <a:r>
              <a:rPr lang="zh-CN" altLang="en-US" sz="1800">
                <a:sym typeface="+mn-ea"/>
              </a:rPr>
              <a:t>的</a:t>
            </a:r>
            <a:r>
              <a:rPr lang="en-US" altLang="zh-CN" sz="1800">
                <a:sym typeface="+mn-ea"/>
              </a:rPr>
              <a:t>parent</a:t>
            </a:r>
            <a:r>
              <a:rPr lang="zh-CN" altLang="en-US" sz="1800">
                <a:sym typeface="+mn-ea"/>
              </a:rPr>
              <a:t>变量指向</a:t>
            </a:r>
            <a:r>
              <a:rPr lang="en-US" altLang="zh-CN" sz="1800">
                <a:sym typeface="+mn-ea"/>
              </a:rPr>
              <a:t>HookClassLoader</a:t>
            </a:r>
            <a:r>
              <a:rPr lang="zh-CN" altLang="en-US" sz="1800">
                <a:sym typeface="+mn-ea"/>
              </a:rPr>
              <a:t>实例</a:t>
            </a:r>
            <a:endParaRPr lang="zh-CN" altLang="en-US" sz="180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9130"/>
          </a:xfrm>
        </p:spPr>
        <p:txBody>
          <a:bodyPr>
            <a:normAutofit/>
          </a:bodyPr>
          <a:lstStyle/>
          <a:p>
            <a:r>
              <a:rPr lang="en-US" altLang="zh-CN" sz="2800"/>
              <a:t>5</a:t>
            </a:r>
            <a:r>
              <a:rPr lang="zh-CN" altLang="en-US" sz="2800"/>
              <a:t>）实现</a:t>
            </a:r>
            <a:endParaRPr 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9560"/>
            <a:ext cx="10515600" cy="4723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ym typeface="+mn-ea"/>
              </a:rPr>
              <a:t>DynamicClassLoader</a:t>
            </a:r>
            <a:r>
              <a:rPr lang="en-US" altLang="zh-CN">
                <a:sym typeface="+mn-ea"/>
              </a:rPr>
              <a:t>#</a:t>
            </a:r>
            <a:r>
              <a:rPr lang="zh-CN" altLang="en-US">
                <a:sym typeface="+mn-ea"/>
              </a:rPr>
              <a:t>inject()  </a:t>
            </a:r>
            <a:r>
              <a:rPr lang="en-US" altLang="zh-CN" sz="1800" b="1">
                <a:solidFill>
                  <a:srgbClr val="CC0099"/>
                </a:solidFill>
                <a:sym typeface="+mn-ea"/>
              </a:rPr>
              <a:t>&lt;link code&gt;</a:t>
            </a:r>
            <a:endParaRPr lang="zh-CN" altLang="en-US" sz="180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文件操作（删除）监测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背景</a:t>
            </a:r>
            <a:r>
              <a:rPr lang="en-US" altLang="zh-CN"/>
              <a:t>: </a:t>
            </a:r>
            <a:r>
              <a:rPr lang="zh-CN" altLang="en-US"/>
              <a:t>追踪文件丢失</a:t>
            </a:r>
            <a:endParaRPr lang="zh-CN" altLang="en-US"/>
          </a:p>
          <a:p>
            <a:endParaRPr lang="en-US" altLang="zh-CN"/>
          </a:p>
          <a:p>
            <a:r>
              <a:rPr lang="zh-CN" altLang="zh-CN"/>
              <a:t>如何监控文件删除操作</a:t>
            </a:r>
            <a:endParaRPr lang="zh-CN" altLang="zh-CN"/>
          </a:p>
          <a:p>
            <a:pPr marL="0" indent="0">
              <a:buNone/>
            </a:pPr>
            <a:r>
              <a:rPr lang="en-US" altLang="zh-CN" sz="1800"/>
              <a:t>    FileObserver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BaseFile --&gt; (</a:t>
            </a:r>
            <a:r>
              <a:rPr lang="en-US" altLang="zh-CN" sz="1800" b="1">
                <a:solidFill>
                  <a:srgbClr val="CC0099"/>
                </a:solidFill>
                <a:sym typeface="+mn-ea"/>
              </a:rPr>
              <a:t>&lt;link code&gt;</a:t>
            </a:r>
            <a:r>
              <a:rPr lang="en-US" altLang="zh-CN" sz="1800"/>
              <a:t>) DelFile.java</a:t>
            </a:r>
            <a:endParaRPr lang="zh-CN" altLang="en-US" sz="1800"/>
          </a:p>
          <a:p>
            <a:endParaRPr lang="zh-CN" altLang="zh-CN"/>
          </a:p>
          <a:p>
            <a:r>
              <a:rPr lang="zh-CN" altLang="en-US"/>
              <a:t>有没有其他办法？</a:t>
            </a:r>
            <a:endParaRPr lang="zh-CN" altLang="en-US" sz="180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9130"/>
          </a:xfrm>
        </p:spPr>
        <p:txBody>
          <a:bodyPr>
            <a:normAutofit/>
          </a:bodyPr>
          <a:lstStyle/>
          <a:p>
            <a:r>
              <a:rPr lang="en-US" altLang="zh-CN" sz="2800"/>
              <a:t>1</a:t>
            </a:r>
            <a:r>
              <a:rPr lang="zh-CN" altLang="en-US" sz="2800"/>
              <a:t>）另辟蹊径</a:t>
            </a:r>
            <a:endParaRPr 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9560"/>
            <a:ext cx="10515600" cy="4723765"/>
          </a:xfrm>
        </p:spPr>
        <p:txBody>
          <a:bodyPr>
            <a:normAutofit/>
          </a:bodyPr>
          <a:lstStyle/>
          <a:p>
            <a:r>
              <a:rPr lang="zh-CN" altLang="zh-CN">
                <a:sym typeface="+mn-ea"/>
              </a:rPr>
              <a:t>观察</a:t>
            </a:r>
            <a:r>
              <a:rPr lang="en-US" altLang="zh-CN">
                <a:sym typeface="+mn-ea"/>
              </a:rPr>
              <a:t>File#delete()</a:t>
            </a:r>
            <a:endParaRPr lang="en-US" altLang="zh-CN" sz="1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48865"/>
            <a:ext cx="7510780" cy="2703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94055"/>
            <a:ext cx="10515600" cy="5483225"/>
          </a:xfrm>
        </p:spPr>
        <p:txBody>
          <a:bodyPr/>
          <a:lstStyle/>
          <a:p>
            <a:pPr marL="0" indent="0" fontAlgn="auto">
              <a:lnSpc>
                <a:spcPct val="122000"/>
              </a:lnSpc>
              <a:buNone/>
            </a:pPr>
            <a:r>
              <a:rPr lang="en-US" altLang="zh-CN" sz="1800">
                <a:sym typeface="+mn-ea"/>
                <a:hlinkClick r:id="rId1" action="ppaction://hlinkfile"/>
              </a:rPr>
              <a:t>Libcore.java</a:t>
            </a:r>
            <a:endParaRPr lang="en-US" altLang="zh-CN" sz="1800">
              <a:sym typeface="+mn-ea"/>
              <a:hlinkClick r:id="rId1" action="ppaction://hlinkfile"/>
            </a:endParaRPr>
          </a:p>
          <a:p>
            <a:pPr marL="0" indent="0" fontAlgn="auto">
              <a:lnSpc>
                <a:spcPct val="122000"/>
              </a:lnSpc>
              <a:buNone/>
            </a:pPr>
            <a:r>
              <a:rPr lang="en-US" altLang="zh-CN" sz="1800">
                <a:sym typeface="+mn-ea"/>
                <a:hlinkClick r:id="rId2" action="ppaction://hlinkfile"/>
              </a:rPr>
              <a:t>Os.java</a:t>
            </a:r>
            <a:endParaRPr lang="en-US" altLang="zh-CN" sz="1800"/>
          </a:p>
          <a:p>
            <a:pPr marL="0" indent="0" fontAlgn="auto">
              <a:lnSpc>
                <a:spcPct val="122000"/>
              </a:lnSpc>
              <a:buNone/>
            </a:pPr>
            <a:r>
              <a:rPr lang="en-US" altLang="zh-CN" sz="1800">
                <a:sym typeface="+mn-ea"/>
                <a:hlinkClick r:id="rId3" action="ppaction://hlinkfile"/>
              </a:rPr>
              <a:t>BlockGuardOs.java</a:t>
            </a:r>
            <a:endParaRPr lang="en-US" altLang="zh-CN" sz="1800"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r>
              <a:rPr lang="en-US" altLang="zh-CN" sz="1800">
                <a:sym typeface="+mn-ea"/>
                <a:hlinkClick r:id="rId4" action="ppaction://hlinkfile"/>
              </a:rPr>
              <a:t>ForwardingOs.java</a:t>
            </a:r>
            <a:endParaRPr lang="en-US" altLang="zh-CN" sz="1800"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r>
              <a:rPr lang="en-US" altLang="zh-CN" sz="1800">
                <a:sym typeface="+mn-ea"/>
                <a:hlinkClick r:id="rId5" action="ppaction://hlinkfile"/>
              </a:rPr>
              <a:t>Posix.java</a:t>
            </a:r>
            <a:endParaRPr lang="en-US" altLang="zh-CN" sz="1800">
              <a:sym typeface="+mn-ea"/>
              <a:hlinkClick r:id="rId5" action="ppaction://hlinkfile"/>
            </a:endParaRPr>
          </a:p>
          <a:p>
            <a:pPr marL="0" indent="0" fontAlgn="auto">
              <a:lnSpc>
                <a:spcPct val="122000"/>
              </a:lnSpc>
              <a:buNone/>
            </a:pPr>
            <a:r>
              <a:rPr lang="en-US" altLang="zh-CN" sz="1800">
                <a:sym typeface="+mn-ea"/>
              </a:rPr>
              <a:t>    </a:t>
            </a:r>
            <a:endParaRPr lang="en-US" altLang="zh-CN" sz="1800"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endParaRPr lang="en-US" altLang="zh-CN" sz="18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endParaRPr lang="en-US" altLang="zh-CN" sz="18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endParaRPr lang="en-US" altLang="zh-CN" sz="18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r>
              <a:rPr lang="en-US" altLang="zh-CN" sz="1800">
                <a:solidFill>
                  <a:schemeClr val="bg1"/>
                </a:solidFill>
                <a:sym typeface="+mn-ea"/>
              </a:rPr>
              <a:t>FileSystemHooker#hookFromApi14()</a:t>
            </a:r>
            <a:endParaRPr lang="en-US" altLang="zh-CN" sz="1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 descr="os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7565" y="694055"/>
            <a:ext cx="4035425" cy="4035425"/>
          </a:xfrm>
          <a:prstGeom prst="rect">
            <a:avLst/>
          </a:prstGeom>
        </p:spPr>
      </p:pic>
      <p:pic>
        <p:nvPicPr>
          <p:cNvPr id="7" name="图片 6" descr="os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7455" y="2072640"/>
            <a:ext cx="4104640" cy="4104640"/>
          </a:xfrm>
          <a:prstGeom prst="rect">
            <a:avLst/>
          </a:prstGeom>
        </p:spPr>
      </p:pic>
      <p:pic>
        <p:nvPicPr>
          <p:cNvPr id="9" name="图片 8" descr="os1.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1330" y="306070"/>
            <a:ext cx="1953260" cy="6245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委屈想哭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694055"/>
            <a:ext cx="10058400" cy="586168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94055"/>
            <a:ext cx="10515600" cy="5483225"/>
          </a:xfrm>
        </p:spPr>
        <p:txBody>
          <a:bodyPr/>
          <a:lstStyle/>
          <a:p>
            <a:pPr marL="0" indent="0" fontAlgn="auto">
              <a:lnSpc>
                <a:spcPct val="122000"/>
              </a:lnSpc>
              <a:buNone/>
            </a:pPr>
            <a:r>
              <a:rPr lang="zh-CN" altLang="zh-CN" sz="4400">
                <a:solidFill>
                  <a:schemeClr val="bg1"/>
                </a:solidFill>
                <a:sym typeface="+mn-ea"/>
              </a:rPr>
              <a:t>然鹅</a:t>
            </a:r>
            <a:r>
              <a:rPr lang="en-US" altLang="zh-CN" sz="4400">
                <a:solidFill>
                  <a:schemeClr val="bg1"/>
                </a:solidFill>
                <a:sym typeface="+mn-ea"/>
              </a:rPr>
              <a:t>...</a:t>
            </a:r>
            <a:endParaRPr lang="en-US" altLang="zh-CN" sz="44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r>
              <a:rPr lang="zh-CN" altLang="en-US" sz="3200">
                <a:solidFill>
                  <a:schemeClr val="bg1"/>
                </a:solidFill>
                <a:sym typeface="+mn-ea"/>
              </a:rPr>
              <a:t>事情总不那么顺利</a:t>
            </a:r>
            <a:endParaRPr lang="zh-CN" altLang="en-US" sz="32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当</a:t>
            </a:r>
            <a:r>
              <a:rPr lang="en-US" altLang="zh-CN">
                <a:sym typeface="+mn-ea"/>
              </a:rPr>
              <a:t>API &gt;= 24</a:t>
            </a:r>
            <a:r>
              <a:rPr lang="zh-CN" altLang="en-US">
                <a:sym typeface="+mn-ea"/>
              </a:rPr>
              <a:t>时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r>
              <a:rPr lang="en-US" altLang="zh-CN" sz="1800">
                <a:solidFill>
                  <a:schemeClr val="bg1"/>
                </a:solidFill>
                <a:sym typeface="+mn-ea"/>
              </a:rPr>
              <a:t>File</a:t>
            </a:r>
            <a:r>
              <a:rPr lang="zh-CN" altLang="en-US" sz="1800">
                <a:solidFill>
                  <a:schemeClr val="bg1"/>
                </a:solidFill>
                <a:sym typeface="+mn-ea"/>
              </a:rPr>
              <a:t>与之前的版本大不相同</a:t>
            </a:r>
            <a:r>
              <a:rPr lang="en-US" altLang="zh-CN" sz="1800">
                <a:solidFill>
                  <a:schemeClr val="bg1"/>
                </a:solidFill>
                <a:sym typeface="+mn-ea"/>
              </a:rPr>
              <a:t>...</a:t>
            </a:r>
            <a:endParaRPr lang="en-US" altLang="zh-CN" sz="1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algn="ctr"/>
            <a:r>
              <a:rPr lang="en-US" altLang="zh-CN"/>
              <a:t>A. </a:t>
            </a:r>
            <a:r>
              <a:rPr lang="zh-CN" altLang="en-US"/>
              <a:t>分</a:t>
            </a:r>
            <a:r>
              <a:rPr lang="en-US" altLang="zh-CN"/>
              <a:t>dex</a:t>
            </a:r>
            <a:r>
              <a:rPr lang="zh-CN" altLang="en-US"/>
              <a:t>加载失败善后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zh-CN"/>
              <a:t>B. </a:t>
            </a:r>
            <a:r>
              <a:rPr lang="zh-CN" altLang="en-US"/>
              <a:t>模块</a:t>
            </a:r>
            <a:r>
              <a:rPr lang="en-US" altLang="zh-CN"/>
              <a:t>dexJIT</a:t>
            </a:r>
            <a:r>
              <a:rPr lang="zh-CN" altLang="en-US"/>
              <a:t>加载方案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altLang="zh-CN"/>
              <a:t>C. </a:t>
            </a:r>
            <a:r>
              <a:rPr lang="zh-CN" altLang="en-US"/>
              <a:t>文件操作（删除）监测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2" grpId="2" build="p"/>
      <p:bldP spid="2" grpId="3" build="p"/>
      <p:bldP spid="2" grpId="4" build="p"/>
      <p:bldP spid="2" grpId="5" build="p"/>
      <p:bldP spid="2" grpId="6" build="p"/>
      <p:bldP spid="2" grpId="7" build="p"/>
      <p:bldP spid="2" grpId="8" build="p"/>
      <p:bldP spid="2" grpId="9" build="p"/>
      <p:bldP spid="2" grpId="10" build="p"/>
      <p:bldP spid="2" grpId="11" build="p"/>
      <p:bldP spid="2" grpId="12" build="p"/>
      <p:bldP spid="2" grpId="13" build="p"/>
      <p:bldP spid="2" grpId="14" build="p"/>
      <p:bldP spid="2" grpId="15" build="p"/>
      <p:bldP spid="2" grpId="16" build="p"/>
      <p:bldP spid="2" grpId="17" build="p"/>
      <p:bldP spid="2" grpId="18" build="p"/>
      <p:bldP spid="2" grpId="19" build="p"/>
      <p:bldP spid="2" grpId="20" build="p"/>
      <p:bldP spid="2" grpId="21" build="p"/>
      <p:bldP spid="2" grpId="22" build="p"/>
      <p:bldP spid="2" grpId="23" build="p"/>
      <p:bldP spid="2" grpId="24" build="p"/>
      <p:bldP spid="2" grpId="25" build="p"/>
      <p:bldP spid="3" grpId="0" build="p"/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os1.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1580000">
            <a:off x="6172835" y="780415"/>
            <a:ext cx="1465580" cy="6077585"/>
          </a:xfrm>
          <a:prstGeom prst="rect">
            <a:avLst/>
          </a:prstGeom>
        </p:spPr>
      </p:pic>
      <p:pic>
        <p:nvPicPr>
          <p:cNvPr id="5" name="图片 4" descr="fs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0" y="2364740"/>
            <a:ext cx="4499610" cy="3667125"/>
          </a:xfrm>
          <a:prstGeom prst="rect">
            <a:avLst/>
          </a:prstGeom>
        </p:spPr>
      </p:pic>
      <p:pic>
        <p:nvPicPr>
          <p:cNvPr id="2" name="图片 1" descr="fs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730" y="2112645"/>
            <a:ext cx="4431030" cy="361124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94055"/>
            <a:ext cx="10515600" cy="5483225"/>
          </a:xfrm>
        </p:spPr>
        <p:txBody>
          <a:bodyPr>
            <a:normAutofit fontScale="90000"/>
          </a:bodyPr>
          <a:lstStyle/>
          <a:p>
            <a:pPr marL="0" indent="0" fontAlgn="auto">
              <a:lnSpc>
                <a:spcPct val="122000"/>
              </a:lnSpc>
              <a:buNone/>
            </a:pPr>
            <a:r>
              <a:rPr lang="en-US" altLang="zh-CN" sz="1800">
                <a:solidFill>
                  <a:schemeClr val="bg1"/>
                </a:solidFill>
                <a:sym typeface="+mn-ea"/>
                <a:hlinkClick r:id="rId4" action="ppaction://hlinkfile"/>
              </a:rPr>
              <a:t>File.java</a:t>
            </a:r>
            <a:r>
              <a:rPr lang="en-US" altLang="zh-CN" sz="1800">
                <a:solidFill>
                  <a:schemeClr val="bg1"/>
                </a:solidFill>
                <a:sym typeface="+mn-ea"/>
              </a:rPr>
              <a:t>  </a:t>
            </a:r>
            <a:endParaRPr lang="en-US" altLang="zh-CN" sz="18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r>
              <a:rPr lang="en-US" altLang="zh-CN" sz="1800">
                <a:solidFill>
                  <a:schemeClr val="bg1"/>
                </a:solidFill>
                <a:sym typeface="+mn-ea"/>
                <a:hlinkClick r:id="rId5" tooltip="" action="ppaction://hlinkfile"/>
              </a:rPr>
              <a:t>FileSystem</a:t>
            </a:r>
            <a:r>
              <a:rPr lang="en-US" altLang="zh-CN" sz="1800">
                <a:solidFill>
                  <a:schemeClr val="bg1"/>
                </a:solidFill>
                <a:sym typeface="+mn-ea"/>
              </a:rPr>
              <a:t> fs = </a:t>
            </a:r>
            <a:r>
              <a:rPr lang="en-US" altLang="zh-CN" sz="1800">
                <a:solidFill>
                  <a:schemeClr val="bg1"/>
                </a:solidFill>
                <a:sym typeface="+mn-ea"/>
                <a:hlinkClick r:id="rId6" tooltip="" action="ppaction://hlinkfile"/>
              </a:rPr>
              <a:t>DefaultFileSystem</a:t>
            </a:r>
            <a:r>
              <a:rPr lang="en-US" altLang="zh-CN" sz="1800">
                <a:solidFill>
                  <a:schemeClr val="bg1"/>
                </a:solidFill>
                <a:sym typeface="+mn-ea"/>
              </a:rPr>
              <a:t>.getFileSystem()</a:t>
            </a:r>
            <a:endParaRPr lang="en-US" altLang="zh-CN" sz="1800">
              <a:solidFill>
                <a:schemeClr val="bg1"/>
              </a:solidFill>
              <a:sym typeface="+mn-ea"/>
              <a:hlinkClick r:id="rId6" action="ppaction://hlinkfile"/>
            </a:endParaRPr>
          </a:p>
          <a:p>
            <a:pPr marL="0" indent="0" fontAlgn="auto">
              <a:lnSpc>
                <a:spcPct val="122000"/>
              </a:lnSpc>
              <a:buNone/>
            </a:pPr>
            <a:endParaRPr lang="en-US" altLang="zh-CN" sz="18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endParaRPr lang="en-US" altLang="zh-CN" sz="18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endParaRPr lang="en-US" altLang="zh-CN" sz="18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endParaRPr lang="en-US" altLang="zh-CN" sz="18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endParaRPr lang="zh-CN" altLang="en-US" sz="1800"/>
          </a:p>
          <a:p>
            <a:pPr marL="0" indent="0" fontAlgn="auto">
              <a:lnSpc>
                <a:spcPct val="122000"/>
              </a:lnSpc>
              <a:buNone/>
            </a:pPr>
            <a:endParaRPr lang="zh-CN" altLang="en-US" sz="1800"/>
          </a:p>
          <a:p>
            <a:pPr marL="0" indent="0" fontAlgn="auto">
              <a:lnSpc>
                <a:spcPct val="122000"/>
              </a:lnSpc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注意java.io.FileSystem是包访问性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en-US" altLang="zh-CN" sz="1400" b="1">
                <a:solidFill>
                  <a:srgbClr val="CC0099"/>
                </a:solidFill>
                <a:sym typeface="+mn-ea"/>
              </a:rPr>
              <a:t>&lt;link code&gt;</a:t>
            </a:r>
            <a:endParaRPr lang="en-US" altLang="zh-CN" sz="1400" b="1">
              <a:solidFill>
                <a:srgbClr val="CC0099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  <a:sym typeface="+mn-ea"/>
              </a:rPr>
              <a:t>FileSystemProxy</a:t>
            </a:r>
            <a:endParaRPr lang="en-US" altLang="zh-CN" sz="18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  <a:sym typeface="+mn-ea"/>
              </a:rPr>
              <a:t>HookedFileSystem</a:t>
            </a:r>
            <a:endParaRPr lang="en-US" altLang="zh-CN" sz="1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94055"/>
            <a:ext cx="10514965" cy="5661660"/>
          </a:xfrm>
        </p:spPr>
        <p:txBody>
          <a:bodyPr>
            <a:normAutofit lnSpcReduction="20000"/>
          </a:bodyPr>
          <a:lstStyle/>
          <a:p>
            <a:pPr marL="0" indent="0" fontAlgn="auto">
              <a:lnSpc>
                <a:spcPct val="122000"/>
              </a:lnSpc>
              <a:buNone/>
            </a:pPr>
            <a:r>
              <a:rPr lang="zh-CN" altLang="zh-CN" sz="4800">
                <a:solidFill>
                  <a:schemeClr val="bg1"/>
                </a:solidFill>
                <a:sym typeface="+mn-ea"/>
              </a:rPr>
              <a:t>完美</a:t>
            </a:r>
            <a:endParaRPr lang="zh-CN" altLang="zh-CN" sz="48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endParaRPr lang="en-US" altLang="zh-CN" sz="18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r>
              <a:rPr lang="en-US" altLang="zh-CN" sz="1800">
                <a:solidFill>
                  <a:schemeClr val="bg1"/>
                </a:solidFill>
                <a:sym typeface="+mn-ea"/>
              </a:rPr>
              <a:t>Run </a:t>
            </a:r>
            <a:r>
              <a:rPr lang="zh-CN" altLang="zh-CN" sz="1800">
                <a:solidFill>
                  <a:schemeClr val="bg1"/>
                </a:solidFill>
                <a:sym typeface="+mn-ea"/>
              </a:rPr>
              <a:t>一下</a:t>
            </a:r>
            <a:r>
              <a:rPr lang="en-US" altLang="zh-CN" sz="1800">
                <a:solidFill>
                  <a:schemeClr val="bg1"/>
                </a:solidFill>
                <a:sym typeface="+mn-ea"/>
              </a:rPr>
              <a:t>...</a:t>
            </a:r>
            <a:endParaRPr lang="en-US" altLang="zh-CN" sz="18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r>
              <a:rPr lang="zh-CN" altLang="zh-CN" sz="1800">
                <a:solidFill>
                  <a:schemeClr val="bg1"/>
                </a:solidFill>
                <a:sym typeface="+mn-ea"/>
              </a:rPr>
              <a:t>喝杯咖啡先</a:t>
            </a:r>
            <a:endParaRPr lang="zh-CN" altLang="zh-CN" sz="18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r>
              <a:rPr lang="zh-CN" altLang="zh-CN" sz="1800">
                <a:solidFill>
                  <a:schemeClr val="bg1"/>
                </a:solidFill>
                <a:sym typeface="+mn-ea"/>
              </a:rPr>
              <a:t>啦啦啦</a:t>
            </a:r>
            <a:endParaRPr lang="zh-CN" altLang="zh-CN" sz="18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r>
              <a:rPr lang="zh-CN" altLang="zh-CN" sz="1800">
                <a:solidFill>
                  <a:schemeClr val="bg1"/>
                </a:solidFill>
                <a:sym typeface="+mn-ea"/>
              </a:rPr>
              <a:t>还没好哦</a:t>
            </a:r>
            <a:r>
              <a:rPr lang="en-US" altLang="zh-CN" sz="1800">
                <a:solidFill>
                  <a:schemeClr val="bg1"/>
                </a:solidFill>
                <a:sym typeface="+mn-ea"/>
              </a:rPr>
              <a:t>...</a:t>
            </a:r>
            <a:endParaRPr lang="en-US" altLang="zh-CN" sz="18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r>
              <a:rPr lang="zh-CN" altLang="en-US" sz="1800">
                <a:solidFill>
                  <a:schemeClr val="bg1"/>
                </a:solidFill>
                <a:sym typeface="+mn-ea"/>
              </a:rPr>
              <a:t>那</a:t>
            </a:r>
            <a:r>
              <a:rPr lang="zh-CN" altLang="zh-CN" sz="1800">
                <a:solidFill>
                  <a:schemeClr val="bg1"/>
                </a:solidFill>
                <a:sym typeface="+mn-ea"/>
              </a:rPr>
              <a:t>削个苹</a:t>
            </a:r>
            <a:endParaRPr lang="zh-CN" altLang="en-US" sz="18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endParaRPr lang="zh-CN" altLang="en-US" sz="18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endParaRPr lang="zh-CN" altLang="en-US" sz="18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endParaRPr lang="zh-CN" altLang="zh-CN" sz="1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 descr="啊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660000">
            <a:off x="2928620" y="-829945"/>
            <a:ext cx="6966585" cy="7593330"/>
          </a:xfrm>
          <a:prstGeom prst="rect">
            <a:avLst/>
          </a:prstGeom>
        </p:spPr>
      </p:pic>
      <p:pic>
        <p:nvPicPr>
          <p:cNvPr id="8" name="图片 7" descr="崩溃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80000">
            <a:off x="7918450" y="3890645"/>
            <a:ext cx="3985260" cy="1624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0"/>
                            </p:stCondLst>
                            <p:childTnLst>
                              <p:par>
                                <p:cTn id="34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6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835" y="694690"/>
            <a:ext cx="10514965" cy="5661660"/>
          </a:xfrm>
        </p:spPr>
        <p:txBody>
          <a:bodyPr>
            <a:normAutofit lnSpcReduction="20000"/>
          </a:bodyPr>
          <a:lstStyle/>
          <a:p>
            <a:pPr marL="0" indent="0" fontAlgn="auto">
              <a:lnSpc>
                <a:spcPct val="122000"/>
              </a:lnSpc>
              <a:buNone/>
            </a:pPr>
            <a:r>
              <a:rPr lang="zh-CN" altLang="en-US" sz="1800">
                <a:solidFill>
                  <a:schemeClr val="bg1"/>
                </a:solidFill>
                <a:sym typeface="+mn-ea"/>
              </a:rPr>
              <a:t>不慌不慌，看看崩溃信息</a:t>
            </a:r>
            <a:endParaRPr lang="zh-CN" altLang="en-US" sz="18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endParaRPr lang="zh-CN" altLang="en-US" sz="18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r>
              <a:rPr lang="zh-CN" altLang="en-US" sz="1800">
                <a:solidFill>
                  <a:schemeClr val="bg1"/>
                </a:solidFill>
                <a:sym typeface="+mn-ea"/>
              </a:rPr>
              <a:t>崩溃信息点</a:t>
            </a:r>
            <a:r>
              <a:rPr lang="zh-CN" altLang="en-US" sz="4000">
                <a:solidFill>
                  <a:schemeClr val="bg1"/>
                </a:solidFill>
                <a:sym typeface="+mn-ea"/>
                <a:hlinkClick r:id="rId1" tooltip="" action="ppaction://hlinksldjump"/>
              </a:rPr>
              <a:t>这里</a:t>
            </a:r>
            <a:endParaRPr lang="zh-CN" altLang="en-US" sz="4000">
              <a:solidFill>
                <a:schemeClr val="bg1"/>
              </a:solidFill>
              <a:sym typeface="+mn-ea"/>
              <a:hlinkClick r:id="rId1" tooltip="" action="ppaction://hlinksldjump"/>
            </a:endParaRPr>
          </a:p>
          <a:p>
            <a:pPr marL="0" indent="0" fontAlgn="auto">
              <a:lnSpc>
                <a:spcPct val="122000"/>
              </a:lnSpc>
              <a:buNone/>
            </a:pPr>
            <a:endParaRPr lang="zh-CN" altLang="en-US" sz="18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r>
              <a:rPr lang="zh-CN" altLang="zh-CN" sz="1800">
                <a:solidFill>
                  <a:schemeClr val="bg1"/>
                </a:solidFill>
                <a:sym typeface="+mn-ea"/>
              </a:rPr>
              <a:t>关键信息：</a:t>
            </a:r>
            <a:endParaRPr lang="zh-CN" altLang="zh-CN" sz="18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r>
              <a:rPr lang="en-US" altLang="zh-CN" sz="1800">
                <a:solidFill>
                  <a:srgbClr val="FF2D2D"/>
                </a:solidFill>
                <a:sym typeface="+mn-ea"/>
              </a:rPr>
              <a:t>j</a:t>
            </a:r>
            <a:r>
              <a:rPr lang="zh-CN" altLang="en-US" sz="1800">
                <a:solidFill>
                  <a:srgbClr val="FF2D2D"/>
                </a:solidFill>
                <a:sym typeface="+mn-ea"/>
              </a:rPr>
              <a:t>ava.lang.IllegalAccessError: Class java.io.FileSystem extended by class java.io.FileSystemProxy is inaccessible   </a:t>
            </a:r>
            <a:endParaRPr lang="zh-CN" altLang="en-US" sz="1800">
              <a:solidFill>
                <a:srgbClr val="FF2D2D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r>
              <a:rPr lang="zh-CN" altLang="en-US" sz="1800">
                <a:solidFill>
                  <a:srgbClr val="92D050"/>
                </a:solidFill>
                <a:sym typeface="+mn-ea"/>
                <a:hlinkClick r:id="rId2" tooltip=""/>
              </a:rPr>
              <a:t>搜索</a:t>
            </a:r>
            <a:r>
              <a:rPr lang="en-US" altLang="en-US" sz="1800">
                <a:solidFill>
                  <a:srgbClr val="92D050"/>
                </a:solidFill>
                <a:sym typeface="+mn-ea"/>
                <a:hlinkClick r:id="rId2" tooltip=""/>
              </a:rPr>
              <a:t>&gt;&gt; </a:t>
            </a:r>
            <a:r>
              <a:rPr lang="en-US" altLang="zh-CN" sz="1800">
                <a:solidFill>
                  <a:srgbClr val="92D050"/>
                </a:solidFill>
                <a:sym typeface="+mn-ea"/>
                <a:hlinkClick r:id="rId2" tooltip=""/>
              </a:rPr>
              <a:t>Class extended by class is inaccessible</a:t>
            </a:r>
            <a:endParaRPr lang="en-US" altLang="zh-CN" sz="1800">
              <a:solidFill>
                <a:srgbClr val="92D050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endParaRPr lang="zh-CN" altLang="en-US" sz="1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5" y="4324985"/>
            <a:ext cx="9004935" cy="2031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94055"/>
            <a:ext cx="10514965" cy="5661660"/>
          </a:xfrm>
        </p:spPr>
        <p:txBody>
          <a:bodyPr>
            <a:normAutofit/>
          </a:bodyPr>
          <a:lstStyle/>
          <a:p>
            <a:pPr marL="0" indent="0" algn="l" fontAlgn="auto">
              <a:lnSpc>
                <a:spcPct val="122000"/>
              </a:lnSpc>
              <a:buNone/>
            </a:pPr>
            <a:r>
              <a:rPr lang="zh-CN" altLang="zh-CN" sz="4800">
                <a:sym typeface="+mn-ea"/>
              </a:rPr>
              <a:t>漂亮</a:t>
            </a:r>
            <a:endParaRPr lang="zh-CN" altLang="zh-CN" sz="4800">
              <a:solidFill>
                <a:schemeClr val="bg1"/>
              </a:solidFill>
              <a:sym typeface="+mn-ea"/>
            </a:endParaRPr>
          </a:p>
          <a:p>
            <a:pPr marL="0" indent="0" algn="l" fontAlgn="auto">
              <a:lnSpc>
                <a:spcPct val="122000"/>
              </a:lnSpc>
              <a:buNone/>
            </a:pPr>
            <a:endParaRPr lang="en-US" altLang="zh-CN" sz="1800">
              <a:solidFill>
                <a:schemeClr val="bg1"/>
              </a:solidFill>
              <a:sym typeface="+mn-ea"/>
            </a:endParaRPr>
          </a:p>
          <a:p>
            <a:pPr marL="0" indent="0" algn="l" fontAlgn="auto">
              <a:lnSpc>
                <a:spcPct val="122000"/>
              </a:lnSpc>
              <a:buNone/>
            </a:pPr>
            <a:r>
              <a:rPr lang="zh-CN" altLang="en-US" sz="1800">
                <a:sym typeface="+mn-ea"/>
              </a:rPr>
              <a:t>再</a:t>
            </a:r>
            <a:r>
              <a:rPr lang="en-US" altLang="zh-CN" sz="1800">
                <a:sym typeface="+mn-ea"/>
              </a:rPr>
              <a:t>Run </a:t>
            </a:r>
            <a:r>
              <a:rPr lang="zh-CN" altLang="zh-CN" sz="1800">
                <a:sym typeface="+mn-ea"/>
              </a:rPr>
              <a:t>一下</a:t>
            </a:r>
            <a:r>
              <a:rPr lang="en-US" altLang="zh-CN" sz="1800">
                <a:sym typeface="+mn-ea"/>
              </a:rPr>
              <a:t>...</a:t>
            </a:r>
            <a:endParaRPr lang="en-US" altLang="zh-CN" sz="1800">
              <a:solidFill>
                <a:schemeClr val="bg1"/>
              </a:solidFill>
              <a:sym typeface="+mn-ea"/>
            </a:endParaRPr>
          </a:p>
          <a:p>
            <a:pPr marL="0" indent="0" algn="l" fontAlgn="auto">
              <a:lnSpc>
                <a:spcPct val="122000"/>
              </a:lnSpc>
              <a:buNone/>
            </a:pPr>
            <a:r>
              <a:rPr lang="zh-CN" altLang="zh-CN" sz="1800">
                <a:sym typeface="+mn-ea"/>
              </a:rPr>
              <a:t>不喝咖啡了</a:t>
            </a:r>
            <a:endParaRPr lang="en-US" altLang="zh-CN" sz="1800">
              <a:solidFill>
                <a:schemeClr val="bg1"/>
              </a:solidFill>
              <a:sym typeface="+mn-ea"/>
            </a:endParaRPr>
          </a:p>
          <a:p>
            <a:pPr marL="0" indent="0" algn="l" fontAlgn="auto">
              <a:lnSpc>
                <a:spcPct val="122000"/>
              </a:lnSpc>
              <a:buNone/>
            </a:pPr>
            <a:r>
              <a:rPr lang="zh-CN" altLang="zh-CN" sz="1800">
                <a:sym typeface="+mn-ea"/>
              </a:rPr>
              <a:t>削个苹</a:t>
            </a:r>
            <a:r>
              <a:rPr lang="en-US" altLang="zh-CN" sz="1800">
                <a:sym typeface="+mn-ea"/>
              </a:rPr>
              <a:t>...</a:t>
            </a:r>
            <a:endParaRPr lang="en-US" altLang="zh-CN" sz="1800">
              <a:sym typeface="+mn-ea"/>
            </a:endParaRPr>
          </a:p>
          <a:p>
            <a:pPr marL="0" indent="0" algn="l" fontAlgn="auto">
              <a:lnSpc>
                <a:spcPct val="122000"/>
              </a:lnSpc>
              <a:buNone/>
            </a:pPr>
            <a:r>
              <a:rPr lang="zh-CN" altLang="en-US" sz="1800">
                <a:sym typeface="+mn-ea"/>
              </a:rPr>
              <a:t>不了，削苹果会崩溃</a:t>
            </a:r>
            <a:endParaRPr lang="zh-CN" altLang="en-US" sz="1800">
              <a:sym typeface="+mn-ea"/>
            </a:endParaRPr>
          </a:p>
          <a:p>
            <a:pPr marL="0" indent="0" algn="l" fontAlgn="auto">
              <a:lnSpc>
                <a:spcPct val="122000"/>
              </a:lnSpc>
              <a:buNone/>
            </a:pPr>
            <a:r>
              <a:rPr lang="zh-CN" altLang="en-US" sz="1800">
                <a:sym typeface="+mn-ea"/>
              </a:rPr>
              <a:t>那吃个香</a:t>
            </a:r>
            <a:endParaRPr lang="zh-CN" altLang="en-US" sz="18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endParaRPr lang="zh-CN" altLang="zh-CN" sz="4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 descr="fu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6745" y="538480"/>
            <a:ext cx="10058400" cy="5972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6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0"/>
                            </p:stCondLst>
                            <p:childTnLst>
                              <p:par>
                                <p:cTn id="2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0"/>
                            </p:stCondLst>
                            <p:childTnLst>
                              <p:par>
                                <p:cTn id="2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0"/>
                            </p:stCondLst>
                            <p:childTnLst>
                              <p:par>
                                <p:cTn id="34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94055"/>
            <a:ext cx="10514965" cy="566166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22000"/>
              </a:lnSpc>
              <a:buNone/>
            </a:pPr>
            <a:r>
              <a:rPr lang="zh-CN" altLang="zh-CN" sz="1800">
                <a:solidFill>
                  <a:schemeClr val="bg1"/>
                </a:solidFill>
                <a:sym typeface="+mn-ea"/>
              </a:rPr>
              <a:t>好气哦</a:t>
            </a:r>
            <a:endParaRPr lang="zh-CN" altLang="zh-CN" sz="18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r>
              <a:rPr lang="zh-CN" altLang="zh-CN" sz="1800">
                <a:solidFill>
                  <a:schemeClr val="bg1"/>
                </a:solidFill>
                <a:sym typeface="+mn-ea"/>
              </a:rPr>
              <a:t>再看看提示什么</a:t>
            </a:r>
            <a:endParaRPr lang="zh-CN" altLang="zh-CN" sz="18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r>
              <a:rPr lang="zh-CN" altLang="zh-CN" sz="1800">
                <a:solidFill>
                  <a:schemeClr val="bg1"/>
                </a:solidFill>
                <a:sym typeface="+mn-ea"/>
              </a:rPr>
              <a:t>崩溃在这里</a:t>
            </a:r>
            <a:r>
              <a:rPr lang="zh-CN" altLang="en-US" sz="4000">
                <a:sym typeface="+mn-ea"/>
                <a:hlinkClick r:id="rId1" tooltip="" action="ppaction://hlinksldjump"/>
              </a:rPr>
              <a:t>这里</a:t>
            </a:r>
            <a:endParaRPr lang="zh-CN" altLang="zh-CN" sz="18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endParaRPr lang="zh-CN" altLang="zh-CN" sz="18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r>
              <a:rPr lang="zh-CN" altLang="zh-CN" sz="1800">
                <a:solidFill>
                  <a:srgbClr val="FF2D2D"/>
                </a:solidFill>
                <a:sym typeface="+mn-ea"/>
              </a:rPr>
              <a:t>Method 'void java.io.FileSystem.&lt;init&gt;()' is inaccessible to class 'java.io.FileSystemProxy' </a:t>
            </a:r>
            <a:endParaRPr lang="zh-CN" altLang="zh-CN" sz="1800">
              <a:solidFill>
                <a:srgbClr val="FF2D2D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r>
              <a:rPr lang="zh-CN" altLang="zh-CN" sz="1800">
                <a:solidFill>
                  <a:srgbClr val="FF2D2D"/>
                </a:solidFill>
                <a:sym typeface="+mn-ea"/>
              </a:rPr>
              <a:t>at java.io.FileSystemProxy.&lt;init&gt;(FileSystemProxy.java:19)</a:t>
            </a:r>
            <a:endParaRPr lang="zh-CN" altLang="zh-CN" sz="1800">
              <a:solidFill>
                <a:srgbClr val="FF2D2D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endParaRPr lang="zh-CN" altLang="zh-CN" sz="18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r>
              <a:rPr lang="en-US" altLang="zh-CN" sz="1800">
                <a:solidFill>
                  <a:schemeClr val="bg1"/>
                </a:solidFill>
                <a:sym typeface="+mn-ea"/>
              </a:rPr>
              <a:t>CMD : javap -c</a:t>
            </a:r>
            <a:endParaRPr lang="en-US" altLang="zh-CN" sz="18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22000"/>
              </a:lnSpc>
              <a:buNone/>
            </a:pPr>
            <a:endParaRPr lang="zh-CN" altLang="zh-CN" sz="1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94055"/>
            <a:ext cx="10514965" cy="566166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22000"/>
              </a:lnSpc>
              <a:buNone/>
            </a:pPr>
            <a:endParaRPr lang="zh-CN" altLang="zh-CN" sz="1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035"/>
          </a:xfrm>
        </p:spPr>
        <p:txBody>
          <a:bodyPr/>
          <a:lstStyle/>
          <a:p>
            <a:r>
              <a:rPr lang="en-US" sz="2400" b="1">
                <a:solidFill>
                  <a:schemeClr val="accent4"/>
                </a:solidFill>
                <a:effectLst/>
                <a:sym typeface="+mn-ea"/>
                <a:hlinkClick r:id="rId1" tooltip="" action="ppaction://hlinksldjump"/>
              </a:rPr>
              <a:t>&lt;</a:t>
            </a:r>
            <a:r>
              <a:rPr lang="zh-CN" sz="2400" b="1">
                <a:solidFill>
                  <a:schemeClr val="accent4"/>
                </a:solidFill>
                <a:effectLst/>
                <a:sym typeface="+mn-ea"/>
                <a:hlinkClick r:id="rId1" tooltip="" action="ppaction://hlinksldjump"/>
              </a:rPr>
              <a:t>返回</a:t>
            </a:r>
            <a:r>
              <a:rPr lang="zh-CN" sz="2400" b="1">
                <a:solidFill>
                  <a:schemeClr val="accent4"/>
                </a:solidFill>
                <a:sym typeface="+mn-ea"/>
                <a:hlinkClick r:id="rId1" tooltip="" action="ppaction://hlinksldjump"/>
              </a:rPr>
              <a:t> </a:t>
            </a:r>
            <a:r>
              <a:rPr lang="zh-CN" sz="2400" b="1">
                <a:solidFill>
                  <a:schemeClr val="accent4"/>
                </a:solidFill>
                <a:sym typeface="+mn-ea"/>
              </a:rPr>
              <a:t>    </a:t>
            </a:r>
            <a:r>
              <a:rPr lang="zh-CN" altLang="en-US" sz="2400"/>
              <a:t>分</a:t>
            </a:r>
            <a:r>
              <a:rPr lang="en-US" altLang="zh-CN" sz="2400"/>
              <a:t>dex</a:t>
            </a:r>
            <a:r>
              <a:rPr lang="zh-CN" altLang="en-US" sz="2400"/>
              <a:t>加载触发代码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 descr="loadAllDe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6160"/>
            <a:ext cx="10235565" cy="550100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035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>
                <a:ln/>
                <a:solidFill>
                  <a:schemeClr val="accent4"/>
                </a:solidFill>
                <a:effectLst/>
                <a:hlinkClick r:id="rId1" action="ppaction://hlinksldjump"/>
              </a:rPr>
              <a:t>&lt;</a:t>
            </a:r>
            <a:r>
              <a:rPr lang="zh-CN" sz="2400" b="1">
                <a:ln/>
                <a:solidFill>
                  <a:schemeClr val="accent4"/>
                </a:solidFill>
                <a:effectLst/>
                <a:hlinkClick r:id="rId1" action="ppaction://hlinksldjump"/>
              </a:rPr>
              <a:t>返回</a:t>
            </a:r>
            <a:r>
              <a:rPr lang="zh-CN" sz="2400" b="1">
                <a:ln/>
                <a:solidFill>
                  <a:schemeClr val="accent4"/>
                </a:solidFill>
                <a:hlinkClick r:id="rId1" action="ppaction://hlinksldjump"/>
              </a:rPr>
              <a:t> </a:t>
            </a:r>
            <a:r>
              <a:rPr lang="zh-CN" sz="2400">
                <a:ln/>
                <a:solidFill>
                  <a:schemeClr val="accent4"/>
                </a:solidFill>
              </a:rPr>
              <a:t>   </a:t>
            </a:r>
            <a:r>
              <a:rPr lang="en-US" sz="2400">
                <a:ln/>
                <a:solidFill>
                  <a:schemeClr val="bg1"/>
                </a:solidFill>
              </a:rPr>
              <a:t>Exception1</a:t>
            </a:r>
            <a:endParaRPr lang="en-US" sz="2400">
              <a:ln/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6160"/>
            <a:ext cx="9504680" cy="547306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035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>
                <a:solidFill>
                  <a:schemeClr val="accent4"/>
                </a:solidFill>
                <a:effectLst/>
                <a:hlinkClick r:id="rId1" tooltip="" action="ppaction://hlinksldjump"/>
              </a:rPr>
              <a:t>&lt;</a:t>
            </a:r>
            <a:r>
              <a:rPr lang="zh-CN" sz="2400" b="1">
                <a:solidFill>
                  <a:schemeClr val="accent4"/>
                </a:solidFill>
                <a:effectLst/>
                <a:hlinkClick r:id="rId1" tooltip="" action="ppaction://hlinksldjump"/>
              </a:rPr>
              <a:t>返回</a:t>
            </a:r>
            <a:r>
              <a:rPr lang="zh-CN" sz="2400" b="1">
                <a:solidFill>
                  <a:schemeClr val="accent4"/>
                </a:solidFill>
                <a:hlinkClick r:id="rId1" tooltip="" action="ppaction://hlinksldjump"/>
              </a:rPr>
              <a:t> </a:t>
            </a:r>
            <a:r>
              <a:rPr lang="zh-CN" sz="2400">
                <a:solidFill>
                  <a:schemeClr val="accent4"/>
                </a:solidFill>
              </a:rPr>
              <a:t>   </a:t>
            </a:r>
            <a:r>
              <a:rPr lang="en-US" sz="2400">
                <a:solidFill>
                  <a:schemeClr val="bg1"/>
                </a:solidFill>
              </a:rPr>
              <a:t>Exception2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6160"/>
            <a:ext cx="8761730" cy="37617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分</a:t>
            </a:r>
            <a:r>
              <a:rPr lang="en-US" altLang="zh-CN">
                <a:sym typeface="+mn-ea"/>
              </a:rPr>
              <a:t>dex</a:t>
            </a:r>
            <a:r>
              <a:rPr lang="zh-CN" altLang="en-US">
                <a:sym typeface="+mn-ea"/>
              </a:rPr>
              <a:t>加载失败善后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背景</a:t>
            </a:r>
            <a:r>
              <a:rPr lang="en-US" altLang="zh-CN"/>
              <a:t>: 65536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Android 5.0</a:t>
            </a:r>
            <a:r>
              <a:rPr lang="zh-CN" altLang="zh-CN"/>
              <a:t>以后（</a:t>
            </a:r>
            <a:r>
              <a:rPr lang="en-US" altLang="zh-CN"/>
              <a:t>classesN.dex</a:t>
            </a:r>
            <a:r>
              <a:rPr lang="zh-CN" altLang="zh-CN"/>
              <a:t>）</a:t>
            </a:r>
            <a:endParaRPr lang="zh-CN" altLang="zh-CN"/>
          </a:p>
          <a:p>
            <a:endParaRPr lang="zh-CN" altLang="zh-CN"/>
          </a:p>
          <a:p>
            <a:r>
              <a:rPr lang="en-US" altLang="zh-CN"/>
              <a:t>Android 5.0</a:t>
            </a:r>
            <a:r>
              <a:rPr lang="zh-CN" altLang="en-US"/>
              <a:t>之前（</a:t>
            </a:r>
            <a:r>
              <a:rPr lang="en-US" altLang="zh-CN"/>
              <a:t>classes.dex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</a:t>
            </a:r>
            <a:r>
              <a:rPr lang="en-US" altLang="zh-CN"/>
              <a:t>dex</a:t>
            </a:r>
            <a:r>
              <a:rPr lang="zh-CN" altLang="en-US"/>
              <a:t>加载触发代码  </a:t>
            </a:r>
            <a:r>
              <a:rPr lang="en-US" altLang="en-US" sz="1400" b="1">
                <a:solidFill>
                  <a:srgbClr val="FF0000"/>
                </a:solidFill>
                <a:hlinkClick r:id="rId1" action="ppaction://hlinksldjump"/>
              </a:rPr>
              <a:t>&lt;</a:t>
            </a:r>
            <a:r>
              <a:rPr lang="en-US" altLang="zh-CN" sz="1400" b="1">
                <a:solidFill>
                  <a:srgbClr val="FF0000"/>
                </a:solidFill>
                <a:hlinkClick r:id="rId1" action="ppaction://hlinksldjump"/>
              </a:rPr>
              <a:t>link page&gt;</a:t>
            </a:r>
            <a:endParaRPr lang="en-US" altLang="zh-CN" sz="1400" b="1">
              <a:solidFill>
                <a:srgbClr val="FF0000"/>
              </a:solidFill>
              <a:hlinkClick r:id="rId1" action="ppaction://hlinksldjump"/>
            </a:endParaRPr>
          </a:p>
          <a:p>
            <a:endParaRPr lang="en-US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 descr="apk结构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090" y="1825625"/>
            <a:ext cx="5172710" cy="3486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9130"/>
          </a:xfrm>
        </p:spPr>
        <p:txBody>
          <a:bodyPr>
            <a:normAutofit/>
          </a:bodyPr>
          <a:lstStyle/>
          <a:p>
            <a:r>
              <a:rPr lang="en-US" altLang="zh-CN" sz="2800"/>
              <a:t>1</a:t>
            </a:r>
            <a:r>
              <a:rPr lang="zh-CN" altLang="en-US" sz="2800"/>
              <a:t>）</a:t>
            </a:r>
            <a:r>
              <a:rPr lang="zh-CN" altLang="zh-CN" sz="2800"/>
              <a:t>分</a:t>
            </a:r>
            <a:r>
              <a:rPr lang="en-US" altLang="zh-CN" sz="2800"/>
              <a:t>dex</a:t>
            </a:r>
            <a:r>
              <a:rPr lang="zh-CN" altLang="en-US" sz="2800"/>
              <a:t>加载失败会怎样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9560"/>
            <a:ext cx="10515600" cy="4617720"/>
          </a:xfrm>
        </p:spPr>
        <p:txBody>
          <a:bodyPr/>
          <a:lstStyle/>
          <a:p>
            <a:r>
              <a:rPr lang="zh-CN" altLang="en-US"/>
              <a:t>场景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>
                <a:sym typeface="+mn-ea"/>
              </a:rPr>
              <a:t>    用户点击桌面酷狗图标，意图启动酷狗。但在Application的attachBaseContext中加载分dex失败。假设几乎所有代码都在分dex中，且Application的生命周期函数均为空函数，换言之Application的生命周期在回调时不会产生任何异常。那么：</a:t>
            </a:r>
            <a:endParaRPr lang="zh-CN" altLang="en-US" sz="1800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一问</a:t>
            </a:r>
            <a:endParaRPr lang="zh-CN" altLang="en-US"/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    用户将看到什么现象，为什么？</a:t>
            </a:r>
            <a:endParaRPr lang="zh-CN" altLang="en-US" sz="2000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一求</a:t>
            </a:r>
            <a:endParaRPr lang="zh-CN" altLang="en-US"/>
          </a:p>
          <a:p>
            <a:pPr marL="0" indent="0">
              <a:buNone/>
            </a:pPr>
            <a:r>
              <a:rPr lang="zh-CN" altLang="en-US" sz="1800"/>
              <a:t>    有没有办法让它不崩溃，还能友好地告知用户当前的情况？</a:t>
            </a:r>
            <a:endParaRPr lang="zh-CN" altLang="en-US" sz="1800"/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1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9130"/>
          </a:xfrm>
        </p:spPr>
        <p:txBody>
          <a:bodyPr>
            <a:normAutofit/>
          </a:bodyPr>
          <a:lstStyle/>
          <a:p>
            <a:r>
              <a:rPr lang="en-US" altLang="zh-CN" sz="2800"/>
              <a:t>2</a:t>
            </a:r>
            <a:r>
              <a:rPr lang="zh-CN" altLang="en-US" sz="2800"/>
              <a:t>）</a:t>
            </a:r>
            <a:r>
              <a:rPr sz="2800"/>
              <a:t>应用启动过程</a:t>
            </a:r>
            <a:endParaRPr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9560"/>
            <a:ext cx="10515600" cy="4617720"/>
          </a:xfrm>
        </p:spPr>
        <p:txBody>
          <a:bodyPr/>
          <a:lstStyle/>
          <a:p>
            <a:r>
              <a:rPr lang="zh-CN" altLang="en-US"/>
              <a:t>场景</a:t>
            </a:r>
            <a:endParaRPr lang="zh-CN" altLang="en-US"/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    以用户点击桌面酷狗图标，启动酷狗应用为例。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endParaRPr lang="zh-CN" altLang="en-US" sz="18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/>
              <a:t>    当我们处于桌面状态时，当前Activity即LauncherActivity，当前进程为LauncherActivity所在进程。点击酷狗图标，将执行LauncherActivity.startActivity()，触发一次酷狗app的启动。我们尝试画一下这个过程。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en-US" altLang="en-US" sz="1400" b="1">
                <a:solidFill>
                  <a:schemeClr val="accent1"/>
                </a:solidFill>
              </a:rPr>
              <a:t>    &lt;link white board&gt;</a:t>
            </a:r>
            <a:endParaRPr lang="en-US" altLang="en-US" sz="1400" b="1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1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9130"/>
          </a:xfrm>
        </p:spPr>
        <p:txBody>
          <a:bodyPr>
            <a:normAutofit/>
          </a:bodyPr>
          <a:lstStyle/>
          <a:p>
            <a:r>
              <a:rPr lang="en-US" altLang="zh-CN" sz="2800"/>
              <a:t>3</a:t>
            </a:r>
            <a:r>
              <a:rPr lang="zh-CN" altLang="en-US" sz="2800"/>
              <a:t>）</a:t>
            </a:r>
            <a:r>
              <a:rPr lang="zh-CN" sz="2800"/>
              <a:t>为什么崩溃</a:t>
            </a:r>
            <a:endParaRPr 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9560"/>
            <a:ext cx="10515600" cy="4617720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ActivityThread#main()  </a:t>
            </a:r>
            <a:r>
              <a:rPr lang="en-US" altLang="zh-CN" sz="1400" b="1">
                <a:solidFill>
                  <a:srgbClr val="CC0099"/>
                </a:solidFill>
                <a:sym typeface="+mn-ea"/>
              </a:rPr>
              <a:t>&lt;link code&gt;</a:t>
            </a:r>
            <a:r>
              <a:rPr lang="en-US" altLang="zh-CN" sz="1400" b="1">
                <a:solidFill>
                  <a:srgbClr val="FF0000"/>
                </a:solidFill>
              </a:rPr>
              <a:t> </a:t>
            </a:r>
            <a:r>
              <a:rPr lang="en-US" altLang="en-US" sz="1400" b="1">
                <a:solidFill>
                  <a:schemeClr val="accent1"/>
                </a:solidFill>
                <a:sym typeface="+mn-ea"/>
              </a:rPr>
              <a:t>&lt;link white board&gt;</a:t>
            </a:r>
            <a:endParaRPr lang="en-US" altLang="zh-CN" sz="14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    两个消息：</a:t>
            </a:r>
            <a:r>
              <a:rPr lang="zh-CN" altLang="en-US" sz="1800" i="1">
                <a:sym typeface="+mn-ea"/>
              </a:rPr>
              <a:t>BIND_APPLICATION</a:t>
            </a:r>
            <a:r>
              <a:rPr lang="zh-CN" altLang="en-US" sz="1800">
                <a:sym typeface="+mn-ea"/>
              </a:rPr>
              <a:t>  和 </a:t>
            </a:r>
            <a:r>
              <a:rPr lang="zh-CN" altLang="en-US" sz="1800" i="1">
                <a:sym typeface="+mn-ea"/>
              </a:rPr>
              <a:t>LAUNCH_ACTIVITY</a:t>
            </a:r>
            <a:r>
              <a:rPr lang="zh-CN" altLang="en-US" sz="1800">
                <a:sym typeface="+mn-ea"/>
              </a:rPr>
              <a:t>。</a:t>
            </a:r>
            <a:endParaRPr lang="zh-CN" altLang="en-US" sz="1800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先执行 </a:t>
            </a:r>
            <a:r>
              <a:rPr lang="zh-CN" altLang="en-US" i="1">
                <a:sym typeface="+mn-ea"/>
              </a:rPr>
              <a:t>BIND_APPLICATION   </a:t>
            </a:r>
            <a:endParaRPr lang="zh-CN" altLang="en-US" i="1">
              <a:sym typeface="+mn-ea"/>
            </a:endParaRPr>
          </a:p>
          <a:p>
            <a:pPr marL="0" indent="0">
              <a:buNone/>
            </a:pPr>
            <a:r>
              <a:rPr lang="en-US" altLang="zh-CN" sz="1400" b="1">
                <a:solidFill>
                  <a:srgbClr val="FF0000"/>
                </a:solidFill>
                <a:sym typeface="+mn-ea"/>
              </a:rPr>
              <a:t>    </a:t>
            </a:r>
            <a:r>
              <a:rPr lang="en-US" altLang="zh-CN" sz="1400" b="1">
                <a:solidFill>
                  <a:srgbClr val="CC0099"/>
                </a:solidFill>
                <a:sym typeface="+mn-ea"/>
              </a:rPr>
              <a:t>&lt;link code&gt;</a:t>
            </a:r>
            <a:endParaRPr lang="en-US" altLang="zh-CN" sz="1400" b="1" i="1">
              <a:solidFill>
                <a:srgbClr val="FF0000"/>
              </a:solidFill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zh-CN">
                <a:sym typeface="+mn-ea"/>
              </a:rPr>
              <a:t>再执行 </a:t>
            </a:r>
            <a:r>
              <a:rPr lang="zh-CN" altLang="en-US" i="1">
                <a:sym typeface="+mn-ea"/>
              </a:rPr>
              <a:t>LAUNCH_ACTIVITY   </a:t>
            </a:r>
            <a:endParaRPr lang="zh-CN" altLang="en-US" i="1">
              <a:sym typeface="+mn-ea"/>
            </a:endParaRPr>
          </a:p>
          <a:p>
            <a:pPr marL="0" indent="0">
              <a:buNone/>
            </a:pPr>
            <a:r>
              <a:rPr lang="en-US" altLang="zh-CN" sz="1400" b="1">
                <a:solidFill>
                  <a:srgbClr val="FF0000"/>
                </a:solidFill>
                <a:sym typeface="+mn-ea"/>
              </a:rPr>
              <a:t>    </a:t>
            </a:r>
            <a:r>
              <a:rPr lang="en-US" altLang="zh-CN" sz="1400" b="1">
                <a:solidFill>
                  <a:srgbClr val="CC0099"/>
                </a:solidFill>
                <a:sym typeface="+mn-ea"/>
              </a:rPr>
              <a:t>&lt;link code&gt;</a:t>
            </a:r>
            <a:endParaRPr lang="en-US" altLang="zh-CN" sz="1400" b="1" i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总结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en-US" altLang="zh-CN" sz="1400" b="1" i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en-US" altLang="en-US" sz="18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1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9130"/>
          </a:xfrm>
        </p:spPr>
        <p:txBody>
          <a:bodyPr>
            <a:normAutofit/>
          </a:bodyPr>
          <a:lstStyle/>
          <a:p>
            <a:r>
              <a:rPr lang="en-US" altLang="zh-CN" sz="2800"/>
              <a:t>4</a:t>
            </a:r>
            <a:r>
              <a:rPr lang="zh-CN" altLang="en-US" sz="2800"/>
              <a:t>）如何避免崩溃</a:t>
            </a:r>
            <a:endParaRPr 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9560"/>
            <a:ext cx="10515600" cy="4617720"/>
          </a:xfrm>
        </p:spPr>
        <p:txBody>
          <a:bodyPr>
            <a:normAutofit lnSpcReduction="10000"/>
          </a:bodyPr>
          <a:lstStyle/>
          <a:p>
            <a:r>
              <a:rPr lang="zh-CN" altLang="zh-CN"/>
              <a:t>问题</a:t>
            </a:r>
            <a:endParaRPr lang="zh-CN" altLang="zh-CN"/>
          </a:p>
          <a:p>
            <a:pPr marL="0" indent="0">
              <a:buNone/>
            </a:pPr>
            <a:r>
              <a:rPr lang="zh-CN" altLang="zh-CN" sz="1800"/>
              <a:t>    知道了崩溃来源，解决方案有哪些？</a:t>
            </a:r>
            <a:endParaRPr lang="zh-CN" altLang="zh-CN" sz="1800"/>
          </a:p>
          <a:p>
            <a:endParaRPr lang="zh-CN" altLang="en-US"/>
          </a:p>
          <a:p>
            <a:r>
              <a:rPr lang="zh-CN" altLang="en-US"/>
              <a:t>第一种形式：</a:t>
            </a:r>
            <a:r>
              <a:rPr lang="zh-CN" altLang="en-US">
                <a:sym typeface="+mn-ea"/>
              </a:rPr>
              <a:t>避免第二个消息执行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 sz="1800"/>
              <a:t>    1. </a:t>
            </a:r>
            <a:r>
              <a:rPr lang="zh-CN" altLang="en-US" sz="1800">
                <a:sym typeface="+mn-ea"/>
              </a:rPr>
              <a:t>在第一个消息执行时杀进程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    2. 在第一个消息执行时，清空主线程消息队列</a:t>
            </a:r>
            <a:endParaRPr lang="en-US" altLang="zh-CN" sz="18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>
                <a:sym typeface="+mn-ea"/>
              </a:rPr>
              <a:t>    总结：虽然避免了崩溃，但体验并没有提升。用户发现酷狗启动不了，多次重试还是不行，也没有得到任何提示。他是要骂娘的。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endParaRPr lang="zh-CN" altLang="en-US" sz="1800">
              <a:sym typeface="+mn-ea"/>
            </a:endParaRPr>
          </a:p>
          <a:p>
            <a:r>
              <a:rPr lang="zh-CN" altLang="en-US">
                <a:sym typeface="+mn-ea"/>
              </a:rPr>
              <a:t>第二种形式：改变第二个消息的执行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    1. 把要实例化的Activity类放在主dex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/>
              <a:t>    2. </a:t>
            </a:r>
            <a:r>
              <a:rPr lang="en-US" altLang="zh-CN" sz="1800">
                <a:sym typeface="+mn-ea"/>
              </a:rPr>
              <a:t>狸猫换太子  </a:t>
            </a:r>
            <a:r>
              <a:rPr lang="en-US" altLang="zh-CN" sz="1400" b="1">
                <a:solidFill>
                  <a:srgbClr val="CC0099"/>
                </a:solidFill>
                <a:sym typeface="+mn-ea"/>
              </a:rPr>
              <a:t>&lt;link code&gt;</a:t>
            </a:r>
            <a:endParaRPr lang="en-US" altLang="zh-CN" sz="1400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1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9130"/>
          </a:xfrm>
        </p:spPr>
        <p:txBody>
          <a:bodyPr>
            <a:normAutofit/>
          </a:bodyPr>
          <a:lstStyle/>
          <a:p>
            <a:r>
              <a:rPr lang="en-US" altLang="zh-CN" sz="2800"/>
              <a:t>5</a:t>
            </a:r>
            <a:r>
              <a:rPr lang="zh-CN" altLang="en-US" sz="2800"/>
              <a:t>）臣妾做得到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9560"/>
            <a:ext cx="10515600" cy="4617720"/>
          </a:xfrm>
        </p:spPr>
        <p:txBody>
          <a:bodyPr>
            <a:normAutofit lnSpcReduction="10000"/>
          </a:bodyPr>
          <a:lstStyle/>
          <a:p>
            <a:r>
              <a:rPr lang="zh-CN" altLang="zh-CN"/>
              <a:t>ComponentName</a:t>
            </a:r>
            <a:endParaRPr lang="zh-CN" altLang="zh-CN"/>
          </a:p>
          <a:p>
            <a:pPr marL="0" indent="0">
              <a:buNone/>
            </a:pPr>
            <a:r>
              <a:rPr lang="zh-CN" altLang="zh-CN" sz="1800"/>
              <a:t>    </a:t>
            </a:r>
            <a:r>
              <a:rPr lang="en-US" altLang="zh-CN" sz="1800"/>
              <a:t>Intent --&gt; ActivityClientRecord --&gt; msg.obj</a:t>
            </a:r>
            <a:endParaRPr lang="en-US" altLang="zh-CN" sz="1800"/>
          </a:p>
          <a:p>
            <a:endParaRPr lang="zh-CN" altLang="en-US"/>
          </a:p>
          <a:p>
            <a:r>
              <a:rPr lang="en-US" altLang="zh-CN"/>
              <a:t>ActivityThread$H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 sz="1800"/>
              <a:t>    Handler  </a:t>
            </a:r>
            <a:r>
              <a:rPr lang="en-US" altLang="zh-CN" sz="1400" b="1">
                <a:solidFill>
                  <a:srgbClr val="CC0099"/>
                </a:solidFill>
                <a:sym typeface="+mn-ea"/>
              </a:rPr>
              <a:t>&lt;link code&gt;</a:t>
            </a:r>
            <a:endParaRPr lang="en-US" altLang="zh-CN" sz="1400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1400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1400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1400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1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2" descr="dispatchMess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6020" y="3660140"/>
            <a:ext cx="7066280" cy="2516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模块</a:t>
            </a:r>
            <a:r>
              <a:rPr lang="en-US" altLang="zh-CN">
                <a:sym typeface="+mn-ea"/>
              </a:rPr>
              <a:t>dexJIT</a:t>
            </a:r>
            <a:r>
              <a:rPr lang="zh-CN" altLang="en-US">
                <a:sym typeface="+mn-ea"/>
              </a:rPr>
              <a:t>加载方案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背景</a:t>
            </a:r>
            <a:r>
              <a:rPr lang="en-US" altLang="zh-CN"/>
              <a:t>: </a:t>
            </a:r>
            <a:r>
              <a:rPr lang="zh-CN" altLang="zh-CN"/>
              <a:t>懒加载</a:t>
            </a:r>
            <a:endParaRPr lang="zh-CN" altLang="zh-CN"/>
          </a:p>
          <a:p>
            <a:endParaRPr lang="en-US" altLang="zh-CN"/>
          </a:p>
          <a:p>
            <a:r>
              <a:rPr lang="zh-CN" altLang="zh-CN"/>
              <a:t>可行性：用户意愿由程序员设计</a:t>
            </a:r>
            <a:endParaRPr lang="zh-CN" altLang="zh-CN"/>
          </a:p>
          <a:p>
            <a:endParaRPr lang="zh-CN" altLang="zh-CN"/>
          </a:p>
          <a:p>
            <a:r>
              <a:rPr lang="zh-CN"/>
              <a:t>特殊性：既定设计之外的意愿</a:t>
            </a:r>
            <a:endParaRPr lang="en-US" altLang="zh-CN" sz="1400" b="1">
              <a:solidFill>
                <a:srgbClr val="FF0000"/>
              </a:solidFill>
              <a:hlinkClick r:id="rId1" action="ppaction://hlinksldjump"/>
            </a:endParaRPr>
          </a:p>
          <a:p>
            <a:pPr marL="0" indent="0">
              <a:buNone/>
            </a:pPr>
            <a:r>
              <a:rPr lang="zh-CN" altLang="en-US" sz="1800"/>
              <a:t>    什么情况下会发生？</a:t>
            </a:r>
            <a:endParaRPr lang="zh-CN" altLang="en-US" sz="180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C11E-0945-4CCE-AF10-5843E8E5AFF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微软雅黑">
      <a:majorFont>
        <a:latin typeface="Microsoft YaHei UI"/>
        <a:ea typeface="微软雅黑"/>
        <a:cs typeface=""/>
      </a:majorFont>
      <a:minorFont>
        <a:latin typeface="Microsoft YaHei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  <a:latin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2938</Words>
  <Application>WPS 演示</Application>
  <PresentationFormat>宽屏</PresentationFormat>
  <Paragraphs>304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Broadway</vt:lpstr>
      <vt:lpstr>微软雅黑</vt:lpstr>
      <vt:lpstr>Arial Unicode MS</vt:lpstr>
      <vt:lpstr>Calibri</vt:lpstr>
      <vt:lpstr>Microsoft YaHei UI</vt:lpstr>
      <vt:lpstr>Office 主题</vt:lpstr>
      <vt:lpstr>Android酷狗中的几个骚操作</vt:lpstr>
      <vt:lpstr>PowerPoint 演示文稿</vt:lpstr>
      <vt:lpstr>分dex加载失败善后</vt:lpstr>
      <vt:lpstr>1）分dex加载失败会怎样</vt:lpstr>
      <vt:lpstr>2）应用启动过程</vt:lpstr>
      <vt:lpstr>3）为什么崩溃</vt:lpstr>
      <vt:lpstr>4）如何避免崩溃</vt:lpstr>
      <vt:lpstr>5）臣妾做得到</vt:lpstr>
      <vt:lpstr>模块dexJIT加载方案</vt:lpstr>
      <vt:lpstr>1）防不胜防</vt:lpstr>
      <vt:lpstr>2）怎么解决</vt:lpstr>
      <vt:lpstr>PowerPoint 演示文稿</vt:lpstr>
      <vt:lpstr>3）ClassLoader类查找机制</vt:lpstr>
      <vt:lpstr>4）如何干预类查找过程</vt:lpstr>
      <vt:lpstr>5）实现</vt:lpstr>
      <vt:lpstr>文件操作（删除）监测</vt:lpstr>
      <vt:lpstr>1）另辟蹊径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分dex加载触发代码</vt:lpstr>
      <vt:lpstr>分dex加载触发代码</vt:lpstr>
      <vt:lpstr>&lt;返回    Exception1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dorapan(潘丹丹)</dc:creator>
  <cp:lastModifiedBy>BuroneHuang</cp:lastModifiedBy>
  <cp:revision>39</cp:revision>
  <dcterms:created xsi:type="dcterms:W3CDTF">2017-03-08T03:19:00Z</dcterms:created>
  <dcterms:modified xsi:type="dcterms:W3CDTF">2018-03-19T09:09:58Z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