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8" r:id="rId4"/>
    <p:sldId id="259" r:id="rId5"/>
    <p:sldId id="266" r:id="rId6"/>
    <p:sldId id="267" r:id="rId7"/>
    <p:sldId id="260" r:id="rId8"/>
    <p:sldId id="268" r:id="rId9"/>
    <p:sldId id="269" r:id="rId10"/>
    <p:sldId id="261" r:id="rId11"/>
    <p:sldId id="265" r:id="rId12"/>
    <p:sldId id="262" r:id="rId13"/>
    <p:sldId id="270" r:id="rId14"/>
    <p:sldId id="263" r:id="rId15"/>
    <p:sldId id="264" r:id="rId16"/>
    <p:sldId id="27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1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575" autoAdjust="0"/>
  </p:normalViewPr>
  <p:slideViewPr>
    <p:cSldViewPr>
      <p:cViewPr>
        <p:scale>
          <a:sx n="82" d="100"/>
          <a:sy n="82" d="100"/>
        </p:scale>
        <p:origin x="-768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0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1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9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89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9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8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7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1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5663"/>
            <a:ext cx="9144000" cy="67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91" y="213416"/>
            <a:ext cx="1584176" cy="4316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02" y="34531"/>
            <a:ext cx="837089" cy="824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9540"/>
            <a:ext cx="9144000" cy="6790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-164554"/>
            <a:ext cx="5047155" cy="51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8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54967" y="2540410"/>
            <a:ext cx="3503149" cy="636699"/>
          </a:xfrm>
        </p:spPr>
        <p:txBody>
          <a:bodyPr>
            <a:norm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新疆大学  某  学院           某 专业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答辩人：      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指导老师： 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06755"/>
            <a:ext cx="2536924" cy="249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1938" y="2171078"/>
            <a:ext cx="30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Formwork of Academic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eport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714999" y="1540265"/>
            <a:ext cx="3384376" cy="77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学术报告类模板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924" y="1632469"/>
            <a:ext cx="15783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开题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答辩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578302" y="1927746"/>
            <a:ext cx="0" cy="936104"/>
          </a:xfrm>
          <a:prstGeom prst="line">
            <a:avLst/>
          </a:prstGeom>
          <a:ln w="28575">
            <a:solidFill>
              <a:srgbClr val="8711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7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1112604" y="1130496"/>
            <a:ext cx="7135505" cy="69630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83138" y="917825"/>
            <a:ext cx="2363003" cy="369332"/>
          </a:xfrm>
          <a:prstGeom prst="rect">
            <a:avLst/>
          </a:prstGeom>
          <a:solidFill>
            <a:srgbClr val="87111D"/>
          </a:solidFill>
          <a:ln>
            <a:solidFill>
              <a:srgbClr val="87111D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可能存在的问题</a:t>
            </a:r>
            <a:endParaRPr lang="en-US" altLang="zh-CN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853D049B-D811-4E11-B8DF-4B291090D5B4}"/>
              </a:ext>
            </a:extLst>
          </p:cNvPr>
          <p:cNvSpPr/>
          <p:nvPr/>
        </p:nvSpPr>
        <p:spPr>
          <a:xfrm>
            <a:off x="1117050" y="1317935"/>
            <a:ext cx="6325998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输入您的内容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803" y="2674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b="1" kern="100" dirty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可能存在的问题</a:t>
            </a:r>
            <a:endParaRPr lang="en-US" altLang="zh-CN" b="1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1112603" y="2342297"/>
            <a:ext cx="7135505" cy="69630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83137" y="2129626"/>
            <a:ext cx="2363003" cy="369332"/>
          </a:xfrm>
          <a:prstGeom prst="rect">
            <a:avLst/>
          </a:prstGeom>
          <a:solidFill>
            <a:srgbClr val="87111D"/>
          </a:solidFill>
          <a:ln>
            <a:solidFill>
              <a:srgbClr val="87111D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可能存在的问题</a:t>
            </a:r>
            <a:endParaRPr lang="en-US" altLang="zh-CN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853D049B-D811-4E11-B8DF-4B291090D5B4}"/>
              </a:ext>
            </a:extLst>
          </p:cNvPr>
          <p:cNvSpPr/>
          <p:nvPr/>
        </p:nvSpPr>
        <p:spPr>
          <a:xfrm>
            <a:off x="1117049" y="2529736"/>
            <a:ext cx="6325998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输入您的内容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2BF95329-9BF8-4E46-9099-2AF9AFCA0714}"/>
              </a:ext>
            </a:extLst>
          </p:cNvPr>
          <p:cNvSpPr/>
          <p:nvPr/>
        </p:nvSpPr>
        <p:spPr>
          <a:xfrm>
            <a:off x="1111157" y="3500306"/>
            <a:ext cx="7135505" cy="69630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DDDD06C2-0A95-4B14-9E09-89CC4B302BB0}"/>
              </a:ext>
            </a:extLst>
          </p:cNvPr>
          <p:cNvSpPr/>
          <p:nvPr/>
        </p:nvSpPr>
        <p:spPr>
          <a:xfrm>
            <a:off x="681691" y="3287635"/>
            <a:ext cx="2363003" cy="369332"/>
          </a:xfrm>
          <a:prstGeom prst="rect">
            <a:avLst/>
          </a:prstGeom>
          <a:solidFill>
            <a:srgbClr val="87111D"/>
          </a:solidFill>
          <a:ln>
            <a:solidFill>
              <a:srgbClr val="87111D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kern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可能存在的问题</a:t>
            </a:r>
            <a:endParaRPr lang="en-US" altLang="zh-CN" kern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853D049B-D811-4E11-B8DF-4B291090D5B4}"/>
              </a:ext>
            </a:extLst>
          </p:cNvPr>
          <p:cNvSpPr/>
          <p:nvPr/>
        </p:nvSpPr>
        <p:spPr>
          <a:xfrm>
            <a:off x="1115603" y="3687745"/>
            <a:ext cx="6325998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输入您的内容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31" y="-26844"/>
            <a:ext cx="131635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97728" y="1796400"/>
            <a:ext cx="3312368" cy="110251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87111D"/>
                </a:solidFill>
                <a:latin typeface="+mj-ea"/>
                <a:cs typeface="Times New Roman" panose="02020603050405020304" pitchFamily="18" charset="0"/>
              </a:rPr>
              <a:t>预期的结果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4826927" y="2671542"/>
            <a:ext cx="264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04070" y="1547553"/>
            <a:ext cx="1944216" cy="1944216"/>
          </a:xfrm>
          <a:prstGeom prst="ellipse">
            <a:avLst/>
          </a:prstGeom>
          <a:solidFill>
            <a:srgbClr val="87111D"/>
          </a:solidFill>
          <a:ln>
            <a:solidFill>
              <a:srgbClr val="87111D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AutoShape 59">
            <a:extLst>
              <a:ext uri="{FF2B5EF4-FFF2-40B4-BE49-F238E27FC236}">
                <a16:creationId xmlns=""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="" xmlns:a16="http://schemas.microsoft.com/office/drawing/2014/main" id="{010FB20D-028B-4C3E-8BFB-B3260BF28414}"/>
              </a:ext>
            </a:extLst>
          </p:cNvPr>
          <p:cNvSpPr/>
          <p:nvPr/>
        </p:nvSpPr>
        <p:spPr>
          <a:xfrm>
            <a:off x="1056938" y="1160171"/>
            <a:ext cx="1386508" cy="1386508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61F5834F-8005-4078-8809-02B7D37E3331}"/>
              </a:ext>
            </a:extLst>
          </p:cNvPr>
          <p:cNvSpPr/>
          <p:nvPr/>
        </p:nvSpPr>
        <p:spPr>
          <a:xfrm>
            <a:off x="3837560" y="1160171"/>
            <a:ext cx="1386508" cy="1386508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="" xmlns:a16="http://schemas.microsoft.com/office/drawing/2014/main" id="{878D40F1-EB22-460F-A891-F7D9B17B76B5}"/>
              </a:ext>
            </a:extLst>
          </p:cNvPr>
          <p:cNvSpPr/>
          <p:nvPr/>
        </p:nvSpPr>
        <p:spPr>
          <a:xfrm>
            <a:off x="6732987" y="1162874"/>
            <a:ext cx="1386508" cy="1386508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1296824" y="268441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预期结果</a:t>
            </a:r>
            <a:endParaRPr lang="en-US" altLang="zh-CN" sz="1400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595620" y="2992193"/>
            <a:ext cx="230522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请输入您的内容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112">
            <a:extLst>
              <a:ext uri="{FF2B5EF4-FFF2-40B4-BE49-F238E27FC236}">
                <a16:creationId xmlns="" xmlns:a16="http://schemas.microsoft.com/office/drawing/2014/main" id="{613E52A4-EE4D-4CBB-8DE4-A4570FC801F6}"/>
              </a:ext>
            </a:extLst>
          </p:cNvPr>
          <p:cNvGrpSpPr/>
          <p:nvPr/>
        </p:nvGrpSpPr>
        <p:grpSpPr>
          <a:xfrm>
            <a:off x="4267744" y="1606965"/>
            <a:ext cx="526139" cy="492920"/>
            <a:chOff x="5368132" y="3540125"/>
            <a:chExt cx="465138" cy="435769"/>
          </a:xfrm>
          <a:solidFill>
            <a:sysClr val="window" lastClr="FFFFFF"/>
          </a:solidFill>
        </p:grpSpPr>
        <p:sp>
          <p:nvSpPr>
            <p:cNvPr id="12" name="AutoShape 110">
              <a:extLst>
                <a:ext uri="{FF2B5EF4-FFF2-40B4-BE49-F238E27FC236}">
                  <a16:creationId xmlns="" xmlns:a16="http://schemas.microsoft.com/office/drawing/2014/main" id="{DE087891-21D7-4847-8863-D0AA10AD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3" name="AutoShape 111">
              <a:extLst>
                <a:ext uri="{FF2B5EF4-FFF2-40B4-BE49-F238E27FC236}">
                  <a16:creationId xmlns="" xmlns:a16="http://schemas.microsoft.com/office/drawing/2014/main" id="{F70ACFE0-ADE2-4AC8-98BB-EFEDF1D7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4" name="AutoShape 112">
            <a:extLst>
              <a:ext uri="{FF2B5EF4-FFF2-40B4-BE49-F238E27FC236}">
                <a16:creationId xmlns="" xmlns:a16="http://schemas.microsoft.com/office/drawing/2014/main" id="{996C1251-FD47-4D40-A8AC-8D876AE3DD55}"/>
              </a:ext>
            </a:extLst>
          </p:cNvPr>
          <p:cNvSpPr>
            <a:spLocks/>
          </p:cNvSpPr>
          <p:nvPr/>
        </p:nvSpPr>
        <p:spPr bwMode="auto">
          <a:xfrm>
            <a:off x="7162966" y="1592854"/>
            <a:ext cx="526550" cy="526549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34C010D2-8141-42ED-81DA-6453F4965C10}"/>
              </a:ext>
            </a:extLst>
          </p:cNvPr>
          <p:cNvGrpSpPr/>
          <p:nvPr/>
        </p:nvGrpSpPr>
        <p:grpSpPr>
          <a:xfrm>
            <a:off x="1567763" y="1590356"/>
            <a:ext cx="360935" cy="526139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16" name="AutoShape 113">
              <a:extLst>
                <a:ext uri="{FF2B5EF4-FFF2-40B4-BE49-F238E27FC236}">
                  <a16:creationId xmlns="" xmlns:a16="http://schemas.microsoft.com/office/drawing/2014/main" id="{030F8972-9831-43BE-B4AA-A15345045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14">
              <a:extLst>
                <a:ext uri="{FF2B5EF4-FFF2-40B4-BE49-F238E27FC236}">
                  <a16:creationId xmlns="" xmlns:a16="http://schemas.microsoft.com/office/drawing/2014/main" id="{EF8DF06C-8B4A-4C60-B1B0-7914D1E6D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4079408" y="268441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预期结果</a:t>
            </a:r>
            <a:endParaRPr lang="en-US" altLang="zh-CN" sz="1400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3378204" y="2992193"/>
            <a:ext cx="230522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请输入您的内容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87CF4BD-A4D2-437A-A8F3-93F91387E73C}"/>
              </a:ext>
            </a:extLst>
          </p:cNvPr>
          <p:cNvSpPr/>
          <p:nvPr/>
        </p:nvSpPr>
        <p:spPr>
          <a:xfrm>
            <a:off x="6974835" y="26997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预期结果</a:t>
            </a:r>
            <a:endParaRPr lang="en-US" altLang="zh-CN" sz="1400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4583D270-778A-4620-BB10-A936631F1B9A}"/>
              </a:ext>
            </a:extLst>
          </p:cNvPr>
          <p:cNvSpPr/>
          <p:nvPr/>
        </p:nvSpPr>
        <p:spPr>
          <a:xfrm>
            <a:off x="6273631" y="3007489"/>
            <a:ext cx="230522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请输入您的内容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5536" y="2988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</a:rPr>
              <a:t>预期的结果</a:t>
            </a:r>
            <a:endParaRPr lang="zh-CN" altLang="en-US" b="1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6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31" y="-26844"/>
            <a:ext cx="131635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97728" y="1796400"/>
            <a:ext cx="3312368" cy="110251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87111D"/>
                </a:solidFill>
                <a:latin typeface="+mj-ea"/>
                <a:cs typeface="Times New Roman" panose="02020603050405020304" pitchFamily="18" charset="0"/>
              </a:rPr>
              <a:t>进度安排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5364088" y="2692481"/>
            <a:ext cx="152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04070" y="1547553"/>
            <a:ext cx="1944216" cy="1944216"/>
          </a:xfrm>
          <a:prstGeom prst="ellipse">
            <a:avLst/>
          </a:prstGeom>
          <a:solidFill>
            <a:srgbClr val="87111D"/>
          </a:solidFill>
          <a:ln>
            <a:solidFill>
              <a:srgbClr val="87111D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AutoShape 59">
            <a:extLst>
              <a:ext uri="{FF2B5EF4-FFF2-40B4-BE49-F238E27FC236}">
                <a16:creationId xmlns=""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1431925"/>
            <a:ext cx="7772400" cy="110172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="" xmlns:a16="http://schemas.microsoft.com/office/drawing/2014/main" id="{76CCE28B-FAE8-4E45-B027-9AE0F6FDD740}"/>
              </a:ext>
            </a:extLst>
          </p:cNvPr>
          <p:cNvSpPr>
            <a:spLocks/>
          </p:cNvSpPr>
          <p:nvPr/>
        </p:nvSpPr>
        <p:spPr bwMode="auto">
          <a:xfrm>
            <a:off x="723546" y="2271622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87111D"/>
          </a:solidFill>
          <a:ln w="12700"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="" xmlns:a16="http://schemas.microsoft.com/office/drawing/2014/main" id="{5E97AAEC-9069-437C-ADA1-E758369A72D8}"/>
              </a:ext>
            </a:extLst>
          </p:cNvPr>
          <p:cNvSpPr>
            <a:spLocks/>
          </p:cNvSpPr>
          <p:nvPr/>
        </p:nvSpPr>
        <p:spPr bwMode="auto">
          <a:xfrm>
            <a:off x="2644567" y="2353324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="" xmlns:a16="http://schemas.microsoft.com/office/drawing/2014/main" id="{CE8F69A0-1FF3-485C-B278-BD033048388F}"/>
              </a:ext>
            </a:extLst>
          </p:cNvPr>
          <p:cNvSpPr>
            <a:spLocks/>
          </p:cNvSpPr>
          <p:nvPr/>
        </p:nvSpPr>
        <p:spPr bwMode="auto">
          <a:xfrm>
            <a:off x="4508416" y="2271622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87111D"/>
          </a:solidFill>
          <a:ln w="12700"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C237959A-D7AD-41A7-A218-E549BB189D7E}"/>
              </a:ext>
            </a:extLst>
          </p:cNvPr>
          <p:cNvSpPr/>
          <p:nvPr/>
        </p:nvSpPr>
        <p:spPr>
          <a:xfrm>
            <a:off x="1226367" y="236733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CE6AFD7-581C-4CD9-A78D-1F9FC6FE4AA5}"/>
              </a:ext>
            </a:extLst>
          </p:cNvPr>
          <p:cNvSpPr/>
          <p:nvPr/>
        </p:nvSpPr>
        <p:spPr>
          <a:xfrm>
            <a:off x="3147388" y="236733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ACB21E63-CDFF-451B-A815-DDF76A11D637}"/>
              </a:ext>
            </a:extLst>
          </p:cNvPr>
          <p:cNvSpPr/>
          <p:nvPr/>
        </p:nvSpPr>
        <p:spPr>
          <a:xfrm>
            <a:off x="5082439" y="2351682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="" xmlns:a16="http://schemas.microsoft.com/office/drawing/2014/main" id="{C84D7587-7375-4AF9-92DE-AD9CF6E3DE57}"/>
              </a:ext>
            </a:extLst>
          </p:cNvPr>
          <p:cNvSpPr>
            <a:spLocks/>
          </p:cNvSpPr>
          <p:nvPr/>
        </p:nvSpPr>
        <p:spPr bwMode="auto">
          <a:xfrm>
            <a:off x="6530009" y="2351682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xtLst/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22B6194-A170-463B-B6FA-7DDCBE954616}"/>
              </a:ext>
            </a:extLst>
          </p:cNvPr>
          <p:cNvSpPr/>
          <p:nvPr/>
        </p:nvSpPr>
        <p:spPr>
          <a:xfrm>
            <a:off x="7145542" y="2330560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 dirty="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818790" y="1866203"/>
            <a:ext cx="1730529" cy="305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请输入您的内容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2726534" y="2923264"/>
            <a:ext cx="1730529" cy="305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请输入您的内容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4674863" y="1866203"/>
            <a:ext cx="1730529" cy="305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请输入您的内容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>
            <a:extLst>
              <a:ext uri="{FF2B5EF4-FFF2-40B4-BE49-F238E27FC236}">
                <a16:creationId xmlns="" xmlns:a16="http://schemas.microsoft.com/office/drawing/2014/main" id="{209A3912-92EB-4CA8-8745-1148298E2830}"/>
              </a:ext>
            </a:extLst>
          </p:cNvPr>
          <p:cNvSpPr/>
          <p:nvPr/>
        </p:nvSpPr>
        <p:spPr>
          <a:xfrm>
            <a:off x="6653229" y="2939447"/>
            <a:ext cx="1730529" cy="305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请输入您的内容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2988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进度安排</a:t>
            </a:r>
            <a:endParaRPr lang="zh-CN" altLang="en-US" b="1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87111D"/>
                </a:solidFill>
              </a:rPr>
              <a:t>希望各位专家批评指正</a:t>
            </a:r>
            <a:endParaRPr lang="zh-CN" altLang="en-US" b="1" dirty="0">
              <a:solidFill>
                <a:srgbClr val="87111D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715766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汇报人：</a:t>
            </a:r>
            <a:r>
              <a:rPr lang="en-US" altLang="zh-CN" sz="2000" dirty="0" smtClean="0"/>
              <a:t>xxx</a:t>
            </a:r>
            <a:endParaRPr lang="zh-CN" altLang="en-US" sz="2000" dirty="0"/>
          </a:p>
        </p:txBody>
      </p:sp>
      <p:pic>
        <p:nvPicPr>
          <p:cNvPr id="4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31" y="-26844"/>
            <a:ext cx="131635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31" y="-26844"/>
            <a:ext cx="131635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69029"/>
            <a:ext cx="2164600" cy="163154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000" b="1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779322" y="2528958"/>
            <a:ext cx="602271" cy="602271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2411760" y="2528955"/>
            <a:ext cx="602271" cy="602271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4139952" y="2528958"/>
            <a:ext cx="602271" cy="602271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5925047" y="2516735"/>
            <a:ext cx="602271" cy="602271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7558695" y="2528958"/>
            <a:ext cx="602271" cy="602271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829579" y="2643758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2461864" y="2645588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4190056" y="2643758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5975151" y="2617815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7608800" y="2643758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1014640" y="716753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">
            <a:extLst>
              <a:ext uri="{FF2B5EF4-FFF2-40B4-BE49-F238E27FC236}">
                <a16:creationId xmlns=""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1559787" y="10846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87111D"/>
                </a:solidFill>
                <a:latin typeface="+mj-ea"/>
                <a:ea typeface="+mj-ea"/>
              </a:rPr>
              <a:t>CONTENTS</a:t>
            </a:r>
            <a:endParaRPr lang="zh-CN" altLang="en-US" dirty="0">
              <a:solidFill>
                <a:srgbClr val="87111D"/>
              </a:solidFill>
              <a:latin typeface="+mj-ea"/>
              <a:ea typeface="+mj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573379" y="3412817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600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目的意义</a:t>
            </a:r>
            <a:endParaRPr lang="en-US" altLang="zh-CN" sz="1600" kern="100" dirty="0">
              <a:solidFill>
                <a:srgbClr val="87111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2210192" y="338532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论文概括</a:t>
            </a:r>
            <a:endParaRPr lang="en-US" altLang="zh-CN" sz="1600" kern="100" dirty="0">
              <a:solidFill>
                <a:srgbClr val="87111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3938385" y="340451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研究分析</a:t>
            </a:r>
            <a:endParaRPr lang="en-US" altLang="zh-CN" sz="1600" kern="100" dirty="0">
              <a:solidFill>
                <a:srgbClr val="87111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5723479" y="33881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预期效果</a:t>
            </a:r>
            <a:endParaRPr lang="en-US" altLang="zh-CN" sz="1600" kern="100" dirty="0">
              <a:solidFill>
                <a:srgbClr val="87111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7357126" y="341532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kern="100" dirty="0" smtClean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进度安排</a:t>
            </a:r>
            <a:endParaRPr lang="en-US" altLang="zh-CN" sz="1600" kern="100" dirty="0">
              <a:solidFill>
                <a:srgbClr val="87111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31" y="-26844"/>
            <a:ext cx="131635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00570" y="1567248"/>
            <a:ext cx="3312368" cy="110251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kern="100" dirty="0">
                <a:solidFill>
                  <a:srgbClr val="87111D"/>
                </a:solidFill>
                <a:latin typeface="+mj-ea"/>
                <a:cs typeface="Times New Roman" panose="02020603050405020304" pitchFamily="18" charset="0"/>
              </a:rPr>
              <a:t>目的意义</a:t>
            </a:r>
            <a:endParaRPr lang="en-US" altLang="zh-CN" kern="100" dirty="0">
              <a:solidFill>
                <a:srgbClr val="87111D"/>
              </a:solidFill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4615382" y="2447450"/>
            <a:ext cx="3237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Purpose Of Research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04070" y="1547553"/>
            <a:ext cx="1944216" cy="1944216"/>
          </a:xfrm>
          <a:prstGeom prst="ellipse">
            <a:avLst/>
          </a:prstGeom>
          <a:solidFill>
            <a:srgbClr val="87111D"/>
          </a:solidFill>
          <a:ln>
            <a:solidFill>
              <a:srgbClr val="87111D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8" name="AutoShape 126">
              <a:extLst>
                <a:ext uri="{FF2B5EF4-FFF2-40B4-BE49-F238E27FC236}">
                  <a16:creationId xmlns=""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9" name="AutoShape 127">
              <a:extLst>
                <a:ext uri="{FF2B5EF4-FFF2-40B4-BE49-F238E27FC236}">
                  <a16:creationId xmlns=""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30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99992" y="3034844"/>
            <a:ext cx="246137" cy="245552"/>
            <a:chOff x="3665" y="2074"/>
            <a:chExt cx="421" cy="420"/>
          </a:xfrm>
          <a:solidFill>
            <a:srgbClr val="87111D"/>
          </a:solidFill>
        </p:grpSpPr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761268" y="29729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目的意义</a:t>
            </a:r>
            <a:endParaRPr lang="en-US" altLang="zh-CN" kern="100" dirty="0">
              <a:solidFill>
                <a:srgbClr val="87111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34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33686" y="3034844"/>
            <a:ext cx="246137" cy="245552"/>
            <a:chOff x="3665" y="2074"/>
            <a:chExt cx="421" cy="420"/>
          </a:xfrm>
          <a:solidFill>
            <a:srgbClr val="87111D"/>
          </a:solidFill>
        </p:grpSpPr>
        <p:sp>
          <p:nvSpPr>
            <p:cNvPr id="35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6194962" y="297295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国内外研究现状</a:t>
            </a:r>
            <a:endParaRPr lang="en-US" altLang="zh-CN" kern="100" dirty="0">
              <a:solidFill>
                <a:srgbClr val="87111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CE10450C-9C9B-41A8-8B83-4C36E9532438}"/>
              </a:ext>
            </a:extLst>
          </p:cNvPr>
          <p:cNvSpPr/>
          <p:nvPr/>
        </p:nvSpPr>
        <p:spPr>
          <a:xfrm>
            <a:off x="699771" y="1449091"/>
            <a:ext cx="1022888" cy="1022888"/>
          </a:xfrm>
          <a:prstGeom prst="rect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AF9D752-0B17-4E23-9925-82839F70EC8D}"/>
              </a:ext>
            </a:extLst>
          </p:cNvPr>
          <p:cNvSpPr/>
          <p:nvPr/>
        </p:nvSpPr>
        <p:spPr>
          <a:xfrm>
            <a:off x="1942695" y="14840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研究目的</a:t>
            </a:r>
            <a:endParaRPr lang="en-US" altLang="zh-CN" sz="1400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B860AC1-6E66-4E6F-87EF-D7AF0A0FADCB}"/>
              </a:ext>
            </a:extLst>
          </p:cNvPr>
          <p:cNvSpPr/>
          <p:nvPr/>
        </p:nvSpPr>
        <p:spPr>
          <a:xfrm>
            <a:off x="1942695" y="1728520"/>
            <a:ext cx="2853230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请输入您的研究目的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D3BA20D-4426-4E60-A325-7F7F52FC7B9E}"/>
              </a:ext>
            </a:extLst>
          </p:cNvPr>
          <p:cNvSpPr/>
          <p:nvPr/>
        </p:nvSpPr>
        <p:spPr>
          <a:xfrm>
            <a:off x="4795925" y="1449091"/>
            <a:ext cx="1022888" cy="1022888"/>
          </a:xfrm>
          <a:prstGeom prst="rect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420253E-7BF7-408D-8FF2-DEC4CF1BE876}"/>
              </a:ext>
            </a:extLst>
          </p:cNvPr>
          <p:cNvSpPr/>
          <p:nvPr/>
        </p:nvSpPr>
        <p:spPr>
          <a:xfrm>
            <a:off x="6038849" y="148405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研究目的</a:t>
            </a:r>
            <a:endParaRPr lang="en-US" altLang="zh-CN" sz="1400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BF4AE5F-819F-4502-93E0-A5DCD044BD55}"/>
              </a:ext>
            </a:extLst>
          </p:cNvPr>
          <p:cNvSpPr/>
          <p:nvPr/>
        </p:nvSpPr>
        <p:spPr>
          <a:xfrm>
            <a:off x="6038849" y="1728520"/>
            <a:ext cx="2853230" cy="31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请输入您的研究目的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52881E8-682A-44A4-AB1A-964E6ECCB854}"/>
              </a:ext>
            </a:extLst>
          </p:cNvPr>
          <p:cNvSpPr/>
          <p:nvPr/>
        </p:nvSpPr>
        <p:spPr>
          <a:xfrm>
            <a:off x="699771" y="3045204"/>
            <a:ext cx="1022888" cy="1022888"/>
          </a:xfrm>
          <a:prstGeom prst="rect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7CE0687-0AC7-4615-90C3-01EC8259BB58}"/>
              </a:ext>
            </a:extLst>
          </p:cNvPr>
          <p:cNvSpPr/>
          <p:nvPr/>
        </p:nvSpPr>
        <p:spPr>
          <a:xfrm>
            <a:off x="1942695" y="30801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研究目的</a:t>
            </a:r>
            <a:endParaRPr lang="en-US" altLang="zh-CN" sz="1400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A937DE2-2DC5-49C9-BCFF-F37C0430AAA1}"/>
              </a:ext>
            </a:extLst>
          </p:cNvPr>
          <p:cNvSpPr/>
          <p:nvPr/>
        </p:nvSpPr>
        <p:spPr>
          <a:xfrm>
            <a:off x="1942695" y="3324633"/>
            <a:ext cx="2853230" cy="31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请输入您的研究目的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E89C1E5-557C-4559-8ABD-87C8571668B2}"/>
              </a:ext>
            </a:extLst>
          </p:cNvPr>
          <p:cNvSpPr/>
          <p:nvPr/>
        </p:nvSpPr>
        <p:spPr>
          <a:xfrm>
            <a:off x="4795925" y="3045204"/>
            <a:ext cx="1022888" cy="1022888"/>
          </a:xfrm>
          <a:prstGeom prst="rect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516859CB-8478-4DC1-92C5-7E7E7254BF5A}"/>
              </a:ext>
            </a:extLst>
          </p:cNvPr>
          <p:cNvSpPr/>
          <p:nvPr/>
        </p:nvSpPr>
        <p:spPr>
          <a:xfrm>
            <a:off x="6038849" y="30801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kern="100" dirty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研究目的</a:t>
            </a:r>
            <a:endParaRPr lang="en-US" altLang="zh-CN" sz="1400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A67A3DEB-B2D5-45F6-9291-2775B74701E5}"/>
              </a:ext>
            </a:extLst>
          </p:cNvPr>
          <p:cNvSpPr/>
          <p:nvPr/>
        </p:nvSpPr>
        <p:spPr>
          <a:xfrm>
            <a:off x="6038849" y="3324633"/>
            <a:ext cx="2853230" cy="310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请输入您的研究目的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AutoShape 112">
            <a:extLst>
              <a:ext uri="{FF2B5EF4-FFF2-40B4-BE49-F238E27FC236}">
                <a16:creationId xmlns="" xmlns:a16="http://schemas.microsoft.com/office/drawing/2014/main" id="{8EACCD8E-F7F5-438A-8A22-7CC39479F4B3}"/>
              </a:ext>
            </a:extLst>
          </p:cNvPr>
          <p:cNvSpPr>
            <a:spLocks/>
          </p:cNvSpPr>
          <p:nvPr/>
        </p:nvSpPr>
        <p:spPr bwMode="auto">
          <a:xfrm>
            <a:off x="4955332" y="3234054"/>
            <a:ext cx="628124" cy="62812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08AF2725-52EC-4D91-9269-F7892BCC1FCA}"/>
              </a:ext>
            </a:extLst>
          </p:cNvPr>
          <p:cNvGrpSpPr/>
          <p:nvPr/>
        </p:nvGrpSpPr>
        <p:grpSpPr>
          <a:xfrm>
            <a:off x="1016054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16" name="AutoShape 113">
              <a:extLst>
                <a:ext uri="{FF2B5EF4-FFF2-40B4-BE49-F238E27FC236}">
                  <a16:creationId xmlns="" xmlns:a16="http://schemas.microsoft.com/office/drawing/2014/main" id="{72536BB5-E4FF-4F2C-9DD9-D1E912EF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14">
              <a:extLst>
                <a:ext uri="{FF2B5EF4-FFF2-40B4-BE49-F238E27FC236}">
                  <a16:creationId xmlns="" xmlns:a16="http://schemas.microsoft.com/office/drawing/2014/main" id="{3AF59223-5E17-404B-984D-6280C14C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AA2C3D01-B364-431C-AFBB-7DBDBA5D9D46}"/>
              </a:ext>
            </a:extLst>
          </p:cNvPr>
          <p:cNvGrpSpPr/>
          <p:nvPr/>
        </p:nvGrpSpPr>
        <p:grpSpPr>
          <a:xfrm>
            <a:off x="4994087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19" name="AutoShape 123">
              <a:extLst>
                <a:ext uri="{FF2B5EF4-FFF2-40B4-BE49-F238E27FC236}">
                  <a16:creationId xmlns="" xmlns:a16="http://schemas.microsoft.com/office/drawing/2014/main" id="{8FFAAB3B-565B-4B6E-929B-C9DC1EA0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124">
              <a:extLst>
                <a:ext uri="{FF2B5EF4-FFF2-40B4-BE49-F238E27FC236}">
                  <a16:creationId xmlns="" xmlns:a16="http://schemas.microsoft.com/office/drawing/2014/main" id="{23EE37BC-E06F-46E0-9A58-B8E7E945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125">
              <a:extLst>
                <a:ext uri="{FF2B5EF4-FFF2-40B4-BE49-F238E27FC236}">
                  <a16:creationId xmlns="" xmlns:a16="http://schemas.microsoft.com/office/drawing/2014/main" id="{D27CE1DF-9683-4F93-8892-ECF94029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51852231-DBA4-4459-A525-9D6F0328D398}"/>
              </a:ext>
            </a:extLst>
          </p:cNvPr>
          <p:cNvGrpSpPr/>
          <p:nvPr/>
        </p:nvGrpSpPr>
        <p:grpSpPr>
          <a:xfrm>
            <a:off x="903595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23" name="AutoShape 126">
              <a:extLst>
                <a:ext uri="{FF2B5EF4-FFF2-40B4-BE49-F238E27FC236}">
                  <a16:creationId xmlns="" xmlns:a16="http://schemas.microsoft.com/office/drawing/2014/main" id="{3A999974-19D3-44F7-BF39-C052E015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127">
              <a:extLst>
                <a:ext uri="{FF2B5EF4-FFF2-40B4-BE49-F238E27FC236}">
                  <a16:creationId xmlns="" xmlns:a16="http://schemas.microsoft.com/office/drawing/2014/main" id="{AA83F5E9-B885-450C-9308-5D18FF3B7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63052" y="2674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b="1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研究目的</a:t>
            </a:r>
            <a:endParaRPr lang="zh-CN" altLang="en-US" b="1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0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574697" y="1100439"/>
            <a:ext cx="7794281" cy="1138157"/>
          </a:xfrm>
          <a:prstGeom prst="rect">
            <a:avLst/>
          </a:prstGeom>
          <a:solidFill>
            <a:srgbClr val="871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636691" y="123148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国内外研究概况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655854" y="1577890"/>
            <a:ext cx="5217899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输入您的内容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="" xmlns:a16="http://schemas.microsoft.com/office/drawing/2014/main" id="{D33AB898-91D3-49AF-BFAA-50C82A809FC9}"/>
              </a:ext>
            </a:extLst>
          </p:cNvPr>
          <p:cNvSpPr/>
          <p:nvPr/>
        </p:nvSpPr>
        <p:spPr>
          <a:xfrm>
            <a:off x="655854" y="2416391"/>
            <a:ext cx="681925" cy="681925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87111D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0122DECD-DE99-4981-844D-0E38BB114A8D}"/>
              </a:ext>
            </a:extLst>
          </p:cNvPr>
          <p:cNvSpPr/>
          <p:nvPr/>
        </p:nvSpPr>
        <p:spPr>
          <a:xfrm>
            <a:off x="636691" y="3501272"/>
            <a:ext cx="681925" cy="681925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4E72295C-1C6B-4477-BB61-51C9EAC2B8E8}"/>
              </a:ext>
            </a:extLst>
          </p:cNvPr>
          <p:cNvSpPr/>
          <p:nvPr/>
        </p:nvSpPr>
        <p:spPr>
          <a:xfrm>
            <a:off x="1469516" y="2537380"/>
            <a:ext cx="4280252" cy="285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</a:t>
            </a:r>
            <a:r>
              <a:rPr lang="zh-CN" altLang="en-US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输入您的内容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724EFDA-2C65-40C4-A4CD-545800692528}"/>
              </a:ext>
            </a:extLst>
          </p:cNvPr>
          <p:cNvSpPr/>
          <p:nvPr/>
        </p:nvSpPr>
        <p:spPr>
          <a:xfrm>
            <a:off x="1469516" y="3668504"/>
            <a:ext cx="4280252" cy="28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请输入您的内容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8AA21313-A925-4B7F-B556-8FB7A8A7EA46}"/>
              </a:ext>
            </a:extLst>
          </p:cNvPr>
          <p:cNvGrpSpPr/>
          <p:nvPr/>
        </p:nvGrpSpPr>
        <p:grpSpPr>
          <a:xfrm>
            <a:off x="795296" y="3665228"/>
            <a:ext cx="352425" cy="354012"/>
            <a:chOff x="5478463" y="2630488"/>
            <a:chExt cx="352425" cy="354012"/>
          </a:xfrm>
        </p:grpSpPr>
        <p:sp>
          <p:nvSpPr>
            <p:cNvPr id="11" name="AutoShape 37">
              <a:extLst>
                <a:ext uri="{FF2B5EF4-FFF2-40B4-BE49-F238E27FC236}">
                  <a16:creationId xmlns="" xmlns:a16="http://schemas.microsoft.com/office/drawing/2014/main" id="{90DC2582-9CA2-4589-AC65-AA61516FE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2" name="AutoShape 38">
              <a:extLst>
                <a:ext uri="{FF2B5EF4-FFF2-40B4-BE49-F238E27FC236}">
                  <a16:creationId xmlns="" xmlns:a16="http://schemas.microsoft.com/office/drawing/2014/main" id="{4548D2E2-6A51-491D-A1DC-72C20B5A5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3" name="AutoShape 39">
              <a:extLst>
                <a:ext uri="{FF2B5EF4-FFF2-40B4-BE49-F238E27FC236}">
                  <a16:creationId xmlns="" xmlns:a16="http://schemas.microsoft.com/office/drawing/2014/main" id="{D168534D-AF8B-4165-B659-91122FCF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4" name="AutoShape 40">
              <a:extLst>
                <a:ext uri="{FF2B5EF4-FFF2-40B4-BE49-F238E27FC236}">
                  <a16:creationId xmlns="" xmlns:a16="http://schemas.microsoft.com/office/drawing/2014/main" id="{568D3028-93C0-4884-86E6-6741448EE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" name="AutoShape 41">
              <a:extLst>
                <a:ext uri="{FF2B5EF4-FFF2-40B4-BE49-F238E27FC236}">
                  <a16:creationId xmlns="" xmlns:a16="http://schemas.microsoft.com/office/drawing/2014/main" id="{9E04ABE0-3D2C-4993-81B4-8517C7757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42">
              <a:extLst>
                <a:ext uri="{FF2B5EF4-FFF2-40B4-BE49-F238E27FC236}">
                  <a16:creationId xmlns="" xmlns:a16="http://schemas.microsoft.com/office/drawing/2014/main" id="{BE0171F6-B5CA-405D-856B-F1792EFD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98DDF874-B6D1-40B8-A5E4-3C20E4EB3E4B}"/>
              </a:ext>
            </a:extLst>
          </p:cNvPr>
          <p:cNvGrpSpPr/>
          <p:nvPr/>
        </p:nvGrpSpPr>
        <p:grpSpPr>
          <a:xfrm>
            <a:off x="828445" y="2580786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8" name="AutoShape 126">
              <a:extLst>
                <a:ext uri="{FF2B5EF4-FFF2-40B4-BE49-F238E27FC236}">
                  <a16:creationId xmlns="" xmlns:a16="http://schemas.microsoft.com/office/drawing/2014/main" id="{71F646CD-26AC-4D3A-B93A-02FF060A0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127">
              <a:extLst>
                <a:ext uri="{FF2B5EF4-FFF2-40B4-BE49-F238E27FC236}">
                  <a16:creationId xmlns="" xmlns:a16="http://schemas.microsoft.com/office/drawing/2014/main" id="{BFE64607-A965-47A3-89DF-E49FCB736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16803" y="2674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b="1" kern="100" dirty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国内外研究概况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15DCC740-3811-46CA-A9AC-FB744546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4591" y="1110204"/>
            <a:ext cx="2344387" cy="311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31" y="-26844"/>
            <a:ext cx="131635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00570" y="1567248"/>
            <a:ext cx="3312368" cy="110251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kern="100" dirty="0" smtClean="0">
                <a:solidFill>
                  <a:srgbClr val="87111D"/>
                </a:solidFill>
                <a:latin typeface="+mj-ea"/>
                <a:cs typeface="Times New Roman" panose="02020603050405020304" pitchFamily="18" charset="0"/>
              </a:rPr>
              <a:t>论文概括</a:t>
            </a:r>
            <a:endParaRPr lang="en-US" altLang="zh-CN" kern="100" dirty="0">
              <a:solidFill>
                <a:srgbClr val="87111D"/>
              </a:solidFill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4829191" y="2437254"/>
            <a:ext cx="2591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Thesis Summary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04070" y="1547553"/>
            <a:ext cx="1944216" cy="1944216"/>
          </a:xfrm>
          <a:prstGeom prst="ellipse">
            <a:avLst/>
          </a:prstGeom>
          <a:solidFill>
            <a:srgbClr val="87111D"/>
          </a:solidFill>
          <a:ln>
            <a:solidFill>
              <a:srgbClr val="87111D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0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99992" y="3034844"/>
            <a:ext cx="246137" cy="245552"/>
            <a:chOff x="3665" y="2074"/>
            <a:chExt cx="421" cy="420"/>
          </a:xfrm>
          <a:solidFill>
            <a:srgbClr val="87111D"/>
          </a:solidFill>
        </p:grpSpPr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761268" y="297295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论文的理论依据</a:t>
            </a:r>
            <a:endParaRPr lang="zh-CN" altLang="en-US" kern="100" dirty="0">
              <a:solidFill>
                <a:srgbClr val="87111D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34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80214" y="3034844"/>
            <a:ext cx="246137" cy="245552"/>
            <a:chOff x="3665" y="2074"/>
            <a:chExt cx="421" cy="420"/>
          </a:xfrm>
          <a:solidFill>
            <a:srgbClr val="87111D"/>
          </a:solidFill>
        </p:grpSpPr>
        <p:sp>
          <p:nvSpPr>
            <p:cNvPr id="35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6941490" y="29729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研究方法</a:t>
            </a:r>
          </a:p>
        </p:txBody>
      </p:sp>
      <p:grpSp>
        <p:nvGrpSpPr>
          <p:cNvPr id="21" name="Group 69">
            <a:extLst>
              <a:ext uri="{FF2B5EF4-FFF2-40B4-BE49-F238E27FC236}">
                <a16:creationId xmlns=""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22" name="AutoShape 69">
              <a:extLst>
                <a:ext uri="{FF2B5EF4-FFF2-40B4-BE49-F238E27FC236}">
                  <a16:creationId xmlns=""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0">
              <a:extLst>
                <a:ext uri="{FF2B5EF4-FFF2-40B4-BE49-F238E27FC236}">
                  <a16:creationId xmlns=""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1">
              <a:extLst>
                <a:ext uri="{FF2B5EF4-FFF2-40B4-BE49-F238E27FC236}">
                  <a16:creationId xmlns=""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8" name="AutoShape 72">
              <a:extLst>
                <a:ext uri="{FF2B5EF4-FFF2-40B4-BE49-F238E27FC236}">
                  <a16:creationId xmlns=""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39" name="AutoShape 73">
              <a:extLst>
                <a:ext uri="{FF2B5EF4-FFF2-40B4-BE49-F238E27FC236}">
                  <a16:creationId xmlns=""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0" name="AutoShape 74">
              <a:extLst>
                <a:ext uri="{FF2B5EF4-FFF2-40B4-BE49-F238E27FC236}">
                  <a16:creationId xmlns=""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1" name="AutoShape 75">
              <a:extLst>
                <a:ext uri="{FF2B5EF4-FFF2-40B4-BE49-F238E27FC236}">
                  <a16:creationId xmlns=""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2" name="AutoShape 76">
              <a:extLst>
                <a:ext uri="{FF2B5EF4-FFF2-40B4-BE49-F238E27FC236}">
                  <a16:creationId xmlns=""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3" name="AutoShape 77">
              <a:extLst>
                <a:ext uri="{FF2B5EF4-FFF2-40B4-BE49-F238E27FC236}">
                  <a16:creationId xmlns=""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1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803" y="2674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b="1" kern="100" dirty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4AF0322-B4A2-40B1-9A55-B38BB637D31D}"/>
              </a:ext>
            </a:extLst>
          </p:cNvPr>
          <p:cNvSpPr/>
          <p:nvPr/>
        </p:nvSpPr>
        <p:spPr>
          <a:xfrm>
            <a:off x="575116" y="1156451"/>
            <a:ext cx="7924491" cy="2704092"/>
          </a:xfrm>
          <a:prstGeom prst="rect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493C5D9-4D1D-43FC-8B4E-3EA5B187A304}"/>
              </a:ext>
            </a:extLst>
          </p:cNvPr>
          <p:cNvSpPr/>
          <p:nvPr/>
        </p:nvSpPr>
        <p:spPr>
          <a:xfrm>
            <a:off x="701807" y="164350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论文的理论依据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B81C827-0FE4-40E1-8D00-0959CC7BC2F9}"/>
              </a:ext>
            </a:extLst>
          </p:cNvPr>
          <p:cNvSpPr/>
          <p:nvPr/>
        </p:nvSpPr>
        <p:spPr>
          <a:xfrm>
            <a:off x="701807" y="2043617"/>
            <a:ext cx="3069164" cy="208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请输入您的内容请输入您的内容请输入您的内容请输入您的内容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请输入您的内容请输入您的内容请输入您的内容请输入您的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请输入您的内容请输入您的内容请输入您的内容请输入您的内容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E5869446-5A6C-4FEF-953E-E327B000A458}"/>
              </a:ext>
            </a:extLst>
          </p:cNvPr>
          <p:cNvSpPr/>
          <p:nvPr/>
        </p:nvSpPr>
        <p:spPr>
          <a:xfrm>
            <a:off x="4359168" y="1497609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59775499-062C-4B20-A38F-156BBA604179}"/>
              </a:ext>
            </a:extLst>
          </p:cNvPr>
          <p:cNvSpPr/>
          <p:nvPr/>
        </p:nvSpPr>
        <p:spPr>
          <a:xfrm>
            <a:off x="4359168" y="2665781"/>
            <a:ext cx="483079" cy="483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69">
            <a:extLst>
              <a:ext uri="{FF2B5EF4-FFF2-40B4-BE49-F238E27FC236}">
                <a16:creationId xmlns="" xmlns:a16="http://schemas.microsoft.com/office/drawing/2014/main" id="{AB4DA541-D62E-4DEA-AA34-72DECD7657D7}"/>
              </a:ext>
            </a:extLst>
          </p:cNvPr>
          <p:cNvGrpSpPr/>
          <p:nvPr/>
        </p:nvGrpSpPr>
        <p:grpSpPr>
          <a:xfrm>
            <a:off x="4442252" y="2769283"/>
            <a:ext cx="325471" cy="305442"/>
            <a:chOff x="10074275" y="1647825"/>
            <a:chExt cx="464344" cy="435769"/>
          </a:xfrm>
          <a:solidFill>
            <a:srgbClr val="222B34"/>
          </a:solidFill>
        </p:grpSpPr>
        <p:sp>
          <p:nvSpPr>
            <p:cNvPr id="12" name="AutoShape 69">
              <a:extLst>
                <a:ext uri="{FF2B5EF4-FFF2-40B4-BE49-F238E27FC236}">
                  <a16:creationId xmlns="" xmlns:a16="http://schemas.microsoft.com/office/drawing/2014/main" id="{E15ABEED-E4CA-4CED-9584-EA4288A74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3" name="AutoShape 70">
              <a:extLst>
                <a:ext uri="{FF2B5EF4-FFF2-40B4-BE49-F238E27FC236}">
                  <a16:creationId xmlns="" xmlns:a16="http://schemas.microsoft.com/office/drawing/2014/main" id="{1D907B55-E7F0-4E9F-A792-4B98F318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4" name="AutoShape 71">
              <a:extLst>
                <a:ext uri="{FF2B5EF4-FFF2-40B4-BE49-F238E27FC236}">
                  <a16:creationId xmlns="" xmlns:a16="http://schemas.microsoft.com/office/drawing/2014/main" id="{14B073FD-8752-4152-B96B-CA2AA8BD8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5" name="AutoShape 72">
              <a:extLst>
                <a:ext uri="{FF2B5EF4-FFF2-40B4-BE49-F238E27FC236}">
                  <a16:creationId xmlns="" xmlns:a16="http://schemas.microsoft.com/office/drawing/2014/main" id="{09A1A286-01FD-4F8A-AEAE-00E63A586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6" name="AutoShape 73">
              <a:extLst>
                <a:ext uri="{FF2B5EF4-FFF2-40B4-BE49-F238E27FC236}">
                  <a16:creationId xmlns="" xmlns:a16="http://schemas.microsoft.com/office/drawing/2014/main" id="{97AC18C2-BE5B-42A9-AA93-3E9879DE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74">
              <a:extLst>
                <a:ext uri="{FF2B5EF4-FFF2-40B4-BE49-F238E27FC236}">
                  <a16:creationId xmlns="" xmlns:a16="http://schemas.microsoft.com/office/drawing/2014/main" id="{43A4495B-4792-4837-8303-5ADDACB3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75">
              <a:extLst>
                <a:ext uri="{FF2B5EF4-FFF2-40B4-BE49-F238E27FC236}">
                  <a16:creationId xmlns="" xmlns:a16="http://schemas.microsoft.com/office/drawing/2014/main" id="{ACD6B7AE-6181-402C-BB49-48E26BC67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76">
              <a:extLst>
                <a:ext uri="{FF2B5EF4-FFF2-40B4-BE49-F238E27FC236}">
                  <a16:creationId xmlns="" xmlns:a16="http://schemas.microsoft.com/office/drawing/2014/main" id="{555AF690-63F9-4CED-A41F-BDA23C51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7">
              <a:extLst>
                <a:ext uri="{FF2B5EF4-FFF2-40B4-BE49-F238E27FC236}">
                  <a16:creationId xmlns="" xmlns:a16="http://schemas.microsoft.com/office/drawing/2014/main" id="{BA5691DF-DA2B-4244-A123-6AF505ACC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1" name="AutoShape 112">
            <a:extLst>
              <a:ext uri="{FF2B5EF4-FFF2-40B4-BE49-F238E27FC236}">
                <a16:creationId xmlns="" xmlns:a16="http://schemas.microsoft.com/office/drawing/2014/main" id="{DD39E160-5434-464B-907D-F3ADCFBAAD93}"/>
              </a:ext>
            </a:extLst>
          </p:cNvPr>
          <p:cNvSpPr>
            <a:spLocks/>
          </p:cNvSpPr>
          <p:nvPr/>
        </p:nvSpPr>
        <p:spPr bwMode="auto">
          <a:xfrm>
            <a:off x="4437567" y="1565394"/>
            <a:ext cx="326281" cy="32628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22B34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5B81C827-0FE4-40E1-8D00-0959CC7BC2F9}"/>
              </a:ext>
            </a:extLst>
          </p:cNvPr>
          <p:cNvSpPr/>
          <p:nvPr/>
        </p:nvSpPr>
        <p:spPr>
          <a:xfrm>
            <a:off x="4842247" y="1577339"/>
            <a:ext cx="3069164" cy="77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输入您的内容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请输入您的内容请输入您的内容请输入您的内容请输入您的内容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5B81C827-0FE4-40E1-8D00-0959CC7BC2F9}"/>
              </a:ext>
            </a:extLst>
          </p:cNvPr>
          <p:cNvSpPr/>
          <p:nvPr/>
        </p:nvSpPr>
        <p:spPr>
          <a:xfrm>
            <a:off x="4842247" y="2745216"/>
            <a:ext cx="3069164" cy="77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输入您的内容</a:t>
            </a: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请输入您的内容请输入您的内容请输入您的内容请输入您的内容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8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3050" y="2674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b="1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研究方法</a:t>
            </a:r>
            <a:endParaRPr lang="en-US" altLang="zh-CN" b="1" kern="100" dirty="0" smtClean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73084343-2799-445B-B759-EFC6EAE38533}"/>
              </a:ext>
            </a:extLst>
          </p:cNvPr>
          <p:cNvSpPr/>
          <p:nvPr/>
        </p:nvSpPr>
        <p:spPr>
          <a:xfrm>
            <a:off x="1061599" y="1070542"/>
            <a:ext cx="827367" cy="752627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63">
            <a:extLst>
              <a:ext uri="{FF2B5EF4-FFF2-40B4-BE49-F238E27FC236}">
                <a16:creationId xmlns="" xmlns:a16="http://schemas.microsoft.com/office/drawing/2014/main" id="{BCD2B3CC-3858-4463-8607-1A02323512F4}"/>
              </a:ext>
            </a:extLst>
          </p:cNvPr>
          <p:cNvSpPr/>
          <p:nvPr/>
        </p:nvSpPr>
        <p:spPr>
          <a:xfrm>
            <a:off x="925545" y="1005358"/>
            <a:ext cx="6958823" cy="91515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871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46AEE037-07A3-4383-9253-AE0E904AF3D5}"/>
              </a:ext>
            </a:extLst>
          </p:cNvPr>
          <p:cNvSpPr/>
          <p:nvPr/>
        </p:nvSpPr>
        <p:spPr>
          <a:xfrm>
            <a:off x="1061094" y="2182528"/>
            <a:ext cx="827367" cy="752627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: 圆角 67">
            <a:extLst>
              <a:ext uri="{FF2B5EF4-FFF2-40B4-BE49-F238E27FC236}">
                <a16:creationId xmlns="" xmlns:a16="http://schemas.microsoft.com/office/drawing/2014/main" id="{AB0588ED-15DA-4F08-9A76-591E697396C3}"/>
              </a:ext>
            </a:extLst>
          </p:cNvPr>
          <p:cNvSpPr/>
          <p:nvPr/>
        </p:nvSpPr>
        <p:spPr>
          <a:xfrm>
            <a:off x="925040" y="2117344"/>
            <a:ext cx="6958823" cy="91515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871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DF635A64-F7E9-418B-8EA0-610EA9677B25}"/>
              </a:ext>
            </a:extLst>
          </p:cNvPr>
          <p:cNvSpPr/>
          <p:nvPr/>
        </p:nvSpPr>
        <p:spPr>
          <a:xfrm>
            <a:off x="1042826" y="3302898"/>
            <a:ext cx="827367" cy="752627"/>
          </a:xfrm>
          <a:prstGeom prst="ellipse">
            <a:avLst/>
          </a:prstGeom>
          <a:solidFill>
            <a:srgbClr val="87111D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0">
            <a:extLst>
              <a:ext uri="{FF2B5EF4-FFF2-40B4-BE49-F238E27FC236}">
                <a16:creationId xmlns="" xmlns:a16="http://schemas.microsoft.com/office/drawing/2014/main" id="{DD1F0660-E0E6-4D1E-A789-BD9C75548B2C}"/>
              </a:ext>
            </a:extLst>
          </p:cNvPr>
          <p:cNvSpPr/>
          <p:nvPr/>
        </p:nvSpPr>
        <p:spPr>
          <a:xfrm>
            <a:off x="906772" y="3237714"/>
            <a:ext cx="6958823" cy="915152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871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2030700" y="1051768"/>
            <a:ext cx="1575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b="1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研究方法</a:t>
            </a:r>
            <a:endParaRPr lang="en-US" altLang="zh-CN" sz="1400" b="1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2030699" y="1332035"/>
            <a:ext cx="580558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0268C00B-C550-43A8-8221-CE3043975857}"/>
              </a:ext>
            </a:extLst>
          </p:cNvPr>
          <p:cNvGrpSpPr/>
          <p:nvPr/>
        </p:nvGrpSpPr>
        <p:grpSpPr>
          <a:xfrm>
            <a:off x="1237589" y="3432553"/>
            <a:ext cx="469884" cy="429362"/>
            <a:chOff x="1087405" y="3965980"/>
            <a:chExt cx="512006" cy="514311"/>
          </a:xfrm>
        </p:grpSpPr>
        <p:sp>
          <p:nvSpPr>
            <p:cNvPr id="16" name="AutoShape 37">
              <a:extLst>
                <a:ext uri="{FF2B5EF4-FFF2-40B4-BE49-F238E27FC236}">
                  <a16:creationId xmlns="" xmlns:a16="http://schemas.microsoft.com/office/drawing/2014/main" id="{74083B93-C861-47B2-A496-902183DA6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05" y="4014412"/>
              <a:ext cx="465879" cy="465879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="" xmlns:a16="http://schemas.microsoft.com/office/drawing/2014/main" id="{3804F3A3-3344-4186-85CB-4B941646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119" y="4224289"/>
              <a:ext cx="78415" cy="7841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="" xmlns:a16="http://schemas.microsoft.com/office/drawing/2014/main" id="{3ED7E510-32D2-4877-B62F-F6E46E89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89" y="3965980"/>
              <a:ext cx="80722" cy="807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="" xmlns:a16="http://schemas.microsoft.com/office/drawing/2014/main" id="{0625BF7F-7AF3-42F2-922D-D3C280D5D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53" y="4208144"/>
              <a:ext cx="64577" cy="645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="" xmlns:a16="http://schemas.microsoft.com/office/drawing/2014/main" id="{285195EF-4998-4546-BA92-667A207A7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830" y="4318848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="" xmlns:a16="http://schemas.microsoft.com/office/drawing/2014/main" id="{7BFA8423-2259-47E3-B8D4-CDA59CA1A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834" y="4078989"/>
              <a:ext cx="32289" cy="322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2" name="AutoShape 112">
            <a:extLst>
              <a:ext uri="{FF2B5EF4-FFF2-40B4-BE49-F238E27FC236}">
                <a16:creationId xmlns="" xmlns:a16="http://schemas.microsoft.com/office/drawing/2014/main" id="{8B441F98-36FF-4C34-AFD5-99EDAC0C86C8}"/>
              </a:ext>
            </a:extLst>
          </p:cNvPr>
          <p:cNvSpPr>
            <a:spLocks/>
          </p:cNvSpPr>
          <p:nvPr/>
        </p:nvSpPr>
        <p:spPr bwMode="auto">
          <a:xfrm>
            <a:off x="1279363" y="2297309"/>
            <a:ext cx="472002" cy="42936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F69654B9-54B0-48E4-A873-115B1E6B084A}"/>
              </a:ext>
            </a:extLst>
          </p:cNvPr>
          <p:cNvGrpSpPr/>
          <p:nvPr/>
        </p:nvGrpSpPr>
        <p:grpSpPr>
          <a:xfrm>
            <a:off x="1315804" y="1200074"/>
            <a:ext cx="323544" cy="429030"/>
            <a:chOff x="2528974" y="2863357"/>
            <a:chExt cx="246811" cy="359779"/>
          </a:xfrm>
          <a:solidFill>
            <a:sysClr val="window" lastClr="FFFFFF"/>
          </a:solidFill>
        </p:grpSpPr>
        <p:sp>
          <p:nvSpPr>
            <p:cNvPr id="24" name="AutoShape 113">
              <a:extLst>
                <a:ext uri="{FF2B5EF4-FFF2-40B4-BE49-F238E27FC236}">
                  <a16:creationId xmlns="" xmlns:a16="http://schemas.microsoft.com/office/drawing/2014/main" id="{762A4469-ED62-403E-BACD-2BFF1C474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114">
              <a:extLst>
                <a:ext uri="{FF2B5EF4-FFF2-40B4-BE49-F238E27FC236}">
                  <a16:creationId xmlns="" xmlns:a16="http://schemas.microsoft.com/office/drawing/2014/main" id="{C7427E8C-4C72-4C41-A4D8-8C831C0A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2052736" y="2131722"/>
            <a:ext cx="1575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b="1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研究方法</a:t>
            </a:r>
            <a:endParaRPr lang="en-US" altLang="zh-CN" sz="1400" b="1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2052735" y="2411989"/>
            <a:ext cx="580558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7DE5808-A425-4D3A-8D7F-57C5727C7CE5}"/>
              </a:ext>
            </a:extLst>
          </p:cNvPr>
          <p:cNvSpPr/>
          <p:nvPr/>
        </p:nvSpPr>
        <p:spPr>
          <a:xfrm>
            <a:off x="2090361" y="3284124"/>
            <a:ext cx="15758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1400" b="1" kern="100" dirty="0" smtClean="0">
                <a:solidFill>
                  <a:srgbClr val="87111D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研究方法</a:t>
            </a:r>
            <a:endParaRPr lang="en-US" altLang="zh-CN" sz="1400" b="1" kern="100" dirty="0">
              <a:solidFill>
                <a:srgbClr val="87111D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EC89490A-C4C2-490E-B13A-DB5F6B556A95}"/>
              </a:ext>
            </a:extLst>
          </p:cNvPr>
          <p:cNvSpPr/>
          <p:nvPr/>
        </p:nvSpPr>
        <p:spPr>
          <a:xfrm>
            <a:off x="2090360" y="3564391"/>
            <a:ext cx="580558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请输入您的内容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新大工作\宣传部\ppt\学术报告类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31" y="-26844"/>
            <a:ext cx="131635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00570" y="1567248"/>
            <a:ext cx="3312368" cy="110251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87111D"/>
                </a:solidFill>
                <a:latin typeface="+mj-ea"/>
                <a:cs typeface="Times New Roman" panose="02020603050405020304" pitchFamily="18" charset="0"/>
              </a:rPr>
              <a:t>研究分析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4829191" y="2437254"/>
            <a:ext cx="2772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Research Analysis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04070" y="1547553"/>
            <a:ext cx="1944216" cy="1944216"/>
          </a:xfrm>
          <a:prstGeom prst="ellipse">
            <a:avLst/>
          </a:prstGeom>
          <a:solidFill>
            <a:srgbClr val="87111D"/>
          </a:solidFill>
          <a:ln>
            <a:solidFill>
              <a:srgbClr val="87111D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0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99992" y="3034844"/>
            <a:ext cx="246137" cy="245552"/>
            <a:chOff x="3665" y="2074"/>
            <a:chExt cx="421" cy="420"/>
          </a:xfrm>
          <a:solidFill>
            <a:srgbClr val="87111D"/>
          </a:solidFill>
        </p:grpSpPr>
        <p:sp>
          <p:nvSpPr>
            <p:cNvPr id="31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4761268" y="29729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研究条件</a:t>
            </a:r>
          </a:p>
        </p:txBody>
      </p:sp>
      <p:grpSp>
        <p:nvGrpSpPr>
          <p:cNvPr id="34" name="Group 13">
            <a:extLst>
              <a:ext uri="{FF2B5EF4-FFF2-40B4-BE49-F238E27FC236}">
                <a16:creationId xmlns=""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0078" y="3067828"/>
            <a:ext cx="246137" cy="245552"/>
            <a:chOff x="3665" y="2074"/>
            <a:chExt cx="421" cy="420"/>
          </a:xfrm>
          <a:solidFill>
            <a:srgbClr val="87111D"/>
          </a:solidFill>
        </p:grpSpPr>
        <p:sp>
          <p:nvSpPr>
            <p:cNvPr id="35" name="Freeform 14">
              <a:extLst>
                <a:ext uri="{FF2B5EF4-FFF2-40B4-BE49-F238E27FC236}">
                  <a16:creationId xmlns=""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=""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 w="9525">
              <a:solidFill>
                <a:srgbClr val="87111D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6321354" y="300593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rgbClr val="87111D"/>
                </a:solidFill>
                <a:latin typeface="+mj-ea"/>
                <a:ea typeface="+mj-ea"/>
                <a:cs typeface="Times New Roman" panose="02020603050405020304" pitchFamily="18" charset="0"/>
              </a:rPr>
              <a:t>可能存在的问题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29" name="AutoShape 37">
              <a:extLst>
                <a:ext uri="{FF2B5EF4-FFF2-40B4-BE49-F238E27FC236}">
                  <a16:creationId xmlns=""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4" name="AutoShape 38">
              <a:extLst>
                <a:ext uri="{FF2B5EF4-FFF2-40B4-BE49-F238E27FC236}">
                  <a16:creationId xmlns=""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5" name="AutoShape 39">
              <a:extLst>
                <a:ext uri="{FF2B5EF4-FFF2-40B4-BE49-F238E27FC236}">
                  <a16:creationId xmlns=""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6" name="AutoShape 40">
              <a:extLst>
                <a:ext uri="{FF2B5EF4-FFF2-40B4-BE49-F238E27FC236}">
                  <a16:creationId xmlns=""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7" name="AutoShape 41">
              <a:extLst>
                <a:ext uri="{FF2B5EF4-FFF2-40B4-BE49-F238E27FC236}">
                  <a16:creationId xmlns=""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48" name="AutoShape 42">
              <a:extLst>
                <a:ext uri="{FF2B5EF4-FFF2-40B4-BE49-F238E27FC236}">
                  <a16:creationId xmlns=""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361</Words>
  <Application>Microsoft Office PowerPoint</Application>
  <PresentationFormat>全屏显示(16:9)</PresentationFormat>
  <Paragraphs>87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2_Office 主题</vt:lpstr>
      <vt:lpstr>PowerPoint 演示文稿</vt:lpstr>
      <vt:lpstr>目录</vt:lpstr>
      <vt:lpstr>目的意义</vt:lpstr>
      <vt:lpstr>PowerPoint 演示文稿</vt:lpstr>
      <vt:lpstr>PowerPoint 演示文稿</vt:lpstr>
      <vt:lpstr>论文概括</vt:lpstr>
      <vt:lpstr>PowerPoint 演示文稿</vt:lpstr>
      <vt:lpstr>PowerPoint 演示文稿</vt:lpstr>
      <vt:lpstr>研究分析</vt:lpstr>
      <vt:lpstr>PowerPoint 演示文稿</vt:lpstr>
      <vt:lpstr>预期的结果</vt:lpstr>
      <vt:lpstr>PowerPoint 演示文稿</vt:lpstr>
      <vt:lpstr>进度安排</vt:lpstr>
      <vt:lpstr> </vt:lpstr>
      <vt:lpstr>希望各位专家批评指正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user-pc</dc:creator>
  <cp:lastModifiedBy>user-pc</cp:lastModifiedBy>
  <cp:revision>34</cp:revision>
  <dcterms:created xsi:type="dcterms:W3CDTF">2020-11-14T14:14:20Z</dcterms:created>
  <dcterms:modified xsi:type="dcterms:W3CDTF">2020-11-27T17:33:09Z</dcterms:modified>
</cp:coreProperties>
</file>