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图像压缩第一部分</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4970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图像有损压缩算法</a:t>
            </a:r>
            <a:endParaRPr lang="zh-CN" altLang="en-US" dirty="0"/>
          </a:p>
        </p:txBody>
      </p:sp>
      <p:sp>
        <p:nvSpPr>
          <p:cNvPr id="3" name="内容占位符 2"/>
          <p:cNvSpPr>
            <a:spLocks noGrp="1"/>
          </p:cNvSpPr>
          <p:nvPr>
            <p:ph idx="1"/>
          </p:nvPr>
        </p:nvSpPr>
        <p:spPr/>
        <p:txBody>
          <a:bodyPr>
            <a:normAutofit/>
          </a:bodyPr>
          <a:lstStyle/>
          <a:p>
            <a:r>
              <a:rPr lang="zh-CN" altLang="en-US" sz="2800" dirty="0"/>
              <a:t>图像有损压缩</a:t>
            </a:r>
            <a:r>
              <a:rPr lang="zh-CN" altLang="en-US" sz="2800" dirty="0" smtClean="0"/>
              <a:t>算法主要有以下几种：</a:t>
            </a:r>
            <a:endParaRPr lang="en-US" altLang="zh-CN" sz="2800" dirty="0" smtClean="0"/>
          </a:p>
          <a:p>
            <a:pPr marL="0" indent="0">
              <a:buNone/>
            </a:pPr>
            <a:r>
              <a:rPr lang="zh-CN" altLang="en-US" sz="2800" dirty="0" smtClean="0"/>
              <a:t>    预测编码</a:t>
            </a:r>
            <a:endParaRPr lang="en-US" altLang="zh-CN" sz="2800" dirty="0" smtClean="0"/>
          </a:p>
          <a:p>
            <a:pPr marL="0" indent="0">
              <a:buNone/>
            </a:pPr>
            <a:r>
              <a:rPr lang="zh-CN" altLang="en-US" sz="2800" dirty="0" smtClean="0"/>
              <a:t>    变换编码</a:t>
            </a:r>
            <a:endParaRPr lang="en-US" altLang="zh-CN" sz="2800" dirty="0" smtClean="0"/>
          </a:p>
          <a:p>
            <a:pPr marL="0" indent="0">
              <a:buNone/>
            </a:pPr>
            <a:r>
              <a:rPr lang="zh-CN" altLang="en-US" sz="2800" dirty="0" smtClean="0"/>
              <a:t>    模型</a:t>
            </a:r>
            <a:r>
              <a:rPr lang="zh-CN" altLang="en-US" sz="2800" dirty="0"/>
              <a:t>基编码</a:t>
            </a:r>
            <a:endParaRPr lang="en-US" altLang="zh-CN" sz="2800" dirty="0" smtClean="0"/>
          </a:p>
          <a:p>
            <a:pPr marL="0" indent="0">
              <a:buNone/>
            </a:pPr>
            <a:r>
              <a:rPr lang="en-US" altLang="zh-CN" sz="2800" dirty="0" smtClean="0"/>
              <a:t>    </a:t>
            </a:r>
            <a:r>
              <a:rPr lang="zh-CN" altLang="en-US" sz="2800" dirty="0" smtClean="0"/>
              <a:t>分形编码</a:t>
            </a:r>
            <a:endParaRPr lang="zh-CN" altLang="en-US" sz="2800" dirty="0"/>
          </a:p>
        </p:txBody>
      </p:sp>
    </p:spTree>
    <p:extLst>
      <p:ext uri="{BB962C8B-B14F-4D97-AF65-F5344CB8AC3E}">
        <p14:creationId xmlns:p14="http://schemas.microsoft.com/office/powerpoint/2010/main" val="1331456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预测编码</a:t>
            </a:r>
            <a:r>
              <a:rPr lang="en-US" altLang="zh-CN" sz="4000" dirty="0" smtClean="0">
                <a:solidFill>
                  <a:srgbClr val="FF0000"/>
                </a:solidFill>
              </a:rPr>
              <a:t>(</a:t>
            </a:r>
            <a:r>
              <a:rPr lang="zh-CN" altLang="en-US" sz="4000" dirty="0" smtClean="0">
                <a:solidFill>
                  <a:srgbClr val="FF0000"/>
                </a:solidFill>
              </a:rPr>
              <a:t>了解即可</a:t>
            </a:r>
            <a:r>
              <a:rPr lang="en-US" altLang="zh-CN" sz="4000" dirty="0" smtClean="0">
                <a:solidFill>
                  <a:srgbClr val="FF0000"/>
                </a:solidFill>
              </a:rPr>
              <a:t>)</a:t>
            </a:r>
            <a:endParaRPr lang="zh-CN" altLang="en-US" sz="4000" dirty="0">
              <a:solidFill>
                <a:srgbClr val="FF0000"/>
              </a:solidFill>
            </a:endParaRPr>
          </a:p>
        </p:txBody>
      </p:sp>
      <p:sp>
        <p:nvSpPr>
          <p:cNvPr id="3" name="内容占位符 2"/>
          <p:cNvSpPr>
            <a:spLocks noGrp="1"/>
          </p:cNvSpPr>
          <p:nvPr>
            <p:ph idx="1"/>
          </p:nvPr>
        </p:nvSpPr>
        <p:spPr/>
        <p:txBody>
          <a:bodyPr>
            <a:normAutofit fontScale="92500"/>
          </a:bodyPr>
          <a:lstStyle/>
          <a:p>
            <a:pPr>
              <a:lnSpc>
                <a:spcPct val="120000"/>
              </a:lnSpc>
            </a:pPr>
            <a:r>
              <a:rPr lang="zh-CN" altLang="en-US" sz="2800" dirty="0"/>
              <a:t>预测编码是根据离散信号之间存在着一定关联性的特点，利用前面一个或多个信号预测下一个信号进行，然后对实际值和预测值的差（预测误差）进行编码。如果预测比较准确，误差就会很小。在同等精度要求的条件下，就可以用比较少的比特进行编码，达到压缩数据的目的</a:t>
            </a:r>
            <a:r>
              <a:rPr lang="zh-CN" altLang="en-US" sz="2800" dirty="0" smtClean="0"/>
              <a:t>。</a:t>
            </a:r>
            <a:endParaRPr lang="en-US" altLang="zh-CN" sz="2800" dirty="0" smtClean="0"/>
          </a:p>
          <a:p>
            <a:pPr>
              <a:lnSpc>
                <a:spcPct val="120000"/>
              </a:lnSpc>
            </a:pPr>
            <a:r>
              <a:rPr lang="zh-CN" altLang="en-US" sz="2800" dirty="0" smtClean="0"/>
              <a:t>对于图像压缩来说就是利用一个像素点的像素值预测其周围像素点的像素值或者在连续的画面中</a:t>
            </a:r>
            <a:r>
              <a:rPr lang="en-US" altLang="zh-CN" sz="2800" dirty="0" smtClean="0"/>
              <a:t>(</a:t>
            </a:r>
            <a:r>
              <a:rPr lang="zh-CN" altLang="en-US" sz="2800" dirty="0" smtClean="0"/>
              <a:t>比如电影</a:t>
            </a:r>
            <a:r>
              <a:rPr lang="en-US" altLang="zh-CN" sz="2800" dirty="0" smtClean="0"/>
              <a:t>)</a:t>
            </a:r>
            <a:r>
              <a:rPr lang="zh-CN" altLang="en-US" sz="2800" dirty="0" smtClean="0"/>
              <a:t>，利用上一帧的像素值预测下一帧的像素值。</a:t>
            </a:r>
            <a:endParaRPr lang="zh-CN" altLang="en-US" sz="2800" dirty="0"/>
          </a:p>
        </p:txBody>
      </p:sp>
    </p:spTree>
    <p:extLst>
      <p:ext uri="{BB962C8B-B14F-4D97-AF65-F5344CB8AC3E}">
        <p14:creationId xmlns:p14="http://schemas.microsoft.com/office/powerpoint/2010/main" val="1631925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变换</a:t>
            </a:r>
            <a:r>
              <a:rPr lang="zh-CN" altLang="en-US" sz="4000" dirty="0" smtClean="0"/>
              <a:t>编码</a:t>
            </a:r>
            <a:r>
              <a:rPr lang="en-US" altLang="zh-CN" sz="4000" dirty="0">
                <a:solidFill>
                  <a:srgbClr val="FF0000"/>
                </a:solidFill>
              </a:rPr>
              <a:t>(</a:t>
            </a:r>
            <a:r>
              <a:rPr lang="zh-CN" altLang="en-US" sz="4000" dirty="0">
                <a:solidFill>
                  <a:srgbClr val="FF0000"/>
                </a:solidFill>
              </a:rPr>
              <a:t>了解即可</a:t>
            </a:r>
            <a:r>
              <a:rPr lang="en-US" altLang="zh-CN" sz="4000" dirty="0">
                <a:solidFill>
                  <a:srgbClr val="FF0000"/>
                </a:solidFill>
              </a:rPr>
              <a:t>)</a:t>
            </a:r>
            <a:endParaRPr lang="zh-CN" altLang="en-US" sz="4000" dirty="0"/>
          </a:p>
        </p:txBody>
      </p:sp>
      <p:sp>
        <p:nvSpPr>
          <p:cNvPr id="3" name="内容占位符 2"/>
          <p:cNvSpPr>
            <a:spLocks noGrp="1"/>
          </p:cNvSpPr>
          <p:nvPr>
            <p:ph idx="1"/>
          </p:nvPr>
        </p:nvSpPr>
        <p:spPr/>
        <p:txBody>
          <a:bodyPr>
            <a:normAutofit fontScale="85000" lnSpcReduction="10000"/>
          </a:bodyPr>
          <a:lstStyle/>
          <a:p>
            <a:r>
              <a:rPr lang="zh-CN" altLang="en-US" dirty="0"/>
              <a:t>变换编码</a:t>
            </a:r>
            <a:r>
              <a:rPr lang="zh-CN" altLang="en-US" dirty="0" smtClean="0"/>
              <a:t>不直接对图像进行</a:t>
            </a:r>
            <a:r>
              <a:rPr lang="zh-CN" altLang="en-US" dirty="0"/>
              <a:t>编码，而是首先将空域图像信号映射变换到另一个正交矢量</a:t>
            </a:r>
            <a:r>
              <a:rPr lang="zh-CN" altLang="en-US" dirty="0" smtClean="0"/>
              <a:t>空间，</a:t>
            </a:r>
            <a:r>
              <a:rPr lang="zh-CN" altLang="en-US" dirty="0"/>
              <a:t>产生一批变换系数，然后对这些变换系数进行编码处理。变换编码是一种间接编码方法，其中关键问题是在时域或空域描述时，数据之间相关性大，数据冗余度大，经过变换在变换域中描述，数据相关性大大减少，数据冗余量减少，参数独立，数据量少，这样再进行量化，编码就能得到较大的压缩比。典型的准最佳变换有</a:t>
            </a:r>
            <a:r>
              <a:rPr lang="en-US" altLang="zh-CN" dirty="0"/>
              <a:t>DCT</a:t>
            </a:r>
            <a:r>
              <a:rPr lang="zh-CN" altLang="en-US" dirty="0"/>
              <a:t>（离散余弦变换）、</a:t>
            </a:r>
            <a:r>
              <a:rPr lang="en-US" altLang="zh-CN" dirty="0"/>
              <a:t>DFT(</a:t>
            </a:r>
            <a:r>
              <a:rPr lang="zh-CN" altLang="en-US" dirty="0"/>
              <a:t>离散傅里叶变换</a:t>
            </a:r>
            <a:r>
              <a:rPr lang="en-US" altLang="zh-CN" dirty="0"/>
              <a:t>)</a:t>
            </a:r>
            <a:r>
              <a:rPr lang="zh-CN" altLang="en-US" dirty="0"/>
              <a:t>、</a:t>
            </a:r>
            <a:r>
              <a:rPr lang="en-US" altLang="zh-CN" dirty="0"/>
              <a:t>WHT</a:t>
            </a:r>
            <a:r>
              <a:rPr lang="zh-CN" altLang="en-US" dirty="0"/>
              <a:t>（</a:t>
            </a:r>
            <a:r>
              <a:rPr lang="en-US" altLang="zh-CN" dirty="0"/>
              <a:t>Walsh </a:t>
            </a:r>
            <a:r>
              <a:rPr lang="en-US" altLang="zh-CN" dirty="0" err="1"/>
              <a:t>Hadama</a:t>
            </a:r>
            <a:r>
              <a:rPr lang="en-US" altLang="zh-CN" dirty="0"/>
              <a:t> </a:t>
            </a:r>
            <a:r>
              <a:rPr lang="zh-CN" altLang="en-US" dirty="0"/>
              <a:t>变换）、</a:t>
            </a:r>
            <a:r>
              <a:rPr lang="en-US" altLang="zh-CN" dirty="0" err="1"/>
              <a:t>HrT</a:t>
            </a:r>
            <a:r>
              <a:rPr lang="en-US" altLang="zh-CN" dirty="0"/>
              <a:t>(</a:t>
            </a:r>
            <a:r>
              <a:rPr lang="en-US" altLang="zh-CN" dirty="0" err="1"/>
              <a:t>Haar</a:t>
            </a:r>
            <a:r>
              <a:rPr lang="en-US" altLang="zh-CN" dirty="0"/>
              <a:t> </a:t>
            </a:r>
            <a:r>
              <a:rPr lang="zh-CN" altLang="en-US" dirty="0"/>
              <a:t>变换</a:t>
            </a:r>
            <a:r>
              <a:rPr lang="en-US" altLang="zh-CN" dirty="0"/>
              <a:t>)</a:t>
            </a:r>
            <a:r>
              <a:rPr lang="zh-CN" altLang="en-US" dirty="0"/>
              <a:t>等。其中，最常用的是离散余弦变换。</a:t>
            </a:r>
          </a:p>
        </p:txBody>
      </p:sp>
    </p:spTree>
    <p:extLst>
      <p:ext uri="{BB962C8B-B14F-4D97-AF65-F5344CB8AC3E}">
        <p14:creationId xmlns:p14="http://schemas.microsoft.com/office/powerpoint/2010/main" val="3665838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模型基</a:t>
            </a:r>
            <a:r>
              <a:rPr lang="zh-CN" altLang="en-US" sz="4000" dirty="0" smtClean="0"/>
              <a:t>编码</a:t>
            </a:r>
            <a:r>
              <a:rPr lang="en-US" altLang="zh-CN" sz="4000" dirty="0">
                <a:solidFill>
                  <a:srgbClr val="FF0000"/>
                </a:solidFill>
              </a:rPr>
              <a:t>(</a:t>
            </a:r>
            <a:r>
              <a:rPr lang="zh-CN" altLang="en-US" sz="4000" dirty="0">
                <a:solidFill>
                  <a:srgbClr val="FF0000"/>
                </a:solidFill>
              </a:rPr>
              <a:t>了解即可</a:t>
            </a:r>
            <a:r>
              <a:rPr lang="en-US" altLang="zh-CN" sz="4000" dirty="0">
                <a:solidFill>
                  <a:srgbClr val="FF0000"/>
                </a:solidFill>
              </a:rPr>
              <a:t>)</a:t>
            </a:r>
            <a:endParaRPr lang="zh-CN" altLang="en-US" sz="4000" dirty="0"/>
          </a:p>
        </p:txBody>
      </p:sp>
      <p:sp>
        <p:nvSpPr>
          <p:cNvPr id="3" name="内容占位符 2"/>
          <p:cNvSpPr>
            <a:spLocks noGrp="1"/>
          </p:cNvSpPr>
          <p:nvPr>
            <p:ph idx="1"/>
          </p:nvPr>
        </p:nvSpPr>
        <p:spPr/>
        <p:txBody>
          <a:bodyPr>
            <a:normAutofit/>
          </a:bodyPr>
          <a:lstStyle/>
          <a:p>
            <a:r>
              <a:rPr lang="zh-CN" altLang="en-US" sz="2800" dirty="0" smtClean="0"/>
              <a:t>模型基编码的</a:t>
            </a:r>
            <a:r>
              <a:rPr lang="zh-CN" altLang="en-US" sz="2800" dirty="0"/>
              <a:t>编码的原理为：首先，在编、解码两端分别建立相同的模型。在发送端，利用图像分析模块对输入图像提取景物的参数，如形状参数、运动参数等。在接收端，景物的这些参数被编码后通过信道传输到解码端，由解码器接收到的参数利用图像合成技术在重建图像，基本原理如图</a:t>
            </a:r>
            <a:r>
              <a:rPr lang="en-US" altLang="zh-CN" sz="2800" dirty="0"/>
              <a:t>1-1</a:t>
            </a:r>
            <a:r>
              <a:rPr lang="zh-CN" altLang="en-US" sz="2800" dirty="0"/>
              <a:t>所示。</a:t>
            </a:r>
          </a:p>
        </p:txBody>
      </p:sp>
    </p:spTree>
    <p:extLst>
      <p:ext uri="{BB962C8B-B14F-4D97-AF65-F5344CB8AC3E}">
        <p14:creationId xmlns:p14="http://schemas.microsoft.com/office/powerpoint/2010/main" val="4238674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分形</a:t>
            </a:r>
            <a:r>
              <a:rPr lang="zh-CN" altLang="en-US" sz="4000" dirty="0" smtClean="0"/>
              <a:t>编码</a:t>
            </a:r>
            <a:r>
              <a:rPr lang="en-US" altLang="zh-CN" sz="4000" dirty="0">
                <a:solidFill>
                  <a:srgbClr val="FF0000"/>
                </a:solidFill>
              </a:rPr>
              <a:t>(</a:t>
            </a:r>
            <a:r>
              <a:rPr lang="zh-CN" altLang="en-US" sz="4000" dirty="0">
                <a:solidFill>
                  <a:srgbClr val="FF0000"/>
                </a:solidFill>
              </a:rPr>
              <a:t>了解即可</a:t>
            </a:r>
            <a:r>
              <a:rPr lang="en-US" altLang="zh-CN" sz="4000" dirty="0">
                <a:solidFill>
                  <a:srgbClr val="FF0000"/>
                </a:solidFill>
              </a:rPr>
              <a:t>)</a:t>
            </a:r>
            <a:endParaRPr lang="zh-CN" altLang="en-US" sz="4000" dirty="0"/>
          </a:p>
        </p:txBody>
      </p:sp>
      <p:sp>
        <p:nvSpPr>
          <p:cNvPr id="3" name="内容占位符 2"/>
          <p:cNvSpPr>
            <a:spLocks noGrp="1"/>
          </p:cNvSpPr>
          <p:nvPr>
            <p:ph idx="1"/>
          </p:nvPr>
        </p:nvSpPr>
        <p:spPr/>
        <p:txBody>
          <a:bodyPr>
            <a:normAutofit/>
          </a:bodyPr>
          <a:lstStyle/>
          <a:p>
            <a:r>
              <a:rPr lang="zh-CN" altLang="en-US" sz="2800" dirty="0"/>
              <a:t>分形的方法是把一幅数字图像，通过一些图像处理技术将原始图像分成一些子图像，然后在分形集中查找这样的子图像。分形集存储许多迭代函数，通过迭代函数的反复迭代，可以恢复原来的子图像。</a:t>
            </a:r>
          </a:p>
          <a:p>
            <a:endParaRPr lang="zh-CN" altLang="en-US" sz="2800" dirty="0"/>
          </a:p>
        </p:txBody>
      </p:sp>
    </p:spTree>
    <p:extLst>
      <p:ext uri="{BB962C8B-B14F-4D97-AF65-F5344CB8AC3E}">
        <p14:creationId xmlns:p14="http://schemas.microsoft.com/office/powerpoint/2010/main" val="787825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smtClean="0">
                <a:solidFill>
                  <a:prstClr val="black"/>
                </a:solidFill>
              </a:rPr>
              <a:t>一个简单的图像</a:t>
            </a:r>
            <a:r>
              <a:rPr lang="zh-CN" altLang="en-US" sz="4000" dirty="0">
                <a:solidFill>
                  <a:prstClr val="black"/>
                </a:solidFill>
              </a:rPr>
              <a:t>有损压缩算法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图像有损压缩中最简单、最好理解的就是直接减少颜色数量。比如</a:t>
            </a:r>
            <a:r>
              <a:rPr lang="en-US" altLang="zh-CN" sz="2800" dirty="0" smtClean="0"/>
              <a:t>windows</a:t>
            </a:r>
            <a:r>
              <a:rPr lang="zh-CN" altLang="en-US" sz="2800" dirty="0" smtClean="0"/>
              <a:t>附件的画图中可以将图片保存为以下格式。</a:t>
            </a:r>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同一图片保存为不同的格式所占用的空间分别为</a:t>
            </a:r>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69" y="2996952"/>
            <a:ext cx="5544616" cy="1424873"/>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68" y="5157192"/>
            <a:ext cx="8064893" cy="1152128"/>
          </a:xfrm>
          <a:prstGeom prst="rect">
            <a:avLst/>
          </a:prstGeom>
        </p:spPr>
      </p:pic>
    </p:spTree>
    <p:extLst>
      <p:ext uri="{BB962C8B-B14F-4D97-AF65-F5344CB8AC3E}">
        <p14:creationId xmlns:p14="http://schemas.microsoft.com/office/powerpoint/2010/main" val="801549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图像有损压缩算法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不同颜色数量的图片效果：</a:t>
            </a:r>
            <a:endParaRPr lang="en-US" altLang="zh-CN" sz="2800" dirty="0" smtClean="0"/>
          </a:p>
          <a:p>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224" y="2204864"/>
            <a:ext cx="3979569" cy="223693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223" y="4571220"/>
            <a:ext cx="3979569" cy="2236937"/>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728" y="4581128"/>
            <a:ext cx="3912196" cy="2199066"/>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728" y="2204864"/>
            <a:ext cx="3912196" cy="2199066"/>
          </a:xfrm>
          <a:prstGeom prst="rect">
            <a:avLst/>
          </a:prstGeom>
        </p:spPr>
      </p:pic>
      <p:sp>
        <p:nvSpPr>
          <p:cNvPr id="8" name="TextBox 7"/>
          <p:cNvSpPr txBox="1"/>
          <p:nvPr/>
        </p:nvSpPr>
        <p:spPr>
          <a:xfrm>
            <a:off x="107504" y="2564904"/>
            <a:ext cx="461665" cy="784830"/>
          </a:xfrm>
          <a:prstGeom prst="rect">
            <a:avLst/>
          </a:prstGeom>
          <a:noFill/>
        </p:spPr>
        <p:txBody>
          <a:bodyPr vert="eaVert" wrap="none" rtlCol="0">
            <a:spAutoFit/>
          </a:bodyPr>
          <a:lstStyle/>
          <a:p>
            <a:r>
              <a:rPr lang="zh-CN" altLang="en-US" dirty="0">
                <a:solidFill>
                  <a:prstClr val="black"/>
                </a:solidFill>
              </a:rPr>
              <a:t>单色图</a:t>
            </a:r>
          </a:p>
        </p:txBody>
      </p:sp>
      <p:sp>
        <p:nvSpPr>
          <p:cNvPr id="9" name="TextBox 8"/>
          <p:cNvSpPr txBox="1"/>
          <p:nvPr/>
        </p:nvSpPr>
        <p:spPr>
          <a:xfrm>
            <a:off x="4547924" y="2564904"/>
            <a:ext cx="461665" cy="1018869"/>
          </a:xfrm>
          <a:prstGeom prst="rect">
            <a:avLst/>
          </a:prstGeom>
          <a:noFill/>
        </p:spPr>
        <p:txBody>
          <a:bodyPr vert="eaVert" wrap="none" rtlCol="0">
            <a:spAutoFit/>
          </a:bodyPr>
          <a:lstStyle/>
          <a:p>
            <a:r>
              <a:rPr lang="en-US" altLang="zh-CN" dirty="0" smtClean="0">
                <a:solidFill>
                  <a:prstClr val="black"/>
                </a:solidFill>
              </a:rPr>
              <a:t>16</a:t>
            </a:r>
            <a:r>
              <a:rPr lang="zh-CN" altLang="en-US" dirty="0" smtClean="0">
                <a:solidFill>
                  <a:prstClr val="black"/>
                </a:solidFill>
              </a:rPr>
              <a:t>色位图</a:t>
            </a:r>
            <a:endParaRPr lang="zh-CN" altLang="en-US" dirty="0">
              <a:solidFill>
                <a:prstClr val="black"/>
              </a:solidFill>
            </a:endParaRPr>
          </a:p>
        </p:txBody>
      </p:sp>
      <p:sp>
        <p:nvSpPr>
          <p:cNvPr id="10" name="TextBox 9"/>
          <p:cNvSpPr txBox="1"/>
          <p:nvPr/>
        </p:nvSpPr>
        <p:spPr>
          <a:xfrm>
            <a:off x="107503" y="4941168"/>
            <a:ext cx="461665" cy="1135888"/>
          </a:xfrm>
          <a:prstGeom prst="rect">
            <a:avLst/>
          </a:prstGeom>
          <a:noFill/>
        </p:spPr>
        <p:txBody>
          <a:bodyPr vert="eaVert" wrap="none" rtlCol="0">
            <a:spAutoFit/>
          </a:bodyPr>
          <a:lstStyle/>
          <a:p>
            <a:r>
              <a:rPr lang="en-US" altLang="zh-CN" dirty="0" smtClean="0">
                <a:solidFill>
                  <a:prstClr val="black"/>
                </a:solidFill>
              </a:rPr>
              <a:t>256</a:t>
            </a:r>
            <a:r>
              <a:rPr lang="zh-CN" altLang="en-US" dirty="0" smtClean="0">
                <a:solidFill>
                  <a:prstClr val="black"/>
                </a:solidFill>
              </a:rPr>
              <a:t>色位图</a:t>
            </a:r>
            <a:endParaRPr lang="zh-CN" altLang="en-US" dirty="0">
              <a:solidFill>
                <a:prstClr val="black"/>
              </a:solidFill>
            </a:endParaRPr>
          </a:p>
        </p:txBody>
      </p:sp>
      <p:sp>
        <p:nvSpPr>
          <p:cNvPr id="11" name="TextBox 10"/>
          <p:cNvSpPr txBox="1"/>
          <p:nvPr/>
        </p:nvSpPr>
        <p:spPr>
          <a:xfrm>
            <a:off x="4547924" y="5085184"/>
            <a:ext cx="461665" cy="1018869"/>
          </a:xfrm>
          <a:prstGeom prst="rect">
            <a:avLst/>
          </a:prstGeom>
          <a:noFill/>
        </p:spPr>
        <p:txBody>
          <a:bodyPr vert="eaVert" wrap="none" rtlCol="0">
            <a:spAutoFit/>
          </a:bodyPr>
          <a:lstStyle/>
          <a:p>
            <a:r>
              <a:rPr lang="en-US" altLang="zh-CN" dirty="0" smtClean="0">
                <a:solidFill>
                  <a:prstClr val="black"/>
                </a:solidFill>
              </a:rPr>
              <a:t>24</a:t>
            </a:r>
            <a:r>
              <a:rPr lang="zh-CN" altLang="en-US" dirty="0" smtClean="0">
                <a:solidFill>
                  <a:prstClr val="black"/>
                </a:solidFill>
              </a:rPr>
              <a:t>位位图</a:t>
            </a:r>
            <a:endParaRPr lang="zh-CN" altLang="en-US" dirty="0">
              <a:solidFill>
                <a:prstClr val="black"/>
              </a:solidFill>
            </a:endParaRPr>
          </a:p>
        </p:txBody>
      </p:sp>
    </p:spTree>
    <p:extLst>
      <p:ext uri="{BB962C8B-B14F-4D97-AF65-F5344CB8AC3E}">
        <p14:creationId xmlns:p14="http://schemas.microsoft.com/office/powerpoint/2010/main" val="1083502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图像有损压缩算法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原图像为：</a:t>
            </a:r>
            <a:endParaRPr lang="en-US" altLang="zh-CN" sz="2800" dirty="0" smtClean="0"/>
          </a:p>
          <a:p>
            <a:endParaRPr lang="en-US" altLang="zh-CN" sz="2800" dirty="0"/>
          </a:p>
          <a:p>
            <a:endParaRPr lang="en-US" altLang="zh-CN" sz="2800" dirty="0" smtClean="0"/>
          </a:p>
          <a:p>
            <a:endParaRPr lang="en-US" altLang="zh-CN" sz="2800" dirty="0"/>
          </a:p>
          <a:p>
            <a:r>
              <a:rPr lang="en-US" altLang="zh-CN" sz="2800" dirty="0" smtClean="0"/>
              <a:t>950</a:t>
            </a:r>
            <a:r>
              <a:rPr lang="zh-CN" altLang="en-US" sz="2800" dirty="0" smtClean="0"/>
              <a:t>*</a:t>
            </a:r>
            <a:r>
              <a:rPr lang="en-US" altLang="zh-CN" sz="2800" dirty="0" smtClean="0"/>
              <a:t>534</a:t>
            </a:r>
            <a:r>
              <a:rPr lang="zh-CN" altLang="en-US" sz="2800" dirty="0" smtClean="0"/>
              <a:t>*</a:t>
            </a:r>
            <a:r>
              <a:rPr lang="en-US" altLang="zh-CN" sz="2800" dirty="0" smtClean="0"/>
              <a:t>3=1521900</a:t>
            </a:r>
            <a:r>
              <a:rPr lang="zh-CN" altLang="en-US" sz="2800" dirty="0" smtClean="0"/>
              <a:t>，存储图像需要</a:t>
            </a:r>
            <a:r>
              <a:rPr lang="en-US" altLang="zh-CN" sz="2800" dirty="0" smtClean="0"/>
              <a:t>1521900</a:t>
            </a:r>
            <a:r>
              <a:rPr lang="zh-CN" altLang="en-US" sz="2800" dirty="0" smtClean="0"/>
              <a:t>个字节的空间。</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238" y="1741183"/>
            <a:ext cx="2160240" cy="1683132"/>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4797152"/>
            <a:ext cx="5482084" cy="1584176"/>
          </a:xfrm>
          <a:prstGeom prst="rect">
            <a:avLst/>
          </a:prstGeom>
        </p:spPr>
      </p:pic>
    </p:spTree>
    <p:extLst>
      <p:ext uri="{BB962C8B-B14F-4D97-AF65-F5344CB8AC3E}">
        <p14:creationId xmlns:p14="http://schemas.microsoft.com/office/powerpoint/2010/main" val="20557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k-means</a:t>
            </a:r>
            <a:r>
              <a:rPr lang="zh-CN" altLang="en-US" sz="4000" dirty="0" smtClean="0"/>
              <a:t>将图压缩为</a:t>
            </a:r>
            <a:r>
              <a:rPr lang="en-US" altLang="zh-CN" sz="4000" dirty="0" smtClean="0"/>
              <a:t>256</a:t>
            </a:r>
            <a:r>
              <a:rPr lang="zh-CN" altLang="en-US" sz="4000" dirty="0" smtClean="0"/>
              <a:t>色</a:t>
            </a:r>
            <a:endParaRPr lang="zh-CN" alt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5" y="1340768"/>
            <a:ext cx="4355976"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3977904"/>
            <a:ext cx="4446240" cy="2500732"/>
          </a:xfrm>
          <a:prstGeom prst="rect">
            <a:avLst/>
          </a:prstGeom>
        </p:spPr>
      </p:pic>
      <p:pic>
        <p:nvPicPr>
          <p:cNvPr id="9" name="内容占位符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913" y="1340768"/>
            <a:ext cx="4385943" cy="2465362"/>
          </a:xfrm>
        </p:spPr>
      </p:pic>
      <p:sp>
        <p:nvSpPr>
          <p:cNvPr id="10" name="TextBox 9"/>
          <p:cNvSpPr txBox="1"/>
          <p:nvPr/>
        </p:nvSpPr>
        <p:spPr>
          <a:xfrm>
            <a:off x="17870" y="3977904"/>
            <a:ext cx="697627" cy="400110"/>
          </a:xfrm>
          <a:prstGeom prst="rect">
            <a:avLst/>
          </a:prstGeom>
          <a:noFill/>
        </p:spPr>
        <p:txBody>
          <a:bodyPr wrap="none" rtlCol="0">
            <a:spAutoFit/>
          </a:bodyPr>
          <a:lstStyle/>
          <a:p>
            <a:r>
              <a:rPr lang="zh-CN" altLang="en-US" sz="2000" dirty="0" smtClean="0">
                <a:solidFill>
                  <a:prstClr val="black"/>
                </a:solidFill>
              </a:rPr>
              <a:t>原图</a:t>
            </a:r>
            <a:endParaRPr lang="zh-CN" altLang="en-US" sz="2000" dirty="0">
              <a:solidFill>
                <a:prstClr val="black"/>
              </a:solidFill>
            </a:endParaRPr>
          </a:p>
        </p:txBody>
      </p:sp>
      <p:sp>
        <p:nvSpPr>
          <p:cNvPr id="11" name="TextBox 10"/>
          <p:cNvSpPr txBox="1"/>
          <p:nvPr/>
        </p:nvSpPr>
        <p:spPr>
          <a:xfrm>
            <a:off x="7420451" y="3977904"/>
            <a:ext cx="1723549" cy="400110"/>
          </a:xfrm>
          <a:prstGeom prst="rect">
            <a:avLst/>
          </a:prstGeom>
          <a:noFill/>
        </p:spPr>
        <p:txBody>
          <a:bodyPr wrap="none" rtlCol="0">
            <a:spAutoFit/>
          </a:bodyPr>
          <a:lstStyle/>
          <a:p>
            <a:r>
              <a:rPr lang="zh-CN" altLang="en-US" sz="2000" dirty="0" smtClean="0">
                <a:solidFill>
                  <a:prstClr val="black"/>
                </a:solidFill>
              </a:rPr>
              <a:t>附件画图保存</a:t>
            </a:r>
            <a:endParaRPr lang="zh-CN" altLang="en-US" sz="2000" dirty="0">
              <a:solidFill>
                <a:prstClr val="black"/>
              </a:solidFill>
            </a:endParaRPr>
          </a:p>
        </p:txBody>
      </p:sp>
      <p:sp>
        <p:nvSpPr>
          <p:cNvPr id="12" name="TextBox 11"/>
          <p:cNvSpPr txBox="1"/>
          <p:nvPr/>
        </p:nvSpPr>
        <p:spPr>
          <a:xfrm>
            <a:off x="3458496" y="6524954"/>
            <a:ext cx="1920719" cy="369332"/>
          </a:xfrm>
          <a:prstGeom prst="rect">
            <a:avLst/>
          </a:prstGeom>
          <a:noFill/>
        </p:spPr>
        <p:txBody>
          <a:bodyPr wrap="none" rtlCol="0">
            <a:spAutoFit/>
          </a:bodyPr>
          <a:lstStyle/>
          <a:p>
            <a:r>
              <a:rPr lang="en-US" altLang="zh-CN" dirty="0" smtClean="0">
                <a:solidFill>
                  <a:prstClr val="black"/>
                </a:solidFill>
              </a:rPr>
              <a:t>k-means</a:t>
            </a:r>
            <a:r>
              <a:rPr lang="zh-CN" altLang="en-US" dirty="0" smtClean="0">
                <a:solidFill>
                  <a:prstClr val="black"/>
                </a:solidFill>
              </a:rPr>
              <a:t>聚类结果</a:t>
            </a:r>
            <a:endParaRPr lang="zh-CN" altLang="en-US" dirty="0">
              <a:solidFill>
                <a:prstClr val="black"/>
              </a:solidFill>
            </a:endParaRPr>
          </a:p>
        </p:txBody>
      </p:sp>
    </p:spTree>
    <p:extLst>
      <p:ext uri="{BB962C8B-B14F-4D97-AF65-F5344CB8AC3E}">
        <p14:creationId xmlns:p14="http://schemas.microsoft.com/office/powerpoint/2010/main" val="1993930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轮廓系数更正</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800" dirty="0">
                    <a:latin typeface="Times New Roman" panose="02020603050405020304" pitchFamily="18" charset="0"/>
                    <a:cs typeface="Times New Roman" panose="02020603050405020304" pitchFamily="18" charset="0"/>
                  </a:rPr>
                  <a:t>假设已经通过</a:t>
                </a:r>
                <a:r>
                  <a:rPr lang="en-US" altLang="zh-CN" sz="2800" dirty="0">
                    <a:latin typeface="Times New Roman" panose="02020603050405020304" pitchFamily="18" charset="0"/>
                    <a:cs typeface="Times New Roman" panose="02020603050405020304" pitchFamily="18" charset="0"/>
                  </a:rPr>
                  <a:t>K-means</a:t>
                </a:r>
                <a:r>
                  <a:rPr lang="zh-CN" altLang="en-US" sz="2800" dirty="0">
                    <a:latin typeface="Times New Roman" panose="02020603050405020304" pitchFamily="18" charset="0"/>
                    <a:cs typeface="Times New Roman" panose="02020603050405020304" pitchFamily="18" charset="0"/>
                  </a:rPr>
                  <a:t>算法将某数据集分为</a:t>
                </a:r>
                <a:r>
                  <a:rPr lang="en-US" altLang="zh-CN" sz="2800"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个簇，对于数据集中的每一个点𝑖 ，有</a:t>
                </a:r>
              </a:p>
              <a:p>
                <a:r>
                  <a:rPr lang="zh-CN" altLang="en-US" sz="2800" dirty="0">
                    <a:latin typeface="Times New Roman" panose="02020603050405020304" pitchFamily="18" charset="0"/>
                    <a:cs typeface="Times New Roman" panose="02020603050405020304" pitchFamily="18" charset="0"/>
                  </a:rPr>
                  <a:t>𝑎</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𝑖</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𝑎𝑣𝑒𝑟𝑎𝑔𝑒</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点𝑖到每一个与𝑖同簇的点的距离</a:t>
                </a:r>
                <a:r>
                  <a:rPr lang="en-US" altLang="zh-CN" sz="2800" dirty="0">
                    <a:latin typeface="Times New Roman" panose="02020603050405020304" pitchFamily="18" charset="0"/>
                    <a:cs typeface="Times New Roman" panose="02020603050405020304" pitchFamily="18" charset="0"/>
                  </a:rPr>
                  <a:t>)</a:t>
                </a:r>
              </a:p>
              <a:p>
                <a:r>
                  <a:rPr lang="zh-CN" altLang="en-US" sz="2800" dirty="0">
                    <a:latin typeface="Times New Roman" panose="02020603050405020304" pitchFamily="18" charset="0"/>
                    <a:cs typeface="Times New Roman" panose="02020603050405020304" pitchFamily="18" charset="0"/>
                  </a:rPr>
                  <a:t>𝑏</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𝑖</a:t>
                </a:r>
                <a:r>
                  <a:rPr lang="en-US" altLang="zh-CN" sz="2800" dirty="0" smtClean="0">
                    <a:latin typeface="Times New Roman" panose="02020603050405020304" pitchFamily="18" charset="0"/>
                    <a:cs typeface="Times New Roman" panose="02020603050405020304" pitchFamily="18" charset="0"/>
                  </a:rPr>
                  <a:t>)=</a:t>
                </a:r>
                <a:r>
                  <a:rPr lang="en-US" altLang="zh-CN" sz="2800" dirty="0" smtClean="0">
                    <a:solidFill>
                      <a:srgbClr val="FF0000"/>
                    </a:solidFill>
                    <a:latin typeface="Times New Roman" panose="02020603050405020304" pitchFamily="18" charset="0"/>
                    <a:cs typeface="Times New Roman" panose="02020603050405020304" pitchFamily="18" charset="0"/>
                  </a:rPr>
                  <a:t>min(</a:t>
                </a:r>
                <a:r>
                  <a:rPr lang="en-US" altLang="zh-CN" sz="2800" dirty="0" err="1" smtClean="0">
                    <a:solidFill>
                      <a:srgbClr val="FF0000"/>
                    </a:solidFill>
                    <a:latin typeface="Times New Roman" panose="02020603050405020304" pitchFamily="18" charset="0"/>
                    <a:cs typeface="Times New Roman" panose="02020603050405020304" pitchFamily="18" charset="0"/>
                  </a:rPr>
                  <a:t>i</a:t>
                </a:r>
                <a:r>
                  <a:rPr lang="zh-CN" altLang="en-US" sz="2800" dirty="0">
                    <a:solidFill>
                      <a:srgbClr val="FF0000"/>
                    </a:solidFill>
                    <a:latin typeface="Times New Roman" panose="02020603050405020304" pitchFamily="18" charset="0"/>
                    <a:cs typeface="Times New Roman" panose="02020603050405020304" pitchFamily="18" charset="0"/>
                  </a:rPr>
                  <a:t>向量到所有非本身所在簇的</a:t>
                </a:r>
                <a:r>
                  <a:rPr lang="zh-CN" altLang="en-US" sz="2800" dirty="0" smtClean="0">
                    <a:solidFill>
                      <a:srgbClr val="FF0000"/>
                    </a:solidFill>
                    <a:latin typeface="Times New Roman" panose="02020603050405020304" pitchFamily="18" charset="0"/>
                    <a:cs typeface="Times New Roman" panose="02020603050405020304" pitchFamily="18" charset="0"/>
                  </a:rPr>
                  <a:t>点的平均</a:t>
                </a:r>
                <a:r>
                  <a:rPr lang="zh-CN" altLang="en-US" sz="2800" dirty="0">
                    <a:solidFill>
                      <a:srgbClr val="FF0000"/>
                    </a:solidFill>
                    <a:latin typeface="Times New Roman" panose="02020603050405020304" pitchFamily="18" charset="0"/>
                    <a:cs typeface="Times New Roman" panose="02020603050405020304" pitchFamily="18" charset="0"/>
                  </a:rPr>
                  <a:t>距离</a:t>
                </a:r>
                <a:r>
                  <a:rPr lang="en-US" altLang="zh-CN" sz="2800" dirty="0" smtClean="0">
                    <a:solidFill>
                      <a:srgbClr val="FF0000"/>
                    </a:solidFill>
                    <a:latin typeface="Times New Roman" panose="02020603050405020304" pitchFamily="18" charset="0"/>
                    <a:cs typeface="Times New Roman" panose="02020603050405020304" pitchFamily="18" charset="0"/>
                  </a:rPr>
                  <a:t>)</a:t>
                </a:r>
                <a:endParaRPr lang="en-US" altLang="zh-CN" sz="2800" dirty="0">
                  <a:solidFill>
                    <a:srgbClr val="FF0000"/>
                  </a:solidFill>
                  <a:latin typeface="Times New Roman" panose="02020603050405020304" pitchFamily="18" charset="0"/>
                  <a:cs typeface="Times New Roman" panose="02020603050405020304" pitchFamily="18" charset="0"/>
                </a:endParaRPr>
              </a:p>
              <a:p>
                <a:pPr marL="432000" lvl="0" indent="-324000" hangingPunct="0">
                  <a:spcBef>
                    <a:spcPts val="1417"/>
                  </a:spcBef>
                  <a:buSzPct val="45000"/>
                  <a:buFont typeface="Wingdings" panose="05000000000000000000" pitchFamily="2" charset="2"/>
                  <a:buChar char="l"/>
                </a:pPr>
                <a:r>
                  <a:rPr lang="zh-CN" altLang="en-US" sz="2800" dirty="0">
                    <a:solidFill>
                      <a:sysClr val="windowText" lastClr="000000"/>
                    </a:solidFill>
                    <a:highlight>
                      <a:scrgbClr r="0" g="0" b="0">
                        <a:alpha val="0"/>
                      </a:scrgbClr>
                    </a:highlight>
                    <a:latin typeface="Liberation Sans" pitchFamily="18"/>
                  </a:rPr>
                  <a:t>点</a:t>
                </a:r>
                <a14:m>
                  <m:oMath xmlns:m="http://schemas.openxmlformats.org/officeDocument/2006/math">
                    <m:r>
                      <a:rPr lang="en-US" altLang="zh-CN" sz="2800" i="1">
                        <a:solidFill>
                          <a:sysClr val="windowText" lastClr="000000"/>
                        </a:solidFill>
                        <a:highlight>
                          <a:scrgbClr r="0" g="0" b="0">
                            <a:alpha val="0"/>
                          </a:scrgbClr>
                        </a:highlight>
                        <a:latin typeface="Cambria Math"/>
                      </a:rPr>
                      <m:t>𝑖</m:t>
                    </m:r>
                  </m:oMath>
                </a14:m>
                <a:r>
                  <a:rPr lang="zh-CN" altLang="en-US" sz="2800" dirty="0">
                    <a:solidFill>
                      <a:sysClr val="windowText" lastClr="000000"/>
                    </a:solidFill>
                    <a:highlight>
                      <a:scrgbClr r="0" g="0" b="0">
                        <a:alpha val="0"/>
                      </a:scrgbClr>
                    </a:highlight>
                    <a:latin typeface="Liberation Sans" pitchFamily="18"/>
                  </a:rPr>
                  <a:t>的轮廓系数为</a:t>
                </a:r>
                <a:endParaRPr lang="en-US" altLang="zh-CN" sz="2800" dirty="0">
                  <a:solidFill>
                    <a:sysClr val="windowText" lastClr="000000"/>
                  </a:solidFill>
                  <a:highlight>
                    <a:scrgbClr r="0" g="0" b="0">
                      <a:alpha val="0"/>
                    </a:scrgbClr>
                  </a:highlight>
                  <a:latin typeface="Liberation Sans" pitchFamily="18"/>
                </a:endParaRPr>
              </a:p>
              <a:p>
                <a:pPr marL="108000" lvl="0" indent="0" hangingPunct="0">
                  <a:spcBef>
                    <a:spcPts val="1417"/>
                  </a:spcBef>
                  <a:buSzPct val="45000"/>
                  <a:buNone/>
                </a:pPr>
                <a14:m>
                  <m:oMathPara xmlns:m="http://schemas.openxmlformats.org/officeDocument/2006/math">
                    <m:oMathParaPr>
                      <m:jc m:val="centerGroup"/>
                    </m:oMathParaPr>
                    <m:oMath xmlns:m="http://schemas.openxmlformats.org/officeDocument/2006/math">
                      <m:r>
                        <a:rPr lang="en-US" altLang="zh-CN" sz="2800" i="1">
                          <a:solidFill>
                            <a:sysClr val="windowText" lastClr="000000"/>
                          </a:solidFill>
                          <a:highlight>
                            <a:scrgbClr r="0" g="0" b="0">
                              <a:alpha val="0"/>
                            </a:scrgbClr>
                          </a:highlight>
                          <a:latin typeface="Cambria Math"/>
                        </a:rPr>
                        <m:t>𝑆</m:t>
                      </m:r>
                      <m:d>
                        <m:dPr>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𝑖</m:t>
                          </m:r>
                        </m:e>
                      </m:d>
                      <m:r>
                        <a:rPr lang="en-US" altLang="zh-CN" sz="2800" i="1">
                          <a:solidFill>
                            <a:sysClr val="windowText" lastClr="000000"/>
                          </a:solidFill>
                          <a:highlight>
                            <a:scrgbClr r="0" g="0" b="0">
                              <a:alpha val="0"/>
                            </a:scrgbClr>
                          </a:highlight>
                          <a:latin typeface="Cambria Math"/>
                        </a:rPr>
                        <m:t>=</m:t>
                      </m:r>
                      <m:f>
                        <m:fPr>
                          <m:ctrlPr>
                            <a:rPr lang="en-US" altLang="zh-CN" sz="2800" i="1">
                              <a:solidFill>
                                <a:sysClr val="windowText" lastClr="000000"/>
                              </a:solidFill>
                              <a:highlight>
                                <a:scrgbClr r="0" g="0" b="0">
                                  <a:alpha val="0"/>
                                </a:scrgbClr>
                              </a:highlight>
                              <a:latin typeface="Cambria Math"/>
                            </a:rPr>
                          </m:ctrlPr>
                        </m:fPr>
                        <m:num>
                          <m:r>
                            <a:rPr lang="en-US" altLang="zh-CN" sz="2800" i="1">
                              <a:solidFill>
                                <a:sysClr val="windowText" lastClr="000000"/>
                              </a:solidFill>
                              <a:highlight>
                                <a:scrgbClr r="0" g="0" b="0">
                                  <a:alpha val="0"/>
                                </a:scrgbClr>
                              </a:highlight>
                              <a:latin typeface="Cambria Math"/>
                            </a:rPr>
                            <m:t>𝑏</m:t>
                          </m:r>
                          <m:d>
                            <m:dPr>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𝑖</m:t>
                              </m:r>
                            </m:e>
                          </m:d>
                          <m:r>
                            <a:rPr lang="en-US" altLang="zh-CN" sz="2800" i="1">
                              <a:solidFill>
                                <a:sysClr val="windowText" lastClr="000000"/>
                              </a:solidFill>
                              <a:highlight>
                                <a:scrgbClr r="0" g="0" b="0">
                                  <a:alpha val="0"/>
                                </a:scrgbClr>
                              </a:highlight>
                              <a:latin typeface="Cambria Math"/>
                            </a:rPr>
                            <m:t>−</m:t>
                          </m:r>
                          <m:r>
                            <a:rPr lang="en-US" altLang="zh-CN" sz="2800" i="1">
                              <a:solidFill>
                                <a:sysClr val="windowText" lastClr="000000"/>
                              </a:solidFill>
                              <a:highlight>
                                <a:scrgbClr r="0" g="0" b="0">
                                  <a:alpha val="0"/>
                                </a:scrgbClr>
                              </a:highlight>
                              <a:latin typeface="Cambria Math"/>
                            </a:rPr>
                            <m:t>𝑎</m:t>
                          </m:r>
                          <m:d>
                            <m:dPr>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𝑖</m:t>
                              </m:r>
                            </m:e>
                          </m:d>
                        </m:num>
                        <m:den>
                          <m:r>
                            <a:rPr lang="en-US" altLang="zh-CN" sz="2800" i="1">
                              <a:solidFill>
                                <a:sysClr val="windowText" lastClr="000000"/>
                              </a:solidFill>
                              <a:highlight>
                                <a:scrgbClr r="0" g="0" b="0">
                                  <a:alpha val="0"/>
                                </a:scrgbClr>
                              </a:highlight>
                              <a:latin typeface="Cambria Math"/>
                            </a:rPr>
                            <m:t>𝑚𝑎𝑥</m:t>
                          </m:r>
                          <m:d>
                            <m:dPr>
                              <m:begChr m:val="{"/>
                              <m:endChr m:val="}"/>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𝑎</m:t>
                              </m:r>
                              <m:d>
                                <m:dPr>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𝑖</m:t>
                                  </m:r>
                                </m:e>
                              </m:d>
                              <m:r>
                                <a:rPr lang="en-US" altLang="zh-CN" sz="2800" i="1">
                                  <a:solidFill>
                                    <a:sysClr val="windowText" lastClr="000000"/>
                                  </a:solidFill>
                                  <a:highlight>
                                    <a:scrgbClr r="0" g="0" b="0">
                                      <a:alpha val="0"/>
                                    </a:scrgbClr>
                                  </a:highlight>
                                  <a:latin typeface="Cambria Math"/>
                                </a:rPr>
                                <m:t>,</m:t>
                              </m:r>
                              <m:r>
                                <a:rPr lang="en-US" altLang="zh-CN" sz="2800" i="1">
                                  <a:solidFill>
                                    <a:sysClr val="windowText" lastClr="000000"/>
                                  </a:solidFill>
                                  <a:highlight>
                                    <a:scrgbClr r="0" g="0" b="0">
                                      <a:alpha val="0"/>
                                    </a:scrgbClr>
                                  </a:highlight>
                                  <a:latin typeface="Cambria Math"/>
                                </a:rPr>
                                <m:t>𝑏</m:t>
                              </m:r>
                              <m:d>
                                <m:dPr>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𝑖</m:t>
                                  </m:r>
                                </m:e>
                              </m:d>
                            </m:e>
                          </m:d>
                        </m:den>
                      </m:f>
                    </m:oMath>
                  </m:oMathPara>
                </a14:m>
                <a:endParaRPr lang="en-US" altLang="zh-CN" sz="2400" dirty="0">
                  <a:solidFill>
                    <a:sysClr val="windowText" lastClr="000000"/>
                  </a:solidFill>
                  <a:highlight>
                    <a:scrgbClr r="0" g="0" b="0">
                      <a:alpha val="0"/>
                    </a:scrgbClr>
                  </a:highlight>
                  <a:latin typeface="Liberation Sans" pitchFamily="18"/>
                </a:endParaRP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9" t="-1752" r="-34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0730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图像压缩算法概述</a:t>
            </a:r>
            <a:endParaRPr lang="zh-CN" altLang="en-US" sz="4000" dirty="0"/>
          </a:p>
        </p:txBody>
      </p:sp>
      <p:sp>
        <p:nvSpPr>
          <p:cNvPr id="3" name="内容占位符 2"/>
          <p:cNvSpPr>
            <a:spLocks noGrp="1"/>
          </p:cNvSpPr>
          <p:nvPr>
            <p:ph idx="1"/>
          </p:nvPr>
        </p:nvSpPr>
        <p:spPr>
          <a:xfrm>
            <a:off x="467544" y="1412776"/>
            <a:ext cx="8229600" cy="4525963"/>
          </a:xfrm>
        </p:spPr>
        <p:txBody>
          <a:bodyPr>
            <a:normAutofit/>
          </a:bodyPr>
          <a:lstStyle/>
          <a:p>
            <a:pPr>
              <a:lnSpc>
                <a:spcPct val="120000"/>
              </a:lnSpc>
            </a:pPr>
            <a:r>
              <a:rPr lang="zh-CN" altLang="en-US" sz="2800" dirty="0" smtClean="0"/>
              <a:t>对于一张非黑即白的图片来说，</a:t>
            </a:r>
            <a:r>
              <a:rPr lang="zh-CN" altLang="en-US" sz="2800" dirty="0"/>
              <a:t>每个像素点需要</a:t>
            </a:r>
            <a:r>
              <a:rPr lang="en-US" altLang="zh-CN" sz="2800" dirty="0"/>
              <a:t>1</a:t>
            </a:r>
            <a:r>
              <a:rPr lang="zh-CN" altLang="en-US" sz="2800" dirty="0"/>
              <a:t>个</a:t>
            </a:r>
            <a:r>
              <a:rPr lang="en-US" altLang="zh-CN" sz="2800" dirty="0"/>
              <a:t>bit</a:t>
            </a:r>
            <a:r>
              <a:rPr lang="zh-CN" altLang="en-US" sz="2800" dirty="0"/>
              <a:t>进行</a:t>
            </a:r>
            <a:r>
              <a:rPr lang="zh-CN" altLang="en-US" sz="2800" dirty="0" smtClean="0"/>
              <a:t>存储。</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smtClean="0"/>
              <a:t>对于一张灰度图来说，一般每个像素点需要</a:t>
            </a:r>
            <a:r>
              <a:rPr lang="en-US" altLang="zh-CN" sz="2800" dirty="0" smtClean="0"/>
              <a:t>8</a:t>
            </a:r>
            <a:r>
              <a:rPr lang="zh-CN" altLang="en-US" sz="2800" dirty="0" smtClean="0"/>
              <a:t>个</a:t>
            </a:r>
            <a:r>
              <a:rPr lang="en-US" altLang="zh-CN" sz="2800" dirty="0" smtClean="0"/>
              <a:t>bit</a:t>
            </a:r>
            <a:r>
              <a:rPr lang="zh-CN" altLang="en-US" sz="2800" dirty="0" smtClean="0"/>
              <a:t>，即</a:t>
            </a:r>
            <a:r>
              <a:rPr lang="en-US" altLang="zh-CN" sz="2800" dirty="0" smtClean="0"/>
              <a:t>1</a:t>
            </a:r>
            <a:r>
              <a:rPr lang="zh-CN" altLang="en-US" sz="2800" dirty="0" smtClean="0"/>
              <a:t>个字节进行存储</a:t>
            </a:r>
            <a:r>
              <a:rPr lang="en-US" altLang="zh-CN" sz="2800" dirty="0" smtClean="0"/>
              <a:t>(</a:t>
            </a:r>
            <a:r>
              <a:rPr lang="zh-CN" altLang="en-US" sz="2800" dirty="0" smtClean="0"/>
              <a:t>灰度值从</a:t>
            </a:r>
            <a:r>
              <a:rPr lang="en-US" altLang="zh-CN" sz="2800" dirty="0" smtClean="0"/>
              <a:t>0</a:t>
            </a:r>
            <a:r>
              <a:rPr lang="zh-CN" altLang="en-US" sz="2800" dirty="0" smtClean="0"/>
              <a:t>到</a:t>
            </a:r>
            <a:r>
              <a:rPr lang="en-US" altLang="zh-CN" sz="2800" dirty="0" smtClean="0"/>
              <a:t>255)</a:t>
            </a:r>
            <a:r>
              <a:rPr lang="zh-CN" altLang="en-US" sz="2800" dirty="0" smtClean="0"/>
              <a:t>。</a:t>
            </a:r>
            <a:endParaRPr lang="en-US" altLang="zh-CN" sz="2800" dirty="0" smtClean="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170801"/>
            <a:ext cx="4032448" cy="1690247"/>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4823486"/>
            <a:ext cx="3172262" cy="1984008"/>
          </a:xfrm>
          <a:prstGeom prst="rect">
            <a:avLst/>
          </a:prstGeom>
        </p:spPr>
      </p:pic>
    </p:spTree>
    <p:extLst>
      <p:ext uri="{BB962C8B-B14F-4D97-AF65-F5344CB8AC3E}">
        <p14:creationId xmlns:p14="http://schemas.microsoft.com/office/powerpoint/2010/main" val="199940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图像压缩算法概述</a:t>
            </a:r>
            <a:endParaRPr lang="zh-CN" altLang="en-US" dirty="0"/>
          </a:p>
        </p:txBody>
      </p:sp>
      <p:sp>
        <p:nvSpPr>
          <p:cNvPr id="3" name="内容占位符 2"/>
          <p:cNvSpPr>
            <a:spLocks noGrp="1"/>
          </p:cNvSpPr>
          <p:nvPr>
            <p:ph idx="1"/>
          </p:nvPr>
        </p:nvSpPr>
        <p:spPr/>
        <p:txBody>
          <a:bodyPr/>
          <a:lstStyle/>
          <a:p>
            <a:pPr lvl="0">
              <a:lnSpc>
                <a:spcPct val="120000"/>
              </a:lnSpc>
            </a:pPr>
            <a:r>
              <a:rPr lang="zh-CN" altLang="en-US" sz="2800" dirty="0" smtClean="0">
                <a:solidFill>
                  <a:prstClr val="black"/>
                </a:solidFill>
              </a:rPr>
              <a:t>红、绿、蓝称为光的三原色</a:t>
            </a:r>
            <a:r>
              <a:rPr lang="en-US" altLang="zh-CN" sz="2800" dirty="0" smtClean="0">
                <a:solidFill>
                  <a:prstClr val="black"/>
                </a:solidFill>
              </a:rPr>
              <a:t>(</a:t>
            </a:r>
            <a:r>
              <a:rPr lang="zh-CN" altLang="en-US" sz="2800" dirty="0" smtClean="0">
                <a:solidFill>
                  <a:prstClr val="black"/>
                </a:solidFill>
              </a:rPr>
              <a:t>红黄青是美术画图中的三原色，与计算机中用的三原色不同，计算机处理图像用的是光的三原色</a:t>
            </a:r>
            <a:r>
              <a:rPr lang="en-US" altLang="zh-CN" sz="2800" dirty="0" smtClean="0">
                <a:solidFill>
                  <a:prstClr val="black"/>
                </a:solidFill>
              </a:rPr>
              <a:t>RGB)</a:t>
            </a:r>
            <a:r>
              <a:rPr lang="zh-CN" altLang="en-US" sz="2800" dirty="0" smtClean="0">
                <a:solidFill>
                  <a:prstClr val="black"/>
                </a:solidFill>
              </a:rPr>
              <a:t>。</a:t>
            </a:r>
            <a:endParaRPr lang="en-US" altLang="zh-CN" sz="2800" dirty="0" smtClean="0">
              <a:solidFill>
                <a:prstClr val="black"/>
              </a:solidFill>
            </a:endParaRPr>
          </a:p>
          <a:p>
            <a:pPr lvl="0">
              <a:lnSpc>
                <a:spcPct val="120000"/>
              </a:lnSpc>
            </a:pPr>
            <a:r>
              <a:rPr lang="zh-CN" altLang="en-US" sz="2800" dirty="0" smtClean="0">
                <a:solidFill>
                  <a:prstClr val="black"/>
                </a:solidFill>
              </a:rPr>
              <a:t>对于</a:t>
            </a:r>
            <a:r>
              <a:rPr lang="zh-CN" altLang="en-US" sz="2800" dirty="0">
                <a:solidFill>
                  <a:prstClr val="black"/>
                </a:solidFill>
              </a:rPr>
              <a:t>一张三通道的彩色图像来说，每个像素点</a:t>
            </a:r>
            <a:r>
              <a:rPr lang="zh-CN" altLang="en-US" sz="2800" dirty="0" smtClean="0">
                <a:solidFill>
                  <a:prstClr val="black"/>
                </a:solidFill>
              </a:rPr>
              <a:t>需要存储红、绿、蓝三种颜色。</a:t>
            </a:r>
            <a:endParaRPr lang="zh-CN" altLang="en-US" sz="2800" dirty="0">
              <a:solidFill>
                <a:prstClr val="black"/>
              </a:solidFill>
            </a:endParaRPr>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980" y="4279973"/>
            <a:ext cx="4667901" cy="2553056"/>
          </a:xfrm>
          <a:prstGeom prst="rect">
            <a:avLst/>
          </a:prstGeom>
        </p:spPr>
      </p:pic>
    </p:spTree>
    <p:extLst>
      <p:ext uri="{BB962C8B-B14F-4D97-AF65-F5344CB8AC3E}">
        <p14:creationId xmlns:p14="http://schemas.microsoft.com/office/powerpoint/2010/main" val="189056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图像压缩算法概述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a:lnSpc>
                    <a:spcPct val="120000"/>
                  </a:lnSpc>
                </a:pPr>
                <a:r>
                  <a:rPr lang="zh-CN" altLang="en-US" sz="2800" dirty="0" smtClean="0">
                    <a:latin typeface="Times New Roman" panose="02020603050405020304" pitchFamily="18" charset="0"/>
                    <a:cs typeface="Times New Roman" panose="02020603050405020304" pitchFamily="18" charset="0"/>
                  </a:rPr>
                  <a:t>彩色图像中，每种原色的变化范围有多种形式，可以从</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到</a:t>
                </a:r>
                <a:r>
                  <a:rPr lang="en-US" altLang="zh-CN" sz="2800" dirty="0" smtClean="0">
                    <a:latin typeface="Times New Roman" panose="02020603050405020304" pitchFamily="18" charset="0"/>
                    <a:cs typeface="Times New Roman" panose="02020603050405020304" pitchFamily="18" charset="0"/>
                  </a:rPr>
                  <a:t>255</a:t>
                </a:r>
                <a:r>
                  <a:rPr lang="zh-CN" altLang="en-US" sz="2800" dirty="0" smtClean="0">
                    <a:latin typeface="Times New Roman" panose="02020603050405020304" pitchFamily="18" charset="0"/>
                    <a:cs typeface="Times New Roman" panose="02020603050405020304" pitchFamily="18" charset="0"/>
                  </a:rPr>
                  <a:t>，也可以从</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到</a:t>
                </a:r>
                <a:r>
                  <a:rPr lang="en-US" altLang="zh-CN" sz="2800" dirty="0" smtClean="0">
                    <a:latin typeface="Times New Roman" panose="02020603050405020304" pitchFamily="18" charset="0"/>
                    <a:cs typeface="Times New Roman" panose="02020603050405020304" pitchFamily="18" charset="0"/>
                  </a:rPr>
                  <a:t>63</a:t>
                </a:r>
                <a:r>
                  <a:rPr lang="zh-CN" altLang="en-US" sz="2800" dirty="0" smtClean="0">
                    <a:latin typeface="Times New Roman" panose="02020603050405020304" pitchFamily="18" charset="0"/>
                    <a:cs typeface="Times New Roman" panose="02020603050405020304" pitchFamily="18" charset="0"/>
                  </a:rPr>
                  <a:t>等，一般用</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到</a:t>
                </a:r>
                <a:r>
                  <a:rPr lang="en-US" altLang="zh-CN" sz="2800" dirty="0" smtClean="0">
                    <a:latin typeface="Times New Roman" panose="02020603050405020304" pitchFamily="18" charset="0"/>
                    <a:cs typeface="Times New Roman" panose="02020603050405020304" pitchFamily="18" charset="0"/>
                  </a:rPr>
                  <a:t>255</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zh-CN" altLang="en-US" sz="2800" dirty="0" smtClean="0">
                    <a:latin typeface="Times New Roman" panose="02020603050405020304" pitchFamily="18" charset="0"/>
                    <a:cs typeface="Times New Roman" panose="02020603050405020304" pitchFamily="18" charset="0"/>
                  </a:rPr>
                  <a:t>以三种原色都从</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到</a:t>
                </a:r>
                <a:r>
                  <a:rPr lang="en-US" altLang="zh-CN" sz="2800" dirty="0" smtClean="0">
                    <a:latin typeface="Times New Roman" panose="02020603050405020304" pitchFamily="18" charset="0"/>
                    <a:cs typeface="Times New Roman" panose="02020603050405020304" pitchFamily="18" charset="0"/>
                  </a:rPr>
                  <a:t>255</a:t>
                </a:r>
                <a:r>
                  <a:rPr lang="zh-CN" altLang="en-US" sz="2800" dirty="0" smtClean="0">
                    <a:latin typeface="Times New Roman" panose="02020603050405020304" pitchFamily="18" charset="0"/>
                    <a:cs typeface="Times New Roman" panose="02020603050405020304" pitchFamily="18" charset="0"/>
                  </a:rPr>
                  <a:t>变化为例，则每个像素点可以有</a:t>
                </a:r>
                <a:r>
                  <a:rPr lang="en-US" altLang="zh-CN" sz="2800" dirty="0" smtClean="0">
                    <a:latin typeface="Times New Roman" panose="02020603050405020304" pitchFamily="18" charset="0"/>
                    <a:cs typeface="Times New Roman" panose="02020603050405020304" pitchFamily="18" charset="0"/>
                  </a:rPr>
                  <a:t>256</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256</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256=16777216</a:t>
                </a:r>
                <a:r>
                  <a:rPr lang="zh-CN" altLang="en-US" sz="2800" dirty="0">
                    <a:latin typeface="Times New Roman" panose="02020603050405020304" pitchFamily="18" charset="0"/>
                    <a:cs typeface="Times New Roman" panose="02020603050405020304" pitchFamily="18" charset="0"/>
                  </a:rPr>
                  <a:t>种颜色，通常也被简称为</a:t>
                </a:r>
                <a:r>
                  <a:rPr lang="en-US" altLang="zh-CN" sz="2800" dirty="0">
                    <a:latin typeface="Times New Roman" panose="02020603050405020304" pitchFamily="18" charset="0"/>
                    <a:cs typeface="Times New Roman" panose="02020603050405020304" pitchFamily="18" charset="0"/>
                  </a:rPr>
                  <a:t>1600</a:t>
                </a:r>
                <a:r>
                  <a:rPr lang="zh-CN" altLang="en-US" sz="2800" dirty="0">
                    <a:latin typeface="Times New Roman" panose="02020603050405020304" pitchFamily="18" charset="0"/>
                    <a:cs typeface="Times New Roman" panose="02020603050405020304" pitchFamily="18" charset="0"/>
                  </a:rPr>
                  <a:t>万</a:t>
                </a:r>
                <a:r>
                  <a:rPr lang="zh-CN" altLang="en-US" sz="2800" dirty="0" smtClean="0">
                    <a:latin typeface="Times New Roman" panose="02020603050405020304" pitchFamily="18" charset="0"/>
                    <a:cs typeface="Times New Roman" panose="02020603050405020304" pitchFamily="18" charset="0"/>
                  </a:rPr>
                  <a:t>色、</a:t>
                </a:r>
                <a:r>
                  <a:rPr lang="zh-CN" altLang="en-US" sz="2800" dirty="0">
                    <a:latin typeface="Times New Roman" panose="02020603050405020304" pitchFamily="18" charset="0"/>
                    <a:cs typeface="Times New Roman" panose="02020603050405020304" pitchFamily="18" charset="0"/>
                  </a:rPr>
                  <a:t>千万</a:t>
                </a:r>
                <a:r>
                  <a:rPr lang="zh-CN" altLang="en-US" sz="2800" dirty="0" smtClean="0">
                    <a:latin typeface="Times New Roman" panose="02020603050405020304" pitchFamily="18" charset="0"/>
                    <a:cs typeface="Times New Roman" panose="02020603050405020304" pitchFamily="18" charset="0"/>
                  </a:rPr>
                  <a:t>色或</a:t>
                </a:r>
                <a:r>
                  <a:rPr lang="en-US" altLang="zh-CN" sz="2800" dirty="0">
                    <a:latin typeface="Times New Roman" panose="02020603050405020304" pitchFamily="18" charset="0"/>
                    <a:cs typeface="Times New Roman" panose="02020603050405020304" pitchFamily="18" charset="0"/>
                  </a:rPr>
                  <a:t>1600</a:t>
                </a:r>
                <a:r>
                  <a:rPr lang="zh-CN" altLang="en-US" sz="2800" dirty="0">
                    <a:latin typeface="Times New Roman" panose="02020603050405020304" pitchFamily="18" charset="0"/>
                    <a:cs typeface="Times New Roman" panose="02020603050405020304" pitchFamily="18" charset="0"/>
                  </a:rPr>
                  <a:t>万真彩色</a:t>
                </a:r>
                <a:r>
                  <a:rPr lang="zh-CN" altLang="en-US" sz="2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800" b="0" i="1" smtClean="0">
                        <a:latin typeface="Cambria Math"/>
                        <a:cs typeface="Times New Roman" panose="02020603050405020304" pitchFamily="18" charset="0"/>
                      </a:rPr>
                      <m:t>256∗256∗256=</m:t>
                    </m:r>
                    <m:sSup>
                      <m:sSupPr>
                        <m:ctrlPr>
                          <a:rPr lang="en-US" altLang="zh-CN" sz="2800" b="0" i="1" smtClean="0">
                            <a:latin typeface="Cambria Math"/>
                            <a:cs typeface="Times New Roman" panose="02020603050405020304" pitchFamily="18" charset="0"/>
                          </a:rPr>
                        </m:ctrlPr>
                      </m:sSupPr>
                      <m:e>
                        <m:r>
                          <a:rPr lang="en-US" altLang="zh-CN" sz="2800" b="0" i="1" smtClean="0">
                            <a:latin typeface="Cambria Math"/>
                            <a:cs typeface="Times New Roman" panose="02020603050405020304" pitchFamily="18" charset="0"/>
                          </a:rPr>
                          <m:t>2</m:t>
                        </m:r>
                      </m:e>
                      <m:sup>
                        <m:r>
                          <a:rPr lang="en-US" altLang="zh-CN" sz="2800" b="0" i="1" smtClean="0">
                            <a:latin typeface="Cambria Math"/>
                            <a:cs typeface="Times New Roman" panose="02020603050405020304" pitchFamily="18" charset="0"/>
                          </a:rPr>
                          <m:t>24</m:t>
                        </m:r>
                      </m:sup>
                    </m:sSup>
                  </m:oMath>
                </a14:m>
                <a:r>
                  <a:rPr lang="zh-CN" altLang="en-US" sz="2800" dirty="0" smtClean="0">
                    <a:latin typeface="Times New Roman" panose="02020603050405020304" pitchFamily="18" charset="0"/>
                    <a:cs typeface="Times New Roman" panose="02020603050405020304" pitchFamily="18" charset="0"/>
                  </a:rPr>
                  <a:t>，所以也</a:t>
                </a:r>
                <a:r>
                  <a:rPr lang="zh-CN" altLang="en-US" sz="2800" dirty="0">
                    <a:latin typeface="Times New Roman" panose="02020603050405020304" pitchFamily="18" charset="0"/>
                    <a:cs typeface="Times New Roman" panose="02020603050405020304" pitchFamily="18" charset="0"/>
                  </a:rPr>
                  <a:t>称为</a:t>
                </a:r>
                <a:r>
                  <a:rPr lang="en-US" altLang="zh-CN" sz="2800" dirty="0">
                    <a:latin typeface="Times New Roman" panose="02020603050405020304" pitchFamily="18" charset="0"/>
                    <a:cs typeface="Times New Roman" panose="02020603050405020304" pitchFamily="18" charset="0"/>
                  </a:rPr>
                  <a:t>24</a:t>
                </a:r>
                <a:r>
                  <a:rPr lang="zh-CN" altLang="en-US" sz="2800" dirty="0">
                    <a:latin typeface="Times New Roman" panose="02020603050405020304" pitchFamily="18" charset="0"/>
                    <a:cs typeface="Times New Roman" panose="02020603050405020304" pitchFamily="18" charset="0"/>
                  </a:rPr>
                  <a:t>位</a:t>
                </a:r>
                <a:r>
                  <a:rPr lang="zh-CN" altLang="en-US" sz="2800" dirty="0" smtClean="0">
                    <a:latin typeface="Times New Roman" panose="02020603050405020304" pitchFamily="18" charset="0"/>
                    <a:cs typeface="Times New Roman" panose="02020603050405020304" pitchFamily="18" charset="0"/>
                  </a:rPr>
                  <a:t>色。</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en-US" altLang="zh-CN" sz="2800" dirty="0" smtClean="0">
                    <a:latin typeface="Times New Roman" panose="02020603050405020304" pitchFamily="18" charset="0"/>
                    <a:cs typeface="Times New Roman" panose="02020603050405020304" pitchFamily="18" charset="0"/>
                  </a:rPr>
                  <a:t>24</a:t>
                </a:r>
                <a:r>
                  <a:rPr lang="zh-CN" altLang="en-US" sz="2800" dirty="0" smtClean="0">
                    <a:latin typeface="Times New Roman" panose="02020603050405020304" pitchFamily="18" charset="0"/>
                    <a:cs typeface="Times New Roman" panose="02020603050405020304" pitchFamily="18" charset="0"/>
                  </a:rPr>
                  <a:t>位色每个像素点需要</a:t>
                </a:r>
                <a:r>
                  <a:rPr lang="en-US" altLang="zh-CN" sz="2800" dirty="0" smtClean="0">
                    <a:latin typeface="Times New Roman" panose="02020603050405020304" pitchFamily="18" charset="0"/>
                    <a:cs typeface="Times New Roman" panose="02020603050405020304" pitchFamily="18" charset="0"/>
                  </a:rPr>
                  <a:t>24</a:t>
                </a:r>
                <a:r>
                  <a:rPr lang="zh-CN" altLang="en-US" sz="2800" dirty="0" smtClean="0">
                    <a:latin typeface="Times New Roman" panose="02020603050405020304" pitchFamily="18" charset="0"/>
                    <a:cs typeface="Times New Roman" panose="02020603050405020304" pitchFamily="18" charset="0"/>
                  </a:rPr>
                  <a:t>个比特，即三个字节进行存储。一张</a:t>
                </a:r>
                <a:r>
                  <a:rPr lang="en-US" altLang="zh-CN" sz="2800" dirty="0" smtClean="0">
                    <a:latin typeface="Times New Roman" panose="02020603050405020304" pitchFamily="18" charset="0"/>
                    <a:cs typeface="Times New Roman" panose="02020603050405020304" pitchFamily="18" charset="0"/>
                  </a:rPr>
                  <a:t>1200</a:t>
                </a:r>
                <a:r>
                  <a:rPr lang="zh-CN" altLang="en-US" sz="2800" dirty="0" smtClean="0">
                    <a:latin typeface="Times New Roman" panose="02020603050405020304" pitchFamily="18" charset="0"/>
                    <a:cs typeface="Times New Roman" panose="02020603050405020304" pitchFamily="18" charset="0"/>
                  </a:rPr>
                  <a:t>万像素的图片需要大约</a:t>
                </a:r>
                <a:r>
                  <a:rPr lang="en-US" altLang="zh-CN" sz="2800" dirty="0" smtClean="0">
                    <a:latin typeface="Times New Roman" panose="02020603050405020304" pitchFamily="18" charset="0"/>
                    <a:cs typeface="Times New Roman" panose="02020603050405020304" pitchFamily="18" charset="0"/>
                  </a:rPr>
                  <a:t>36</a:t>
                </a:r>
                <a:r>
                  <a:rPr lang="zh-CN" altLang="en-US" sz="2800" dirty="0" smtClean="0">
                    <a:latin typeface="Times New Roman" panose="02020603050405020304" pitchFamily="18" charset="0"/>
                    <a:cs typeface="Times New Roman" panose="02020603050405020304" pitchFamily="18" charset="0"/>
                  </a:rPr>
                  <a:t>兆的空间。</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zh-CN" altLang="en-US" sz="2800" dirty="0">
                    <a:latin typeface="Times New Roman" panose="02020603050405020304" pitchFamily="18" charset="0"/>
                    <a:cs typeface="Times New Roman" panose="02020603050405020304" pitchFamily="18" charset="0"/>
                  </a:rPr>
                  <a:t>大量</a:t>
                </a:r>
                <a:r>
                  <a:rPr lang="zh-CN" altLang="en-US" sz="2800" dirty="0" smtClean="0">
                    <a:latin typeface="Times New Roman" panose="02020603050405020304" pitchFamily="18" charset="0"/>
                    <a:cs typeface="Times New Roman" panose="02020603050405020304" pitchFamily="18" charset="0"/>
                  </a:rPr>
                  <a:t>的图片使得存储、传输和处理都极为困难。</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111" t="-1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04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思考</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假设一张</a:t>
            </a:r>
            <a:r>
              <a:rPr lang="en-US" altLang="zh-CN" sz="2800" dirty="0" smtClean="0"/>
              <a:t>1200</a:t>
            </a:r>
            <a:r>
              <a:rPr lang="zh-CN" altLang="en-US" sz="2800" dirty="0" smtClean="0"/>
              <a:t>万像素的彩色三通道图像，每个像素点的颜色没有</a:t>
            </a:r>
            <a:r>
              <a:rPr lang="en-US" altLang="zh-CN" sz="2800" dirty="0" smtClean="0"/>
              <a:t>2</a:t>
            </a:r>
            <a:r>
              <a:rPr lang="en-US" altLang="zh-CN" sz="2800" baseline="30000" dirty="0" smtClean="0"/>
              <a:t>24</a:t>
            </a:r>
            <a:r>
              <a:rPr lang="zh-CN" altLang="en-US" sz="2800" dirty="0" smtClean="0"/>
              <a:t>种，只有</a:t>
            </a:r>
            <a:r>
              <a:rPr lang="en-US" altLang="zh-CN" sz="2800" dirty="0" smtClean="0"/>
              <a:t>256</a:t>
            </a:r>
            <a:r>
              <a:rPr lang="zh-CN" altLang="en-US" sz="2800" dirty="0" smtClean="0"/>
              <a:t>种，这张图片需要多少空间进行存储？</a:t>
            </a:r>
            <a:endParaRPr lang="zh-CN" altLang="en-US" sz="2800" dirty="0"/>
          </a:p>
        </p:txBody>
      </p:sp>
    </p:spTree>
    <p:extLst>
      <p:ext uri="{BB962C8B-B14F-4D97-AF65-F5344CB8AC3E}">
        <p14:creationId xmlns:p14="http://schemas.microsoft.com/office/powerpoint/2010/main" val="3677848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4000" dirty="0"/>
              <a:t>扩充</a:t>
            </a:r>
            <a:r>
              <a:rPr lang="zh-CN" altLang="en-US" sz="4000" dirty="0" smtClean="0"/>
              <a:t>阅读：把</a:t>
            </a:r>
            <a:r>
              <a:rPr lang="en-US" altLang="zh-CN" sz="4000" dirty="0" smtClean="0"/>
              <a:t>24</a:t>
            </a:r>
            <a:r>
              <a:rPr lang="zh-CN" altLang="en-US" sz="4000" dirty="0" smtClean="0"/>
              <a:t>位色图转化为灰度图</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20000"/>
                  </a:lnSpc>
                </a:pPr>
                <a:r>
                  <a:rPr lang="zh-CN" altLang="en-US" sz="2800" dirty="0" smtClean="0"/>
                  <a:t>假设原来的图片每个像素点颜色为</a:t>
                </a:r>
                <a:r>
                  <a:rPr lang="en-US" altLang="zh-CN" sz="2800" dirty="0" smtClean="0"/>
                  <a:t>(R,G,B)</a:t>
                </a:r>
                <a:r>
                  <a:rPr lang="zh-CN" altLang="en-US" sz="2800" dirty="0" smtClean="0"/>
                  <a:t>，则可以按如下公式计算灰度值：</a:t>
                </a:r>
                <a:endParaRPr lang="en-US" altLang="zh-CN" sz="2800" dirty="0" smtClean="0"/>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zh-CN" sz="2800" dirty="0">
                          <a:latin typeface="Cambria Math"/>
                        </a:rPr>
                        <m:t>Grey</m:t>
                      </m:r>
                      <m:r>
                        <a:rPr lang="en-US" altLang="zh-CN" sz="2800" b="0" i="1" dirty="0" smtClean="0">
                          <a:latin typeface="Cambria Math"/>
                        </a:rPr>
                        <m:t>= </m:t>
                      </m:r>
                      <m:d>
                        <m:dPr>
                          <m:ctrlPr>
                            <a:rPr lang="en-US" altLang="zh-CN" sz="2800" b="0" i="1" dirty="0" smtClean="0">
                              <a:latin typeface="Cambria Math"/>
                            </a:rPr>
                          </m:ctrlPr>
                        </m:dPr>
                        <m:e>
                          <m:r>
                            <a:rPr lang="en-US" altLang="zh-CN" sz="2800" b="0" i="1" dirty="0" smtClean="0">
                              <a:latin typeface="Cambria Math"/>
                            </a:rPr>
                            <m:t>𝑅</m:t>
                          </m:r>
                          <m:r>
                            <a:rPr lang="en-US" altLang="zh-CN" sz="2800" b="0" i="1" dirty="0" smtClean="0">
                              <a:latin typeface="Cambria Math"/>
                            </a:rPr>
                            <m:t>∗30+</m:t>
                          </m:r>
                          <m:r>
                            <a:rPr lang="en-US" altLang="zh-CN" sz="2800" b="0" i="1" dirty="0" smtClean="0">
                              <a:latin typeface="Cambria Math"/>
                            </a:rPr>
                            <m:t>𝐺</m:t>
                          </m:r>
                          <m:r>
                            <a:rPr lang="en-US" altLang="zh-CN" sz="2800" b="0" i="1" dirty="0" smtClean="0">
                              <a:latin typeface="Cambria Math"/>
                            </a:rPr>
                            <m:t>∗59+</m:t>
                          </m:r>
                          <m:r>
                            <a:rPr lang="en-US" altLang="zh-CN" sz="2800" b="0" i="1" dirty="0" smtClean="0">
                              <a:latin typeface="Cambria Math"/>
                            </a:rPr>
                            <m:t>𝐵</m:t>
                          </m:r>
                          <m:r>
                            <a:rPr lang="en-US" altLang="zh-CN" sz="2800" b="0" i="1" dirty="0" smtClean="0">
                              <a:latin typeface="Cambria Math"/>
                            </a:rPr>
                            <m:t>∗11</m:t>
                          </m:r>
                        </m:e>
                      </m:d>
                      <m:r>
                        <a:rPr lang="en-US" altLang="zh-CN" sz="2800" b="0" i="1" dirty="0" smtClean="0">
                          <a:latin typeface="Cambria Math"/>
                        </a:rPr>
                        <m:t>/100</m:t>
                      </m:r>
                    </m:oMath>
                  </m:oMathPara>
                </a14:m>
                <a:endParaRPr lang="en-US" altLang="zh-CN" sz="2800" dirty="0" smtClean="0"/>
              </a:p>
              <a:p>
                <a:pPr>
                  <a:lnSpc>
                    <a:spcPct val="120000"/>
                  </a:lnSpc>
                </a:pPr>
                <a:r>
                  <a:rPr lang="zh-CN" altLang="en-US" sz="2800" dirty="0" smtClean="0"/>
                  <a:t>然后将每个像素点的像素值均改为对应的灰度值。</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9" t="-943" r="-296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5" y="3910258"/>
            <a:ext cx="4233673" cy="1822998"/>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719" y="3735845"/>
            <a:ext cx="5020376" cy="3096057"/>
          </a:xfrm>
          <a:prstGeom prst="rect">
            <a:avLst/>
          </a:prstGeom>
        </p:spPr>
      </p:pic>
    </p:spTree>
    <p:extLst>
      <p:ext uri="{BB962C8B-B14F-4D97-AF65-F5344CB8AC3E}">
        <p14:creationId xmlns:p14="http://schemas.microsoft.com/office/powerpoint/2010/main" val="32706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图像压缩算法概述</a:t>
            </a:r>
            <a:endParaRPr lang="zh-CN" altLang="en-US" dirty="0"/>
          </a:p>
        </p:txBody>
      </p:sp>
      <p:sp>
        <p:nvSpPr>
          <p:cNvPr id="3" name="内容占位符 2"/>
          <p:cNvSpPr>
            <a:spLocks noGrp="1"/>
          </p:cNvSpPr>
          <p:nvPr>
            <p:ph idx="1"/>
          </p:nvPr>
        </p:nvSpPr>
        <p:spPr/>
        <p:txBody>
          <a:bodyPr>
            <a:normAutofit/>
          </a:bodyPr>
          <a:lstStyle/>
          <a:p>
            <a:r>
              <a:rPr lang="zh-CN" altLang="en-US" sz="2800" dirty="0"/>
              <a:t>图像数据之所以能被压缩</a:t>
            </a:r>
            <a:r>
              <a:rPr lang="zh-CN" altLang="en-US" sz="2800" dirty="0" smtClean="0"/>
              <a:t>，是因为</a:t>
            </a:r>
            <a:r>
              <a:rPr lang="zh-CN" altLang="en-US" sz="2800" dirty="0"/>
              <a:t>用户可以容忍一定的图像</a:t>
            </a:r>
            <a:r>
              <a:rPr lang="zh-CN" altLang="en-US" sz="2800" dirty="0" smtClean="0"/>
              <a:t>失真以及</a:t>
            </a:r>
            <a:r>
              <a:rPr lang="zh-CN" altLang="en-US" sz="2800" dirty="0"/>
              <a:t>数据中存在着冗余</a:t>
            </a:r>
            <a:r>
              <a:rPr lang="zh-CN" altLang="en-US" sz="2800" dirty="0" smtClean="0"/>
              <a:t>。</a:t>
            </a:r>
            <a:endParaRPr lang="en-US" altLang="zh-CN" sz="2800" dirty="0" smtClean="0"/>
          </a:p>
          <a:p>
            <a:r>
              <a:rPr lang="zh-CN" altLang="en-US" sz="2800" dirty="0" smtClean="0"/>
              <a:t>假设有一张纯黑的图片，                                             由你手写记录其像素值，                                                你会记成这种形式吗：</a:t>
            </a:r>
            <a:endParaRPr lang="en-US" altLang="zh-CN" sz="2800" dirty="0" smtClean="0"/>
          </a:p>
          <a:p>
            <a:pPr marL="0" indent="0">
              <a:buNone/>
            </a:pPr>
            <a:endParaRPr lang="zh-CN" alt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313403"/>
            <a:ext cx="4664075"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826" y="2481503"/>
            <a:ext cx="4029075"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540754096"/>
              </p:ext>
            </p:extLst>
          </p:nvPr>
        </p:nvGraphicFramePr>
        <p:xfrm>
          <a:off x="827584" y="4160709"/>
          <a:ext cx="3189385" cy="1851901"/>
        </p:xfrm>
        <a:graphic>
          <a:graphicData uri="http://schemas.openxmlformats.org/presentationml/2006/ole">
            <mc:AlternateContent xmlns:mc="http://schemas.openxmlformats.org/markup-compatibility/2006">
              <mc:Choice xmlns:v="urn:schemas-microsoft-com:vml" Requires="v">
                <p:oleObj spid="_x0000_s1026" name="Equation" r:id="rId5" imgW="1574640" imgH="914400" progId="Equation.DSMT4">
                  <p:embed/>
                </p:oleObj>
              </mc:Choice>
              <mc:Fallback>
                <p:oleObj name="Equation" r:id="rId5" imgW="1574640" imgH="914400" progId="Equation.DSMT4">
                  <p:embed/>
                  <p:pic>
                    <p:nvPicPr>
                      <p:cNvPr id="0" name=""/>
                      <p:cNvPicPr/>
                      <p:nvPr/>
                    </p:nvPicPr>
                    <p:blipFill>
                      <a:blip r:embed="rId6"/>
                      <a:stretch>
                        <a:fillRect/>
                      </a:stretch>
                    </p:blipFill>
                    <p:spPr>
                      <a:xfrm>
                        <a:off x="827584" y="4160709"/>
                        <a:ext cx="3189385" cy="1851901"/>
                      </a:xfrm>
                      <a:prstGeom prst="rect">
                        <a:avLst/>
                      </a:prstGeom>
                    </p:spPr>
                  </p:pic>
                </p:oleObj>
              </mc:Fallback>
            </mc:AlternateContent>
          </a:graphicData>
        </a:graphic>
      </p:graphicFrame>
    </p:spTree>
    <p:extLst>
      <p:ext uri="{BB962C8B-B14F-4D97-AF65-F5344CB8AC3E}">
        <p14:creationId xmlns:p14="http://schemas.microsoft.com/office/powerpoint/2010/main" val="339419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图像有损压缩算法</a:t>
            </a:r>
          </a:p>
        </p:txBody>
      </p:sp>
      <p:sp>
        <p:nvSpPr>
          <p:cNvPr id="3" name="内容占位符 2"/>
          <p:cNvSpPr>
            <a:spLocks noGrp="1"/>
          </p:cNvSpPr>
          <p:nvPr>
            <p:ph idx="1"/>
          </p:nvPr>
        </p:nvSpPr>
        <p:spPr/>
        <p:txBody>
          <a:bodyPr>
            <a:normAutofit/>
          </a:bodyPr>
          <a:lstStyle/>
          <a:p>
            <a:r>
              <a:rPr lang="zh-CN" altLang="en-US" sz="2600" dirty="0"/>
              <a:t>有损压缩是利用了人类对</a:t>
            </a:r>
            <a:r>
              <a:rPr lang="zh-CN" altLang="en-US" sz="2600" dirty="0" smtClean="0"/>
              <a:t>图像中</a:t>
            </a:r>
            <a:r>
              <a:rPr lang="zh-CN" altLang="en-US" sz="2600" dirty="0"/>
              <a:t>的</a:t>
            </a:r>
            <a:r>
              <a:rPr lang="zh-CN" altLang="en-US" sz="2600" dirty="0" smtClean="0"/>
              <a:t>某些成分</a:t>
            </a:r>
            <a:r>
              <a:rPr lang="zh-CN" altLang="en-US" sz="2600" dirty="0"/>
              <a:t>不敏感的特性，允许压缩过程中损失一定的信息；虽然不能完全恢复原始数据，但是所损失的部分对理解原始图像的</a:t>
            </a:r>
            <a:r>
              <a:rPr lang="zh-CN" altLang="en-US" sz="2600" dirty="0" smtClean="0"/>
              <a:t>影响较小</a:t>
            </a:r>
            <a:r>
              <a:rPr lang="zh-CN" altLang="en-US" sz="2600" dirty="0"/>
              <a:t>，却换来</a:t>
            </a:r>
            <a:r>
              <a:rPr lang="zh-CN" altLang="en-US" sz="2600" dirty="0" smtClean="0"/>
              <a:t>了更大的压缩比</a:t>
            </a:r>
            <a:r>
              <a:rPr lang="en-US" altLang="zh-CN" sz="2600" dirty="0" smtClean="0"/>
              <a:t>(</a:t>
            </a:r>
            <a:r>
              <a:rPr lang="zh-CN" altLang="en-US" sz="2600" dirty="0" smtClean="0"/>
              <a:t>即压缩后得到的图像比无损压缩算法得到的图像所占用的空间更小</a:t>
            </a:r>
            <a:r>
              <a:rPr lang="en-US" altLang="zh-CN" sz="2600" dirty="0" smtClean="0"/>
              <a:t>)</a:t>
            </a:r>
            <a:r>
              <a:rPr lang="zh-CN" altLang="en-US" sz="2600" dirty="0" smtClean="0"/>
              <a:t>。</a:t>
            </a:r>
            <a:endParaRPr lang="en-US" altLang="zh-CN" sz="2600" dirty="0" smtClean="0"/>
          </a:p>
          <a:p>
            <a:r>
              <a:rPr lang="zh-CN" altLang="en-US" sz="2600" dirty="0" smtClean="0"/>
              <a:t>理论上人的眼睛大约能分辨</a:t>
            </a:r>
            <a:r>
              <a:rPr lang="en-US" altLang="zh-CN" sz="2600" dirty="0" smtClean="0"/>
              <a:t>1000</a:t>
            </a:r>
            <a:r>
              <a:rPr lang="zh-CN" altLang="en-US" sz="2600" dirty="0" smtClean="0"/>
              <a:t>万种颜色，但实际上一些相近的颜色很难区分。比如下图像素值分别为</a:t>
            </a:r>
            <a:r>
              <a:rPr lang="en-US" altLang="zh-CN" sz="2600" dirty="0" smtClean="0"/>
              <a:t>(100,150,120)</a:t>
            </a:r>
            <a:r>
              <a:rPr lang="zh-CN" altLang="en-US" sz="2600" dirty="0" smtClean="0"/>
              <a:t>和</a:t>
            </a:r>
            <a:r>
              <a:rPr lang="en-US" altLang="zh-CN" sz="2600" dirty="0" smtClean="0"/>
              <a:t>(100,145,120)</a:t>
            </a:r>
            <a:r>
              <a:rPr lang="zh-CN" altLang="en-US" sz="2600" dirty="0" smtClean="0"/>
              <a:t>，实际感觉差距并不大。</a:t>
            </a:r>
            <a:endParaRPr lang="zh-CN" altLang="en-US" sz="26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5157192"/>
            <a:ext cx="2333951" cy="1533739"/>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352" y="5157192"/>
            <a:ext cx="2488064" cy="1533739"/>
          </a:xfrm>
          <a:prstGeom prst="rect">
            <a:avLst/>
          </a:prstGeom>
        </p:spPr>
      </p:pic>
    </p:spTree>
    <p:extLst>
      <p:ext uri="{BB962C8B-B14F-4D97-AF65-F5344CB8AC3E}">
        <p14:creationId xmlns:p14="http://schemas.microsoft.com/office/powerpoint/2010/main" val="67374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1211</Words>
  <Application>Microsoft Office PowerPoint</Application>
  <PresentationFormat>全屏显示(4:3)</PresentationFormat>
  <Paragraphs>69</Paragraphs>
  <Slides>18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Office 主题</vt:lpstr>
      <vt:lpstr>Equation</vt:lpstr>
      <vt:lpstr>图像压缩第一部分</vt:lpstr>
      <vt:lpstr>轮廓系数更正</vt:lpstr>
      <vt:lpstr>图像压缩算法概述</vt:lpstr>
      <vt:lpstr>图像压缩算法概述</vt:lpstr>
      <vt:lpstr>图像压缩算法概述</vt:lpstr>
      <vt:lpstr>思考</vt:lpstr>
      <vt:lpstr>扩充阅读：把24位色图转化为灰度图</vt:lpstr>
      <vt:lpstr>图像压缩算法概述</vt:lpstr>
      <vt:lpstr>图像有损压缩算法</vt:lpstr>
      <vt:lpstr>图像有损压缩算法</vt:lpstr>
      <vt:lpstr>预测编码(了解即可)</vt:lpstr>
      <vt:lpstr>变换编码(了解即可)</vt:lpstr>
      <vt:lpstr>模型基编码(了解即可)</vt:lpstr>
      <vt:lpstr>分形编码(了解即可)</vt:lpstr>
      <vt:lpstr>一个简单的图像有损压缩算法</vt:lpstr>
      <vt:lpstr>图像有损压缩算法</vt:lpstr>
      <vt:lpstr>图像有损压缩算法</vt:lpstr>
      <vt:lpstr>k-means将图压缩为256色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图像压缩第一部分</dc:title>
  <dc:creator>jiecaozi</dc:creator>
  <cp:lastModifiedBy>jiecaozi</cp:lastModifiedBy>
  <cp:revision>1</cp:revision>
  <dcterms:created xsi:type="dcterms:W3CDTF">2018-09-19T11:22:08Z</dcterms:created>
  <dcterms:modified xsi:type="dcterms:W3CDTF">2018-09-19T11:25:53Z</dcterms:modified>
</cp:coreProperties>
</file>