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图像压缩</a:t>
            </a:r>
            <a:r>
              <a:rPr lang="zh-CN" altLang="en-US" dirty="0" smtClean="0"/>
              <a:t>第二部分</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4970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练习</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有两个字符串，分别为“</a:t>
            </a:r>
            <a:r>
              <a:rPr lang="en-US" altLang="zh-CN" sz="2800" dirty="0" smtClean="0"/>
              <a:t>111111100000011111000000</a:t>
            </a:r>
            <a:r>
              <a:rPr lang="zh-CN" altLang="en-US" sz="2800" dirty="0" smtClean="0"/>
              <a:t>”</a:t>
            </a:r>
            <a:r>
              <a:rPr lang="en-US" altLang="zh-CN" sz="2800" dirty="0" smtClean="0"/>
              <a:t>(7</a:t>
            </a:r>
            <a:r>
              <a:rPr lang="zh-CN" altLang="en-US" sz="2800" dirty="0" smtClean="0"/>
              <a:t>个</a:t>
            </a:r>
            <a:r>
              <a:rPr lang="en-US" altLang="zh-CN" sz="2800" dirty="0" smtClean="0"/>
              <a:t>1</a:t>
            </a:r>
            <a:r>
              <a:rPr lang="zh-CN" altLang="en-US" sz="2800" dirty="0" smtClean="0"/>
              <a:t>，</a:t>
            </a:r>
            <a:r>
              <a:rPr lang="en-US" altLang="zh-CN" sz="2800" dirty="0" smtClean="0"/>
              <a:t>6</a:t>
            </a:r>
            <a:r>
              <a:rPr lang="zh-CN" altLang="en-US" sz="2800" dirty="0" smtClean="0"/>
              <a:t>个</a:t>
            </a:r>
            <a:r>
              <a:rPr lang="en-US" altLang="zh-CN" sz="2800" dirty="0" smtClean="0"/>
              <a:t>0</a:t>
            </a:r>
            <a:r>
              <a:rPr lang="zh-CN" altLang="en-US" sz="2800" dirty="0" smtClean="0"/>
              <a:t>，</a:t>
            </a:r>
            <a:r>
              <a:rPr lang="en-US" altLang="zh-CN" sz="2800" dirty="0" smtClean="0"/>
              <a:t>5</a:t>
            </a:r>
            <a:r>
              <a:rPr lang="zh-CN" altLang="en-US" sz="2800" dirty="0" smtClean="0"/>
              <a:t>个</a:t>
            </a:r>
            <a:r>
              <a:rPr lang="en-US" altLang="zh-CN" sz="2800" dirty="0" smtClean="0"/>
              <a:t>1</a:t>
            </a:r>
            <a:r>
              <a:rPr lang="zh-CN" altLang="en-US" sz="2800" dirty="0" smtClean="0"/>
              <a:t>，</a:t>
            </a:r>
            <a:r>
              <a:rPr lang="en-US" altLang="zh-CN" sz="2800" dirty="0" smtClean="0"/>
              <a:t>6</a:t>
            </a:r>
            <a:r>
              <a:rPr lang="zh-CN" altLang="en-US" sz="2800" dirty="0" smtClean="0"/>
              <a:t>个</a:t>
            </a:r>
            <a:r>
              <a:rPr lang="en-US" altLang="zh-CN" sz="2800" dirty="0" smtClean="0"/>
              <a:t>0)</a:t>
            </a:r>
            <a:r>
              <a:rPr lang="zh-CN" altLang="en-US" sz="2800" dirty="0" smtClean="0"/>
              <a:t>和“</a:t>
            </a:r>
            <a:r>
              <a:rPr lang="en-US" altLang="zh-CN" sz="2800" dirty="0" smtClean="0"/>
              <a:t>101010101010101010101010</a:t>
            </a:r>
            <a:r>
              <a:rPr lang="zh-CN" altLang="en-US" sz="2800" dirty="0" smtClean="0"/>
              <a:t>”</a:t>
            </a:r>
            <a:r>
              <a:rPr lang="en-US" altLang="zh-CN" sz="2800" dirty="0" smtClean="0"/>
              <a:t>(12</a:t>
            </a:r>
            <a:r>
              <a:rPr lang="zh-CN" altLang="en-US" sz="2800" dirty="0" smtClean="0"/>
              <a:t>个</a:t>
            </a:r>
            <a:r>
              <a:rPr lang="en-US" altLang="zh-CN" sz="2800" dirty="0" smtClean="0"/>
              <a:t>10)</a:t>
            </a:r>
            <a:r>
              <a:rPr lang="zh-CN" altLang="en-US" sz="2800" dirty="0" smtClean="0"/>
              <a:t>，以游程长度编码进行压缩，看看能压缩多少。</a:t>
            </a:r>
            <a:endParaRPr lang="en-US" altLang="zh-CN" sz="2800" dirty="0" smtClean="0"/>
          </a:p>
          <a:p>
            <a:pPr>
              <a:lnSpc>
                <a:spcPct val="120000"/>
              </a:lnSpc>
            </a:pPr>
            <a:r>
              <a:rPr lang="zh-CN" altLang="en-US" sz="2800" dirty="0" smtClean="0"/>
              <a:t>如果有一个字符串为“</a:t>
            </a:r>
            <a:r>
              <a:rPr lang="en-US" altLang="zh-CN" sz="2800" dirty="0" smtClean="0"/>
              <a:t>8989898901010101</a:t>
            </a:r>
            <a:r>
              <a:rPr lang="zh-CN" altLang="en-US" sz="2800" dirty="0" smtClean="0"/>
              <a:t>”，是否可以通过游程长度编码进行压缩，如果不行，有没有什么办法近似达到这一目的。</a:t>
            </a:r>
            <a:endParaRPr lang="zh-CN" altLang="en-US" sz="2800" dirty="0"/>
          </a:p>
        </p:txBody>
      </p:sp>
    </p:spTree>
    <p:extLst>
      <p:ext uri="{BB962C8B-B14F-4D97-AF65-F5344CB8AC3E}">
        <p14:creationId xmlns:p14="http://schemas.microsoft.com/office/powerpoint/2010/main" val="193149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t>k-means</a:t>
            </a:r>
            <a:r>
              <a:rPr lang="zh-CN" altLang="en-US" sz="4000" dirty="0"/>
              <a:t>与图像</a:t>
            </a:r>
            <a:r>
              <a:rPr lang="zh-CN" altLang="en-US" sz="4000" dirty="0" smtClean="0"/>
              <a:t>压缩</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t>游程长度编码适合数据内拥有大量重复序列的</a:t>
            </a:r>
            <a:r>
              <a:rPr lang="zh-CN" altLang="en-US" sz="2800" dirty="0" smtClean="0"/>
              <a:t>数据，而对于不合适的数据，有可能越压缩后占用空间反而更大。</a:t>
            </a:r>
            <a:endParaRPr lang="en-US" altLang="zh-CN" sz="2800" dirty="0" smtClean="0"/>
          </a:p>
          <a:p>
            <a:pPr>
              <a:lnSpc>
                <a:spcPct val="120000"/>
              </a:lnSpc>
            </a:pPr>
            <a:r>
              <a:rPr lang="zh-CN" altLang="en-US" sz="2800" dirty="0" smtClean="0"/>
              <a:t>利用</a:t>
            </a:r>
            <a:r>
              <a:rPr lang="en-US" altLang="zh-CN" sz="2800" dirty="0" smtClean="0"/>
              <a:t>k-means</a:t>
            </a:r>
            <a:r>
              <a:rPr lang="zh-CN" altLang="en-US" sz="2800" dirty="0" smtClean="0"/>
              <a:t>可以将图像内像素值相似的点聚为一个簇，并取其均值，人为地造成图像内有大量重复</a:t>
            </a:r>
            <a:r>
              <a:rPr lang="zh-CN" altLang="en-US" sz="2800" smtClean="0"/>
              <a:t>的序列，然后再进行压缩就会得到较大的压缩比。</a:t>
            </a:r>
            <a:endParaRPr lang="en-US" altLang="zh-CN" sz="2800" dirty="0" smtClean="0"/>
          </a:p>
          <a:p>
            <a:pPr>
              <a:lnSpc>
                <a:spcPct val="120000"/>
              </a:lnSpc>
            </a:pPr>
            <a:endParaRPr lang="zh-CN" altLang="en-US" sz="2800" dirty="0"/>
          </a:p>
        </p:txBody>
      </p:sp>
    </p:spTree>
    <p:extLst>
      <p:ext uri="{BB962C8B-B14F-4D97-AF65-F5344CB8AC3E}">
        <p14:creationId xmlns:p14="http://schemas.microsoft.com/office/powerpoint/2010/main" val="271625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本节课需要掌握的内容</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latin typeface="Times New Roman" panose="02020603050405020304" pitchFamily="18" charset="0"/>
                <a:cs typeface="Times New Roman" panose="02020603050405020304" pitchFamily="18" charset="0"/>
              </a:rPr>
              <a:t>图像压缩分为有损压缩和无损压缩。</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zh-CN" altLang="en-US" sz="2800" dirty="0">
                <a:latin typeface="Times New Roman" panose="02020603050405020304" pitchFamily="18" charset="0"/>
                <a:cs typeface="Times New Roman" panose="02020603050405020304" pitchFamily="18" charset="0"/>
              </a:rPr>
              <a:t>图像可以压缩的原因是用户可以容忍一定的图像失真以及数据中存在着</a:t>
            </a:r>
            <a:r>
              <a:rPr lang="zh-CN" altLang="en-US" sz="2800" dirty="0" smtClean="0">
                <a:latin typeface="Times New Roman" panose="02020603050405020304" pitchFamily="18" charset="0"/>
                <a:cs typeface="Times New Roman" panose="02020603050405020304" pitchFamily="18" charset="0"/>
              </a:rPr>
              <a:t>冗余。</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zh-CN" altLang="en-US" sz="2800" dirty="0" smtClean="0">
                <a:latin typeface="Times New Roman" panose="02020603050405020304" pitchFamily="18" charset="0"/>
                <a:cs typeface="Times New Roman" panose="02020603050405020304" pitchFamily="18" charset="0"/>
              </a:rPr>
              <a:t>无损压缩</a:t>
            </a:r>
            <a:r>
              <a:rPr lang="zh-CN" altLang="en-US" sz="2800" dirty="0">
                <a:latin typeface="Times New Roman" panose="02020603050405020304" pitchFamily="18" charset="0"/>
                <a:cs typeface="Times New Roman" panose="02020603050405020304" pitchFamily="18" charset="0"/>
              </a:rPr>
              <a:t>的</a:t>
            </a:r>
            <a:r>
              <a:rPr lang="zh-CN" altLang="en-US" sz="2800" dirty="0" smtClean="0">
                <a:latin typeface="Times New Roman" panose="02020603050405020304" pitchFamily="18" charset="0"/>
                <a:cs typeface="Times New Roman" panose="02020603050405020304" pitchFamily="18" charset="0"/>
              </a:rPr>
              <a:t>压缩率受到</a:t>
            </a:r>
            <a:r>
              <a:rPr lang="zh-CN" altLang="en-US" sz="2800" dirty="0">
                <a:latin typeface="Times New Roman" panose="02020603050405020304" pitchFamily="18" charset="0"/>
                <a:cs typeface="Times New Roman" panose="02020603050405020304" pitchFamily="18" charset="0"/>
              </a:rPr>
              <a:t>数据统计冗余度的理论限制，</a:t>
            </a:r>
            <a:r>
              <a:rPr lang="zh-CN" altLang="en-US" sz="2800" dirty="0" smtClean="0">
                <a:latin typeface="Times New Roman" panose="02020603050405020304" pitchFamily="18" charset="0"/>
                <a:cs typeface="Times New Roman" panose="02020603050405020304" pitchFamily="18" charset="0"/>
              </a:rPr>
              <a:t>压缩比一般不能超过</a:t>
            </a:r>
            <a:r>
              <a:rPr lang="en-US" altLang="zh-CN" sz="2800" dirty="0" smtClean="0">
                <a:latin typeface="Times New Roman" panose="02020603050405020304" pitchFamily="18" charset="0"/>
                <a:cs typeface="Times New Roman" panose="02020603050405020304" pitchFamily="18" charset="0"/>
              </a:rPr>
              <a:t>5:1</a:t>
            </a:r>
            <a:r>
              <a:rPr lang="zh-CN" altLang="en-US" sz="2800" dirty="0" smtClean="0">
                <a:latin typeface="Times New Roman" panose="02020603050405020304" pitchFamily="18" charset="0"/>
                <a:cs typeface="Times New Roman" panose="02020603050405020304" pitchFamily="18" charset="0"/>
              </a:rPr>
              <a:t>，而有损压缩要高得多，可</a:t>
            </a:r>
            <a:r>
              <a:rPr lang="zh-CN" altLang="en-US" sz="2800" dirty="0">
                <a:latin typeface="Times New Roman" panose="02020603050405020304" pitchFamily="18" charset="0"/>
                <a:cs typeface="Times New Roman" panose="02020603050405020304" pitchFamily="18" charset="0"/>
              </a:rPr>
              <a:t>达到</a:t>
            </a:r>
            <a:r>
              <a:rPr lang="en-US" altLang="zh-CN" sz="2800" dirty="0">
                <a:latin typeface="Times New Roman" panose="02020603050405020304" pitchFamily="18" charset="0"/>
                <a:cs typeface="Times New Roman" panose="02020603050405020304" pitchFamily="18" charset="0"/>
              </a:rPr>
              <a:t>10</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以上。</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en-US" altLang="zh-CN" sz="2800" dirty="0" smtClean="0">
                <a:solidFill>
                  <a:srgbClr val="FF0000"/>
                </a:solidFill>
                <a:latin typeface="Times New Roman" panose="02020603050405020304" pitchFamily="18" charset="0"/>
                <a:cs typeface="Times New Roman" panose="02020603050405020304" pitchFamily="18" charset="0"/>
              </a:rPr>
              <a:t>k-means</a:t>
            </a:r>
            <a:r>
              <a:rPr lang="zh-CN" altLang="en-US" sz="2800" dirty="0" smtClean="0">
                <a:solidFill>
                  <a:srgbClr val="FF0000"/>
                </a:solidFill>
                <a:latin typeface="Times New Roman" panose="02020603050405020304" pitchFamily="18" charset="0"/>
                <a:cs typeface="Times New Roman" panose="02020603050405020304" pitchFamily="18" charset="0"/>
              </a:rPr>
              <a:t>可以找到图像主要使用的颜色或者使得图像在一定程度失真的情况下出现大量的冗余信息</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587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作业</a:t>
            </a:r>
            <a:endParaRPr lang="zh-CN" altLang="en-US" sz="4000" dirty="0"/>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本节课讲的图片压缩中</a:t>
            </a:r>
            <a:r>
              <a:rPr lang="en-US" altLang="zh-CN" dirty="0" smtClean="0">
                <a:latin typeface="Times New Roman" panose="02020603050405020304" pitchFamily="18" charset="0"/>
                <a:cs typeface="Times New Roman" panose="02020603050405020304" pitchFamily="18" charset="0"/>
              </a:rPr>
              <a:t>k-means</a:t>
            </a:r>
            <a:r>
              <a:rPr lang="zh-CN" altLang="en-US" dirty="0" smtClean="0">
                <a:latin typeface="Times New Roman" panose="02020603050405020304" pitchFamily="18" charset="0"/>
                <a:cs typeface="Times New Roman" panose="02020603050405020304" pitchFamily="18" charset="0"/>
              </a:rPr>
              <a:t>所完成的任务能不能用分类算法做？如果可以，用哪个分类算法好？如果不可以，为什么？</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79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图像无损压缩算法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无损压缩是</a:t>
            </a:r>
            <a:r>
              <a:rPr lang="zh-CN" altLang="en-US" sz="2800" dirty="0"/>
              <a:t>利用数据的统计冗余进行压缩，可完全恢复原始数据而不引起任何失真，但压缩率是受到数据统计冗余度的理论限制，一般为</a:t>
            </a:r>
            <a:r>
              <a:rPr lang="en-US" altLang="zh-CN" sz="2800" dirty="0"/>
              <a:t>2:1</a:t>
            </a:r>
            <a:r>
              <a:rPr lang="zh-CN" altLang="en-US" sz="2800" dirty="0"/>
              <a:t>到</a:t>
            </a:r>
            <a:r>
              <a:rPr lang="en-US" altLang="zh-CN" sz="2800" dirty="0" smtClean="0"/>
              <a:t>5:1</a:t>
            </a:r>
            <a:r>
              <a:rPr lang="zh-CN" altLang="en-US" sz="2800" dirty="0" smtClean="0"/>
              <a:t>。</a:t>
            </a:r>
            <a:endParaRPr lang="zh-CN" alt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645024"/>
            <a:ext cx="480937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19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图像无损压缩</a:t>
            </a:r>
            <a:r>
              <a:rPr lang="zh-CN" altLang="en-US" sz="4000" dirty="0"/>
              <a:t>算法</a:t>
            </a:r>
          </a:p>
        </p:txBody>
      </p:sp>
      <p:sp>
        <p:nvSpPr>
          <p:cNvPr id="3" name="内容占位符 2"/>
          <p:cNvSpPr>
            <a:spLocks noGrp="1"/>
          </p:cNvSpPr>
          <p:nvPr>
            <p:ph idx="1"/>
          </p:nvPr>
        </p:nvSpPr>
        <p:spPr/>
        <p:txBody>
          <a:bodyPr>
            <a:normAutofit/>
          </a:bodyPr>
          <a:lstStyle/>
          <a:p>
            <a:pPr>
              <a:lnSpc>
                <a:spcPct val="120000"/>
              </a:lnSpc>
            </a:pPr>
            <a:r>
              <a:rPr lang="zh-CN" altLang="en-US" sz="2800" dirty="0" smtClean="0">
                <a:latin typeface="Times New Roman" panose="02020603050405020304" pitchFamily="18" charset="0"/>
                <a:cs typeface="Times New Roman" panose="02020603050405020304" pitchFamily="18" charset="0"/>
              </a:rPr>
              <a:t>常用的图像无损压缩算法有：</a:t>
            </a:r>
            <a:endParaRPr lang="en-US" altLang="zh-CN" sz="28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2800" dirty="0" smtClean="0">
                <a:latin typeface="Times New Roman" panose="02020603050405020304" pitchFamily="18" charset="0"/>
                <a:cs typeface="Times New Roman" panose="02020603050405020304" pitchFamily="18" charset="0"/>
              </a:rPr>
              <a:t>    香</a:t>
            </a:r>
            <a:r>
              <a:rPr lang="zh-CN" altLang="en-US" sz="2800" dirty="0">
                <a:latin typeface="Times New Roman" panose="02020603050405020304" pitchFamily="18" charset="0"/>
                <a:cs typeface="Times New Roman" panose="02020603050405020304" pitchFamily="18" charset="0"/>
              </a:rPr>
              <a:t>农</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范诺</a:t>
            </a:r>
            <a:r>
              <a:rPr lang="zh-CN" altLang="en-US" sz="2800" dirty="0" smtClean="0">
                <a:latin typeface="Times New Roman" panose="02020603050405020304" pitchFamily="18" charset="0"/>
                <a:cs typeface="Times New Roman" panose="02020603050405020304" pitchFamily="18" charset="0"/>
              </a:rPr>
              <a:t>算法</a:t>
            </a:r>
            <a:r>
              <a:rPr lang="en-US" altLang="zh-CN" sz="2800" dirty="0" smtClean="0">
                <a:latin typeface="Times New Roman" panose="02020603050405020304" pitchFamily="18" charset="0"/>
                <a:cs typeface="Times New Roman" panose="02020603050405020304" pitchFamily="18" charset="0"/>
              </a:rPr>
              <a:t>(Shannon-</a:t>
            </a:r>
            <a:r>
              <a:rPr lang="en-US" altLang="zh-CN" sz="2800" dirty="0" err="1" smtClean="0">
                <a:latin typeface="Times New Roman" panose="02020603050405020304" pitchFamily="18" charset="0"/>
                <a:cs typeface="Times New Roman" panose="02020603050405020304" pitchFamily="18" charset="0"/>
              </a:rPr>
              <a:t>Fano</a:t>
            </a:r>
            <a:r>
              <a:rPr lang="en-US" altLang="zh-CN" sz="2800" dirty="0" smtClean="0">
                <a:latin typeface="Times New Roman" panose="02020603050405020304" pitchFamily="18" charset="0"/>
                <a:cs typeface="Times New Roman" panose="02020603050405020304" pitchFamily="18" charset="0"/>
              </a:rPr>
              <a:t> coding)</a:t>
            </a:r>
            <a:r>
              <a:rPr lang="zh-CN" altLang="en-US" sz="2800" dirty="0" smtClean="0">
                <a:latin typeface="Times New Roman" panose="02020603050405020304" pitchFamily="18" charset="0"/>
                <a:cs typeface="Times New Roman" panose="02020603050405020304" pitchFamily="18" charset="0"/>
              </a:rPr>
              <a:t>算法</a:t>
            </a:r>
            <a:endParaRPr lang="en-US" altLang="zh-CN" sz="28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2800" dirty="0" smtClean="0">
                <a:latin typeface="Times New Roman" panose="02020603050405020304" pitchFamily="18" charset="0"/>
                <a:cs typeface="Times New Roman" panose="02020603050405020304" pitchFamily="18" charset="0"/>
              </a:rPr>
              <a:t>    哈夫曼编码</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Huffman Coding</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，也叫霍夫曼编码</a:t>
            </a:r>
            <a:endParaRPr lang="en-US" altLang="zh-CN" sz="28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2800" dirty="0" smtClean="0">
                <a:latin typeface="Times New Roman" panose="02020603050405020304" pitchFamily="18" charset="0"/>
                <a:cs typeface="Times New Roman" panose="02020603050405020304" pitchFamily="18" charset="0"/>
              </a:rPr>
              <a:t>    游程</a:t>
            </a:r>
            <a:r>
              <a:rPr lang="zh-CN" altLang="en-US" sz="2800" dirty="0">
                <a:latin typeface="Times New Roman" panose="02020603050405020304" pitchFamily="18" charset="0"/>
                <a:cs typeface="Times New Roman" panose="02020603050405020304" pitchFamily="18" charset="0"/>
              </a:rPr>
              <a:t>长度</a:t>
            </a:r>
            <a:r>
              <a:rPr lang="zh-CN" altLang="en-US" sz="2800" dirty="0" smtClean="0">
                <a:latin typeface="Times New Roman" panose="02020603050405020304" pitchFamily="18" charset="0"/>
                <a:cs typeface="Times New Roman" panose="02020603050405020304" pitchFamily="18" charset="0"/>
              </a:rPr>
              <a:t>编码</a:t>
            </a:r>
            <a:r>
              <a:rPr lang="en-US" altLang="zh-CN" sz="2800" dirty="0" smtClean="0">
                <a:latin typeface="Times New Roman" panose="02020603050405020304" pitchFamily="18" charset="0"/>
                <a:cs typeface="Times New Roman" panose="02020603050405020304" pitchFamily="18" charset="0"/>
              </a:rPr>
              <a:t>(run-length code)</a:t>
            </a:r>
            <a:endParaRPr lang="en-US" altLang="zh-CN" sz="28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800" dirty="0" smtClean="0">
                <a:latin typeface="Times New Roman" panose="02020603050405020304" pitchFamily="18" charset="0"/>
                <a:cs typeface="Times New Roman" panose="02020603050405020304" pitchFamily="18" charset="0"/>
              </a:rPr>
              <a:t>    LZW(Lempel-Ziv-Welch</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编码</a:t>
            </a:r>
            <a:endParaRPr lang="en-US" altLang="zh-CN" sz="28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2800" dirty="0" smtClean="0">
                <a:latin typeface="Times New Roman" panose="02020603050405020304" pitchFamily="18" charset="0"/>
                <a:cs typeface="Times New Roman" panose="02020603050405020304" pitchFamily="18" charset="0"/>
              </a:rPr>
              <a:t>    算术</a:t>
            </a:r>
            <a:r>
              <a:rPr lang="zh-CN" altLang="en-US" sz="2800" dirty="0">
                <a:latin typeface="Times New Roman" panose="02020603050405020304" pitchFamily="18" charset="0"/>
                <a:cs typeface="Times New Roman" panose="02020603050405020304" pitchFamily="18" charset="0"/>
              </a:rPr>
              <a:t>编码</a:t>
            </a:r>
          </a:p>
        </p:txBody>
      </p:sp>
    </p:spTree>
    <p:extLst>
      <p:ext uri="{BB962C8B-B14F-4D97-AF65-F5344CB8AC3E}">
        <p14:creationId xmlns:p14="http://schemas.microsoft.com/office/powerpoint/2010/main" val="3668618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哈夫曼编码</a:t>
            </a:r>
          </a:p>
        </p:txBody>
      </p:sp>
      <p:sp>
        <p:nvSpPr>
          <p:cNvPr id="3" name="内容占位符 2"/>
          <p:cNvSpPr>
            <a:spLocks noGrp="1"/>
          </p:cNvSpPr>
          <p:nvPr>
            <p:ph idx="1"/>
          </p:nvPr>
        </p:nvSpPr>
        <p:spPr/>
        <p:txBody>
          <a:bodyPr>
            <a:normAutofit/>
          </a:bodyPr>
          <a:lstStyle/>
          <a:p>
            <a:r>
              <a:rPr lang="zh-CN" altLang="en-US" sz="2800" dirty="0"/>
              <a:t>哈夫曼编码</a:t>
            </a:r>
            <a:r>
              <a:rPr lang="en-US" altLang="zh-CN" sz="2800" dirty="0"/>
              <a:t>(Huffman Coding)</a:t>
            </a:r>
            <a:r>
              <a:rPr lang="zh-CN" altLang="en-US" sz="2800" dirty="0"/>
              <a:t>，又称霍夫曼编码，是一种编码方式，哈夫曼编码是可变字长编码</a:t>
            </a:r>
            <a:r>
              <a:rPr lang="en-US" altLang="zh-CN" sz="2800" dirty="0"/>
              <a:t>(VLC)</a:t>
            </a:r>
            <a:r>
              <a:rPr lang="zh-CN" altLang="en-US" sz="2800" dirty="0"/>
              <a:t>的一种。</a:t>
            </a:r>
            <a:r>
              <a:rPr lang="en-US" altLang="zh-CN" sz="2800" dirty="0"/>
              <a:t>Huffman</a:t>
            </a:r>
            <a:r>
              <a:rPr lang="zh-CN" altLang="en-US" sz="2800" dirty="0"/>
              <a:t>于</a:t>
            </a:r>
            <a:r>
              <a:rPr lang="en-US" altLang="zh-CN" sz="2800" dirty="0"/>
              <a:t>1952</a:t>
            </a:r>
            <a:r>
              <a:rPr lang="zh-CN" altLang="en-US" sz="2800" dirty="0"/>
              <a:t>年提出一种编码方法，该方法完全依据字符出现概率来构造异字头的平均长度最短的码字，有时称之为最佳编码，一般就叫做</a:t>
            </a:r>
            <a:r>
              <a:rPr lang="en-US" altLang="zh-CN" sz="2800" dirty="0"/>
              <a:t>Huffman</a:t>
            </a:r>
            <a:r>
              <a:rPr lang="zh-CN" altLang="en-US" sz="2800" dirty="0"/>
              <a:t>编码（有时也称为霍夫曼编码）。</a:t>
            </a:r>
          </a:p>
        </p:txBody>
      </p:sp>
    </p:spTree>
    <p:extLst>
      <p:ext uri="{BB962C8B-B14F-4D97-AF65-F5344CB8AC3E}">
        <p14:creationId xmlns:p14="http://schemas.microsoft.com/office/powerpoint/2010/main" val="2666530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哈夫曼</a:t>
            </a:r>
            <a:r>
              <a:rPr lang="zh-CN" altLang="en-US" sz="4000" dirty="0" smtClean="0">
                <a:solidFill>
                  <a:prstClr val="black"/>
                </a:solidFill>
              </a:rPr>
              <a:t>编码实例</a:t>
            </a:r>
            <a:endParaRPr lang="zh-CN" altLang="en-US" dirty="0"/>
          </a:p>
        </p:txBody>
      </p:sp>
      <p:sp>
        <p:nvSpPr>
          <p:cNvPr id="3" name="内容占位符 2"/>
          <p:cNvSpPr>
            <a:spLocks noGrp="1"/>
          </p:cNvSpPr>
          <p:nvPr>
            <p:ph idx="1"/>
          </p:nvPr>
        </p:nvSpPr>
        <p:spPr/>
        <p:txBody>
          <a:bodyPr>
            <a:normAutofit/>
          </a:bodyPr>
          <a:lstStyle/>
          <a:p>
            <a:r>
              <a:rPr lang="zh-CN" altLang="en-US" sz="2800" dirty="0"/>
              <a:t>现有一个由</a:t>
            </a:r>
            <a:r>
              <a:rPr lang="en-US" altLang="zh-CN" sz="2800" dirty="0"/>
              <a:t>5</a:t>
            </a:r>
            <a:r>
              <a:rPr lang="zh-CN" altLang="en-US" sz="2800" dirty="0"/>
              <a:t>个不同符号组成的</a:t>
            </a:r>
            <a:r>
              <a:rPr lang="en-US" altLang="zh-CN" sz="2800" dirty="0"/>
              <a:t>30</a:t>
            </a:r>
            <a:r>
              <a:rPr lang="zh-CN" altLang="en-US" sz="2800" dirty="0"/>
              <a:t>个符号的</a:t>
            </a:r>
            <a:r>
              <a:rPr lang="zh-CN" altLang="en-US" sz="2800" dirty="0" smtClean="0"/>
              <a:t>字符串：</a:t>
            </a:r>
            <a:r>
              <a:rPr lang="en-US" altLang="zh-CN" sz="2800" dirty="0" smtClean="0"/>
              <a:t>BABACACADADABBCBABEBE DDABEEEBB</a:t>
            </a:r>
            <a:r>
              <a:rPr lang="zh-CN" altLang="en-US" sz="2800" dirty="0" smtClean="0"/>
              <a:t>，首先计算各个字符出现的次数，得到</a:t>
            </a:r>
            <a:endParaRPr lang="en-US" altLang="zh-CN" sz="2800" dirty="0" smtClean="0"/>
          </a:p>
          <a:p>
            <a:endParaRPr lang="en-US" altLang="zh-CN" sz="2800" dirty="0" smtClean="0"/>
          </a:p>
        </p:txBody>
      </p:sp>
      <p:graphicFrame>
        <p:nvGraphicFramePr>
          <p:cNvPr id="4" name="表格 3"/>
          <p:cNvGraphicFramePr>
            <a:graphicFrameLocks noGrp="1"/>
          </p:cNvGraphicFramePr>
          <p:nvPr>
            <p:extLst>
              <p:ext uri="{D42A27DB-BD31-4B8C-83A1-F6EECF244321}">
                <p14:modId xmlns:p14="http://schemas.microsoft.com/office/powerpoint/2010/main" val="4218328342"/>
              </p:ext>
            </p:extLst>
          </p:nvPr>
        </p:nvGraphicFramePr>
        <p:xfrm>
          <a:off x="1547664" y="3429000"/>
          <a:ext cx="6096000" cy="27432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zh-CN" altLang="en-US" sz="2400" dirty="0" smtClean="0"/>
                        <a:t>字符</a:t>
                      </a:r>
                      <a:endParaRPr lang="zh-CN" altLang="en-US" sz="2400" dirty="0"/>
                    </a:p>
                  </a:txBody>
                  <a:tcPr/>
                </a:tc>
                <a:tc>
                  <a:txBody>
                    <a:bodyPr/>
                    <a:lstStyle/>
                    <a:p>
                      <a:pPr algn="ctr"/>
                      <a:r>
                        <a:rPr lang="zh-CN" altLang="en-US" sz="2400" dirty="0" smtClean="0"/>
                        <a:t>次数</a:t>
                      </a:r>
                      <a:endParaRPr lang="zh-CN" altLang="en-US" sz="2400" dirty="0"/>
                    </a:p>
                  </a:txBody>
                  <a:tcPr/>
                </a:tc>
              </a:tr>
              <a:tr h="370840">
                <a:tc>
                  <a:txBody>
                    <a:bodyPr/>
                    <a:lstStyle/>
                    <a:p>
                      <a:pPr algn="ctr"/>
                      <a:r>
                        <a:rPr lang="en-US" altLang="zh-CN" sz="2400" dirty="0" smtClean="0"/>
                        <a:t>A</a:t>
                      </a:r>
                      <a:endParaRPr lang="zh-CN" altLang="en-US" sz="2400" dirty="0"/>
                    </a:p>
                  </a:txBody>
                  <a:tcPr/>
                </a:tc>
                <a:tc>
                  <a:txBody>
                    <a:bodyPr/>
                    <a:lstStyle/>
                    <a:p>
                      <a:pPr algn="ctr"/>
                      <a:r>
                        <a:rPr lang="en-US" altLang="zh-CN" sz="2400" dirty="0" smtClean="0"/>
                        <a:t>8</a:t>
                      </a:r>
                      <a:endParaRPr lang="zh-CN" altLang="en-US" sz="2400" dirty="0"/>
                    </a:p>
                  </a:txBody>
                  <a:tcPr/>
                </a:tc>
              </a:tr>
              <a:tr h="370840">
                <a:tc>
                  <a:txBody>
                    <a:bodyPr/>
                    <a:lstStyle/>
                    <a:p>
                      <a:pPr algn="ctr"/>
                      <a:r>
                        <a:rPr lang="en-US" altLang="zh-CN" sz="2400" dirty="0" smtClean="0"/>
                        <a:t>B</a:t>
                      </a:r>
                      <a:endParaRPr lang="zh-CN" altLang="en-US" sz="2400" dirty="0"/>
                    </a:p>
                  </a:txBody>
                  <a:tcPr/>
                </a:tc>
                <a:tc>
                  <a:txBody>
                    <a:bodyPr/>
                    <a:lstStyle/>
                    <a:p>
                      <a:pPr algn="ctr"/>
                      <a:r>
                        <a:rPr lang="en-US" altLang="zh-CN" sz="2400" dirty="0" smtClean="0"/>
                        <a:t>10</a:t>
                      </a:r>
                      <a:endParaRPr lang="zh-CN" altLang="en-US" sz="2400" dirty="0"/>
                    </a:p>
                  </a:txBody>
                  <a:tcPr/>
                </a:tc>
              </a:tr>
              <a:tr h="370840">
                <a:tc>
                  <a:txBody>
                    <a:bodyPr/>
                    <a:lstStyle/>
                    <a:p>
                      <a:pPr algn="ctr"/>
                      <a:r>
                        <a:rPr lang="en-US" altLang="zh-CN" sz="2400" dirty="0" smtClean="0"/>
                        <a:t>C</a:t>
                      </a:r>
                      <a:endParaRPr lang="zh-CN" altLang="en-US" sz="2400" dirty="0"/>
                    </a:p>
                  </a:txBody>
                  <a:tcPr/>
                </a:tc>
                <a:tc>
                  <a:txBody>
                    <a:bodyPr/>
                    <a:lstStyle/>
                    <a:p>
                      <a:pPr algn="ctr"/>
                      <a:r>
                        <a:rPr lang="en-US" altLang="zh-CN" sz="2400" dirty="0" smtClean="0"/>
                        <a:t>3</a:t>
                      </a:r>
                      <a:endParaRPr lang="zh-CN" altLang="en-US" sz="2400" dirty="0"/>
                    </a:p>
                  </a:txBody>
                  <a:tcPr/>
                </a:tc>
              </a:tr>
              <a:tr h="370840">
                <a:tc>
                  <a:txBody>
                    <a:bodyPr/>
                    <a:lstStyle/>
                    <a:p>
                      <a:pPr algn="ctr"/>
                      <a:r>
                        <a:rPr lang="en-US" altLang="zh-CN" sz="2400" dirty="0" smtClean="0"/>
                        <a:t>D</a:t>
                      </a:r>
                      <a:endParaRPr lang="zh-CN" altLang="en-US" sz="2400" dirty="0"/>
                    </a:p>
                  </a:txBody>
                  <a:tcPr/>
                </a:tc>
                <a:tc>
                  <a:txBody>
                    <a:bodyPr/>
                    <a:lstStyle/>
                    <a:p>
                      <a:pPr algn="ctr"/>
                      <a:r>
                        <a:rPr lang="en-US" altLang="zh-CN" sz="2400" dirty="0" smtClean="0"/>
                        <a:t>4</a:t>
                      </a:r>
                      <a:endParaRPr lang="zh-CN" altLang="en-US" sz="2400" dirty="0"/>
                    </a:p>
                  </a:txBody>
                  <a:tcPr/>
                </a:tc>
              </a:tr>
              <a:tr h="370840">
                <a:tc>
                  <a:txBody>
                    <a:bodyPr/>
                    <a:lstStyle/>
                    <a:p>
                      <a:pPr algn="ctr"/>
                      <a:r>
                        <a:rPr lang="en-US" altLang="zh-CN" sz="2400" dirty="0" smtClean="0"/>
                        <a:t>E</a:t>
                      </a:r>
                      <a:endParaRPr lang="zh-CN" altLang="en-US" sz="2400" dirty="0"/>
                    </a:p>
                  </a:txBody>
                  <a:tcPr/>
                </a:tc>
                <a:tc>
                  <a:txBody>
                    <a:bodyPr/>
                    <a:lstStyle/>
                    <a:p>
                      <a:pPr algn="ctr"/>
                      <a:r>
                        <a:rPr lang="en-US" altLang="zh-CN" sz="2400" dirty="0" smtClean="0"/>
                        <a:t>5</a:t>
                      </a:r>
                      <a:endParaRPr lang="zh-CN" altLang="en-US" sz="2400" dirty="0"/>
                    </a:p>
                  </a:txBody>
                  <a:tcPr/>
                </a:tc>
              </a:tr>
            </a:tbl>
          </a:graphicData>
        </a:graphic>
      </p:graphicFrame>
    </p:spTree>
    <p:extLst>
      <p:ext uri="{BB962C8B-B14F-4D97-AF65-F5344CB8AC3E}">
        <p14:creationId xmlns:p14="http://schemas.microsoft.com/office/powerpoint/2010/main" val="1195006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哈夫曼编码实例</a:t>
            </a:r>
            <a:endParaRPr lang="zh-CN" altLang="en-US" dirty="0"/>
          </a:p>
        </p:txBody>
      </p:sp>
      <p:sp>
        <p:nvSpPr>
          <p:cNvPr id="3" name="内容占位符 2"/>
          <p:cNvSpPr>
            <a:spLocks noGrp="1"/>
          </p:cNvSpPr>
          <p:nvPr>
            <p:ph idx="1"/>
          </p:nvPr>
        </p:nvSpPr>
        <p:spPr/>
        <p:txBody>
          <a:bodyPr>
            <a:normAutofit/>
          </a:bodyPr>
          <a:lstStyle/>
          <a:p>
            <a:r>
              <a:rPr lang="zh-CN" altLang="en-US" sz="2800" dirty="0"/>
              <a:t>把出现次数（概率）最小的两个相加，并作为左右子树，重复此过程，</a:t>
            </a:r>
            <a:r>
              <a:rPr lang="zh-CN" altLang="en-US" sz="2800" dirty="0" smtClean="0"/>
              <a:t>直到</a:t>
            </a:r>
            <a:r>
              <a:rPr lang="zh-CN" altLang="en-US" sz="2800" dirty="0"/>
              <a:t>根节点</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636912"/>
            <a:ext cx="6225534" cy="4032448"/>
          </a:xfrm>
          <a:prstGeom prst="rect">
            <a:avLst/>
          </a:prstGeom>
        </p:spPr>
      </p:pic>
    </p:spTree>
    <p:extLst>
      <p:ext uri="{BB962C8B-B14F-4D97-AF65-F5344CB8AC3E}">
        <p14:creationId xmlns:p14="http://schemas.microsoft.com/office/powerpoint/2010/main" val="172285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哈夫曼编码实例</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sz="2800" dirty="0"/>
              <a:t>沿二叉树顶部到每个字符路径，获得每个符号的</a:t>
            </a:r>
            <a:r>
              <a:rPr lang="zh-CN" altLang="en-US" sz="2800" dirty="0" smtClean="0"/>
              <a:t>编码</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根据编码原字符串可以化为</a:t>
            </a:r>
            <a:r>
              <a:rPr lang="en-US" altLang="zh-CN" sz="2800" dirty="0" smtClean="0"/>
              <a:t>1110111001010……</a:t>
            </a:r>
          </a:p>
          <a:p>
            <a:r>
              <a:rPr lang="zh-CN" altLang="en-US" sz="2800" dirty="0" smtClean="0"/>
              <a:t>在原来的编码中，每个符号均需要</a:t>
            </a:r>
            <a:r>
              <a:rPr lang="en-US" altLang="zh-CN" sz="2800" dirty="0" smtClean="0"/>
              <a:t>3</a:t>
            </a:r>
            <a:r>
              <a:rPr lang="zh-CN" altLang="en-US" sz="2800" dirty="0" smtClean="0"/>
              <a:t>个</a:t>
            </a:r>
            <a:r>
              <a:rPr lang="en-US" altLang="zh-CN" sz="2800" dirty="0" smtClean="0"/>
              <a:t>bit</a:t>
            </a:r>
            <a:r>
              <a:rPr lang="zh-CN" altLang="en-US" sz="2800" dirty="0" smtClean="0"/>
              <a:t>进行存储，而编码后</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D</a:t>
            </a:r>
            <a:r>
              <a:rPr lang="zh-CN" altLang="en-US" sz="2800" dirty="0" smtClean="0"/>
              <a:t>需要两个</a:t>
            </a:r>
            <a:r>
              <a:rPr lang="en-US" altLang="zh-CN" sz="2800" dirty="0" smtClean="0"/>
              <a:t>bit</a:t>
            </a:r>
            <a:r>
              <a:rPr lang="zh-CN" altLang="en-US" sz="2800" dirty="0" smtClean="0"/>
              <a:t>，</a:t>
            </a:r>
            <a:r>
              <a:rPr lang="en-US" altLang="zh-CN" sz="2800" dirty="0" smtClean="0"/>
              <a:t>C</a:t>
            </a:r>
            <a:r>
              <a:rPr lang="zh-CN" altLang="en-US" sz="2800" dirty="0" smtClean="0"/>
              <a:t>、</a:t>
            </a:r>
            <a:r>
              <a:rPr lang="en-US" altLang="zh-CN" sz="2800" dirty="0" smtClean="0"/>
              <a:t>D</a:t>
            </a:r>
            <a:r>
              <a:rPr lang="zh-CN" altLang="en-US" sz="2800" dirty="0" smtClean="0"/>
              <a:t>仍然需要</a:t>
            </a:r>
            <a:r>
              <a:rPr lang="en-US" altLang="zh-CN" sz="2800" dirty="0" smtClean="0"/>
              <a:t>3</a:t>
            </a:r>
            <a:r>
              <a:rPr lang="zh-CN" altLang="en-US" sz="2800" dirty="0" smtClean="0"/>
              <a:t>个。</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104337043"/>
              </p:ext>
            </p:extLst>
          </p:nvPr>
        </p:nvGraphicFramePr>
        <p:xfrm>
          <a:off x="1547664" y="2636912"/>
          <a:ext cx="6096000" cy="23774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zh-CN" altLang="en-US" sz="2000" dirty="0" smtClean="0"/>
                        <a:t>字符</a:t>
                      </a:r>
                      <a:endParaRPr lang="zh-CN" altLang="en-US" sz="2000" dirty="0"/>
                    </a:p>
                  </a:txBody>
                  <a:tcPr/>
                </a:tc>
                <a:tc>
                  <a:txBody>
                    <a:bodyPr/>
                    <a:lstStyle/>
                    <a:p>
                      <a:pPr algn="ctr"/>
                      <a:r>
                        <a:rPr lang="zh-CN" altLang="en-US" sz="2000" dirty="0" smtClean="0"/>
                        <a:t>路径</a:t>
                      </a:r>
                      <a:r>
                        <a:rPr lang="en-US" altLang="zh-CN" sz="2000" dirty="0" smtClean="0"/>
                        <a:t>(</a:t>
                      </a:r>
                      <a:r>
                        <a:rPr lang="zh-CN" altLang="en-US" sz="2000" dirty="0" smtClean="0"/>
                        <a:t>编码</a:t>
                      </a:r>
                      <a:r>
                        <a:rPr lang="en-US" altLang="zh-CN" sz="2000" dirty="0" smtClean="0"/>
                        <a:t>)</a:t>
                      </a:r>
                      <a:endParaRPr lang="zh-CN" altLang="en-US" sz="2000" dirty="0"/>
                    </a:p>
                  </a:txBody>
                  <a:tcPr/>
                </a:tc>
              </a:tr>
              <a:tr h="370840">
                <a:tc>
                  <a:txBody>
                    <a:bodyPr/>
                    <a:lstStyle/>
                    <a:p>
                      <a:pPr algn="ctr"/>
                      <a:r>
                        <a:rPr lang="en-US" altLang="zh-CN" sz="2000" dirty="0" smtClean="0"/>
                        <a:t>A</a:t>
                      </a:r>
                      <a:endParaRPr lang="zh-CN" altLang="en-US" sz="2000" dirty="0"/>
                    </a:p>
                  </a:txBody>
                  <a:tcPr/>
                </a:tc>
                <a:tc>
                  <a:txBody>
                    <a:bodyPr/>
                    <a:lstStyle/>
                    <a:p>
                      <a:pPr algn="ctr"/>
                      <a:r>
                        <a:rPr lang="en-US" altLang="zh-CN" sz="2000" dirty="0" smtClean="0"/>
                        <a:t>10</a:t>
                      </a:r>
                      <a:endParaRPr lang="zh-CN" altLang="en-US" sz="2000" dirty="0"/>
                    </a:p>
                  </a:txBody>
                  <a:tcPr/>
                </a:tc>
              </a:tr>
              <a:tr h="370840">
                <a:tc>
                  <a:txBody>
                    <a:bodyPr/>
                    <a:lstStyle/>
                    <a:p>
                      <a:pPr algn="ctr"/>
                      <a:r>
                        <a:rPr lang="en-US" altLang="zh-CN" sz="2000" dirty="0" smtClean="0"/>
                        <a:t>B</a:t>
                      </a:r>
                      <a:endParaRPr lang="zh-CN" altLang="en-US" sz="2000" dirty="0"/>
                    </a:p>
                  </a:txBody>
                  <a:tcPr/>
                </a:tc>
                <a:tc>
                  <a:txBody>
                    <a:bodyPr/>
                    <a:lstStyle/>
                    <a:p>
                      <a:pPr algn="ctr"/>
                      <a:r>
                        <a:rPr lang="en-US" altLang="zh-CN" sz="2000" dirty="0" smtClean="0"/>
                        <a:t>11</a:t>
                      </a:r>
                      <a:endParaRPr lang="zh-CN" altLang="en-US" sz="2000" dirty="0"/>
                    </a:p>
                  </a:txBody>
                  <a:tcPr/>
                </a:tc>
              </a:tr>
              <a:tr h="370840">
                <a:tc>
                  <a:txBody>
                    <a:bodyPr/>
                    <a:lstStyle/>
                    <a:p>
                      <a:pPr algn="ctr"/>
                      <a:r>
                        <a:rPr lang="en-US" altLang="zh-CN" sz="2000" dirty="0" smtClean="0"/>
                        <a:t>C</a:t>
                      </a:r>
                      <a:endParaRPr lang="zh-CN" altLang="en-US" sz="2000" dirty="0"/>
                    </a:p>
                  </a:txBody>
                  <a:tcPr/>
                </a:tc>
                <a:tc>
                  <a:txBody>
                    <a:bodyPr/>
                    <a:lstStyle/>
                    <a:p>
                      <a:pPr algn="ctr"/>
                      <a:r>
                        <a:rPr lang="en-US" altLang="zh-CN" sz="2000" dirty="0" smtClean="0"/>
                        <a:t>010</a:t>
                      </a:r>
                      <a:endParaRPr lang="zh-CN" altLang="en-US" sz="2000" dirty="0"/>
                    </a:p>
                  </a:txBody>
                  <a:tcPr/>
                </a:tc>
              </a:tr>
              <a:tr h="370840">
                <a:tc>
                  <a:txBody>
                    <a:bodyPr/>
                    <a:lstStyle/>
                    <a:p>
                      <a:pPr algn="ctr"/>
                      <a:r>
                        <a:rPr lang="en-US" altLang="zh-CN" sz="2000" dirty="0" smtClean="0"/>
                        <a:t>D</a:t>
                      </a:r>
                      <a:endParaRPr lang="zh-CN" altLang="en-US" sz="2000" dirty="0"/>
                    </a:p>
                  </a:txBody>
                  <a:tcPr/>
                </a:tc>
                <a:tc>
                  <a:txBody>
                    <a:bodyPr/>
                    <a:lstStyle/>
                    <a:p>
                      <a:pPr algn="ctr"/>
                      <a:r>
                        <a:rPr lang="en-US" altLang="zh-CN" sz="2000" dirty="0" smtClean="0"/>
                        <a:t>011</a:t>
                      </a:r>
                      <a:endParaRPr lang="zh-CN" altLang="en-US" sz="2000" dirty="0"/>
                    </a:p>
                  </a:txBody>
                  <a:tcPr/>
                </a:tc>
              </a:tr>
              <a:tr h="370840">
                <a:tc>
                  <a:txBody>
                    <a:bodyPr/>
                    <a:lstStyle/>
                    <a:p>
                      <a:pPr algn="ctr"/>
                      <a:r>
                        <a:rPr lang="en-US" altLang="zh-CN" sz="2000" dirty="0" smtClean="0"/>
                        <a:t>E</a:t>
                      </a:r>
                      <a:endParaRPr lang="zh-CN" altLang="en-US" sz="2000" dirty="0"/>
                    </a:p>
                  </a:txBody>
                  <a:tcPr/>
                </a:tc>
                <a:tc>
                  <a:txBody>
                    <a:bodyPr/>
                    <a:lstStyle/>
                    <a:p>
                      <a:pPr algn="ctr"/>
                      <a:r>
                        <a:rPr lang="en-US" altLang="zh-CN" sz="2000" dirty="0" smtClean="0"/>
                        <a:t>00</a:t>
                      </a:r>
                      <a:endParaRPr lang="zh-CN" altLang="en-US" sz="2000" dirty="0"/>
                    </a:p>
                  </a:txBody>
                  <a:tcPr/>
                </a:tc>
              </a:tr>
            </a:tbl>
          </a:graphicData>
        </a:graphic>
      </p:graphicFrame>
    </p:spTree>
    <p:extLst>
      <p:ext uri="{BB962C8B-B14F-4D97-AF65-F5344CB8AC3E}">
        <p14:creationId xmlns:p14="http://schemas.microsoft.com/office/powerpoint/2010/main" val="2362947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思考</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解码时会不会出现冲突，比如编码后得到</a:t>
            </a:r>
            <a:r>
              <a:rPr lang="en-US" altLang="zh-CN" sz="2800" dirty="0" smtClean="0"/>
              <a:t>100100101010</a:t>
            </a:r>
            <a:r>
              <a:rPr lang="zh-CN" altLang="en-US" sz="2800" dirty="0" smtClean="0"/>
              <a:t>，无法确定第一个字符是</a:t>
            </a:r>
            <a:r>
              <a:rPr lang="en-US" altLang="zh-CN" sz="2800" dirty="0" smtClean="0"/>
              <a:t>10</a:t>
            </a:r>
            <a:r>
              <a:rPr lang="zh-CN" altLang="en-US" sz="2800" dirty="0" smtClean="0"/>
              <a:t>还是</a:t>
            </a:r>
            <a:r>
              <a:rPr lang="en-US" altLang="zh-CN" sz="2800" dirty="0" smtClean="0"/>
              <a:t>100</a:t>
            </a:r>
            <a:r>
              <a:rPr lang="zh-CN" altLang="en-US" sz="2800" dirty="0"/>
              <a:t>或者是</a:t>
            </a:r>
            <a:r>
              <a:rPr lang="en-US" altLang="zh-CN" sz="2800" dirty="0" smtClean="0"/>
              <a:t>1001</a:t>
            </a:r>
            <a:r>
              <a:rPr lang="zh-CN" altLang="en-US" sz="2800" dirty="0" smtClean="0"/>
              <a:t>。</a:t>
            </a:r>
            <a:endParaRPr lang="zh-CN" altLang="en-US"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6041"/>
            <a:ext cx="5112123" cy="330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77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游程长度编码</a:t>
            </a:r>
          </a:p>
        </p:txBody>
      </p:sp>
      <p:sp>
        <p:nvSpPr>
          <p:cNvPr id="3" name="内容占位符 2"/>
          <p:cNvSpPr>
            <a:spLocks noGrp="1"/>
          </p:cNvSpPr>
          <p:nvPr>
            <p:ph idx="1"/>
          </p:nvPr>
        </p:nvSpPr>
        <p:spPr/>
        <p:txBody>
          <a:bodyPr>
            <a:normAutofit/>
          </a:bodyPr>
          <a:lstStyle/>
          <a:p>
            <a:pPr>
              <a:lnSpc>
                <a:spcPct val="120000"/>
              </a:lnSpc>
            </a:pPr>
            <a:r>
              <a:rPr lang="zh-CN" altLang="en-US" sz="2800" dirty="0"/>
              <a:t>游程编码是一种比较简单的压缩算法，其基本思想是将重复且连续出现多次的字符使用（连续出现次数，某个字符）来描述</a:t>
            </a:r>
            <a:r>
              <a:rPr lang="zh-CN" altLang="en-US" sz="2800" dirty="0" smtClean="0"/>
              <a:t>。</a:t>
            </a:r>
            <a:endParaRPr lang="en-US" altLang="zh-CN" sz="2800" dirty="0" smtClean="0"/>
          </a:p>
          <a:p>
            <a:pPr>
              <a:lnSpc>
                <a:spcPct val="120000"/>
              </a:lnSpc>
            </a:pPr>
            <a:r>
              <a:rPr lang="zh-CN" altLang="en-US" sz="2800" dirty="0" smtClean="0"/>
              <a:t>比如对于字符串：“</a:t>
            </a:r>
            <a:r>
              <a:rPr lang="en-US" altLang="zh-CN" sz="2800" dirty="0" smtClean="0"/>
              <a:t>1111100000011100</a:t>
            </a:r>
            <a:r>
              <a:rPr lang="zh-CN" altLang="en-US" sz="2800" dirty="0" smtClean="0"/>
              <a:t>”就可以通过游程长度编码压缩为</a:t>
            </a:r>
            <a:r>
              <a:rPr lang="en-US" altLang="zh-CN" sz="2800" dirty="0" smtClean="0"/>
              <a:t>(5,1)(6,0)(3,1)(2,0)</a:t>
            </a:r>
            <a:r>
              <a:rPr lang="zh-CN" altLang="en-US" sz="2800" dirty="0" smtClean="0"/>
              <a:t>，原来</a:t>
            </a:r>
            <a:r>
              <a:rPr lang="en-US" altLang="zh-CN" sz="2800" dirty="0" smtClean="0"/>
              <a:t>16</a:t>
            </a:r>
            <a:r>
              <a:rPr lang="zh-CN" altLang="en-US" sz="2800" dirty="0" smtClean="0"/>
              <a:t>个数字压缩为</a:t>
            </a:r>
            <a:r>
              <a:rPr lang="en-US" altLang="zh-CN" sz="2800" dirty="0" smtClean="0"/>
              <a:t>8</a:t>
            </a:r>
            <a:r>
              <a:rPr lang="zh-CN" altLang="en-US" sz="2800" dirty="0" smtClean="0"/>
              <a:t>个数字表示，而且数据可完全恢复。</a:t>
            </a:r>
          </a:p>
        </p:txBody>
      </p:sp>
    </p:spTree>
    <p:extLst>
      <p:ext uri="{BB962C8B-B14F-4D97-AF65-F5344CB8AC3E}">
        <p14:creationId xmlns:p14="http://schemas.microsoft.com/office/powerpoint/2010/main" val="931189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712</Words>
  <Application>Microsoft Office PowerPoint</Application>
  <PresentationFormat>全屏显示(4:3)</PresentationFormat>
  <Paragraphs>67</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图像压缩第二部分</vt:lpstr>
      <vt:lpstr>图像无损压缩算法</vt:lpstr>
      <vt:lpstr>图像无损压缩算法</vt:lpstr>
      <vt:lpstr>哈夫曼编码</vt:lpstr>
      <vt:lpstr>哈夫曼编码实例</vt:lpstr>
      <vt:lpstr>哈夫曼编码实例</vt:lpstr>
      <vt:lpstr>哈夫曼编码实例</vt:lpstr>
      <vt:lpstr>思考</vt:lpstr>
      <vt:lpstr>游程长度编码</vt:lpstr>
      <vt:lpstr>练习</vt:lpstr>
      <vt:lpstr>k-means与图像压缩</vt:lpstr>
      <vt:lpstr>本节课需要掌握的内容</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图像压缩第一部分</dc:title>
  <dc:creator>jiecaozi</dc:creator>
  <cp:lastModifiedBy>jiecaozi</cp:lastModifiedBy>
  <cp:revision>2</cp:revision>
  <dcterms:created xsi:type="dcterms:W3CDTF">2018-09-19T11:22:08Z</dcterms:created>
  <dcterms:modified xsi:type="dcterms:W3CDTF">2018-09-20T09:12:54Z</dcterms:modified>
</cp:coreProperties>
</file>