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Lst>
  <p:sldSz cx="11430000" cy="6019800"/>
  <p:notesSz cx="11430000" cy="60198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48" autoAdjust="0"/>
  </p:normalViewPr>
  <p:slideViewPr>
    <p:cSldViewPr>
      <p:cViewPr>
        <p:scale>
          <a:sx n="88" d="100"/>
          <a:sy n="88" d="100"/>
        </p:scale>
        <p:origin x="677"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57250" y="1864169"/>
            <a:ext cx="9715500" cy="126282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714500" y="3367532"/>
            <a:ext cx="8001000" cy="15033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750" b="0"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750" b="0" i="0">
                <a:solidFill>
                  <a:schemeClr val="tx1"/>
                </a:solidFill>
                <a:latin typeface="Verdana"/>
                <a:cs typeface="Verdana"/>
              </a:defRPr>
            </a:lvl1pPr>
          </a:lstStyle>
          <a:p>
            <a:endParaRPr/>
          </a:p>
        </p:txBody>
      </p:sp>
      <p:sp>
        <p:nvSpPr>
          <p:cNvPr id="3" name="Holder 3"/>
          <p:cNvSpPr>
            <a:spLocks noGrp="1"/>
          </p:cNvSpPr>
          <p:nvPr>
            <p:ph sz="half" idx="2"/>
          </p:nvPr>
        </p:nvSpPr>
        <p:spPr>
          <a:xfrm>
            <a:off x="571500" y="1383093"/>
            <a:ext cx="4972050" cy="396887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969000" y="1677121"/>
            <a:ext cx="3559809" cy="3281679"/>
          </a:xfrm>
          <a:prstGeom prst="rect">
            <a:avLst/>
          </a:prstGeom>
        </p:spPr>
        <p:txBody>
          <a:bodyPr wrap="square" lIns="0" tIns="0" rIns="0" bIns="0">
            <a:spAutoFit/>
          </a:bodyPr>
          <a:lstStyle>
            <a:lvl1pPr>
              <a:defRPr sz="2000" b="0" i="0">
                <a:solidFill>
                  <a:srgbClr val="262525"/>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750" b="0"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762" y="4762"/>
            <a:ext cx="11420475" cy="5991225"/>
          </a:xfrm>
          <a:custGeom>
            <a:avLst/>
            <a:gdLst/>
            <a:ahLst/>
            <a:cxnLst/>
            <a:rect l="l" t="t" r="r" b="b"/>
            <a:pathLst>
              <a:path w="11420475" h="5991225">
                <a:moveTo>
                  <a:pt x="0" y="0"/>
                </a:moveTo>
                <a:lnTo>
                  <a:pt x="11420475" y="0"/>
                </a:lnTo>
                <a:lnTo>
                  <a:pt x="11420475" y="5991225"/>
                </a:lnTo>
                <a:lnTo>
                  <a:pt x="0" y="5991225"/>
                </a:lnTo>
                <a:lnTo>
                  <a:pt x="0" y="0"/>
                </a:lnTo>
                <a:close/>
              </a:path>
            </a:pathLst>
          </a:custGeom>
          <a:ln w="9525">
            <a:solidFill>
              <a:srgbClr val="E4DFDE"/>
            </a:solidFill>
          </a:ln>
        </p:spPr>
        <p:txBody>
          <a:bodyPr wrap="square" lIns="0" tIns="0" rIns="0" bIns="0" rtlCol="0"/>
          <a:lstStyle/>
          <a:p>
            <a:endParaRPr/>
          </a:p>
        </p:txBody>
      </p:sp>
      <p:sp>
        <p:nvSpPr>
          <p:cNvPr id="2" name="Holder 2"/>
          <p:cNvSpPr>
            <a:spLocks noGrp="1"/>
          </p:cNvSpPr>
          <p:nvPr>
            <p:ph type="title"/>
          </p:nvPr>
        </p:nvSpPr>
        <p:spPr>
          <a:xfrm>
            <a:off x="815022" y="1236806"/>
            <a:ext cx="9799955" cy="2098040"/>
          </a:xfrm>
          <a:prstGeom prst="rect">
            <a:avLst/>
          </a:prstGeom>
        </p:spPr>
        <p:txBody>
          <a:bodyPr wrap="square" lIns="0" tIns="0" rIns="0" bIns="0">
            <a:spAutoFit/>
          </a:bodyPr>
          <a:lstStyle>
            <a:lvl1pPr>
              <a:defRPr sz="4750" b="0" i="0">
                <a:solidFill>
                  <a:schemeClr val="tx1"/>
                </a:solidFill>
                <a:latin typeface="Verdana"/>
                <a:cs typeface="Verdana"/>
              </a:defRPr>
            </a:lvl1pPr>
          </a:lstStyle>
          <a:p>
            <a:endParaRPr/>
          </a:p>
        </p:txBody>
      </p:sp>
      <p:sp>
        <p:nvSpPr>
          <p:cNvPr id="3" name="Holder 3"/>
          <p:cNvSpPr>
            <a:spLocks noGrp="1"/>
          </p:cNvSpPr>
          <p:nvPr>
            <p:ph type="body" idx="1"/>
          </p:nvPr>
        </p:nvSpPr>
        <p:spPr>
          <a:xfrm>
            <a:off x="1640152" y="2097352"/>
            <a:ext cx="8171815" cy="178752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886200" y="5592508"/>
            <a:ext cx="3657600" cy="30067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71500" y="5592508"/>
            <a:ext cx="2628900" cy="30067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6" name="Holder 6"/>
          <p:cNvSpPr>
            <a:spLocks noGrp="1"/>
          </p:cNvSpPr>
          <p:nvPr>
            <p:ph type="sldNum" sz="quarter" idx="7"/>
          </p:nvPr>
        </p:nvSpPr>
        <p:spPr>
          <a:xfrm>
            <a:off x="8229600" y="5592508"/>
            <a:ext cx="2628900" cy="30067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9215" rIns="0" bIns="0" rtlCol="0">
            <a:spAutoFit/>
          </a:bodyPr>
          <a:lstStyle/>
          <a:p>
            <a:pPr marL="4114165" marR="5080">
              <a:lnSpc>
                <a:spcPct val="92800"/>
              </a:lnSpc>
              <a:spcBef>
                <a:spcPts val="545"/>
              </a:spcBef>
            </a:pPr>
            <a:r>
              <a:rPr spc="-490" dirty="0"/>
              <a:t>Digital </a:t>
            </a:r>
            <a:r>
              <a:rPr spc="-550" dirty="0"/>
              <a:t>Hearing </a:t>
            </a:r>
            <a:r>
              <a:rPr spc="-355" dirty="0"/>
              <a:t>Aid </a:t>
            </a:r>
            <a:r>
              <a:rPr spc="-260" dirty="0"/>
              <a:t>-  </a:t>
            </a:r>
            <a:r>
              <a:rPr spc="-545" dirty="0"/>
              <a:t>Enhancing </a:t>
            </a:r>
            <a:r>
              <a:rPr spc="-470" dirty="0"/>
              <a:t>the</a:t>
            </a:r>
            <a:r>
              <a:rPr spc="-1435" dirty="0"/>
              <a:t> </a:t>
            </a:r>
            <a:r>
              <a:rPr lang="en-US" spc="-1435" dirty="0"/>
              <a:t> </a:t>
            </a:r>
            <a:r>
              <a:rPr spc="-470" dirty="0"/>
              <a:t>Listening</a:t>
            </a:r>
            <a:r>
              <a:rPr lang="en-US" spc="-470" dirty="0"/>
              <a:t> </a:t>
            </a:r>
            <a:r>
              <a:rPr spc="-505" dirty="0"/>
              <a:t>Experience</a:t>
            </a:r>
          </a:p>
        </p:txBody>
      </p:sp>
      <p:sp>
        <p:nvSpPr>
          <p:cNvPr id="3" name="object 3"/>
          <p:cNvSpPr txBox="1"/>
          <p:nvPr/>
        </p:nvSpPr>
        <p:spPr>
          <a:xfrm>
            <a:off x="4916487" y="3542549"/>
            <a:ext cx="5429885" cy="1701043"/>
          </a:xfrm>
          <a:prstGeom prst="rect">
            <a:avLst/>
          </a:prstGeom>
        </p:spPr>
        <p:txBody>
          <a:bodyPr vert="horz" wrap="square" lIns="0" tIns="12700" rIns="0" bIns="0" rtlCol="0">
            <a:spAutoFit/>
          </a:bodyPr>
          <a:lstStyle/>
          <a:p>
            <a:pPr marL="12700" marR="5080">
              <a:lnSpc>
                <a:spcPct val="125000"/>
              </a:lnSpc>
              <a:spcBef>
                <a:spcPts val="100"/>
              </a:spcBef>
            </a:pPr>
            <a:r>
              <a:rPr lang="en-US" sz="1600" spc="-105" dirty="0">
                <a:solidFill>
                  <a:srgbClr val="262525"/>
                </a:solidFill>
                <a:latin typeface="Arial"/>
                <a:cs typeface="Arial"/>
              </a:rPr>
              <a:t>We have discovered</a:t>
            </a:r>
            <a:r>
              <a:rPr sz="1600" spc="-105" dirty="0">
                <a:solidFill>
                  <a:srgbClr val="262525"/>
                </a:solidFill>
                <a:latin typeface="Arial"/>
                <a:cs typeface="Arial"/>
              </a:rPr>
              <a:t> </a:t>
            </a:r>
            <a:r>
              <a:rPr sz="1600" spc="-110" dirty="0">
                <a:solidFill>
                  <a:srgbClr val="262525"/>
                </a:solidFill>
                <a:latin typeface="Arial"/>
                <a:cs typeface="Arial"/>
              </a:rPr>
              <a:t>how </a:t>
            </a:r>
            <a:r>
              <a:rPr sz="1600" spc="-75" dirty="0">
                <a:solidFill>
                  <a:srgbClr val="262525"/>
                </a:solidFill>
                <a:latin typeface="Arial"/>
                <a:cs typeface="Arial"/>
              </a:rPr>
              <a:t>digital </a:t>
            </a:r>
            <a:r>
              <a:rPr sz="1600" spc="-120" dirty="0">
                <a:solidFill>
                  <a:srgbClr val="262525"/>
                </a:solidFill>
                <a:latin typeface="Arial"/>
                <a:cs typeface="Arial"/>
              </a:rPr>
              <a:t>signal </a:t>
            </a:r>
            <a:r>
              <a:rPr sz="1600" spc="-130" dirty="0">
                <a:solidFill>
                  <a:srgbClr val="262525"/>
                </a:solidFill>
                <a:latin typeface="Arial"/>
                <a:cs typeface="Arial"/>
              </a:rPr>
              <a:t>processing </a:t>
            </a:r>
            <a:r>
              <a:rPr sz="1600" spc="-114" dirty="0">
                <a:solidFill>
                  <a:srgbClr val="262525"/>
                </a:solidFill>
                <a:latin typeface="Arial"/>
                <a:cs typeface="Arial"/>
              </a:rPr>
              <a:t>techniques </a:t>
            </a:r>
            <a:r>
              <a:rPr sz="1600" spc="-140" dirty="0">
                <a:solidFill>
                  <a:srgbClr val="262525"/>
                </a:solidFill>
                <a:latin typeface="Arial"/>
                <a:cs typeface="Arial"/>
              </a:rPr>
              <a:t>used </a:t>
            </a:r>
            <a:r>
              <a:rPr sz="1600" spc="-95" dirty="0">
                <a:solidFill>
                  <a:srgbClr val="262525"/>
                </a:solidFill>
                <a:latin typeface="Arial"/>
                <a:cs typeface="Arial"/>
              </a:rPr>
              <a:t>in </a:t>
            </a:r>
            <a:r>
              <a:rPr sz="1600" spc="-145" dirty="0">
                <a:solidFill>
                  <a:srgbClr val="262525"/>
                </a:solidFill>
                <a:latin typeface="Arial"/>
                <a:cs typeface="Arial"/>
              </a:rPr>
              <a:t>MATLAB</a:t>
            </a:r>
            <a:r>
              <a:rPr sz="1600" spc="-340" dirty="0">
                <a:solidFill>
                  <a:srgbClr val="262525"/>
                </a:solidFill>
                <a:latin typeface="Arial"/>
                <a:cs typeface="Arial"/>
              </a:rPr>
              <a:t> </a:t>
            </a:r>
            <a:r>
              <a:rPr lang="en-US" sz="1600" spc="-340" dirty="0">
                <a:solidFill>
                  <a:srgbClr val="262525"/>
                </a:solidFill>
                <a:latin typeface="Arial"/>
                <a:cs typeface="Arial"/>
              </a:rPr>
              <a:t> </a:t>
            </a:r>
            <a:r>
              <a:rPr sz="1600" spc="-130" dirty="0">
                <a:solidFill>
                  <a:srgbClr val="262525"/>
                </a:solidFill>
                <a:latin typeface="Arial"/>
                <a:cs typeface="Arial"/>
              </a:rPr>
              <a:t>are </a:t>
            </a:r>
            <a:r>
              <a:rPr sz="1600" spc="-100" dirty="0">
                <a:solidFill>
                  <a:srgbClr val="262525"/>
                </a:solidFill>
                <a:latin typeface="Arial"/>
                <a:cs typeface="Arial"/>
              </a:rPr>
              <a:t>revolutionizing </a:t>
            </a:r>
            <a:r>
              <a:rPr sz="1600" spc="-75" dirty="0">
                <a:solidFill>
                  <a:srgbClr val="262525"/>
                </a:solidFill>
                <a:latin typeface="Arial"/>
                <a:cs typeface="Arial"/>
              </a:rPr>
              <a:t>the </a:t>
            </a:r>
            <a:r>
              <a:rPr sz="1600" spc="-95" dirty="0">
                <a:solidFill>
                  <a:srgbClr val="262525"/>
                </a:solidFill>
                <a:latin typeface="Arial"/>
                <a:cs typeface="Arial"/>
              </a:rPr>
              <a:t>way </a:t>
            </a:r>
            <a:r>
              <a:rPr sz="1600" spc="-85" dirty="0">
                <a:solidFill>
                  <a:srgbClr val="262525"/>
                </a:solidFill>
                <a:latin typeface="Arial"/>
                <a:cs typeface="Arial"/>
              </a:rPr>
              <a:t>we</a:t>
            </a:r>
            <a:r>
              <a:rPr sz="1600" spc="-330" dirty="0">
                <a:solidFill>
                  <a:srgbClr val="262525"/>
                </a:solidFill>
                <a:latin typeface="Arial"/>
                <a:cs typeface="Arial"/>
              </a:rPr>
              <a:t> </a:t>
            </a:r>
            <a:r>
              <a:rPr sz="1600" spc="-135" dirty="0">
                <a:solidFill>
                  <a:srgbClr val="262525"/>
                </a:solidFill>
                <a:latin typeface="Arial"/>
                <a:cs typeface="Arial"/>
              </a:rPr>
              <a:t>experience </a:t>
            </a:r>
            <a:r>
              <a:rPr sz="1600" spc="-130" dirty="0">
                <a:solidFill>
                  <a:srgbClr val="262525"/>
                </a:solidFill>
                <a:latin typeface="Arial"/>
                <a:cs typeface="Arial"/>
              </a:rPr>
              <a:t>sound.</a:t>
            </a:r>
            <a:endParaRPr lang="en-US" sz="1600" spc="-130" dirty="0">
              <a:solidFill>
                <a:srgbClr val="262525"/>
              </a:solidFill>
              <a:latin typeface="Arial"/>
              <a:cs typeface="Arial"/>
            </a:endParaRPr>
          </a:p>
          <a:p>
            <a:pPr marL="12700" marR="5080">
              <a:lnSpc>
                <a:spcPct val="125000"/>
              </a:lnSpc>
              <a:spcBef>
                <a:spcPts val="100"/>
              </a:spcBef>
            </a:pPr>
            <a:endParaRPr lang="en-US" sz="1600" spc="-130" dirty="0">
              <a:solidFill>
                <a:srgbClr val="262525"/>
              </a:solidFill>
              <a:latin typeface="Arial"/>
              <a:cs typeface="Arial"/>
            </a:endParaRPr>
          </a:p>
          <a:p>
            <a:pPr marL="12700" marR="5080">
              <a:lnSpc>
                <a:spcPct val="125000"/>
              </a:lnSpc>
              <a:spcBef>
                <a:spcPts val="100"/>
              </a:spcBef>
            </a:pPr>
            <a:r>
              <a:rPr lang="en-US" sz="2000" spc="-229" dirty="0">
                <a:solidFill>
                  <a:srgbClr val="262525"/>
                </a:solidFill>
                <a:latin typeface="Verdana"/>
                <a:cs typeface="Verdana"/>
              </a:rPr>
              <a:t>Hamza Ikram (2020-CE-06)</a:t>
            </a:r>
          </a:p>
          <a:p>
            <a:pPr marL="12700" marR="5080">
              <a:lnSpc>
                <a:spcPct val="125000"/>
              </a:lnSpc>
              <a:spcBef>
                <a:spcPts val="100"/>
              </a:spcBef>
            </a:pPr>
            <a:r>
              <a:rPr lang="en-US" sz="2000" spc="-229" dirty="0">
                <a:solidFill>
                  <a:srgbClr val="262525"/>
                </a:solidFill>
                <a:latin typeface="Verdana"/>
                <a:cs typeface="Verdana"/>
              </a:rPr>
              <a:t>Talha Arfan      (2020-CE-15)</a:t>
            </a:r>
            <a:endParaRPr lang="en-PK" sz="2000" dirty="0">
              <a:latin typeface="Verdana"/>
              <a:cs typeface="Verdana"/>
            </a:endParaRPr>
          </a:p>
        </p:txBody>
      </p:sp>
      <p:sp>
        <p:nvSpPr>
          <p:cNvPr id="8" name="object 8"/>
          <p:cNvSpPr/>
          <p:nvPr/>
        </p:nvSpPr>
        <p:spPr>
          <a:xfrm>
            <a:off x="0" y="0"/>
            <a:ext cx="4286249" cy="600074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561784"/>
            <a:ext cx="3500120" cy="633730"/>
          </a:xfrm>
          <a:prstGeom prst="rect">
            <a:avLst/>
          </a:prstGeom>
        </p:spPr>
        <p:txBody>
          <a:bodyPr vert="horz" wrap="square" lIns="0" tIns="17145" rIns="0" bIns="0" rtlCol="0">
            <a:spAutoFit/>
          </a:bodyPr>
          <a:lstStyle/>
          <a:p>
            <a:pPr marL="12700">
              <a:lnSpc>
                <a:spcPct val="100000"/>
              </a:lnSpc>
              <a:spcBef>
                <a:spcPts val="135"/>
              </a:spcBef>
            </a:pPr>
            <a:r>
              <a:rPr sz="3950" spc="-395" dirty="0"/>
              <a:t>Literature</a:t>
            </a:r>
            <a:r>
              <a:rPr sz="3950" spc="-819" dirty="0"/>
              <a:t> </a:t>
            </a:r>
            <a:r>
              <a:rPr sz="3950" spc="-440" dirty="0"/>
              <a:t>Survey</a:t>
            </a:r>
            <a:endParaRPr sz="3950" dirty="0"/>
          </a:p>
        </p:txBody>
      </p:sp>
      <p:grpSp>
        <p:nvGrpSpPr>
          <p:cNvPr id="3" name="object 3"/>
          <p:cNvGrpSpPr/>
          <p:nvPr/>
        </p:nvGrpSpPr>
        <p:grpSpPr>
          <a:xfrm>
            <a:off x="1647825" y="3175391"/>
            <a:ext cx="8192861" cy="791210"/>
            <a:chOff x="1647825" y="3175391"/>
            <a:chExt cx="8143875" cy="791210"/>
          </a:xfrm>
        </p:grpSpPr>
        <p:sp>
          <p:nvSpPr>
            <p:cNvPr id="4" name="object 4"/>
            <p:cNvSpPr/>
            <p:nvPr/>
          </p:nvSpPr>
          <p:spPr>
            <a:xfrm>
              <a:off x="1647825" y="3362324"/>
              <a:ext cx="8143875" cy="603885"/>
            </a:xfrm>
            <a:custGeom>
              <a:avLst/>
              <a:gdLst/>
              <a:ahLst/>
              <a:cxnLst/>
              <a:rect l="l" t="t" r="r" b="b"/>
              <a:pathLst>
                <a:path w="8143875" h="603885">
                  <a:moveTo>
                    <a:pt x="8143875" y="0"/>
                  </a:moveTo>
                  <a:lnTo>
                    <a:pt x="0" y="0"/>
                  </a:lnTo>
                  <a:lnTo>
                    <a:pt x="0" y="38100"/>
                  </a:lnTo>
                  <a:lnTo>
                    <a:pt x="1973592" y="38100"/>
                  </a:lnTo>
                  <a:lnTo>
                    <a:pt x="1973592" y="603656"/>
                  </a:lnTo>
                  <a:lnTo>
                    <a:pt x="2002167" y="603656"/>
                  </a:lnTo>
                  <a:lnTo>
                    <a:pt x="2002167" y="38100"/>
                  </a:lnTo>
                  <a:lnTo>
                    <a:pt x="8143875" y="38100"/>
                  </a:lnTo>
                  <a:lnTo>
                    <a:pt x="8143875" y="0"/>
                  </a:lnTo>
                  <a:close/>
                </a:path>
              </a:pathLst>
            </a:custGeom>
            <a:solidFill>
              <a:srgbClr val="B4B6E3"/>
            </a:solidFill>
          </p:spPr>
          <p:txBody>
            <a:bodyPr wrap="square" lIns="0" tIns="0" rIns="0" bIns="0" rtlCol="0"/>
            <a:lstStyle/>
            <a:p>
              <a:endParaRPr/>
            </a:p>
          </p:txBody>
        </p:sp>
        <p:sp>
          <p:nvSpPr>
            <p:cNvPr id="5" name="object 5"/>
            <p:cNvSpPr/>
            <p:nvPr/>
          </p:nvSpPr>
          <p:spPr>
            <a:xfrm>
              <a:off x="3452812" y="3180153"/>
              <a:ext cx="371475" cy="371475"/>
            </a:xfrm>
            <a:custGeom>
              <a:avLst/>
              <a:gdLst/>
              <a:ahLst/>
              <a:cxnLst/>
              <a:rect l="l" t="t" r="r" b="b"/>
              <a:pathLst>
                <a:path w="371475" h="371475">
                  <a:moveTo>
                    <a:pt x="322526" y="371475"/>
                  </a:moveTo>
                  <a:lnTo>
                    <a:pt x="48947" y="371475"/>
                  </a:lnTo>
                  <a:lnTo>
                    <a:pt x="45540" y="371139"/>
                  </a:lnTo>
                  <a:lnTo>
                    <a:pt x="10739" y="351052"/>
                  </a:lnTo>
                  <a:lnTo>
                    <a:pt x="0" y="322526"/>
                  </a:lnTo>
                  <a:lnTo>
                    <a:pt x="0" y="48947"/>
                  </a:lnTo>
                  <a:lnTo>
                    <a:pt x="17776" y="12911"/>
                  </a:lnTo>
                  <a:lnTo>
                    <a:pt x="48947" y="0"/>
                  </a:lnTo>
                  <a:lnTo>
                    <a:pt x="322526" y="0"/>
                  </a:lnTo>
                  <a:lnTo>
                    <a:pt x="358562" y="17776"/>
                  </a:lnTo>
                  <a:lnTo>
                    <a:pt x="371475" y="48947"/>
                  </a:lnTo>
                  <a:lnTo>
                    <a:pt x="371475" y="322526"/>
                  </a:lnTo>
                  <a:lnTo>
                    <a:pt x="353698" y="358562"/>
                  </a:lnTo>
                  <a:lnTo>
                    <a:pt x="325934" y="371139"/>
                  </a:lnTo>
                  <a:close/>
                </a:path>
              </a:pathLst>
            </a:custGeom>
            <a:solidFill>
              <a:srgbClr val="D9DAF1"/>
            </a:solidFill>
          </p:spPr>
          <p:txBody>
            <a:bodyPr wrap="square" lIns="0" tIns="0" rIns="0" bIns="0" rtlCol="0"/>
            <a:lstStyle/>
            <a:p>
              <a:endParaRPr/>
            </a:p>
          </p:txBody>
        </p:sp>
        <p:sp>
          <p:nvSpPr>
            <p:cNvPr id="6" name="object 6"/>
            <p:cNvSpPr/>
            <p:nvPr/>
          </p:nvSpPr>
          <p:spPr>
            <a:xfrm>
              <a:off x="3452812" y="3180153"/>
              <a:ext cx="371475" cy="371475"/>
            </a:xfrm>
            <a:custGeom>
              <a:avLst/>
              <a:gdLst/>
              <a:ahLst/>
              <a:cxnLst/>
              <a:rect l="l" t="t" r="r" b="b"/>
              <a:pathLst>
                <a:path w="371475" h="371475">
                  <a:moveTo>
                    <a:pt x="0" y="319087"/>
                  </a:moveTo>
                  <a:lnTo>
                    <a:pt x="0" y="52387"/>
                  </a:lnTo>
                  <a:lnTo>
                    <a:pt x="0" y="48947"/>
                  </a:lnTo>
                  <a:lnTo>
                    <a:pt x="335" y="45540"/>
                  </a:lnTo>
                  <a:lnTo>
                    <a:pt x="1006" y="42167"/>
                  </a:lnTo>
                  <a:lnTo>
                    <a:pt x="1677" y="38793"/>
                  </a:lnTo>
                  <a:lnTo>
                    <a:pt x="2671" y="35517"/>
                  </a:lnTo>
                  <a:lnTo>
                    <a:pt x="3987" y="32339"/>
                  </a:lnTo>
                  <a:lnTo>
                    <a:pt x="5304" y="29161"/>
                  </a:lnTo>
                  <a:lnTo>
                    <a:pt x="6917" y="26142"/>
                  </a:lnTo>
                  <a:lnTo>
                    <a:pt x="8828" y="23282"/>
                  </a:lnTo>
                  <a:lnTo>
                    <a:pt x="10739" y="20422"/>
                  </a:lnTo>
                  <a:lnTo>
                    <a:pt x="23282" y="8828"/>
                  </a:lnTo>
                  <a:lnTo>
                    <a:pt x="26142" y="6917"/>
                  </a:lnTo>
                  <a:lnTo>
                    <a:pt x="48947" y="0"/>
                  </a:lnTo>
                  <a:lnTo>
                    <a:pt x="52387" y="0"/>
                  </a:lnTo>
                  <a:lnTo>
                    <a:pt x="319087" y="0"/>
                  </a:lnTo>
                  <a:lnTo>
                    <a:pt x="322526" y="0"/>
                  </a:lnTo>
                  <a:lnTo>
                    <a:pt x="325934" y="335"/>
                  </a:lnTo>
                  <a:lnTo>
                    <a:pt x="348192" y="8828"/>
                  </a:lnTo>
                  <a:lnTo>
                    <a:pt x="351052" y="10739"/>
                  </a:lnTo>
                  <a:lnTo>
                    <a:pt x="370468" y="42167"/>
                  </a:lnTo>
                  <a:lnTo>
                    <a:pt x="371139" y="45540"/>
                  </a:lnTo>
                  <a:lnTo>
                    <a:pt x="371475" y="48947"/>
                  </a:lnTo>
                  <a:lnTo>
                    <a:pt x="371475" y="52387"/>
                  </a:lnTo>
                  <a:lnTo>
                    <a:pt x="371475" y="319087"/>
                  </a:lnTo>
                  <a:lnTo>
                    <a:pt x="371475" y="322526"/>
                  </a:lnTo>
                  <a:lnTo>
                    <a:pt x="371139" y="325934"/>
                  </a:lnTo>
                  <a:lnTo>
                    <a:pt x="370468" y="329307"/>
                  </a:lnTo>
                  <a:lnTo>
                    <a:pt x="369797" y="332681"/>
                  </a:lnTo>
                  <a:lnTo>
                    <a:pt x="345332" y="364556"/>
                  </a:lnTo>
                  <a:lnTo>
                    <a:pt x="329307" y="370468"/>
                  </a:lnTo>
                  <a:lnTo>
                    <a:pt x="325934" y="371139"/>
                  </a:lnTo>
                  <a:lnTo>
                    <a:pt x="322526" y="371475"/>
                  </a:lnTo>
                  <a:lnTo>
                    <a:pt x="319087" y="371475"/>
                  </a:lnTo>
                  <a:lnTo>
                    <a:pt x="52387" y="371475"/>
                  </a:lnTo>
                  <a:lnTo>
                    <a:pt x="48947" y="371475"/>
                  </a:lnTo>
                  <a:lnTo>
                    <a:pt x="45540" y="371139"/>
                  </a:lnTo>
                  <a:lnTo>
                    <a:pt x="42167" y="370468"/>
                  </a:lnTo>
                  <a:lnTo>
                    <a:pt x="38793" y="369797"/>
                  </a:lnTo>
                  <a:lnTo>
                    <a:pt x="8828" y="348192"/>
                  </a:lnTo>
                  <a:lnTo>
                    <a:pt x="6917" y="345332"/>
                  </a:lnTo>
                  <a:lnTo>
                    <a:pt x="1006" y="329307"/>
                  </a:lnTo>
                  <a:lnTo>
                    <a:pt x="335" y="325934"/>
                  </a:lnTo>
                  <a:lnTo>
                    <a:pt x="0" y="322526"/>
                  </a:lnTo>
                  <a:lnTo>
                    <a:pt x="0" y="319087"/>
                  </a:lnTo>
                  <a:close/>
                </a:path>
              </a:pathLst>
            </a:custGeom>
            <a:ln w="9525">
              <a:solidFill>
                <a:srgbClr val="B4B6E3"/>
              </a:solidFill>
            </a:ln>
          </p:spPr>
          <p:txBody>
            <a:bodyPr wrap="square" lIns="0" tIns="0" rIns="0" bIns="0" rtlCol="0"/>
            <a:lstStyle/>
            <a:p>
              <a:endParaRPr/>
            </a:p>
          </p:txBody>
        </p:sp>
      </p:grpSp>
      <p:sp>
        <p:nvSpPr>
          <p:cNvPr id="7" name="object 7"/>
          <p:cNvSpPr txBox="1"/>
          <p:nvPr/>
        </p:nvSpPr>
        <p:spPr>
          <a:xfrm>
            <a:off x="3563193" y="3134981"/>
            <a:ext cx="151765" cy="390525"/>
          </a:xfrm>
          <a:prstGeom prst="rect">
            <a:avLst/>
          </a:prstGeom>
        </p:spPr>
        <p:txBody>
          <a:bodyPr vert="horz" wrap="square" lIns="0" tIns="11430" rIns="0" bIns="0" rtlCol="0">
            <a:spAutoFit/>
          </a:bodyPr>
          <a:lstStyle/>
          <a:p>
            <a:pPr marL="12700">
              <a:lnSpc>
                <a:spcPct val="100000"/>
              </a:lnSpc>
              <a:spcBef>
                <a:spcPts val="90"/>
              </a:spcBef>
            </a:pPr>
            <a:r>
              <a:rPr sz="2400" spc="-270" dirty="0">
                <a:solidFill>
                  <a:srgbClr val="262525"/>
                </a:solidFill>
                <a:latin typeface="Trebuchet MS"/>
                <a:cs typeface="Trebuchet MS"/>
              </a:rPr>
              <a:t>1</a:t>
            </a:r>
            <a:endParaRPr sz="2400">
              <a:latin typeface="Trebuchet MS"/>
              <a:cs typeface="Trebuchet MS"/>
            </a:endParaRPr>
          </a:p>
        </p:txBody>
      </p:sp>
      <p:sp>
        <p:nvSpPr>
          <p:cNvPr id="8" name="object 8"/>
          <p:cNvSpPr txBox="1"/>
          <p:nvPr/>
        </p:nvSpPr>
        <p:spPr>
          <a:xfrm>
            <a:off x="2178344" y="4086946"/>
            <a:ext cx="3519525" cy="627736"/>
          </a:xfrm>
          <a:prstGeom prst="rect">
            <a:avLst/>
          </a:prstGeom>
        </p:spPr>
        <p:txBody>
          <a:bodyPr vert="horz" wrap="square" lIns="0" tIns="12065" rIns="0" bIns="0" rtlCol="0">
            <a:spAutoFit/>
          </a:bodyPr>
          <a:lstStyle/>
          <a:p>
            <a:pPr marL="12700">
              <a:lnSpc>
                <a:spcPct val="100000"/>
              </a:lnSpc>
              <a:spcBef>
                <a:spcPts val="95"/>
              </a:spcBef>
            </a:pPr>
            <a:r>
              <a:rPr lang="en-US" sz="2000" dirty="0">
                <a:latin typeface="Verdana"/>
                <a:cs typeface="Verdana"/>
              </a:rPr>
              <a:t>M. B. Rad and H. Kazemi Boroujeni in 2016</a:t>
            </a:r>
            <a:endParaRPr sz="2000" dirty="0">
              <a:latin typeface="Verdana"/>
              <a:cs typeface="Verdana"/>
            </a:endParaRPr>
          </a:p>
        </p:txBody>
      </p:sp>
      <p:sp>
        <p:nvSpPr>
          <p:cNvPr id="9" name="object 9"/>
          <p:cNvSpPr txBox="1"/>
          <p:nvPr/>
        </p:nvSpPr>
        <p:spPr>
          <a:xfrm>
            <a:off x="2178344" y="4714682"/>
            <a:ext cx="3258185" cy="1214115"/>
          </a:xfrm>
          <a:prstGeom prst="rect">
            <a:avLst/>
          </a:prstGeom>
        </p:spPr>
        <p:txBody>
          <a:bodyPr vert="horz" wrap="square" lIns="0" tIns="12700" rIns="0" bIns="0" rtlCol="0">
            <a:spAutoFit/>
          </a:bodyPr>
          <a:lstStyle/>
          <a:p>
            <a:pPr marL="33020" marR="5080" indent="-20955">
              <a:lnSpc>
                <a:spcPct val="125000"/>
              </a:lnSpc>
              <a:spcBef>
                <a:spcPts val="100"/>
              </a:spcBef>
            </a:pPr>
            <a:r>
              <a:rPr lang="en-US" sz="1600" spc="-125" dirty="0">
                <a:solidFill>
                  <a:srgbClr val="262525"/>
                </a:solidFill>
                <a:latin typeface="Trebuchet MS"/>
                <a:cs typeface="Trebuchet MS"/>
              </a:rPr>
              <a:t>An algorithm for noise reduction in digital hearing aids using the discrete wavelet transform (DWT) and adaptive filtering techniques.</a:t>
            </a:r>
            <a:endParaRPr sz="1600" dirty="0">
              <a:latin typeface="Trebuchet MS"/>
              <a:cs typeface="Trebuchet MS"/>
            </a:endParaRPr>
          </a:p>
        </p:txBody>
      </p:sp>
      <p:grpSp>
        <p:nvGrpSpPr>
          <p:cNvPr id="10" name="object 10"/>
          <p:cNvGrpSpPr/>
          <p:nvPr/>
        </p:nvGrpSpPr>
        <p:grpSpPr>
          <a:xfrm>
            <a:off x="5524500" y="2768202"/>
            <a:ext cx="381000" cy="790575"/>
            <a:chOff x="5524500" y="2768202"/>
            <a:chExt cx="381000" cy="790575"/>
          </a:xfrm>
        </p:grpSpPr>
        <p:sp>
          <p:nvSpPr>
            <p:cNvPr id="11" name="object 11"/>
            <p:cNvSpPr/>
            <p:nvPr/>
          </p:nvSpPr>
          <p:spPr>
            <a:xfrm>
              <a:off x="5697870" y="2768202"/>
              <a:ext cx="38100" cy="600075"/>
            </a:xfrm>
            <a:custGeom>
              <a:avLst/>
              <a:gdLst/>
              <a:ahLst/>
              <a:cxnLst/>
              <a:rect l="l" t="t" r="r" b="b"/>
              <a:pathLst>
                <a:path w="38100" h="600075">
                  <a:moveTo>
                    <a:pt x="38100" y="600075"/>
                  </a:moveTo>
                  <a:lnTo>
                    <a:pt x="0" y="600075"/>
                  </a:lnTo>
                  <a:lnTo>
                    <a:pt x="0" y="0"/>
                  </a:lnTo>
                  <a:lnTo>
                    <a:pt x="38100" y="0"/>
                  </a:lnTo>
                  <a:lnTo>
                    <a:pt x="38100" y="600075"/>
                  </a:lnTo>
                  <a:close/>
                </a:path>
              </a:pathLst>
            </a:custGeom>
            <a:solidFill>
              <a:srgbClr val="B4B6E3"/>
            </a:solidFill>
          </p:spPr>
          <p:txBody>
            <a:bodyPr wrap="square" lIns="0" tIns="0" rIns="0" bIns="0" rtlCol="0"/>
            <a:lstStyle/>
            <a:p>
              <a:endParaRPr/>
            </a:p>
          </p:txBody>
        </p:sp>
        <p:sp>
          <p:nvSpPr>
            <p:cNvPr id="12" name="object 12"/>
            <p:cNvSpPr/>
            <p:nvPr/>
          </p:nvSpPr>
          <p:spPr>
            <a:xfrm>
              <a:off x="5529262" y="3173006"/>
              <a:ext cx="371475" cy="381000"/>
            </a:xfrm>
            <a:custGeom>
              <a:avLst/>
              <a:gdLst/>
              <a:ahLst/>
              <a:cxnLst/>
              <a:rect l="l" t="t" r="r" b="b"/>
              <a:pathLst>
                <a:path w="371475" h="381000">
                  <a:moveTo>
                    <a:pt x="322526" y="381000"/>
                  </a:moveTo>
                  <a:lnTo>
                    <a:pt x="48947" y="381000"/>
                  </a:lnTo>
                  <a:lnTo>
                    <a:pt x="45540" y="380664"/>
                  </a:lnTo>
                  <a:lnTo>
                    <a:pt x="10739" y="360577"/>
                  </a:lnTo>
                  <a:lnTo>
                    <a:pt x="0" y="332051"/>
                  </a:lnTo>
                  <a:lnTo>
                    <a:pt x="0" y="48947"/>
                  </a:lnTo>
                  <a:lnTo>
                    <a:pt x="17776" y="12911"/>
                  </a:lnTo>
                  <a:lnTo>
                    <a:pt x="48947" y="0"/>
                  </a:lnTo>
                  <a:lnTo>
                    <a:pt x="322526" y="0"/>
                  </a:lnTo>
                  <a:lnTo>
                    <a:pt x="358562" y="17776"/>
                  </a:lnTo>
                  <a:lnTo>
                    <a:pt x="371475" y="48947"/>
                  </a:lnTo>
                  <a:lnTo>
                    <a:pt x="371475" y="332051"/>
                  </a:lnTo>
                  <a:lnTo>
                    <a:pt x="353698" y="368087"/>
                  </a:lnTo>
                  <a:lnTo>
                    <a:pt x="325934" y="380664"/>
                  </a:lnTo>
                  <a:close/>
                </a:path>
              </a:pathLst>
            </a:custGeom>
            <a:solidFill>
              <a:srgbClr val="D9DAF1"/>
            </a:solidFill>
          </p:spPr>
          <p:txBody>
            <a:bodyPr wrap="square" lIns="0" tIns="0" rIns="0" bIns="0" rtlCol="0"/>
            <a:lstStyle/>
            <a:p>
              <a:endParaRPr/>
            </a:p>
          </p:txBody>
        </p:sp>
        <p:sp>
          <p:nvSpPr>
            <p:cNvPr id="13" name="object 13"/>
            <p:cNvSpPr/>
            <p:nvPr/>
          </p:nvSpPr>
          <p:spPr>
            <a:xfrm>
              <a:off x="5529262" y="3173006"/>
              <a:ext cx="371475" cy="381000"/>
            </a:xfrm>
            <a:custGeom>
              <a:avLst/>
              <a:gdLst/>
              <a:ahLst/>
              <a:cxnLst/>
              <a:rect l="l" t="t" r="r" b="b"/>
              <a:pathLst>
                <a:path w="371475" h="381000">
                  <a:moveTo>
                    <a:pt x="0" y="328612"/>
                  </a:moveTo>
                  <a:lnTo>
                    <a:pt x="0" y="52387"/>
                  </a:lnTo>
                  <a:lnTo>
                    <a:pt x="0" y="48947"/>
                  </a:lnTo>
                  <a:lnTo>
                    <a:pt x="335" y="45540"/>
                  </a:lnTo>
                  <a:lnTo>
                    <a:pt x="8828" y="23282"/>
                  </a:lnTo>
                  <a:lnTo>
                    <a:pt x="10739" y="20422"/>
                  </a:lnTo>
                  <a:lnTo>
                    <a:pt x="23282" y="8828"/>
                  </a:lnTo>
                  <a:lnTo>
                    <a:pt x="26142" y="6917"/>
                  </a:lnTo>
                  <a:lnTo>
                    <a:pt x="48947" y="0"/>
                  </a:lnTo>
                  <a:lnTo>
                    <a:pt x="52387" y="0"/>
                  </a:lnTo>
                  <a:lnTo>
                    <a:pt x="319087" y="0"/>
                  </a:lnTo>
                  <a:lnTo>
                    <a:pt x="322526" y="0"/>
                  </a:lnTo>
                  <a:lnTo>
                    <a:pt x="325934" y="335"/>
                  </a:lnTo>
                  <a:lnTo>
                    <a:pt x="348192" y="8828"/>
                  </a:lnTo>
                  <a:lnTo>
                    <a:pt x="351052" y="10739"/>
                  </a:lnTo>
                  <a:lnTo>
                    <a:pt x="370468" y="42167"/>
                  </a:lnTo>
                  <a:lnTo>
                    <a:pt x="371139" y="45540"/>
                  </a:lnTo>
                  <a:lnTo>
                    <a:pt x="371475" y="48947"/>
                  </a:lnTo>
                  <a:lnTo>
                    <a:pt x="371475" y="52387"/>
                  </a:lnTo>
                  <a:lnTo>
                    <a:pt x="371475" y="328612"/>
                  </a:lnTo>
                  <a:lnTo>
                    <a:pt x="371475" y="332051"/>
                  </a:lnTo>
                  <a:lnTo>
                    <a:pt x="371139" y="335459"/>
                  </a:lnTo>
                  <a:lnTo>
                    <a:pt x="370468" y="338832"/>
                  </a:lnTo>
                  <a:lnTo>
                    <a:pt x="369797" y="342206"/>
                  </a:lnTo>
                  <a:lnTo>
                    <a:pt x="345332" y="374081"/>
                  </a:lnTo>
                  <a:lnTo>
                    <a:pt x="329307" y="379993"/>
                  </a:lnTo>
                  <a:lnTo>
                    <a:pt x="325934" y="380664"/>
                  </a:lnTo>
                  <a:lnTo>
                    <a:pt x="322526" y="381000"/>
                  </a:lnTo>
                  <a:lnTo>
                    <a:pt x="319087" y="381000"/>
                  </a:lnTo>
                  <a:lnTo>
                    <a:pt x="52387" y="381000"/>
                  </a:lnTo>
                  <a:lnTo>
                    <a:pt x="48947" y="381000"/>
                  </a:lnTo>
                  <a:lnTo>
                    <a:pt x="45540" y="380664"/>
                  </a:lnTo>
                  <a:lnTo>
                    <a:pt x="42167" y="379993"/>
                  </a:lnTo>
                  <a:lnTo>
                    <a:pt x="38793" y="379322"/>
                  </a:lnTo>
                  <a:lnTo>
                    <a:pt x="8828" y="357717"/>
                  </a:lnTo>
                  <a:lnTo>
                    <a:pt x="6917" y="354857"/>
                  </a:lnTo>
                  <a:lnTo>
                    <a:pt x="1006" y="338832"/>
                  </a:lnTo>
                  <a:lnTo>
                    <a:pt x="335" y="335459"/>
                  </a:lnTo>
                  <a:lnTo>
                    <a:pt x="0" y="332051"/>
                  </a:lnTo>
                  <a:lnTo>
                    <a:pt x="0" y="328612"/>
                  </a:lnTo>
                  <a:close/>
                </a:path>
              </a:pathLst>
            </a:custGeom>
            <a:ln w="9525">
              <a:solidFill>
                <a:srgbClr val="B4B6E3"/>
              </a:solidFill>
            </a:ln>
          </p:spPr>
          <p:txBody>
            <a:bodyPr wrap="square" lIns="0" tIns="0" rIns="0" bIns="0" rtlCol="0"/>
            <a:lstStyle/>
            <a:p>
              <a:endParaRPr/>
            </a:p>
          </p:txBody>
        </p:sp>
      </p:grpSp>
      <p:sp>
        <p:nvSpPr>
          <p:cNvPr id="14" name="object 14"/>
          <p:cNvSpPr txBox="1"/>
          <p:nvPr/>
        </p:nvSpPr>
        <p:spPr>
          <a:xfrm>
            <a:off x="5622974" y="3137359"/>
            <a:ext cx="187960" cy="390525"/>
          </a:xfrm>
          <a:prstGeom prst="rect">
            <a:avLst/>
          </a:prstGeom>
        </p:spPr>
        <p:txBody>
          <a:bodyPr vert="horz" wrap="square" lIns="0" tIns="11430" rIns="0" bIns="0" rtlCol="0">
            <a:spAutoFit/>
          </a:bodyPr>
          <a:lstStyle/>
          <a:p>
            <a:pPr marL="12700">
              <a:lnSpc>
                <a:spcPct val="100000"/>
              </a:lnSpc>
              <a:spcBef>
                <a:spcPts val="90"/>
              </a:spcBef>
            </a:pPr>
            <a:r>
              <a:rPr sz="2400" spc="15" dirty="0">
                <a:solidFill>
                  <a:srgbClr val="262525"/>
                </a:solidFill>
                <a:latin typeface="Trebuchet MS"/>
                <a:cs typeface="Trebuchet MS"/>
              </a:rPr>
              <a:t>2</a:t>
            </a:r>
            <a:endParaRPr sz="2400">
              <a:latin typeface="Trebuchet MS"/>
              <a:cs typeface="Trebuchet MS"/>
            </a:endParaRPr>
          </a:p>
        </p:txBody>
      </p:sp>
      <p:sp>
        <p:nvSpPr>
          <p:cNvPr id="15" name="object 15"/>
          <p:cNvSpPr txBox="1"/>
          <p:nvPr/>
        </p:nvSpPr>
        <p:spPr>
          <a:xfrm>
            <a:off x="4073415" y="1509382"/>
            <a:ext cx="3442970" cy="1712648"/>
          </a:xfrm>
          <a:prstGeom prst="rect">
            <a:avLst/>
          </a:prstGeom>
        </p:spPr>
        <p:txBody>
          <a:bodyPr vert="horz" wrap="square" lIns="0" tIns="12065" rIns="0" bIns="0" rtlCol="0">
            <a:spAutoFit/>
          </a:bodyPr>
          <a:lstStyle/>
          <a:p>
            <a:pPr algn="ctr">
              <a:lnSpc>
                <a:spcPct val="100000"/>
              </a:lnSpc>
              <a:spcBef>
                <a:spcPts val="95"/>
              </a:spcBef>
            </a:pPr>
            <a:r>
              <a:rPr lang="en-US" sz="2000" spc="-270" dirty="0">
                <a:solidFill>
                  <a:srgbClr val="262525"/>
                </a:solidFill>
                <a:latin typeface="Verdana"/>
                <a:cs typeface="Verdana"/>
              </a:rPr>
              <a:t>A.R. Vasista and R. Srinivasan in 2018</a:t>
            </a:r>
          </a:p>
          <a:p>
            <a:pPr algn="ctr">
              <a:spcBef>
                <a:spcPts val="95"/>
              </a:spcBef>
            </a:pPr>
            <a:r>
              <a:rPr lang="en-US" sz="1600" spc="-125" dirty="0">
                <a:solidFill>
                  <a:srgbClr val="262525"/>
                </a:solidFill>
                <a:latin typeface="Trebuchet MS"/>
                <a:cs typeface="Trebuchet MS"/>
              </a:rPr>
              <a:t>Enhancing speech intelligibility and reducing feedback in digital hearing aids</a:t>
            </a:r>
            <a:endParaRPr lang="en-US" sz="1600" spc="-270" dirty="0">
              <a:solidFill>
                <a:srgbClr val="262525"/>
              </a:solidFill>
              <a:latin typeface="Verdana"/>
              <a:cs typeface="Verdana"/>
            </a:endParaRPr>
          </a:p>
          <a:p>
            <a:pPr algn="ctr">
              <a:lnSpc>
                <a:spcPct val="100000"/>
              </a:lnSpc>
              <a:spcBef>
                <a:spcPts val="95"/>
              </a:spcBef>
            </a:pPr>
            <a:endParaRPr lang="en-US" sz="1600" spc="-270" dirty="0">
              <a:solidFill>
                <a:srgbClr val="262525"/>
              </a:solidFill>
              <a:latin typeface="Times New Roman" panose="02020603050405020304" pitchFamily="18" charset="0"/>
              <a:cs typeface="Times New Roman" panose="02020603050405020304" pitchFamily="18" charset="0"/>
            </a:endParaRPr>
          </a:p>
          <a:p>
            <a:pPr algn="ctr">
              <a:lnSpc>
                <a:spcPct val="100000"/>
              </a:lnSpc>
              <a:spcBef>
                <a:spcPts val="95"/>
              </a:spcBef>
            </a:pPr>
            <a:endParaRPr lang="en-US" sz="2000" spc="-270" dirty="0">
              <a:solidFill>
                <a:srgbClr val="262525"/>
              </a:solidFill>
              <a:latin typeface="Verdana"/>
              <a:cs typeface="Verdana"/>
            </a:endParaRPr>
          </a:p>
        </p:txBody>
      </p:sp>
      <p:grpSp>
        <p:nvGrpSpPr>
          <p:cNvPr id="16" name="object 16"/>
          <p:cNvGrpSpPr/>
          <p:nvPr/>
        </p:nvGrpSpPr>
        <p:grpSpPr>
          <a:xfrm>
            <a:off x="7600950" y="3175391"/>
            <a:ext cx="390525" cy="791210"/>
            <a:chOff x="7600950" y="3175391"/>
            <a:chExt cx="390525" cy="791210"/>
          </a:xfrm>
        </p:grpSpPr>
        <p:sp>
          <p:nvSpPr>
            <p:cNvPr id="17" name="object 17"/>
            <p:cNvSpPr/>
            <p:nvPr/>
          </p:nvSpPr>
          <p:spPr>
            <a:xfrm>
              <a:off x="7774320" y="3365906"/>
              <a:ext cx="38100" cy="600075"/>
            </a:xfrm>
            <a:custGeom>
              <a:avLst/>
              <a:gdLst/>
              <a:ahLst/>
              <a:cxnLst/>
              <a:rect l="l" t="t" r="r" b="b"/>
              <a:pathLst>
                <a:path w="38100" h="600075">
                  <a:moveTo>
                    <a:pt x="38100" y="600075"/>
                  </a:moveTo>
                  <a:lnTo>
                    <a:pt x="0" y="600075"/>
                  </a:lnTo>
                  <a:lnTo>
                    <a:pt x="0" y="0"/>
                  </a:lnTo>
                  <a:lnTo>
                    <a:pt x="38100" y="0"/>
                  </a:lnTo>
                  <a:lnTo>
                    <a:pt x="38100" y="600075"/>
                  </a:lnTo>
                  <a:close/>
                </a:path>
              </a:pathLst>
            </a:custGeom>
            <a:solidFill>
              <a:srgbClr val="B4B6E3"/>
            </a:solidFill>
          </p:spPr>
          <p:txBody>
            <a:bodyPr wrap="square" lIns="0" tIns="0" rIns="0" bIns="0" rtlCol="0"/>
            <a:lstStyle/>
            <a:p>
              <a:endParaRPr/>
            </a:p>
          </p:txBody>
        </p:sp>
        <p:sp>
          <p:nvSpPr>
            <p:cNvPr id="18" name="object 18"/>
            <p:cNvSpPr/>
            <p:nvPr/>
          </p:nvSpPr>
          <p:spPr>
            <a:xfrm>
              <a:off x="7605712" y="3180153"/>
              <a:ext cx="381000" cy="371475"/>
            </a:xfrm>
            <a:custGeom>
              <a:avLst/>
              <a:gdLst/>
              <a:ahLst/>
              <a:cxnLst/>
              <a:rect l="l" t="t" r="r" b="b"/>
              <a:pathLst>
                <a:path w="381000" h="371475">
                  <a:moveTo>
                    <a:pt x="332051" y="371475"/>
                  </a:moveTo>
                  <a:lnTo>
                    <a:pt x="48947" y="371475"/>
                  </a:lnTo>
                  <a:lnTo>
                    <a:pt x="45540" y="371139"/>
                  </a:lnTo>
                  <a:lnTo>
                    <a:pt x="10739" y="351052"/>
                  </a:lnTo>
                  <a:lnTo>
                    <a:pt x="0" y="322526"/>
                  </a:lnTo>
                  <a:lnTo>
                    <a:pt x="0" y="48947"/>
                  </a:lnTo>
                  <a:lnTo>
                    <a:pt x="17776" y="12911"/>
                  </a:lnTo>
                  <a:lnTo>
                    <a:pt x="48947" y="0"/>
                  </a:lnTo>
                  <a:lnTo>
                    <a:pt x="332051" y="0"/>
                  </a:lnTo>
                  <a:lnTo>
                    <a:pt x="368087" y="17776"/>
                  </a:lnTo>
                  <a:lnTo>
                    <a:pt x="381000" y="48947"/>
                  </a:lnTo>
                  <a:lnTo>
                    <a:pt x="381000" y="322526"/>
                  </a:lnTo>
                  <a:lnTo>
                    <a:pt x="363223" y="358562"/>
                  </a:lnTo>
                  <a:lnTo>
                    <a:pt x="335459" y="371139"/>
                  </a:lnTo>
                  <a:close/>
                </a:path>
              </a:pathLst>
            </a:custGeom>
            <a:solidFill>
              <a:srgbClr val="D9DAF1"/>
            </a:solidFill>
          </p:spPr>
          <p:txBody>
            <a:bodyPr wrap="square" lIns="0" tIns="0" rIns="0" bIns="0" rtlCol="0"/>
            <a:lstStyle/>
            <a:p>
              <a:endParaRPr/>
            </a:p>
          </p:txBody>
        </p:sp>
        <p:sp>
          <p:nvSpPr>
            <p:cNvPr id="19" name="object 19"/>
            <p:cNvSpPr/>
            <p:nvPr/>
          </p:nvSpPr>
          <p:spPr>
            <a:xfrm>
              <a:off x="7605712" y="3180153"/>
              <a:ext cx="381000" cy="371475"/>
            </a:xfrm>
            <a:custGeom>
              <a:avLst/>
              <a:gdLst/>
              <a:ahLst/>
              <a:cxnLst/>
              <a:rect l="l" t="t" r="r" b="b"/>
              <a:pathLst>
                <a:path w="381000" h="371475">
                  <a:moveTo>
                    <a:pt x="0" y="319087"/>
                  </a:moveTo>
                  <a:lnTo>
                    <a:pt x="0" y="52387"/>
                  </a:lnTo>
                  <a:lnTo>
                    <a:pt x="0" y="48947"/>
                  </a:lnTo>
                  <a:lnTo>
                    <a:pt x="335" y="45540"/>
                  </a:lnTo>
                  <a:lnTo>
                    <a:pt x="1006" y="42167"/>
                  </a:lnTo>
                  <a:lnTo>
                    <a:pt x="1677" y="38793"/>
                  </a:lnTo>
                  <a:lnTo>
                    <a:pt x="2671" y="35517"/>
                  </a:lnTo>
                  <a:lnTo>
                    <a:pt x="3987" y="32339"/>
                  </a:lnTo>
                  <a:lnTo>
                    <a:pt x="5304" y="29161"/>
                  </a:lnTo>
                  <a:lnTo>
                    <a:pt x="6917" y="26142"/>
                  </a:lnTo>
                  <a:lnTo>
                    <a:pt x="8828" y="23282"/>
                  </a:lnTo>
                  <a:lnTo>
                    <a:pt x="10739" y="20422"/>
                  </a:lnTo>
                  <a:lnTo>
                    <a:pt x="23282" y="8828"/>
                  </a:lnTo>
                  <a:lnTo>
                    <a:pt x="26142" y="6917"/>
                  </a:lnTo>
                  <a:lnTo>
                    <a:pt x="48947" y="0"/>
                  </a:lnTo>
                  <a:lnTo>
                    <a:pt x="52387" y="0"/>
                  </a:lnTo>
                  <a:lnTo>
                    <a:pt x="328612" y="0"/>
                  </a:lnTo>
                  <a:lnTo>
                    <a:pt x="332051" y="0"/>
                  </a:lnTo>
                  <a:lnTo>
                    <a:pt x="335459" y="335"/>
                  </a:lnTo>
                  <a:lnTo>
                    <a:pt x="357717" y="8828"/>
                  </a:lnTo>
                  <a:lnTo>
                    <a:pt x="360577" y="10739"/>
                  </a:lnTo>
                  <a:lnTo>
                    <a:pt x="379993" y="42167"/>
                  </a:lnTo>
                  <a:lnTo>
                    <a:pt x="380664" y="45540"/>
                  </a:lnTo>
                  <a:lnTo>
                    <a:pt x="381000" y="48947"/>
                  </a:lnTo>
                  <a:lnTo>
                    <a:pt x="381000" y="52387"/>
                  </a:lnTo>
                  <a:lnTo>
                    <a:pt x="381000" y="319087"/>
                  </a:lnTo>
                  <a:lnTo>
                    <a:pt x="381000" y="322526"/>
                  </a:lnTo>
                  <a:lnTo>
                    <a:pt x="380664" y="325934"/>
                  </a:lnTo>
                  <a:lnTo>
                    <a:pt x="379993" y="329307"/>
                  </a:lnTo>
                  <a:lnTo>
                    <a:pt x="379322" y="332681"/>
                  </a:lnTo>
                  <a:lnTo>
                    <a:pt x="354857" y="364556"/>
                  </a:lnTo>
                  <a:lnTo>
                    <a:pt x="338832" y="370468"/>
                  </a:lnTo>
                  <a:lnTo>
                    <a:pt x="335459" y="371139"/>
                  </a:lnTo>
                  <a:lnTo>
                    <a:pt x="332051" y="371475"/>
                  </a:lnTo>
                  <a:lnTo>
                    <a:pt x="328612" y="371475"/>
                  </a:lnTo>
                  <a:lnTo>
                    <a:pt x="52387" y="371475"/>
                  </a:lnTo>
                  <a:lnTo>
                    <a:pt x="48947" y="371475"/>
                  </a:lnTo>
                  <a:lnTo>
                    <a:pt x="45540" y="371139"/>
                  </a:lnTo>
                  <a:lnTo>
                    <a:pt x="42167" y="370468"/>
                  </a:lnTo>
                  <a:lnTo>
                    <a:pt x="38793" y="369797"/>
                  </a:lnTo>
                  <a:lnTo>
                    <a:pt x="8828" y="348192"/>
                  </a:lnTo>
                  <a:lnTo>
                    <a:pt x="6917" y="345332"/>
                  </a:lnTo>
                  <a:lnTo>
                    <a:pt x="1006" y="329307"/>
                  </a:lnTo>
                  <a:lnTo>
                    <a:pt x="335" y="325934"/>
                  </a:lnTo>
                  <a:lnTo>
                    <a:pt x="0" y="322526"/>
                  </a:lnTo>
                  <a:lnTo>
                    <a:pt x="0" y="319087"/>
                  </a:lnTo>
                  <a:close/>
                </a:path>
              </a:pathLst>
            </a:custGeom>
            <a:ln w="9525">
              <a:solidFill>
                <a:srgbClr val="B4B6E3"/>
              </a:solidFill>
            </a:ln>
          </p:spPr>
          <p:txBody>
            <a:bodyPr wrap="square" lIns="0" tIns="0" rIns="0" bIns="0" rtlCol="0"/>
            <a:lstStyle/>
            <a:p>
              <a:endParaRPr/>
            </a:p>
          </p:txBody>
        </p:sp>
      </p:grpSp>
      <p:sp>
        <p:nvSpPr>
          <p:cNvPr id="20" name="object 20"/>
          <p:cNvSpPr txBox="1"/>
          <p:nvPr/>
        </p:nvSpPr>
        <p:spPr>
          <a:xfrm>
            <a:off x="7701805" y="3134981"/>
            <a:ext cx="195580" cy="390525"/>
          </a:xfrm>
          <a:prstGeom prst="rect">
            <a:avLst/>
          </a:prstGeom>
        </p:spPr>
        <p:txBody>
          <a:bodyPr vert="horz" wrap="square" lIns="0" tIns="11430" rIns="0" bIns="0" rtlCol="0">
            <a:spAutoFit/>
          </a:bodyPr>
          <a:lstStyle/>
          <a:p>
            <a:pPr marL="12700">
              <a:lnSpc>
                <a:spcPct val="100000"/>
              </a:lnSpc>
              <a:spcBef>
                <a:spcPts val="90"/>
              </a:spcBef>
            </a:pPr>
            <a:r>
              <a:rPr sz="2400" spc="75" dirty="0">
                <a:solidFill>
                  <a:srgbClr val="262525"/>
                </a:solidFill>
                <a:latin typeface="Trebuchet MS"/>
                <a:cs typeface="Trebuchet MS"/>
              </a:rPr>
              <a:t>3</a:t>
            </a:r>
            <a:endParaRPr sz="2400">
              <a:latin typeface="Trebuchet MS"/>
              <a:cs typeface="Trebuchet MS"/>
            </a:endParaRPr>
          </a:p>
        </p:txBody>
      </p:sp>
      <p:sp>
        <p:nvSpPr>
          <p:cNvPr id="21" name="object 21"/>
          <p:cNvSpPr txBox="1"/>
          <p:nvPr/>
        </p:nvSpPr>
        <p:spPr>
          <a:xfrm>
            <a:off x="6972096" y="4086946"/>
            <a:ext cx="1644650" cy="329565"/>
          </a:xfrm>
          <a:prstGeom prst="rect">
            <a:avLst/>
          </a:prstGeom>
        </p:spPr>
        <p:txBody>
          <a:bodyPr vert="horz" wrap="square" lIns="0" tIns="12065" rIns="0" bIns="0" rtlCol="0">
            <a:spAutoFit/>
          </a:bodyPr>
          <a:lstStyle/>
          <a:p>
            <a:pPr marL="12700">
              <a:lnSpc>
                <a:spcPct val="100000"/>
              </a:lnSpc>
              <a:spcBef>
                <a:spcPts val="95"/>
              </a:spcBef>
            </a:pPr>
            <a:r>
              <a:rPr lang="en-US" sz="2000" spc="-220" dirty="0">
                <a:solidFill>
                  <a:srgbClr val="262525"/>
                </a:solidFill>
                <a:latin typeface="Verdana"/>
                <a:cs typeface="Verdana"/>
              </a:rPr>
              <a:t>G. Tamas et al.</a:t>
            </a:r>
            <a:endParaRPr sz="2000" dirty="0">
              <a:latin typeface="Verdana"/>
              <a:cs typeface="Verdana"/>
            </a:endParaRPr>
          </a:p>
        </p:txBody>
      </p:sp>
      <p:sp>
        <p:nvSpPr>
          <p:cNvPr id="22" name="object 22"/>
          <p:cNvSpPr txBox="1"/>
          <p:nvPr/>
        </p:nvSpPr>
        <p:spPr>
          <a:xfrm>
            <a:off x="6400800" y="4501765"/>
            <a:ext cx="3524885" cy="906338"/>
          </a:xfrm>
          <a:prstGeom prst="rect">
            <a:avLst/>
          </a:prstGeom>
        </p:spPr>
        <p:txBody>
          <a:bodyPr vert="horz" wrap="square" lIns="0" tIns="12700" rIns="0" bIns="0" rtlCol="0">
            <a:spAutoFit/>
          </a:bodyPr>
          <a:lstStyle/>
          <a:p>
            <a:pPr marL="12700" marR="5080" indent="45720">
              <a:lnSpc>
                <a:spcPct val="125000"/>
              </a:lnSpc>
              <a:spcBef>
                <a:spcPts val="100"/>
              </a:spcBef>
            </a:pPr>
            <a:r>
              <a:rPr lang="en-US" sz="1600" spc="-110" dirty="0">
                <a:solidFill>
                  <a:srgbClr val="262525"/>
                </a:solidFill>
                <a:latin typeface="Trebuchet MS"/>
                <a:cs typeface="Trebuchet MS"/>
              </a:rPr>
              <a:t>Hearing aid signal processing strategy based on spectral subtraction, dynamic range compression, and a notch filter.</a:t>
            </a:r>
            <a:endParaRPr sz="1600"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2" y="4762"/>
            <a:ext cx="11420475" cy="6010275"/>
          </a:xfrm>
          <a:custGeom>
            <a:avLst/>
            <a:gdLst/>
            <a:ahLst/>
            <a:cxnLst/>
            <a:rect l="l" t="t" r="r" b="b"/>
            <a:pathLst>
              <a:path w="11420475" h="6010275">
                <a:moveTo>
                  <a:pt x="0" y="0"/>
                </a:moveTo>
                <a:lnTo>
                  <a:pt x="11420475" y="0"/>
                </a:lnTo>
                <a:lnTo>
                  <a:pt x="11420475" y="6010275"/>
                </a:lnTo>
                <a:lnTo>
                  <a:pt x="0" y="6010275"/>
                </a:lnTo>
                <a:lnTo>
                  <a:pt x="0" y="0"/>
                </a:lnTo>
                <a:close/>
              </a:path>
            </a:pathLst>
          </a:custGeom>
          <a:ln w="9525">
            <a:solidFill>
              <a:srgbClr val="E4DFDE"/>
            </a:solidFill>
          </a:ln>
        </p:spPr>
        <p:txBody>
          <a:bodyPr wrap="square" lIns="0" tIns="0" rIns="0" bIns="0" rtlCol="0"/>
          <a:lstStyle/>
          <a:p>
            <a:endParaRPr/>
          </a:p>
        </p:txBody>
      </p:sp>
      <p:sp>
        <p:nvSpPr>
          <p:cNvPr id="3" name="object 3"/>
          <p:cNvSpPr txBox="1">
            <a:spLocks noGrp="1"/>
          </p:cNvSpPr>
          <p:nvPr>
            <p:ph type="title"/>
          </p:nvPr>
        </p:nvSpPr>
        <p:spPr>
          <a:xfrm>
            <a:off x="1630362" y="385617"/>
            <a:ext cx="3067685" cy="633730"/>
          </a:xfrm>
          <a:prstGeom prst="rect">
            <a:avLst/>
          </a:prstGeom>
        </p:spPr>
        <p:txBody>
          <a:bodyPr vert="horz" wrap="square" lIns="0" tIns="17145" rIns="0" bIns="0" rtlCol="0">
            <a:spAutoFit/>
          </a:bodyPr>
          <a:lstStyle/>
          <a:p>
            <a:pPr marL="12700">
              <a:lnSpc>
                <a:spcPct val="100000"/>
              </a:lnSpc>
              <a:spcBef>
                <a:spcPts val="135"/>
              </a:spcBef>
            </a:pPr>
            <a:r>
              <a:rPr sz="3950" spc="-409" dirty="0"/>
              <a:t>Dataset</a:t>
            </a:r>
            <a:r>
              <a:rPr sz="3950" spc="-919" dirty="0"/>
              <a:t> </a:t>
            </a:r>
            <a:r>
              <a:rPr sz="3950" spc="-375" dirty="0"/>
              <a:t>Details</a:t>
            </a:r>
            <a:endParaRPr sz="3950"/>
          </a:p>
        </p:txBody>
      </p:sp>
      <p:grpSp>
        <p:nvGrpSpPr>
          <p:cNvPr id="4" name="object 4"/>
          <p:cNvGrpSpPr/>
          <p:nvPr/>
        </p:nvGrpSpPr>
        <p:grpSpPr>
          <a:xfrm>
            <a:off x="1828800" y="1200150"/>
            <a:ext cx="7772400" cy="2228850"/>
            <a:chOff x="1828800" y="1200150"/>
            <a:chExt cx="7772400" cy="2228850"/>
          </a:xfrm>
        </p:grpSpPr>
        <p:sp>
          <p:nvSpPr>
            <p:cNvPr id="5" name="object 5"/>
            <p:cNvSpPr/>
            <p:nvPr/>
          </p:nvSpPr>
          <p:spPr>
            <a:xfrm>
              <a:off x="1828800" y="1200150"/>
              <a:ext cx="2228849" cy="222884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600559" y="1200150"/>
              <a:ext cx="2228849" cy="222884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7372350" y="1200150"/>
              <a:ext cx="2228849" cy="2228849"/>
            </a:xfrm>
            <a:prstGeom prst="rect">
              <a:avLst/>
            </a:prstGeom>
            <a:blipFill>
              <a:blip r:embed="rId4" cstate="print"/>
              <a:stretch>
                <a:fillRect/>
              </a:stretch>
            </a:blipFill>
          </p:spPr>
          <p:txBody>
            <a:bodyPr wrap="square" lIns="0" tIns="0" rIns="0" bIns="0" rtlCol="0"/>
            <a:lstStyle/>
            <a:p>
              <a:endParaRPr/>
            </a:p>
          </p:txBody>
        </p:sp>
      </p:grpSp>
      <p:sp>
        <p:nvSpPr>
          <p:cNvPr id="8" name="object 8"/>
          <p:cNvSpPr txBox="1"/>
          <p:nvPr/>
        </p:nvSpPr>
        <p:spPr>
          <a:xfrm>
            <a:off x="1498917" y="3515446"/>
            <a:ext cx="2956646" cy="319959"/>
          </a:xfrm>
          <a:prstGeom prst="rect">
            <a:avLst/>
          </a:prstGeom>
        </p:spPr>
        <p:txBody>
          <a:bodyPr vert="horz" wrap="square" lIns="0" tIns="12065" rIns="0" bIns="0" rtlCol="0">
            <a:spAutoFit/>
          </a:bodyPr>
          <a:lstStyle/>
          <a:p>
            <a:pPr marL="12700">
              <a:lnSpc>
                <a:spcPct val="100000"/>
              </a:lnSpc>
              <a:spcBef>
                <a:spcPts val="95"/>
              </a:spcBef>
            </a:pPr>
            <a:r>
              <a:rPr lang="en-US" sz="2000" spc="-200" dirty="0">
                <a:latin typeface="Verdana"/>
                <a:cs typeface="Verdana"/>
              </a:rPr>
              <a:t>Hearing Aid Sound Dataset</a:t>
            </a:r>
            <a:endParaRPr sz="2000" dirty="0">
              <a:latin typeface="Verdana"/>
              <a:cs typeface="Verdana"/>
            </a:endParaRPr>
          </a:p>
        </p:txBody>
      </p:sp>
      <p:sp>
        <p:nvSpPr>
          <p:cNvPr id="9" name="object 9"/>
          <p:cNvSpPr txBox="1"/>
          <p:nvPr/>
        </p:nvSpPr>
        <p:spPr>
          <a:xfrm>
            <a:off x="1637506" y="3942599"/>
            <a:ext cx="2568575" cy="910506"/>
          </a:xfrm>
          <a:prstGeom prst="rect">
            <a:avLst/>
          </a:prstGeom>
        </p:spPr>
        <p:txBody>
          <a:bodyPr vert="horz" wrap="square" lIns="0" tIns="10160" rIns="0" bIns="0" rtlCol="0">
            <a:spAutoFit/>
          </a:bodyPr>
          <a:lstStyle/>
          <a:p>
            <a:pPr marL="12700" marR="5080" indent="-1905" algn="ctr">
              <a:lnSpc>
                <a:spcPct val="126000"/>
              </a:lnSpc>
              <a:spcBef>
                <a:spcPts val="80"/>
              </a:spcBef>
            </a:pPr>
            <a:r>
              <a:rPr lang="en-US" sz="1600" spc="-130" dirty="0">
                <a:solidFill>
                  <a:srgbClr val="262525"/>
                </a:solidFill>
                <a:latin typeface="Trebuchet MS"/>
                <a:cs typeface="Trebuchet MS"/>
              </a:rPr>
              <a:t>This dataset contains hearing aid sound recordings from 10 different hearing aids.</a:t>
            </a:r>
            <a:endParaRPr sz="1600" dirty="0">
              <a:latin typeface="Trebuchet MS"/>
              <a:cs typeface="Trebuchet MS"/>
            </a:endParaRPr>
          </a:p>
        </p:txBody>
      </p:sp>
      <p:sp>
        <p:nvSpPr>
          <p:cNvPr id="10" name="object 10"/>
          <p:cNvSpPr txBox="1"/>
          <p:nvPr/>
        </p:nvSpPr>
        <p:spPr>
          <a:xfrm>
            <a:off x="4575117" y="3515446"/>
            <a:ext cx="2508250" cy="319959"/>
          </a:xfrm>
          <a:prstGeom prst="rect">
            <a:avLst/>
          </a:prstGeom>
        </p:spPr>
        <p:txBody>
          <a:bodyPr vert="horz" wrap="square" lIns="0" tIns="12065" rIns="0" bIns="0" rtlCol="0">
            <a:spAutoFit/>
          </a:bodyPr>
          <a:lstStyle/>
          <a:p>
            <a:pPr marL="12700">
              <a:lnSpc>
                <a:spcPct val="100000"/>
              </a:lnSpc>
              <a:spcBef>
                <a:spcPts val="95"/>
              </a:spcBef>
            </a:pPr>
            <a:r>
              <a:rPr lang="en-US" sz="2000" spc="-240" dirty="0">
                <a:latin typeface="Verdana"/>
                <a:cs typeface="Verdana"/>
              </a:rPr>
              <a:t>Hearing Loss Simulator</a:t>
            </a:r>
            <a:endParaRPr sz="2000" dirty="0">
              <a:latin typeface="Verdana"/>
              <a:cs typeface="Verdana"/>
            </a:endParaRPr>
          </a:p>
        </p:txBody>
      </p:sp>
      <p:sp>
        <p:nvSpPr>
          <p:cNvPr id="11" name="object 11"/>
          <p:cNvSpPr txBox="1"/>
          <p:nvPr/>
        </p:nvSpPr>
        <p:spPr>
          <a:xfrm>
            <a:off x="4455563" y="3942599"/>
            <a:ext cx="2531745" cy="599651"/>
          </a:xfrm>
          <a:prstGeom prst="rect">
            <a:avLst/>
          </a:prstGeom>
        </p:spPr>
        <p:txBody>
          <a:bodyPr vert="horz" wrap="square" lIns="0" tIns="9525" rIns="0" bIns="0" rtlCol="0">
            <a:spAutoFit/>
          </a:bodyPr>
          <a:lstStyle/>
          <a:p>
            <a:pPr marL="12065" marR="5080" indent="-53340" algn="ctr">
              <a:lnSpc>
                <a:spcPct val="126299"/>
              </a:lnSpc>
              <a:spcBef>
                <a:spcPts val="75"/>
              </a:spcBef>
            </a:pPr>
            <a:r>
              <a:rPr lang="en-US" sz="1600" spc="-110" dirty="0">
                <a:solidFill>
                  <a:srgbClr val="262525"/>
                </a:solidFill>
                <a:latin typeface="Trebuchet MS"/>
                <a:cs typeface="Trebuchet MS"/>
              </a:rPr>
              <a:t>This dataset simulates hearing loss in speech signals.</a:t>
            </a:r>
            <a:endParaRPr sz="1600" dirty="0">
              <a:latin typeface="Trebuchet MS"/>
              <a:cs typeface="Trebuchet MS"/>
            </a:endParaRPr>
          </a:p>
        </p:txBody>
      </p:sp>
      <p:sp>
        <p:nvSpPr>
          <p:cNvPr id="12" name="object 12"/>
          <p:cNvSpPr txBox="1"/>
          <p:nvPr/>
        </p:nvSpPr>
        <p:spPr>
          <a:xfrm>
            <a:off x="7847358" y="3515446"/>
            <a:ext cx="1287145" cy="329565"/>
          </a:xfrm>
          <a:prstGeom prst="rect">
            <a:avLst/>
          </a:prstGeom>
        </p:spPr>
        <p:txBody>
          <a:bodyPr vert="horz" wrap="square" lIns="0" tIns="12065" rIns="0" bIns="0" rtlCol="0">
            <a:spAutoFit/>
          </a:bodyPr>
          <a:lstStyle/>
          <a:p>
            <a:pPr marL="12700">
              <a:lnSpc>
                <a:spcPct val="100000"/>
              </a:lnSpc>
              <a:spcBef>
                <a:spcPts val="95"/>
              </a:spcBef>
            </a:pPr>
            <a:r>
              <a:rPr lang="en-US" sz="2000" spc="-265" dirty="0">
                <a:latin typeface="Verdana"/>
                <a:cs typeface="Verdana"/>
              </a:rPr>
              <a:t>AURORA 4</a:t>
            </a:r>
            <a:endParaRPr sz="2000" dirty="0">
              <a:latin typeface="Verdana"/>
              <a:cs typeface="Verdana"/>
            </a:endParaRPr>
          </a:p>
        </p:txBody>
      </p:sp>
      <p:sp>
        <p:nvSpPr>
          <p:cNvPr id="13" name="object 13"/>
          <p:cNvSpPr txBox="1"/>
          <p:nvPr/>
        </p:nvSpPr>
        <p:spPr>
          <a:xfrm>
            <a:off x="7214841" y="3942599"/>
            <a:ext cx="2508250" cy="909864"/>
          </a:xfrm>
          <a:prstGeom prst="rect">
            <a:avLst/>
          </a:prstGeom>
        </p:spPr>
        <p:txBody>
          <a:bodyPr vert="horz" wrap="square" lIns="0" tIns="9525" rIns="0" bIns="0" rtlCol="0">
            <a:spAutoFit/>
          </a:bodyPr>
          <a:lstStyle/>
          <a:p>
            <a:pPr marL="12700" marR="5080" indent="-635" algn="ctr">
              <a:lnSpc>
                <a:spcPct val="126299"/>
              </a:lnSpc>
              <a:spcBef>
                <a:spcPts val="75"/>
              </a:spcBef>
            </a:pPr>
            <a:r>
              <a:rPr lang="en-US" sz="1600" spc="-110" dirty="0">
                <a:solidFill>
                  <a:srgbClr val="262525"/>
                </a:solidFill>
                <a:latin typeface="Trebuchet MS"/>
                <a:cs typeface="Trebuchet MS"/>
              </a:rPr>
              <a:t>This dataset contains recordings of spoken language in noisy environments. </a:t>
            </a:r>
            <a:endParaRPr sz="1600"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30362" y="718992"/>
            <a:ext cx="2738755" cy="633730"/>
          </a:xfrm>
          <a:prstGeom prst="rect">
            <a:avLst/>
          </a:prstGeom>
        </p:spPr>
        <p:txBody>
          <a:bodyPr vert="horz" wrap="square" lIns="0" tIns="17145" rIns="0" bIns="0" rtlCol="0">
            <a:spAutoFit/>
          </a:bodyPr>
          <a:lstStyle/>
          <a:p>
            <a:pPr marL="12700">
              <a:lnSpc>
                <a:spcPct val="100000"/>
              </a:lnSpc>
              <a:spcBef>
                <a:spcPts val="135"/>
              </a:spcBef>
            </a:pPr>
            <a:r>
              <a:rPr sz="3950" spc="-360" dirty="0"/>
              <a:t>Methodology</a:t>
            </a:r>
            <a:endParaRPr sz="3950"/>
          </a:p>
        </p:txBody>
      </p:sp>
      <p:grpSp>
        <p:nvGrpSpPr>
          <p:cNvPr id="3" name="object 3"/>
          <p:cNvGrpSpPr/>
          <p:nvPr/>
        </p:nvGrpSpPr>
        <p:grpSpPr>
          <a:xfrm>
            <a:off x="1647825" y="1543050"/>
            <a:ext cx="3981450" cy="1733550"/>
            <a:chOff x="1647825" y="1543050"/>
            <a:chExt cx="3981450" cy="1733550"/>
          </a:xfrm>
        </p:grpSpPr>
        <p:sp>
          <p:nvSpPr>
            <p:cNvPr id="4" name="object 4"/>
            <p:cNvSpPr/>
            <p:nvPr/>
          </p:nvSpPr>
          <p:spPr>
            <a:xfrm>
              <a:off x="1652587" y="1547812"/>
              <a:ext cx="3971925" cy="1724025"/>
            </a:xfrm>
            <a:custGeom>
              <a:avLst/>
              <a:gdLst/>
              <a:ahLst/>
              <a:cxnLst/>
              <a:rect l="l" t="t" r="r" b="b"/>
              <a:pathLst>
                <a:path w="3971925" h="1724025">
                  <a:moveTo>
                    <a:pt x="3922976" y="1724025"/>
                  </a:moveTo>
                  <a:lnTo>
                    <a:pt x="48948" y="1724025"/>
                  </a:lnTo>
                  <a:lnTo>
                    <a:pt x="45539" y="1723691"/>
                  </a:lnTo>
                  <a:lnTo>
                    <a:pt x="10744" y="1703603"/>
                  </a:lnTo>
                  <a:lnTo>
                    <a:pt x="0" y="1675076"/>
                  </a:lnTo>
                  <a:lnTo>
                    <a:pt x="0" y="48948"/>
                  </a:lnTo>
                  <a:lnTo>
                    <a:pt x="17773" y="12915"/>
                  </a:lnTo>
                  <a:lnTo>
                    <a:pt x="48948" y="0"/>
                  </a:lnTo>
                  <a:lnTo>
                    <a:pt x="3922976" y="0"/>
                  </a:lnTo>
                  <a:lnTo>
                    <a:pt x="3959009" y="17773"/>
                  </a:lnTo>
                  <a:lnTo>
                    <a:pt x="3971925" y="48948"/>
                  </a:lnTo>
                  <a:lnTo>
                    <a:pt x="3971925" y="1675076"/>
                  </a:lnTo>
                  <a:lnTo>
                    <a:pt x="3954151" y="1711109"/>
                  </a:lnTo>
                  <a:lnTo>
                    <a:pt x="3926385" y="1723691"/>
                  </a:lnTo>
                  <a:close/>
                </a:path>
              </a:pathLst>
            </a:custGeom>
            <a:solidFill>
              <a:srgbClr val="D9DAF1"/>
            </a:solidFill>
          </p:spPr>
          <p:txBody>
            <a:bodyPr wrap="square" lIns="0" tIns="0" rIns="0" bIns="0" rtlCol="0"/>
            <a:lstStyle/>
            <a:p>
              <a:endParaRPr/>
            </a:p>
          </p:txBody>
        </p:sp>
        <p:sp>
          <p:nvSpPr>
            <p:cNvPr id="5" name="object 5"/>
            <p:cNvSpPr/>
            <p:nvPr/>
          </p:nvSpPr>
          <p:spPr>
            <a:xfrm>
              <a:off x="1652587" y="1547812"/>
              <a:ext cx="3971925" cy="1724025"/>
            </a:xfrm>
            <a:custGeom>
              <a:avLst/>
              <a:gdLst/>
              <a:ahLst/>
              <a:cxnLst/>
              <a:rect l="l" t="t" r="r" b="b"/>
              <a:pathLst>
                <a:path w="3971925" h="1724025">
                  <a:moveTo>
                    <a:pt x="0" y="1671637"/>
                  </a:moveTo>
                  <a:lnTo>
                    <a:pt x="0" y="52387"/>
                  </a:lnTo>
                  <a:lnTo>
                    <a:pt x="0" y="48948"/>
                  </a:lnTo>
                  <a:lnTo>
                    <a:pt x="333" y="45539"/>
                  </a:lnTo>
                  <a:lnTo>
                    <a:pt x="1009" y="42167"/>
                  </a:lnTo>
                  <a:lnTo>
                    <a:pt x="1676" y="38795"/>
                  </a:lnTo>
                  <a:lnTo>
                    <a:pt x="2667" y="35518"/>
                  </a:lnTo>
                  <a:lnTo>
                    <a:pt x="3990" y="32337"/>
                  </a:lnTo>
                  <a:lnTo>
                    <a:pt x="5305" y="29165"/>
                  </a:lnTo>
                  <a:lnTo>
                    <a:pt x="6915" y="26146"/>
                  </a:lnTo>
                  <a:lnTo>
                    <a:pt x="32337" y="3990"/>
                  </a:lnTo>
                  <a:lnTo>
                    <a:pt x="35518" y="2667"/>
                  </a:lnTo>
                  <a:lnTo>
                    <a:pt x="38795" y="1676"/>
                  </a:lnTo>
                  <a:lnTo>
                    <a:pt x="42167" y="1009"/>
                  </a:lnTo>
                  <a:lnTo>
                    <a:pt x="45539" y="333"/>
                  </a:lnTo>
                  <a:lnTo>
                    <a:pt x="48948" y="0"/>
                  </a:lnTo>
                  <a:lnTo>
                    <a:pt x="52387" y="0"/>
                  </a:lnTo>
                  <a:lnTo>
                    <a:pt x="3919537" y="0"/>
                  </a:lnTo>
                  <a:lnTo>
                    <a:pt x="3922976" y="0"/>
                  </a:lnTo>
                  <a:lnTo>
                    <a:pt x="3926385" y="333"/>
                  </a:lnTo>
                  <a:lnTo>
                    <a:pt x="3929757" y="1009"/>
                  </a:lnTo>
                  <a:lnTo>
                    <a:pt x="3933129" y="1676"/>
                  </a:lnTo>
                  <a:lnTo>
                    <a:pt x="3936406" y="2667"/>
                  </a:lnTo>
                  <a:lnTo>
                    <a:pt x="3939587" y="3990"/>
                  </a:lnTo>
                  <a:lnTo>
                    <a:pt x="3942759" y="5305"/>
                  </a:lnTo>
                  <a:lnTo>
                    <a:pt x="3956580" y="15344"/>
                  </a:lnTo>
                  <a:lnTo>
                    <a:pt x="3959009" y="17773"/>
                  </a:lnTo>
                  <a:lnTo>
                    <a:pt x="3970915" y="42167"/>
                  </a:lnTo>
                  <a:lnTo>
                    <a:pt x="3971591" y="45539"/>
                  </a:lnTo>
                  <a:lnTo>
                    <a:pt x="3971925" y="48948"/>
                  </a:lnTo>
                  <a:lnTo>
                    <a:pt x="3971925" y="52387"/>
                  </a:lnTo>
                  <a:lnTo>
                    <a:pt x="3971925" y="1671637"/>
                  </a:lnTo>
                  <a:lnTo>
                    <a:pt x="3971925" y="1675076"/>
                  </a:lnTo>
                  <a:lnTo>
                    <a:pt x="3971591" y="1678485"/>
                  </a:lnTo>
                  <a:lnTo>
                    <a:pt x="3970915" y="1681857"/>
                  </a:lnTo>
                  <a:lnTo>
                    <a:pt x="3970248" y="1685229"/>
                  </a:lnTo>
                  <a:lnTo>
                    <a:pt x="3956580" y="1708680"/>
                  </a:lnTo>
                  <a:lnTo>
                    <a:pt x="3954151" y="1711109"/>
                  </a:lnTo>
                  <a:lnTo>
                    <a:pt x="3939587" y="1720034"/>
                  </a:lnTo>
                  <a:lnTo>
                    <a:pt x="3936406" y="1721358"/>
                  </a:lnTo>
                  <a:lnTo>
                    <a:pt x="3933129" y="1722348"/>
                  </a:lnTo>
                  <a:lnTo>
                    <a:pt x="3929757" y="1723015"/>
                  </a:lnTo>
                  <a:lnTo>
                    <a:pt x="3926385" y="1723691"/>
                  </a:lnTo>
                  <a:lnTo>
                    <a:pt x="3922976" y="1724025"/>
                  </a:lnTo>
                  <a:lnTo>
                    <a:pt x="3919537" y="1724025"/>
                  </a:lnTo>
                  <a:lnTo>
                    <a:pt x="52387" y="1724025"/>
                  </a:lnTo>
                  <a:lnTo>
                    <a:pt x="48948" y="1724025"/>
                  </a:lnTo>
                  <a:lnTo>
                    <a:pt x="45539" y="1723691"/>
                  </a:lnTo>
                  <a:lnTo>
                    <a:pt x="42167" y="1723015"/>
                  </a:lnTo>
                  <a:lnTo>
                    <a:pt x="38795" y="1722348"/>
                  </a:lnTo>
                  <a:lnTo>
                    <a:pt x="35518" y="1721358"/>
                  </a:lnTo>
                  <a:lnTo>
                    <a:pt x="32337" y="1720034"/>
                  </a:lnTo>
                  <a:lnTo>
                    <a:pt x="29165" y="1718719"/>
                  </a:lnTo>
                  <a:lnTo>
                    <a:pt x="15344" y="1708680"/>
                  </a:lnTo>
                  <a:lnTo>
                    <a:pt x="12915" y="1706251"/>
                  </a:lnTo>
                  <a:lnTo>
                    <a:pt x="3990" y="1691687"/>
                  </a:lnTo>
                  <a:lnTo>
                    <a:pt x="2667" y="1688506"/>
                  </a:lnTo>
                  <a:lnTo>
                    <a:pt x="1676" y="1685229"/>
                  </a:lnTo>
                  <a:lnTo>
                    <a:pt x="1009" y="1681857"/>
                  </a:lnTo>
                  <a:lnTo>
                    <a:pt x="333" y="1678485"/>
                  </a:lnTo>
                  <a:lnTo>
                    <a:pt x="0" y="1675076"/>
                  </a:lnTo>
                  <a:lnTo>
                    <a:pt x="0" y="1671637"/>
                  </a:lnTo>
                  <a:close/>
                </a:path>
              </a:pathLst>
            </a:custGeom>
            <a:ln w="9525">
              <a:solidFill>
                <a:srgbClr val="B4B6E3"/>
              </a:solidFill>
            </a:ln>
          </p:spPr>
          <p:txBody>
            <a:bodyPr wrap="square" lIns="0" tIns="0" rIns="0" bIns="0" rtlCol="0"/>
            <a:lstStyle/>
            <a:p>
              <a:endParaRPr/>
            </a:p>
          </p:txBody>
        </p:sp>
      </p:grpSp>
      <p:sp>
        <p:nvSpPr>
          <p:cNvPr id="6" name="object 6"/>
          <p:cNvSpPr txBox="1"/>
          <p:nvPr/>
        </p:nvSpPr>
        <p:spPr>
          <a:xfrm>
            <a:off x="1811337" y="1677121"/>
            <a:ext cx="3647440" cy="1341714"/>
          </a:xfrm>
          <a:prstGeom prst="rect">
            <a:avLst/>
          </a:prstGeom>
        </p:spPr>
        <p:txBody>
          <a:bodyPr vert="horz" wrap="square" lIns="0" tIns="12065" rIns="0" bIns="0" rtlCol="0">
            <a:spAutoFit/>
          </a:bodyPr>
          <a:lstStyle/>
          <a:p>
            <a:pPr marL="12700">
              <a:lnSpc>
                <a:spcPct val="100000"/>
              </a:lnSpc>
              <a:spcBef>
                <a:spcPts val="95"/>
              </a:spcBef>
            </a:pPr>
            <a:r>
              <a:rPr lang="en-US" sz="2000" dirty="0">
                <a:latin typeface="Arial"/>
                <a:cs typeface="Arial"/>
              </a:rPr>
              <a:t>Understand the Hearing Aid System</a:t>
            </a:r>
            <a:endParaRPr sz="2000" dirty="0">
              <a:latin typeface="Arial"/>
              <a:cs typeface="Arial"/>
            </a:endParaRPr>
          </a:p>
          <a:p>
            <a:pPr marL="12700" marR="5080">
              <a:lnSpc>
                <a:spcPct val="125000"/>
              </a:lnSpc>
              <a:spcBef>
                <a:spcPts val="970"/>
              </a:spcBef>
            </a:pPr>
            <a:r>
              <a:rPr lang="en-US" sz="1600" spc="-125" dirty="0">
                <a:solidFill>
                  <a:srgbClr val="262525"/>
                </a:solidFill>
                <a:latin typeface="Trebuchet MS"/>
                <a:cs typeface="Trebuchet MS"/>
              </a:rPr>
              <a:t>The first step is to understand the basic architecture of the hearing aid system.</a:t>
            </a:r>
            <a:endParaRPr sz="1600" dirty="0">
              <a:latin typeface="Trebuchet MS"/>
              <a:cs typeface="Trebuchet MS"/>
            </a:endParaRPr>
          </a:p>
        </p:txBody>
      </p:sp>
      <p:grpSp>
        <p:nvGrpSpPr>
          <p:cNvPr id="7" name="object 7"/>
          <p:cNvGrpSpPr/>
          <p:nvPr/>
        </p:nvGrpSpPr>
        <p:grpSpPr>
          <a:xfrm>
            <a:off x="5800725" y="1543050"/>
            <a:ext cx="3990975" cy="1733550"/>
            <a:chOff x="5800725" y="1543050"/>
            <a:chExt cx="3990975" cy="1733550"/>
          </a:xfrm>
        </p:grpSpPr>
        <p:sp>
          <p:nvSpPr>
            <p:cNvPr id="8" name="object 8"/>
            <p:cNvSpPr/>
            <p:nvPr/>
          </p:nvSpPr>
          <p:spPr>
            <a:xfrm>
              <a:off x="5805487" y="1547812"/>
              <a:ext cx="3981450" cy="1724025"/>
            </a:xfrm>
            <a:custGeom>
              <a:avLst/>
              <a:gdLst/>
              <a:ahLst/>
              <a:cxnLst/>
              <a:rect l="l" t="t" r="r" b="b"/>
              <a:pathLst>
                <a:path w="3981450" h="1724025">
                  <a:moveTo>
                    <a:pt x="3932491" y="1724025"/>
                  </a:moveTo>
                  <a:lnTo>
                    <a:pt x="48948" y="1724025"/>
                  </a:lnTo>
                  <a:lnTo>
                    <a:pt x="45539" y="1723691"/>
                  </a:lnTo>
                  <a:lnTo>
                    <a:pt x="10734" y="1703603"/>
                  </a:lnTo>
                  <a:lnTo>
                    <a:pt x="0" y="1675076"/>
                  </a:lnTo>
                  <a:lnTo>
                    <a:pt x="0" y="48948"/>
                  </a:lnTo>
                  <a:lnTo>
                    <a:pt x="17773" y="12915"/>
                  </a:lnTo>
                  <a:lnTo>
                    <a:pt x="48948" y="0"/>
                  </a:lnTo>
                  <a:lnTo>
                    <a:pt x="3932491" y="0"/>
                  </a:lnTo>
                  <a:lnTo>
                    <a:pt x="3968496" y="17773"/>
                  </a:lnTo>
                  <a:lnTo>
                    <a:pt x="3981450" y="48948"/>
                  </a:lnTo>
                  <a:lnTo>
                    <a:pt x="3981450" y="1675076"/>
                  </a:lnTo>
                  <a:lnTo>
                    <a:pt x="3963638" y="1711109"/>
                  </a:lnTo>
                  <a:lnTo>
                    <a:pt x="3935920" y="1723691"/>
                  </a:lnTo>
                  <a:close/>
                </a:path>
              </a:pathLst>
            </a:custGeom>
            <a:solidFill>
              <a:srgbClr val="D9DAF1"/>
            </a:solidFill>
          </p:spPr>
          <p:txBody>
            <a:bodyPr wrap="square" lIns="0" tIns="0" rIns="0" bIns="0" rtlCol="0"/>
            <a:lstStyle/>
            <a:p>
              <a:endParaRPr/>
            </a:p>
          </p:txBody>
        </p:sp>
        <p:sp>
          <p:nvSpPr>
            <p:cNvPr id="9" name="object 9"/>
            <p:cNvSpPr/>
            <p:nvPr/>
          </p:nvSpPr>
          <p:spPr>
            <a:xfrm>
              <a:off x="5805487" y="1547812"/>
              <a:ext cx="3981450" cy="1724025"/>
            </a:xfrm>
            <a:custGeom>
              <a:avLst/>
              <a:gdLst/>
              <a:ahLst/>
              <a:cxnLst/>
              <a:rect l="l" t="t" r="r" b="b"/>
              <a:pathLst>
                <a:path w="3981450" h="1724025">
                  <a:moveTo>
                    <a:pt x="0" y="1671637"/>
                  </a:moveTo>
                  <a:lnTo>
                    <a:pt x="0" y="52387"/>
                  </a:lnTo>
                  <a:lnTo>
                    <a:pt x="0" y="48948"/>
                  </a:lnTo>
                  <a:lnTo>
                    <a:pt x="333" y="45539"/>
                  </a:lnTo>
                  <a:lnTo>
                    <a:pt x="1009" y="42167"/>
                  </a:lnTo>
                  <a:lnTo>
                    <a:pt x="1676" y="38795"/>
                  </a:lnTo>
                  <a:lnTo>
                    <a:pt x="2666" y="35518"/>
                  </a:lnTo>
                  <a:lnTo>
                    <a:pt x="3990" y="32337"/>
                  </a:lnTo>
                  <a:lnTo>
                    <a:pt x="5305" y="29165"/>
                  </a:lnTo>
                  <a:lnTo>
                    <a:pt x="6915" y="26146"/>
                  </a:lnTo>
                  <a:lnTo>
                    <a:pt x="8829" y="23279"/>
                  </a:lnTo>
                  <a:lnTo>
                    <a:pt x="10734" y="20421"/>
                  </a:lnTo>
                  <a:lnTo>
                    <a:pt x="12915" y="17773"/>
                  </a:lnTo>
                  <a:lnTo>
                    <a:pt x="15344" y="15344"/>
                  </a:lnTo>
                  <a:lnTo>
                    <a:pt x="17773" y="12915"/>
                  </a:lnTo>
                  <a:lnTo>
                    <a:pt x="20421" y="10744"/>
                  </a:lnTo>
                  <a:lnTo>
                    <a:pt x="23279" y="8829"/>
                  </a:lnTo>
                  <a:lnTo>
                    <a:pt x="26146" y="6915"/>
                  </a:lnTo>
                  <a:lnTo>
                    <a:pt x="29165" y="5305"/>
                  </a:lnTo>
                  <a:lnTo>
                    <a:pt x="32337" y="3990"/>
                  </a:lnTo>
                  <a:lnTo>
                    <a:pt x="35518" y="2667"/>
                  </a:lnTo>
                  <a:lnTo>
                    <a:pt x="38795" y="1676"/>
                  </a:lnTo>
                  <a:lnTo>
                    <a:pt x="42167" y="1009"/>
                  </a:lnTo>
                  <a:lnTo>
                    <a:pt x="45539" y="333"/>
                  </a:lnTo>
                  <a:lnTo>
                    <a:pt x="48948" y="0"/>
                  </a:lnTo>
                  <a:lnTo>
                    <a:pt x="52387" y="0"/>
                  </a:lnTo>
                  <a:lnTo>
                    <a:pt x="3929062" y="0"/>
                  </a:lnTo>
                  <a:lnTo>
                    <a:pt x="3932491" y="0"/>
                  </a:lnTo>
                  <a:lnTo>
                    <a:pt x="3935920" y="333"/>
                  </a:lnTo>
                  <a:lnTo>
                    <a:pt x="3939254" y="1009"/>
                  </a:lnTo>
                  <a:lnTo>
                    <a:pt x="3942683" y="1676"/>
                  </a:lnTo>
                  <a:lnTo>
                    <a:pt x="3945921" y="2667"/>
                  </a:lnTo>
                  <a:lnTo>
                    <a:pt x="3949064" y="3990"/>
                  </a:lnTo>
                  <a:lnTo>
                    <a:pt x="3952303" y="5305"/>
                  </a:lnTo>
                  <a:lnTo>
                    <a:pt x="3978782" y="35518"/>
                  </a:lnTo>
                  <a:lnTo>
                    <a:pt x="3981450" y="48948"/>
                  </a:lnTo>
                  <a:lnTo>
                    <a:pt x="3981450" y="52387"/>
                  </a:lnTo>
                  <a:lnTo>
                    <a:pt x="3981450" y="1671637"/>
                  </a:lnTo>
                  <a:lnTo>
                    <a:pt x="3981450" y="1675076"/>
                  </a:lnTo>
                  <a:lnTo>
                    <a:pt x="3981069" y="1678485"/>
                  </a:lnTo>
                  <a:lnTo>
                    <a:pt x="3980402" y="1681857"/>
                  </a:lnTo>
                  <a:lnTo>
                    <a:pt x="3979735" y="1685229"/>
                  </a:lnTo>
                  <a:lnTo>
                    <a:pt x="3958208" y="1715195"/>
                  </a:lnTo>
                  <a:lnTo>
                    <a:pt x="3955351" y="1717109"/>
                  </a:lnTo>
                  <a:lnTo>
                    <a:pt x="3952303" y="1718719"/>
                  </a:lnTo>
                  <a:lnTo>
                    <a:pt x="3949064" y="1720034"/>
                  </a:lnTo>
                  <a:lnTo>
                    <a:pt x="3945921" y="1721358"/>
                  </a:lnTo>
                  <a:lnTo>
                    <a:pt x="3942683" y="1722348"/>
                  </a:lnTo>
                  <a:lnTo>
                    <a:pt x="3939254" y="1723015"/>
                  </a:lnTo>
                  <a:lnTo>
                    <a:pt x="3935920" y="1723691"/>
                  </a:lnTo>
                  <a:lnTo>
                    <a:pt x="3932491" y="1724025"/>
                  </a:lnTo>
                  <a:lnTo>
                    <a:pt x="3929062" y="1724025"/>
                  </a:lnTo>
                  <a:lnTo>
                    <a:pt x="52387" y="1724025"/>
                  </a:lnTo>
                  <a:lnTo>
                    <a:pt x="48948" y="1724025"/>
                  </a:lnTo>
                  <a:lnTo>
                    <a:pt x="45539" y="1723691"/>
                  </a:lnTo>
                  <a:lnTo>
                    <a:pt x="42167" y="1723015"/>
                  </a:lnTo>
                  <a:lnTo>
                    <a:pt x="38795" y="1722348"/>
                  </a:lnTo>
                  <a:lnTo>
                    <a:pt x="35518" y="1721358"/>
                  </a:lnTo>
                  <a:lnTo>
                    <a:pt x="32337" y="1720034"/>
                  </a:lnTo>
                  <a:lnTo>
                    <a:pt x="29165" y="1718719"/>
                  </a:lnTo>
                  <a:lnTo>
                    <a:pt x="15344" y="1708680"/>
                  </a:lnTo>
                  <a:lnTo>
                    <a:pt x="12915" y="1706251"/>
                  </a:lnTo>
                  <a:lnTo>
                    <a:pt x="10734" y="1703603"/>
                  </a:lnTo>
                  <a:lnTo>
                    <a:pt x="8829" y="1700745"/>
                  </a:lnTo>
                  <a:lnTo>
                    <a:pt x="6915" y="1697878"/>
                  </a:lnTo>
                  <a:lnTo>
                    <a:pt x="5305" y="1694859"/>
                  </a:lnTo>
                  <a:lnTo>
                    <a:pt x="3990" y="1691687"/>
                  </a:lnTo>
                  <a:lnTo>
                    <a:pt x="2666" y="1688506"/>
                  </a:lnTo>
                  <a:lnTo>
                    <a:pt x="1676" y="1685229"/>
                  </a:lnTo>
                  <a:lnTo>
                    <a:pt x="1009" y="1681857"/>
                  </a:lnTo>
                  <a:lnTo>
                    <a:pt x="333" y="1678485"/>
                  </a:lnTo>
                  <a:lnTo>
                    <a:pt x="0" y="1675076"/>
                  </a:lnTo>
                  <a:lnTo>
                    <a:pt x="0" y="1671637"/>
                  </a:lnTo>
                  <a:close/>
                </a:path>
              </a:pathLst>
            </a:custGeom>
            <a:ln w="9524">
              <a:solidFill>
                <a:srgbClr val="B4B6E3"/>
              </a:solidFill>
            </a:ln>
          </p:spPr>
          <p:txBody>
            <a:bodyPr wrap="square" lIns="0" tIns="0" rIns="0" bIns="0" rtlCol="0"/>
            <a:lstStyle/>
            <a:p>
              <a:endParaRPr/>
            </a:p>
          </p:txBody>
        </p:sp>
      </p:grpSp>
      <p:grpSp>
        <p:nvGrpSpPr>
          <p:cNvPr id="10" name="object 10"/>
          <p:cNvGrpSpPr/>
          <p:nvPr/>
        </p:nvGrpSpPr>
        <p:grpSpPr>
          <a:xfrm>
            <a:off x="1647825" y="3448050"/>
            <a:ext cx="3981450" cy="1743075"/>
            <a:chOff x="1647825" y="3448050"/>
            <a:chExt cx="3981450" cy="1743075"/>
          </a:xfrm>
        </p:grpSpPr>
        <p:sp>
          <p:nvSpPr>
            <p:cNvPr id="11" name="object 11"/>
            <p:cNvSpPr/>
            <p:nvPr/>
          </p:nvSpPr>
          <p:spPr>
            <a:xfrm>
              <a:off x="1652587" y="3452812"/>
              <a:ext cx="3971925" cy="1733550"/>
            </a:xfrm>
            <a:custGeom>
              <a:avLst/>
              <a:gdLst/>
              <a:ahLst/>
              <a:cxnLst/>
              <a:rect l="l" t="t" r="r" b="b"/>
              <a:pathLst>
                <a:path w="3971925" h="1733550">
                  <a:moveTo>
                    <a:pt x="3922976" y="1733550"/>
                  </a:moveTo>
                  <a:lnTo>
                    <a:pt x="48948" y="1733550"/>
                  </a:lnTo>
                  <a:lnTo>
                    <a:pt x="45539" y="1733216"/>
                  </a:lnTo>
                  <a:lnTo>
                    <a:pt x="10744" y="1713128"/>
                  </a:lnTo>
                  <a:lnTo>
                    <a:pt x="0" y="1684601"/>
                  </a:lnTo>
                  <a:lnTo>
                    <a:pt x="0" y="48948"/>
                  </a:lnTo>
                  <a:lnTo>
                    <a:pt x="17773" y="12915"/>
                  </a:lnTo>
                  <a:lnTo>
                    <a:pt x="48948" y="0"/>
                  </a:lnTo>
                  <a:lnTo>
                    <a:pt x="3922976" y="0"/>
                  </a:lnTo>
                  <a:lnTo>
                    <a:pt x="3959009" y="17773"/>
                  </a:lnTo>
                  <a:lnTo>
                    <a:pt x="3971925" y="48948"/>
                  </a:lnTo>
                  <a:lnTo>
                    <a:pt x="3971925" y="1684601"/>
                  </a:lnTo>
                  <a:lnTo>
                    <a:pt x="3954151" y="1720634"/>
                  </a:lnTo>
                  <a:lnTo>
                    <a:pt x="3926385" y="1733216"/>
                  </a:lnTo>
                  <a:close/>
                </a:path>
              </a:pathLst>
            </a:custGeom>
            <a:solidFill>
              <a:srgbClr val="D9DAF1"/>
            </a:solidFill>
          </p:spPr>
          <p:txBody>
            <a:bodyPr wrap="square" lIns="0" tIns="0" rIns="0" bIns="0" rtlCol="0"/>
            <a:lstStyle/>
            <a:p>
              <a:endParaRPr/>
            </a:p>
          </p:txBody>
        </p:sp>
        <p:sp>
          <p:nvSpPr>
            <p:cNvPr id="12" name="object 12"/>
            <p:cNvSpPr/>
            <p:nvPr/>
          </p:nvSpPr>
          <p:spPr>
            <a:xfrm>
              <a:off x="1652587" y="3452812"/>
              <a:ext cx="3971925" cy="1733550"/>
            </a:xfrm>
            <a:custGeom>
              <a:avLst/>
              <a:gdLst/>
              <a:ahLst/>
              <a:cxnLst/>
              <a:rect l="l" t="t" r="r" b="b"/>
              <a:pathLst>
                <a:path w="3971925" h="1733550">
                  <a:moveTo>
                    <a:pt x="0" y="1681162"/>
                  </a:moveTo>
                  <a:lnTo>
                    <a:pt x="0" y="52387"/>
                  </a:lnTo>
                  <a:lnTo>
                    <a:pt x="0" y="48948"/>
                  </a:lnTo>
                  <a:lnTo>
                    <a:pt x="333" y="45539"/>
                  </a:lnTo>
                  <a:lnTo>
                    <a:pt x="1009" y="42167"/>
                  </a:lnTo>
                  <a:lnTo>
                    <a:pt x="1676" y="38795"/>
                  </a:lnTo>
                  <a:lnTo>
                    <a:pt x="2667" y="35518"/>
                  </a:lnTo>
                  <a:lnTo>
                    <a:pt x="3990" y="32337"/>
                  </a:lnTo>
                  <a:lnTo>
                    <a:pt x="5305" y="29165"/>
                  </a:lnTo>
                  <a:lnTo>
                    <a:pt x="6915" y="26146"/>
                  </a:lnTo>
                  <a:lnTo>
                    <a:pt x="8829" y="23279"/>
                  </a:lnTo>
                  <a:lnTo>
                    <a:pt x="10744" y="20421"/>
                  </a:lnTo>
                  <a:lnTo>
                    <a:pt x="12915" y="17773"/>
                  </a:lnTo>
                  <a:lnTo>
                    <a:pt x="15344" y="15344"/>
                  </a:lnTo>
                  <a:lnTo>
                    <a:pt x="17773" y="12915"/>
                  </a:lnTo>
                  <a:lnTo>
                    <a:pt x="20421" y="10734"/>
                  </a:lnTo>
                  <a:lnTo>
                    <a:pt x="23279" y="8829"/>
                  </a:lnTo>
                  <a:lnTo>
                    <a:pt x="26146" y="6915"/>
                  </a:lnTo>
                  <a:lnTo>
                    <a:pt x="29165" y="5305"/>
                  </a:lnTo>
                  <a:lnTo>
                    <a:pt x="32337" y="3990"/>
                  </a:lnTo>
                  <a:lnTo>
                    <a:pt x="35518" y="2666"/>
                  </a:lnTo>
                  <a:lnTo>
                    <a:pt x="38795" y="1676"/>
                  </a:lnTo>
                  <a:lnTo>
                    <a:pt x="42167" y="1009"/>
                  </a:lnTo>
                  <a:lnTo>
                    <a:pt x="45539" y="333"/>
                  </a:lnTo>
                  <a:lnTo>
                    <a:pt x="48948" y="0"/>
                  </a:lnTo>
                  <a:lnTo>
                    <a:pt x="52387" y="0"/>
                  </a:lnTo>
                  <a:lnTo>
                    <a:pt x="3919537" y="0"/>
                  </a:lnTo>
                  <a:lnTo>
                    <a:pt x="3922976" y="0"/>
                  </a:lnTo>
                  <a:lnTo>
                    <a:pt x="3926385" y="333"/>
                  </a:lnTo>
                  <a:lnTo>
                    <a:pt x="3929757" y="1009"/>
                  </a:lnTo>
                  <a:lnTo>
                    <a:pt x="3933129" y="1676"/>
                  </a:lnTo>
                  <a:lnTo>
                    <a:pt x="3936406" y="2666"/>
                  </a:lnTo>
                  <a:lnTo>
                    <a:pt x="3939587" y="3990"/>
                  </a:lnTo>
                  <a:lnTo>
                    <a:pt x="3942759" y="5305"/>
                  </a:lnTo>
                  <a:lnTo>
                    <a:pt x="3945778" y="6915"/>
                  </a:lnTo>
                  <a:lnTo>
                    <a:pt x="3948645" y="8829"/>
                  </a:lnTo>
                  <a:lnTo>
                    <a:pt x="3951503" y="10734"/>
                  </a:lnTo>
                  <a:lnTo>
                    <a:pt x="3954151" y="12915"/>
                  </a:lnTo>
                  <a:lnTo>
                    <a:pt x="3956580" y="15344"/>
                  </a:lnTo>
                  <a:lnTo>
                    <a:pt x="3959009" y="17773"/>
                  </a:lnTo>
                  <a:lnTo>
                    <a:pt x="3970915" y="42167"/>
                  </a:lnTo>
                  <a:lnTo>
                    <a:pt x="3971591" y="45539"/>
                  </a:lnTo>
                  <a:lnTo>
                    <a:pt x="3971925" y="48948"/>
                  </a:lnTo>
                  <a:lnTo>
                    <a:pt x="3971925" y="52387"/>
                  </a:lnTo>
                  <a:lnTo>
                    <a:pt x="3971925" y="1681162"/>
                  </a:lnTo>
                  <a:lnTo>
                    <a:pt x="3971925" y="1684601"/>
                  </a:lnTo>
                  <a:lnTo>
                    <a:pt x="3971591" y="1688010"/>
                  </a:lnTo>
                  <a:lnTo>
                    <a:pt x="3970915" y="1691382"/>
                  </a:lnTo>
                  <a:lnTo>
                    <a:pt x="3970248" y="1694754"/>
                  </a:lnTo>
                  <a:lnTo>
                    <a:pt x="3956580" y="1718205"/>
                  </a:lnTo>
                  <a:lnTo>
                    <a:pt x="3954151" y="1720634"/>
                  </a:lnTo>
                  <a:lnTo>
                    <a:pt x="3939587" y="1729559"/>
                  </a:lnTo>
                  <a:lnTo>
                    <a:pt x="3936406" y="1730883"/>
                  </a:lnTo>
                  <a:lnTo>
                    <a:pt x="3933129" y="1731873"/>
                  </a:lnTo>
                  <a:lnTo>
                    <a:pt x="3929757" y="1732540"/>
                  </a:lnTo>
                  <a:lnTo>
                    <a:pt x="3926385" y="1733216"/>
                  </a:lnTo>
                  <a:lnTo>
                    <a:pt x="3922976" y="1733550"/>
                  </a:lnTo>
                  <a:lnTo>
                    <a:pt x="3919537" y="1733550"/>
                  </a:lnTo>
                  <a:lnTo>
                    <a:pt x="52387" y="1733550"/>
                  </a:lnTo>
                  <a:lnTo>
                    <a:pt x="48948" y="1733550"/>
                  </a:lnTo>
                  <a:lnTo>
                    <a:pt x="45539" y="1733216"/>
                  </a:lnTo>
                  <a:lnTo>
                    <a:pt x="42167" y="1732540"/>
                  </a:lnTo>
                  <a:lnTo>
                    <a:pt x="38795" y="1731873"/>
                  </a:lnTo>
                  <a:lnTo>
                    <a:pt x="35518" y="1730883"/>
                  </a:lnTo>
                  <a:lnTo>
                    <a:pt x="32337" y="1729559"/>
                  </a:lnTo>
                  <a:lnTo>
                    <a:pt x="29165" y="1728244"/>
                  </a:lnTo>
                  <a:lnTo>
                    <a:pt x="15344" y="1718205"/>
                  </a:lnTo>
                  <a:lnTo>
                    <a:pt x="12915" y="1715776"/>
                  </a:lnTo>
                  <a:lnTo>
                    <a:pt x="3990" y="1701212"/>
                  </a:lnTo>
                  <a:lnTo>
                    <a:pt x="2667" y="1698031"/>
                  </a:lnTo>
                  <a:lnTo>
                    <a:pt x="1676" y="1694754"/>
                  </a:lnTo>
                  <a:lnTo>
                    <a:pt x="1009" y="1691382"/>
                  </a:lnTo>
                  <a:lnTo>
                    <a:pt x="333" y="1688010"/>
                  </a:lnTo>
                  <a:lnTo>
                    <a:pt x="0" y="1684601"/>
                  </a:lnTo>
                  <a:lnTo>
                    <a:pt x="0" y="1681162"/>
                  </a:lnTo>
                  <a:close/>
                </a:path>
              </a:pathLst>
            </a:custGeom>
            <a:ln w="9525">
              <a:solidFill>
                <a:srgbClr val="B4B6E3"/>
              </a:solidFill>
            </a:ln>
          </p:spPr>
          <p:txBody>
            <a:bodyPr wrap="square" lIns="0" tIns="0" rIns="0" bIns="0" rtlCol="0"/>
            <a:lstStyle/>
            <a:p>
              <a:endParaRPr/>
            </a:p>
          </p:txBody>
        </p:sp>
      </p:grpSp>
      <p:sp>
        <p:nvSpPr>
          <p:cNvPr id="13" name="object 13"/>
          <p:cNvSpPr txBox="1"/>
          <p:nvPr/>
        </p:nvSpPr>
        <p:spPr>
          <a:xfrm>
            <a:off x="1811337" y="3582121"/>
            <a:ext cx="3394075" cy="825226"/>
          </a:xfrm>
          <a:prstGeom prst="rect">
            <a:avLst/>
          </a:prstGeom>
        </p:spPr>
        <p:txBody>
          <a:bodyPr vert="horz" wrap="square" lIns="0" tIns="12065" rIns="0" bIns="0" rtlCol="0">
            <a:spAutoFit/>
          </a:bodyPr>
          <a:lstStyle/>
          <a:p>
            <a:pPr marL="12700">
              <a:lnSpc>
                <a:spcPct val="100000"/>
              </a:lnSpc>
              <a:spcBef>
                <a:spcPts val="95"/>
              </a:spcBef>
            </a:pPr>
            <a:r>
              <a:rPr lang="en-US" sz="2000" spc="-95" dirty="0">
                <a:solidFill>
                  <a:srgbClr val="262525"/>
                </a:solidFill>
                <a:latin typeface="Arial"/>
                <a:cs typeface="Arial"/>
              </a:rPr>
              <a:t>Simulate Hearing Aid System</a:t>
            </a:r>
          </a:p>
          <a:p>
            <a:pPr marL="12700">
              <a:lnSpc>
                <a:spcPct val="100000"/>
              </a:lnSpc>
              <a:spcBef>
                <a:spcPts val="95"/>
              </a:spcBef>
            </a:pPr>
            <a:r>
              <a:rPr lang="en-US" sz="1600" spc="-130" dirty="0">
                <a:solidFill>
                  <a:srgbClr val="262525"/>
                </a:solidFill>
                <a:latin typeface="Trebuchet MS"/>
                <a:cs typeface="Trebuchet MS"/>
              </a:rPr>
              <a:t>The next step is to simulate the hearing aid system in MATLAB.</a:t>
            </a:r>
            <a:endParaRPr sz="1600" dirty="0">
              <a:latin typeface="Trebuchet MS"/>
              <a:cs typeface="Trebuchet MS"/>
            </a:endParaRPr>
          </a:p>
        </p:txBody>
      </p:sp>
      <p:grpSp>
        <p:nvGrpSpPr>
          <p:cNvPr id="14" name="object 14"/>
          <p:cNvGrpSpPr/>
          <p:nvPr/>
        </p:nvGrpSpPr>
        <p:grpSpPr>
          <a:xfrm>
            <a:off x="5800725" y="3448050"/>
            <a:ext cx="3990975" cy="1743075"/>
            <a:chOff x="5800725" y="3448050"/>
            <a:chExt cx="3990975" cy="1743075"/>
          </a:xfrm>
        </p:grpSpPr>
        <p:sp>
          <p:nvSpPr>
            <p:cNvPr id="15" name="object 15"/>
            <p:cNvSpPr/>
            <p:nvPr/>
          </p:nvSpPr>
          <p:spPr>
            <a:xfrm>
              <a:off x="5805487" y="3452812"/>
              <a:ext cx="3981450" cy="1733550"/>
            </a:xfrm>
            <a:custGeom>
              <a:avLst/>
              <a:gdLst/>
              <a:ahLst/>
              <a:cxnLst/>
              <a:rect l="l" t="t" r="r" b="b"/>
              <a:pathLst>
                <a:path w="3981450" h="1733550">
                  <a:moveTo>
                    <a:pt x="3932491" y="1733550"/>
                  </a:moveTo>
                  <a:lnTo>
                    <a:pt x="48948" y="1733550"/>
                  </a:lnTo>
                  <a:lnTo>
                    <a:pt x="45539" y="1733216"/>
                  </a:lnTo>
                  <a:lnTo>
                    <a:pt x="10734" y="1713128"/>
                  </a:lnTo>
                  <a:lnTo>
                    <a:pt x="0" y="1684601"/>
                  </a:lnTo>
                  <a:lnTo>
                    <a:pt x="0" y="48948"/>
                  </a:lnTo>
                  <a:lnTo>
                    <a:pt x="17773" y="12915"/>
                  </a:lnTo>
                  <a:lnTo>
                    <a:pt x="48948" y="0"/>
                  </a:lnTo>
                  <a:lnTo>
                    <a:pt x="3932491" y="0"/>
                  </a:lnTo>
                  <a:lnTo>
                    <a:pt x="3968496" y="17773"/>
                  </a:lnTo>
                  <a:lnTo>
                    <a:pt x="3981450" y="48948"/>
                  </a:lnTo>
                  <a:lnTo>
                    <a:pt x="3981450" y="1684601"/>
                  </a:lnTo>
                  <a:lnTo>
                    <a:pt x="3963638" y="1720634"/>
                  </a:lnTo>
                  <a:lnTo>
                    <a:pt x="3935920" y="1733216"/>
                  </a:lnTo>
                  <a:close/>
                </a:path>
              </a:pathLst>
            </a:custGeom>
            <a:solidFill>
              <a:srgbClr val="D9DAF1"/>
            </a:solidFill>
          </p:spPr>
          <p:txBody>
            <a:bodyPr wrap="square" lIns="0" tIns="0" rIns="0" bIns="0" rtlCol="0"/>
            <a:lstStyle/>
            <a:p>
              <a:endParaRPr/>
            </a:p>
          </p:txBody>
        </p:sp>
        <p:sp>
          <p:nvSpPr>
            <p:cNvPr id="16" name="object 16"/>
            <p:cNvSpPr/>
            <p:nvPr/>
          </p:nvSpPr>
          <p:spPr>
            <a:xfrm>
              <a:off x="5805487" y="3452812"/>
              <a:ext cx="3981450" cy="1733550"/>
            </a:xfrm>
            <a:custGeom>
              <a:avLst/>
              <a:gdLst/>
              <a:ahLst/>
              <a:cxnLst/>
              <a:rect l="l" t="t" r="r" b="b"/>
              <a:pathLst>
                <a:path w="3981450" h="1733550">
                  <a:moveTo>
                    <a:pt x="0" y="1681162"/>
                  </a:moveTo>
                  <a:lnTo>
                    <a:pt x="0" y="52387"/>
                  </a:lnTo>
                  <a:lnTo>
                    <a:pt x="0" y="48948"/>
                  </a:lnTo>
                  <a:lnTo>
                    <a:pt x="333" y="45539"/>
                  </a:lnTo>
                  <a:lnTo>
                    <a:pt x="1009" y="42167"/>
                  </a:lnTo>
                  <a:lnTo>
                    <a:pt x="1676" y="38795"/>
                  </a:lnTo>
                  <a:lnTo>
                    <a:pt x="2666" y="35518"/>
                  </a:lnTo>
                  <a:lnTo>
                    <a:pt x="3990" y="32337"/>
                  </a:lnTo>
                  <a:lnTo>
                    <a:pt x="5305" y="29165"/>
                  </a:lnTo>
                  <a:lnTo>
                    <a:pt x="6915" y="26146"/>
                  </a:lnTo>
                  <a:lnTo>
                    <a:pt x="8829" y="23279"/>
                  </a:lnTo>
                  <a:lnTo>
                    <a:pt x="10734" y="20421"/>
                  </a:lnTo>
                  <a:lnTo>
                    <a:pt x="12915" y="17773"/>
                  </a:lnTo>
                  <a:lnTo>
                    <a:pt x="15344" y="15344"/>
                  </a:lnTo>
                  <a:lnTo>
                    <a:pt x="17773" y="12915"/>
                  </a:lnTo>
                  <a:lnTo>
                    <a:pt x="20421" y="10734"/>
                  </a:lnTo>
                  <a:lnTo>
                    <a:pt x="23279" y="8829"/>
                  </a:lnTo>
                  <a:lnTo>
                    <a:pt x="26146" y="6915"/>
                  </a:lnTo>
                  <a:lnTo>
                    <a:pt x="29165" y="5305"/>
                  </a:lnTo>
                  <a:lnTo>
                    <a:pt x="32337" y="3990"/>
                  </a:lnTo>
                  <a:lnTo>
                    <a:pt x="35518" y="2666"/>
                  </a:lnTo>
                  <a:lnTo>
                    <a:pt x="38795" y="1676"/>
                  </a:lnTo>
                  <a:lnTo>
                    <a:pt x="42167" y="1009"/>
                  </a:lnTo>
                  <a:lnTo>
                    <a:pt x="45539" y="333"/>
                  </a:lnTo>
                  <a:lnTo>
                    <a:pt x="48948" y="0"/>
                  </a:lnTo>
                  <a:lnTo>
                    <a:pt x="52387" y="0"/>
                  </a:lnTo>
                  <a:lnTo>
                    <a:pt x="3929062" y="0"/>
                  </a:lnTo>
                  <a:lnTo>
                    <a:pt x="3932491" y="0"/>
                  </a:lnTo>
                  <a:lnTo>
                    <a:pt x="3935920" y="333"/>
                  </a:lnTo>
                  <a:lnTo>
                    <a:pt x="3939254" y="1009"/>
                  </a:lnTo>
                  <a:lnTo>
                    <a:pt x="3942683" y="1676"/>
                  </a:lnTo>
                  <a:lnTo>
                    <a:pt x="3945921" y="2666"/>
                  </a:lnTo>
                  <a:lnTo>
                    <a:pt x="3949064" y="3990"/>
                  </a:lnTo>
                  <a:lnTo>
                    <a:pt x="3952303" y="5305"/>
                  </a:lnTo>
                  <a:lnTo>
                    <a:pt x="3955351" y="6915"/>
                  </a:lnTo>
                  <a:lnTo>
                    <a:pt x="3958208" y="8829"/>
                  </a:lnTo>
                  <a:lnTo>
                    <a:pt x="3961066" y="10734"/>
                  </a:lnTo>
                  <a:lnTo>
                    <a:pt x="3963638" y="12915"/>
                  </a:lnTo>
                  <a:lnTo>
                    <a:pt x="3981450" y="48948"/>
                  </a:lnTo>
                  <a:lnTo>
                    <a:pt x="3981450" y="52387"/>
                  </a:lnTo>
                  <a:lnTo>
                    <a:pt x="3981450" y="1681162"/>
                  </a:lnTo>
                  <a:lnTo>
                    <a:pt x="3981450" y="1684601"/>
                  </a:lnTo>
                  <a:lnTo>
                    <a:pt x="3981069" y="1688010"/>
                  </a:lnTo>
                  <a:lnTo>
                    <a:pt x="3980402" y="1691382"/>
                  </a:lnTo>
                  <a:lnTo>
                    <a:pt x="3979735" y="1694754"/>
                  </a:lnTo>
                  <a:lnTo>
                    <a:pt x="3958208" y="1724720"/>
                  </a:lnTo>
                  <a:lnTo>
                    <a:pt x="3955351" y="1726634"/>
                  </a:lnTo>
                  <a:lnTo>
                    <a:pt x="3952303" y="1728244"/>
                  </a:lnTo>
                  <a:lnTo>
                    <a:pt x="3949064" y="1729559"/>
                  </a:lnTo>
                  <a:lnTo>
                    <a:pt x="3945921" y="1730883"/>
                  </a:lnTo>
                  <a:lnTo>
                    <a:pt x="3942683" y="1731873"/>
                  </a:lnTo>
                  <a:lnTo>
                    <a:pt x="3939254" y="1732540"/>
                  </a:lnTo>
                  <a:lnTo>
                    <a:pt x="3935920" y="1733216"/>
                  </a:lnTo>
                  <a:lnTo>
                    <a:pt x="3932491" y="1733550"/>
                  </a:lnTo>
                  <a:lnTo>
                    <a:pt x="3929062" y="1733550"/>
                  </a:lnTo>
                  <a:lnTo>
                    <a:pt x="52387" y="1733550"/>
                  </a:lnTo>
                  <a:lnTo>
                    <a:pt x="48948" y="1733550"/>
                  </a:lnTo>
                  <a:lnTo>
                    <a:pt x="45539" y="1733216"/>
                  </a:lnTo>
                  <a:lnTo>
                    <a:pt x="42167" y="1732540"/>
                  </a:lnTo>
                  <a:lnTo>
                    <a:pt x="38795" y="1731873"/>
                  </a:lnTo>
                  <a:lnTo>
                    <a:pt x="35518" y="1730883"/>
                  </a:lnTo>
                  <a:lnTo>
                    <a:pt x="32337" y="1729559"/>
                  </a:lnTo>
                  <a:lnTo>
                    <a:pt x="29165" y="1728244"/>
                  </a:lnTo>
                  <a:lnTo>
                    <a:pt x="15344" y="1718205"/>
                  </a:lnTo>
                  <a:lnTo>
                    <a:pt x="12915" y="1715776"/>
                  </a:lnTo>
                  <a:lnTo>
                    <a:pt x="10734" y="1713128"/>
                  </a:lnTo>
                  <a:lnTo>
                    <a:pt x="8829" y="1710270"/>
                  </a:lnTo>
                  <a:lnTo>
                    <a:pt x="6915" y="1707403"/>
                  </a:lnTo>
                  <a:lnTo>
                    <a:pt x="5305" y="1704384"/>
                  </a:lnTo>
                  <a:lnTo>
                    <a:pt x="3990" y="1701212"/>
                  </a:lnTo>
                  <a:lnTo>
                    <a:pt x="2666" y="1698031"/>
                  </a:lnTo>
                  <a:lnTo>
                    <a:pt x="1676" y="1694754"/>
                  </a:lnTo>
                  <a:lnTo>
                    <a:pt x="1009" y="1691382"/>
                  </a:lnTo>
                  <a:lnTo>
                    <a:pt x="333" y="1688010"/>
                  </a:lnTo>
                  <a:lnTo>
                    <a:pt x="0" y="1684601"/>
                  </a:lnTo>
                  <a:lnTo>
                    <a:pt x="0" y="1681162"/>
                  </a:lnTo>
                  <a:close/>
                </a:path>
              </a:pathLst>
            </a:custGeom>
            <a:ln w="9524">
              <a:solidFill>
                <a:srgbClr val="B4B6E3"/>
              </a:solidFill>
            </a:ln>
          </p:spPr>
          <p:txBody>
            <a:bodyPr wrap="square" lIns="0" tIns="0" rIns="0" bIns="0" rtlCol="0"/>
            <a:lstStyle/>
            <a:p>
              <a:endParaRPr/>
            </a:p>
          </p:txBody>
        </p:sp>
      </p:grpSp>
      <p:sp>
        <p:nvSpPr>
          <p:cNvPr id="17" name="object 17"/>
          <p:cNvSpPr txBox="1">
            <a:spLocks noGrp="1"/>
          </p:cNvSpPr>
          <p:nvPr>
            <p:ph sz="half" idx="3"/>
          </p:nvPr>
        </p:nvSpPr>
        <p:spPr>
          <a:xfrm>
            <a:off x="6016307" y="1628657"/>
            <a:ext cx="3559809" cy="3473067"/>
          </a:xfrm>
          <a:prstGeom prst="rect">
            <a:avLst/>
          </a:prstGeom>
        </p:spPr>
        <p:txBody>
          <a:bodyPr vert="horz" wrap="square" lIns="0" tIns="12065" rIns="0" bIns="0" rtlCol="0">
            <a:spAutoFit/>
          </a:bodyPr>
          <a:lstStyle/>
          <a:p>
            <a:pPr marL="12700">
              <a:lnSpc>
                <a:spcPct val="100000"/>
              </a:lnSpc>
              <a:spcBef>
                <a:spcPts val="95"/>
              </a:spcBef>
            </a:pPr>
            <a:r>
              <a:rPr lang="en-US" spc="-150" dirty="0"/>
              <a:t>Apply DSP Algorithm</a:t>
            </a:r>
          </a:p>
          <a:p>
            <a:pPr marL="12700">
              <a:lnSpc>
                <a:spcPct val="100000"/>
              </a:lnSpc>
              <a:spcBef>
                <a:spcPts val="95"/>
              </a:spcBef>
            </a:pPr>
            <a:r>
              <a:rPr lang="en-US" sz="1600" spc="-80" dirty="0">
                <a:latin typeface="Trebuchet MS"/>
                <a:cs typeface="Trebuchet MS"/>
              </a:rPr>
              <a:t>This can include noise reduction, amplification, and frequency filtering, among other things. We have used both Wavelet Transform and Fourier Transform </a:t>
            </a:r>
          </a:p>
          <a:p>
            <a:pPr marL="12700">
              <a:lnSpc>
                <a:spcPct val="100000"/>
              </a:lnSpc>
              <a:spcBef>
                <a:spcPts val="95"/>
              </a:spcBef>
            </a:pPr>
            <a:r>
              <a:rPr lang="en-US" sz="1600" spc="-80" dirty="0">
                <a:latin typeface="Trebuchet MS"/>
                <a:cs typeface="Trebuchet MS"/>
              </a:rPr>
              <a:t>to process signal.</a:t>
            </a:r>
          </a:p>
          <a:p>
            <a:pPr marL="12700">
              <a:lnSpc>
                <a:spcPct val="100000"/>
              </a:lnSpc>
              <a:spcBef>
                <a:spcPts val="95"/>
              </a:spcBef>
            </a:pPr>
            <a:endParaRPr lang="en-US" sz="1600" spc="-80" dirty="0">
              <a:latin typeface="Trebuchet MS"/>
              <a:cs typeface="Trebuchet MS"/>
            </a:endParaRPr>
          </a:p>
          <a:p>
            <a:pPr marL="12700">
              <a:lnSpc>
                <a:spcPct val="100000"/>
              </a:lnSpc>
            </a:pPr>
            <a:r>
              <a:rPr spc="-120" dirty="0"/>
              <a:t>Real-time</a:t>
            </a:r>
            <a:r>
              <a:rPr spc="-250" dirty="0"/>
              <a:t> </a:t>
            </a:r>
            <a:r>
              <a:rPr spc="-110" dirty="0"/>
              <a:t>Implementation</a:t>
            </a:r>
          </a:p>
          <a:p>
            <a:pPr marL="12700" marR="290830">
              <a:lnSpc>
                <a:spcPct val="125000"/>
              </a:lnSpc>
              <a:spcBef>
                <a:spcPts val="1045"/>
              </a:spcBef>
            </a:pPr>
            <a:r>
              <a:rPr lang="en-US" sz="1600" spc="-125" dirty="0">
                <a:latin typeface="Trebuchet MS"/>
                <a:cs typeface="Trebuchet MS"/>
              </a:rPr>
              <a:t>The final step is to implement the DSP algorithms in a real-time system. This involves integrating the algorithms with the components of the hearing aid.</a:t>
            </a:r>
            <a:endParaRPr sz="1600"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30362" y="528492"/>
            <a:ext cx="3966210" cy="633730"/>
          </a:xfrm>
          <a:prstGeom prst="rect">
            <a:avLst/>
          </a:prstGeom>
        </p:spPr>
        <p:txBody>
          <a:bodyPr vert="horz" wrap="square" lIns="0" tIns="17145" rIns="0" bIns="0" rtlCol="0">
            <a:spAutoFit/>
          </a:bodyPr>
          <a:lstStyle/>
          <a:p>
            <a:pPr marL="12700">
              <a:lnSpc>
                <a:spcPct val="100000"/>
              </a:lnSpc>
              <a:spcBef>
                <a:spcPts val="135"/>
              </a:spcBef>
            </a:pPr>
            <a:r>
              <a:rPr sz="3950" spc="-395" dirty="0"/>
              <a:t>Workflow</a:t>
            </a:r>
            <a:r>
              <a:rPr sz="3950" spc="-944" dirty="0"/>
              <a:t> </a:t>
            </a:r>
            <a:r>
              <a:rPr sz="3950" spc="-465" dirty="0"/>
              <a:t>Diagrams</a:t>
            </a:r>
            <a:endParaRPr sz="3950" dirty="0"/>
          </a:p>
        </p:txBody>
      </p:sp>
      <p:sp>
        <p:nvSpPr>
          <p:cNvPr id="4" name="object 4"/>
          <p:cNvSpPr txBox="1"/>
          <p:nvPr/>
        </p:nvSpPr>
        <p:spPr>
          <a:xfrm>
            <a:off x="2057857" y="3658321"/>
            <a:ext cx="1942911" cy="319959"/>
          </a:xfrm>
          <a:prstGeom prst="rect">
            <a:avLst/>
          </a:prstGeom>
        </p:spPr>
        <p:txBody>
          <a:bodyPr vert="horz" wrap="square" lIns="0" tIns="12065" rIns="0" bIns="0" rtlCol="0">
            <a:spAutoFit/>
          </a:bodyPr>
          <a:lstStyle/>
          <a:p>
            <a:pPr marL="12700">
              <a:lnSpc>
                <a:spcPct val="100000"/>
              </a:lnSpc>
              <a:spcBef>
                <a:spcPts val="95"/>
              </a:spcBef>
            </a:pPr>
            <a:r>
              <a:rPr lang="en-US" sz="2000" spc="-120" dirty="0">
                <a:latin typeface="Arial"/>
                <a:cs typeface="Arial"/>
              </a:rPr>
              <a:t>Project</a:t>
            </a:r>
            <a:r>
              <a:rPr sz="2000" spc="-340" dirty="0">
                <a:latin typeface="Arial"/>
                <a:cs typeface="Arial"/>
              </a:rPr>
              <a:t> </a:t>
            </a:r>
            <a:r>
              <a:rPr sz="2000" spc="-90" dirty="0">
                <a:latin typeface="Arial"/>
                <a:cs typeface="Arial"/>
              </a:rPr>
              <a:t>Flowchart</a:t>
            </a:r>
            <a:endParaRPr sz="2000" dirty="0">
              <a:latin typeface="Arial"/>
              <a:cs typeface="Arial"/>
            </a:endParaRPr>
          </a:p>
        </p:txBody>
      </p:sp>
      <p:sp>
        <p:nvSpPr>
          <p:cNvPr id="5" name="object 5"/>
          <p:cNvSpPr txBox="1"/>
          <p:nvPr/>
        </p:nvSpPr>
        <p:spPr>
          <a:xfrm>
            <a:off x="1663099" y="4085475"/>
            <a:ext cx="2524760" cy="919162"/>
          </a:xfrm>
          <a:prstGeom prst="rect">
            <a:avLst/>
          </a:prstGeom>
        </p:spPr>
        <p:txBody>
          <a:bodyPr vert="horz" wrap="square" lIns="0" tIns="7620" rIns="0" bIns="0" rtlCol="0">
            <a:spAutoFit/>
          </a:bodyPr>
          <a:lstStyle/>
          <a:p>
            <a:pPr marL="12700" marR="5080" indent="635" algn="ctr">
              <a:lnSpc>
                <a:spcPct val="127000"/>
              </a:lnSpc>
              <a:spcBef>
                <a:spcPts val="60"/>
              </a:spcBef>
            </a:pPr>
            <a:r>
              <a:rPr lang="en-US" sz="1600" spc="-215" dirty="0">
                <a:solidFill>
                  <a:srgbClr val="262525"/>
                </a:solidFill>
                <a:latin typeface="Verdana Pro" panose="020B0604030504040204" pitchFamily="34" charset="0"/>
                <a:cs typeface="Verdana"/>
              </a:rPr>
              <a:t>T</a:t>
            </a:r>
            <a:r>
              <a:rPr sz="1600" spc="-200" dirty="0">
                <a:solidFill>
                  <a:srgbClr val="262525"/>
                </a:solidFill>
                <a:latin typeface="Verdana Pro" panose="020B0604030504040204" pitchFamily="34" charset="0"/>
                <a:cs typeface="Verdana"/>
              </a:rPr>
              <a:t>he </a:t>
            </a:r>
            <a:r>
              <a:rPr sz="1600" spc="-204" dirty="0">
                <a:solidFill>
                  <a:srgbClr val="262525"/>
                </a:solidFill>
                <a:latin typeface="Verdana Pro" panose="020B0604030504040204" pitchFamily="34" charset="0"/>
                <a:cs typeface="Verdana"/>
              </a:rPr>
              <a:t>signal </a:t>
            </a:r>
            <a:r>
              <a:rPr sz="1600" spc="-175" dirty="0">
                <a:solidFill>
                  <a:srgbClr val="262525"/>
                </a:solidFill>
                <a:latin typeface="Verdana Pro" panose="020B0604030504040204" pitchFamily="34" charset="0"/>
                <a:cs typeface="Verdana"/>
              </a:rPr>
              <a:t>flow</a:t>
            </a:r>
            <a:r>
              <a:rPr lang="en-US" sz="1600" spc="-175" dirty="0">
                <a:solidFill>
                  <a:srgbClr val="262525"/>
                </a:solidFill>
                <a:latin typeface="Verdana Pro" panose="020B0604030504040204" pitchFamily="34" charset="0"/>
                <a:cs typeface="Verdana"/>
              </a:rPr>
              <a:t> </a:t>
            </a:r>
            <a:r>
              <a:rPr sz="1600" spc="-450" dirty="0">
                <a:solidFill>
                  <a:srgbClr val="262525"/>
                </a:solidFill>
                <a:latin typeface="Verdana Pro" panose="020B0604030504040204" pitchFamily="34" charset="0"/>
                <a:cs typeface="Verdana"/>
              </a:rPr>
              <a:t> </a:t>
            </a:r>
            <a:r>
              <a:rPr sz="1600" spc="-240" dirty="0">
                <a:solidFill>
                  <a:srgbClr val="262525"/>
                </a:solidFill>
                <a:latin typeface="Verdana Pro" panose="020B0604030504040204" pitchFamily="34" charset="0"/>
                <a:cs typeface="Verdana"/>
              </a:rPr>
              <a:t>from  </a:t>
            </a:r>
            <a:r>
              <a:rPr sz="1600" spc="-200" dirty="0">
                <a:solidFill>
                  <a:srgbClr val="262525"/>
                </a:solidFill>
                <a:latin typeface="Verdana Pro" panose="020B0604030504040204" pitchFamily="34" charset="0"/>
                <a:cs typeface="Verdana"/>
              </a:rPr>
              <a:t>the</a:t>
            </a:r>
            <a:r>
              <a:rPr sz="1600" spc="-290" dirty="0">
                <a:solidFill>
                  <a:srgbClr val="262525"/>
                </a:solidFill>
                <a:latin typeface="Verdana Pro" panose="020B0604030504040204" pitchFamily="34" charset="0"/>
                <a:cs typeface="Verdana"/>
              </a:rPr>
              <a:t> </a:t>
            </a:r>
            <a:r>
              <a:rPr sz="1600" spc="-240" dirty="0">
                <a:solidFill>
                  <a:srgbClr val="262525"/>
                </a:solidFill>
                <a:latin typeface="Verdana Pro" panose="020B0604030504040204" pitchFamily="34" charset="0"/>
                <a:cs typeface="Verdana"/>
              </a:rPr>
              <a:t>microphone</a:t>
            </a:r>
            <a:r>
              <a:rPr sz="1600" spc="-290" dirty="0">
                <a:solidFill>
                  <a:srgbClr val="262525"/>
                </a:solidFill>
                <a:latin typeface="Verdana Pro" panose="020B0604030504040204" pitchFamily="34" charset="0"/>
                <a:cs typeface="Verdana"/>
              </a:rPr>
              <a:t> </a:t>
            </a:r>
            <a:r>
              <a:rPr sz="1600" spc="-155" dirty="0">
                <a:solidFill>
                  <a:srgbClr val="262525"/>
                </a:solidFill>
                <a:latin typeface="Verdana Pro" panose="020B0604030504040204" pitchFamily="34" charset="0"/>
                <a:cs typeface="Verdana"/>
              </a:rPr>
              <a:t>to</a:t>
            </a:r>
            <a:r>
              <a:rPr sz="1600" spc="-235" dirty="0">
                <a:solidFill>
                  <a:srgbClr val="262525"/>
                </a:solidFill>
                <a:latin typeface="Verdana Pro" panose="020B0604030504040204" pitchFamily="34" charset="0"/>
                <a:cs typeface="Verdana"/>
              </a:rPr>
              <a:t> </a:t>
            </a:r>
            <a:r>
              <a:rPr sz="1600" spc="-200" dirty="0">
                <a:solidFill>
                  <a:srgbClr val="262525"/>
                </a:solidFill>
                <a:latin typeface="Verdana Pro" panose="020B0604030504040204" pitchFamily="34" charset="0"/>
                <a:cs typeface="Verdana"/>
              </a:rPr>
              <a:t>the</a:t>
            </a:r>
            <a:r>
              <a:rPr sz="1600" spc="-290" dirty="0">
                <a:solidFill>
                  <a:srgbClr val="262525"/>
                </a:solidFill>
                <a:latin typeface="Verdana Pro" panose="020B0604030504040204" pitchFamily="34" charset="0"/>
                <a:cs typeface="Verdana"/>
              </a:rPr>
              <a:t> </a:t>
            </a:r>
            <a:r>
              <a:rPr sz="1600" spc="-225" dirty="0">
                <a:solidFill>
                  <a:srgbClr val="262525"/>
                </a:solidFill>
                <a:latin typeface="Verdana Pro" panose="020B0604030504040204" pitchFamily="34" charset="0"/>
                <a:cs typeface="Verdana"/>
              </a:rPr>
              <a:t>speaker</a:t>
            </a:r>
            <a:r>
              <a:rPr sz="1600" spc="-300" dirty="0">
                <a:solidFill>
                  <a:srgbClr val="262525"/>
                </a:solidFill>
                <a:latin typeface="Verdana Pro" panose="020B0604030504040204" pitchFamily="34" charset="0"/>
                <a:cs typeface="Verdana"/>
              </a:rPr>
              <a:t> </a:t>
            </a:r>
            <a:r>
              <a:rPr sz="1600" spc="-200" dirty="0">
                <a:solidFill>
                  <a:srgbClr val="262525"/>
                </a:solidFill>
                <a:latin typeface="Verdana Pro" panose="020B0604030504040204" pitchFamily="34" charset="0"/>
                <a:cs typeface="Verdana"/>
              </a:rPr>
              <a:t>in  a </a:t>
            </a:r>
            <a:r>
              <a:rPr sz="1600" spc="-180" dirty="0">
                <a:solidFill>
                  <a:srgbClr val="262525"/>
                </a:solidFill>
                <a:latin typeface="Verdana Pro" panose="020B0604030504040204" pitchFamily="34" charset="0"/>
                <a:cs typeface="Verdana"/>
              </a:rPr>
              <a:t>digital </a:t>
            </a:r>
            <a:r>
              <a:rPr sz="1600" spc="-240" dirty="0">
                <a:solidFill>
                  <a:srgbClr val="262525"/>
                </a:solidFill>
                <a:latin typeface="Verdana Pro" panose="020B0604030504040204" pitchFamily="34" charset="0"/>
                <a:cs typeface="Verdana"/>
              </a:rPr>
              <a:t>hearing</a:t>
            </a:r>
            <a:r>
              <a:rPr sz="1600" spc="-390" dirty="0">
                <a:solidFill>
                  <a:srgbClr val="262525"/>
                </a:solidFill>
                <a:latin typeface="Verdana Pro" panose="020B0604030504040204" pitchFamily="34" charset="0"/>
                <a:cs typeface="Verdana"/>
              </a:rPr>
              <a:t> </a:t>
            </a:r>
            <a:r>
              <a:rPr sz="1600" spc="-204" dirty="0">
                <a:solidFill>
                  <a:srgbClr val="262525"/>
                </a:solidFill>
                <a:latin typeface="Verdana Pro" panose="020B0604030504040204" pitchFamily="34" charset="0"/>
                <a:cs typeface="Verdana"/>
              </a:rPr>
              <a:t>aid.</a:t>
            </a:r>
            <a:endParaRPr sz="1600" dirty="0">
              <a:latin typeface="Verdana Pro" panose="020B0604030504040204" pitchFamily="34" charset="0"/>
              <a:cs typeface="Verdana"/>
            </a:endParaRPr>
          </a:p>
        </p:txBody>
      </p:sp>
      <p:sp>
        <p:nvSpPr>
          <p:cNvPr id="7" name="object 7"/>
          <p:cNvSpPr txBox="1"/>
          <p:nvPr/>
        </p:nvSpPr>
        <p:spPr>
          <a:xfrm>
            <a:off x="4775841" y="3658321"/>
            <a:ext cx="1889760" cy="329565"/>
          </a:xfrm>
          <a:prstGeom prst="rect">
            <a:avLst/>
          </a:prstGeom>
        </p:spPr>
        <p:txBody>
          <a:bodyPr vert="horz" wrap="square" lIns="0" tIns="12065" rIns="0" bIns="0" rtlCol="0">
            <a:spAutoFit/>
          </a:bodyPr>
          <a:lstStyle/>
          <a:p>
            <a:pPr marL="12700">
              <a:lnSpc>
                <a:spcPct val="100000"/>
              </a:lnSpc>
              <a:spcBef>
                <a:spcPts val="95"/>
              </a:spcBef>
            </a:pPr>
            <a:r>
              <a:rPr sz="2000" spc="-270" dirty="0">
                <a:latin typeface="Arial"/>
                <a:cs typeface="Arial"/>
              </a:rPr>
              <a:t>DSP </a:t>
            </a:r>
            <a:r>
              <a:rPr sz="2000" spc="-120" dirty="0">
                <a:latin typeface="Arial"/>
                <a:cs typeface="Arial"/>
              </a:rPr>
              <a:t>Block</a:t>
            </a:r>
            <a:r>
              <a:rPr sz="2000" spc="-409" dirty="0">
                <a:latin typeface="Arial"/>
                <a:cs typeface="Arial"/>
              </a:rPr>
              <a:t> </a:t>
            </a:r>
            <a:r>
              <a:rPr sz="2000" spc="-145" dirty="0">
                <a:latin typeface="Arial"/>
                <a:cs typeface="Arial"/>
              </a:rPr>
              <a:t>Diagram</a:t>
            </a:r>
            <a:endParaRPr sz="2000">
              <a:latin typeface="Arial"/>
              <a:cs typeface="Arial"/>
            </a:endParaRPr>
          </a:p>
        </p:txBody>
      </p:sp>
      <p:sp>
        <p:nvSpPr>
          <p:cNvPr id="8" name="object 8"/>
          <p:cNvSpPr txBox="1"/>
          <p:nvPr/>
        </p:nvSpPr>
        <p:spPr>
          <a:xfrm>
            <a:off x="4447381" y="4085475"/>
            <a:ext cx="2499360" cy="1254125"/>
          </a:xfrm>
          <a:prstGeom prst="rect">
            <a:avLst/>
          </a:prstGeom>
        </p:spPr>
        <p:txBody>
          <a:bodyPr vert="horz" wrap="square" lIns="0" tIns="9525" rIns="0" bIns="0" rtlCol="0">
            <a:spAutoFit/>
          </a:bodyPr>
          <a:lstStyle/>
          <a:p>
            <a:pPr marL="12700" marR="5080" indent="-5080" algn="ctr">
              <a:lnSpc>
                <a:spcPct val="126299"/>
              </a:lnSpc>
              <a:spcBef>
                <a:spcPts val="75"/>
              </a:spcBef>
            </a:pPr>
            <a:r>
              <a:rPr lang="en-US" sz="1600" spc="-200" dirty="0">
                <a:solidFill>
                  <a:srgbClr val="262525"/>
                </a:solidFill>
                <a:latin typeface="Verdana"/>
                <a:cs typeface="Verdana"/>
              </a:rPr>
              <a:t>T</a:t>
            </a:r>
            <a:r>
              <a:rPr sz="1600" spc="-200" dirty="0">
                <a:solidFill>
                  <a:srgbClr val="262525"/>
                </a:solidFill>
                <a:latin typeface="Verdana"/>
                <a:cs typeface="Verdana"/>
              </a:rPr>
              <a:t>he</a:t>
            </a:r>
            <a:r>
              <a:rPr lang="en-US" sz="1600" spc="-200" dirty="0">
                <a:solidFill>
                  <a:srgbClr val="262525"/>
                </a:solidFill>
                <a:latin typeface="Verdana"/>
                <a:cs typeface="Verdana"/>
              </a:rPr>
              <a:t> </a:t>
            </a:r>
            <a:r>
              <a:rPr sz="1600" spc="-204" dirty="0">
                <a:solidFill>
                  <a:srgbClr val="262525"/>
                </a:solidFill>
                <a:latin typeface="Verdana"/>
                <a:cs typeface="Verdana"/>
              </a:rPr>
              <a:t>different </a:t>
            </a:r>
            <a:r>
              <a:rPr sz="1600" spc="-210" dirty="0">
                <a:solidFill>
                  <a:srgbClr val="262525"/>
                </a:solidFill>
                <a:latin typeface="Verdana"/>
                <a:cs typeface="Verdana"/>
              </a:rPr>
              <a:t>processing  </a:t>
            </a:r>
            <a:r>
              <a:rPr sz="1600" spc="-195" dirty="0">
                <a:solidFill>
                  <a:srgbClr val="262525"/>
                </a:solidFill>
                <a:latin typeface="Verdana"/>
                <a:cs typeface="Verdana"/>
              </a:rPr>
              <a:t>steps </a:t>
            </a:r>
            <a:r>
              <a:rPr sz="1600" spc="-210" dirty="0">
                <a:solidFill>
                  <a:srgbClr val="262525"/>
                </a:solidFill>
                <a:latin typeface="Verdana"/>
                <a:cs typeface="Verdana"/>
              </a:rPr>
              <a:t>involved </a:t>
            </a:r>
            <a:r>
              <a:rPr sz="1600" spc="-235" dirty="0">
                <a:solidFill>
                  <a:srgbClr val="262525"/>
                </a:solidFill>
                <a:latin typeface="Verdana"/>
                <a:cs typeface="Verdana"/>
              </a:rPr>
              <a:t>and </a:t>
            </a:r>
            <a:r>
              <a:rPr sz="1600" spc="-229" dirty="0">
                <a:solidFill>
                  <a:srgbClr val="262525"/>
                </a:solidFill>
                <a:latin typeface="Verdana"/>
                <a:cs typeface="Verdana"/>
              </a:rPr>
              <a:t>how </a:t>
            </a:r>
            <a:r>
              <a:rPr sz="1600" spc="-215" dirty="0">
                <a:solidFill>
                  <a:srgbClr val="262525"/>
                </a:solidFill>
                <a:latin typeface="Verdana"/>
                <a:cs typeface="Verdana"/>
              </a:rPr>
              <a:t>they</a:t>
            </a:r>
            <a:r>
              <a:rPr sz="1600" spc="-385" dirty="0">
                <a:solidFill>
                  <a:srgbClr val="262525"/>
                </a:solidFill>
                <a:latin typeface="Verdana"/>
                <a:cs typeface="Verdana"/>
              </a:rPr>
              <a:t> </a:t>
            </a:r>
            <a:r>
              <a:rPr sz="1600" spc="-225" dirty="0">
                <a:solidFill>
                  <a:srgbClr val="262525"/>
                </a:solidFill>
                <a:latin typeface="Verdana"/>
                <a:cs typeface="Verdana"/>
              </a:rPr>
              <a:t>are  </a:t>
            </a:r>
            <a:r>
              <a:rPr sz="1600" spc="-195" dirty="0">
                <a:solidFill>
                  <a:srgbClr val="262525"/>
                </a:solidFill>
                <a:latin typeface="Verdana"/>
                <a:cs typeface="Verdana"/>
              </a:rPr>
              <a:t>connected </a:t>
            </a:r>
            <a:r>
              <a:rPr sz="1600" spc="-200" dirty="0">
                <a:solidFill>
                  <a:srgbClr val="262525"/>
                </a:solidFill>
                <a:latin typeface="Verdana"/>
                <a:cs typeface="Verdana"/>
              </a:rPr>
              <a:t>in a </a:t>
            </a:r>
            <a:r>
              <a:rPr sz="1600" spc="-210" dirty="0">
                <a:solidFill>
                  <a:srgbClr val="262525"/>
                </a:solidFill>
                <a:latin typeface="Verdana"/>
                <a:cs typeface="Verdana"/>
              </a:rPr>
              <a:t>DSP-based  </a:t>
            </a:r>
            <a:r>
              <a:rPr sz="1600" spc="-240" dirty="0">
                <a:solidFill>
                  <a:srgbClr val="262525"/>
                </a:solidFill>
                <a:latin typeface="Verdana"/>
                <a:cs typeface="Verdana"/>
              </a:rPr>
              <a:t>hearing</a:t>
            </a:r>
            <a:r>
              <a:rPr sz="1600" spc="-245" dirty="0">
                <a:solidFill>
                  <a:srgbClr val="262525"/>
                </a:solidFill>
                <a:latin typeface="Verdana"/>
                <a:cs typeface="Verdana"/>
              </a:rPr>
              <a:t> </a:t>
            </a:r>
            <a:r>
              <a:rPr sz="1600" spc="-204" dirty="0">
                <a:solidFill>
                  <a:srgbClr val="262525"/>
                </a:solidFill>
                <a:latin typeface="Verdana"/>
                <a:cs typeface="Verdana"/>
              </a:rPr>
              <a:t>aid.</a:t>
            </a:r>
            <a:endParaRPr sz="1600" dirty="0">
              <a:latin typeface="Verdana"/>
              <a:cs typeface="Verdana"/>
            </a:endParaRPr>
          </a:p>
        </p:txBody>
      </p:sp>
      <p:sp>
        <p:nvSpPr>
          <p:cNvPr id="10" name="object 10"/>
          <p:cNvSpPr txBox="1"/>
          <p:nvPr/>
        </p:nvSpPr>
        <p:spPr>
          <a:xfrm>
            <a:off x="7408017" y="3658321"/>
            <a:ext cx="2164080" cy="329565"/>
          </a:xfrm>
          <a:prstGeom prst="rect">
            <a:avLst/>
          </a:prstGeom>
        </p:spPr>
        <p:txBody>
          <a:bodyPr vert="horz" wrap="square" lIns="0" tIns="12065" rIns="0" bIns="0" rtlCol="0">
            <a:spAutoFit/>
          </a:bodyPr>
          <a:lstStyle/>
          <a:p>
            <a:pPr marL="12700">
              <a:lnSpc>
                <a:spcPct val="100000"/>
              </a:lnSpc>
              <a:spcBef>
                <a:spcPts val="95"/>
              </a:spcBef>
            </a:pPr>
            <a:r>
              <a:rPr sz="2000" spc="-140" dirty="0">
                <a:latin typeface="Arial"/>
                <a:cs typeface="Arial"/>
              </a:rPr>
              <a:t>User </a:t>
            </a:r>
            <a:r>
              <a:rPr sz="2000" spc="-75" dirty="0">
                <a:latin typeface="Arial"/>
                <a:cs typeface="Arial"/>
              </a:rPr>
              <a:t>Interface</a:t>
            </a:r>
            <a:r>
              <a:rPr sz="2000" spc="-450" dirty="0">
                <a:latin typeface="Arial"/>
                <a:cs typeface="Arial"/>
              </a:rPr>
              <a:t> </a:t>
            </a:r>
            <a:r>
              <a:rPr sz="2000" spc="-135" dirty="0">
                <a:latin typeface="Arial"/>
                <a:cs typeface="Arial"/>
              </a:rPr>
              <a:t>Design</a:t>
            </a:r>
            <a:endParaRPr sz="2000">
              <a:latin typeface="Arial"/>
              <a:cs typeface="Arial"/>
            </a:endParaRPr>
          </a:p>
        </p:txBody>
      </p:sp>
      <p:sp>
        <p:nvSpPr>
          <p:cNvPr id="11" name="object 11"/>
          <p:cNvSpPr txBox="1"/>
          <p:nvPr/>
        </p:nvSpPr>
        <p:spPr>
          <a:xfrm>
            <a:off x="7181504" y="4085475"/>
            <a:ext cx="2571750" cy="595099"/>
          </a:xfrm>
          <a:prstGeom prst="rect">
            <a:avLst/>
          </a:prstGeom>
        </p:spPr>
        <p:txBody>
          <a:bodyPr vert="horz" wrap="square" lIns="0" tIns="9525" rIns="0" bIns="0" rtlCol="0">
            <a:spAutoFit/>
          </a:bodyPr>
          <a:lstStyle/>
          <a:p>
            <a:pPr marL="12700" marR="5080" algn="ctr">
              <a:lnSpc>
                <a:spcPct val="126299"/>
              </a:lnSpc>
              <a:spcBef>
                <a:spcPts val="75"/>
              </a:spcBef>
            </a:pPr>
            <a:r>
              <a:rPr lang="en-US" sz="1600" spc="-200" dirty="0">
                <a:solidFill>
                  <a:srgbClr val="262525"/>
                </a:solidFill>
                <a:latin typeface="Verdana"/>
                <a:cs typeface="Verdana"/>
              </a:rPr>
              <a:t>T</a:t>
            </a:r>
            <a:r>
              <a:rPr sz="1600" spc="-200" dirty="0">
                <a:solidFill>
                  <a:srgbClr val="262525"/>
                </a:solidFill>
                <a:latin typeface="Verdana"/>
                <a:cs typeface="Verdana"/>
              </a:rPr>
              <a:t>he</a:t>
            </a:r>
            <a:r>
              <a:rPr sz="1600" spc="-285" dirty="0">
                <a:solidFill>
                  <a:srgbClr val="262525"/>
                </a:solidFill>
                <a:latin typeface="Verdana"/>
                <a:cs typeface="Verdana"/>
              </a:rPr>
              <a:t> </a:t>
            </a:r>
            <a:r>
              <a:rPr sz="1600" spc="-225" dirty="0">
                <a:solidFill>
                  <a:srgbClr val="262525"/>
                </a:solidFill>
                <a:latin typeface="Verdana"/>
                <a:cs typeface="Verdana"/>
              </a:rPr>
              <a:t>user</a:t>
            </a:r>
            <a:r>
              <a:rPr sz="1600" spc="-300" dirty="0">
                <a:solidFill>
                  <a:srgbClr val="262525"/>
                </a:solidFill>
                <a:latin typeface="Verdana"/>
                <a:cs typeface="Verdana"/>
              </a:rPr>
              <a:t> </a:t>
            </a:r>
            <a:r>
              <a:rPr sz="1600" spc="-190" dirty="0">
                <a:solidFill>
                  <a:srgbClr val="262525"/>
                </a:solidFill>
                <a:latin typeface="Verdana"/>
                <a:cs typeface="Verdana"/>
              </a:rPr>
              <a:t>interface</a:t>
            </a:r>
            <a:r>
              <a:rPr sz="1600" spc="-285" dirty="0">
                <a:solidFill>
                  <a:srgbClr val="262525"/>
                </a:solidFill>
                <a:latin typeface="Verdana"/>
                <a:cs typeface="Verdana"/>
              </a:rPr>
              <a:t> </a:t>
            </a:r>
            <a:r>
              <a:rPr sz="1600" spc="-130" dirty="0">
                <a:solidFill>
                  <a:srgbClr val="262525"/>
                </a:solidFill>
                <a:latin typeface="Verdana"/>
                <a:cs typeface="Verdana"/>
              </a:rPr>
              <a:t>of</a:t>
            </a:r>
            <a:r>
              <a:rPr sz="1600" spc="-285" dirty="0">
                <a:solidFill>
                  <a:srgbClr val="262525"/>
                </a:solidFill>
                <a:latin typeface="Verdana"/>
                <a:cs typeface="Verdana"/>
              </a:rPr>
              <a:t> </a:t>
            </a:r>
            <a:r>
              <a:rPr lang="en-US" sz="1600" spc="-200" dirty="0">
                <a:solidFill>
                  <a:srgbClr val="262525"/>
                </a:solidFill>
                <a:latin typeface="Verdana"/>
                <a:cs typeface="Verdana"/>
              </a:rPr>
              <a:t>our project digital </a:t>
            </a:r>
            <a:r>
              <a:rPr sz="1600" spc="-240" dirty="0">
                <a:solidFill>
                  <a:srgbClr val="262525"/>
                </a:solidFill>
                <a:latin typeface="Verdana"/>
                <a:cs typeface="Verdana"/>
              </a:rPr>
              <a:t>hearing </a:t>
            </a:r>
            <a:r>
              <a:rPr sz="1600" spc="-190" dirty="0">
                <a:solidFill>
                  <a:srgbClr val="262525"/>
                </a:solidFill>
                <a:latin typeface="Verdana"/>
                <a:cs typeface="Verdana"/>
              </a:rPr>
              <a:t>ai</a:t>
            </a:r>
            <a:r>
              <a:rPr lang="en-US" sz="1600" spc="-190" dirty="0">
                <a:solidFill>
                  <a:srgbClr val="262525"/>
                </a:solidFill>
                <a:latin typeface="Verdana"/>
                <a:cs typeface="Verdana"/>
              </a:rPr>
              <a:t>d.</a:t>
            </a:r>
            <a:endParaRPr sz="1600" dirty="0">
              <a:latin typeface="Verdana"/>
              <a:cs typeface="Verdana"/>
            </a:endParaRPr>
          </a:p>
        </p:txBody>
      </p:sp>
      <p:pic>
        <p:nvPicPr>
          <p:cNvPr id="12" name="Picture 11">
            <a:extLst>
              <a:ext uri="{FF2B5EF4-FFF2-40B4-BE49-F238E27FC236}">
                <a16:creationId xmlns:a16="http://schemas.microsoft.com/office/drawing/2014/main" id="{5C801F39-116D-337D-2F0A-70A456302E43}"/>
              </a:ext>
            </a:extLst>
          </p:cNvPr>
          <p:cNvPicPr>
            <a:picLocks noChangeAspect="1"/>
          </p:cNvPicPr>
          <p:nvPr/>
        </p:nvPicPr>
        <p:blipFill>
          <a:blip r:embed="rId2"/>
          <a:stretch>
            <a:fillRect/>
          </a:stretch>
        </p:blipFill>
        <p:spPr>
          <a:xfrm>
            <a:off x="4634876" y="1296231"/>
            <a:ext cx="2182019" cy="2324613"/>
          </a:xfrm>
          <a:prstGeom prst="rect">
            <a:avLst/>
          </a:prstGeom>
        </p:spPr>
      </p:pic>
      <p:pic>
        <p:nvPicPr>
          <p:cNvPr id="13" name="Picture 12">
            <a:extLst>
              <a:ext uri="{FF2B5EF4-FFF2-40B4-BE49-F238E27FC236}">
                <a16:creationId xmlns:a16="http://schemas.microsoft.com/office/drawing/2014/main" id="{F7648B99-5BA2-F15C-3907-BF091A1727E7}"/>
              </a:ext>
            </a:extLst>
          </p:cNvPr>
          <p:cNvPicPr>
            <a:picLocks noChangeAspect="1"/>
          </p:cNvPicPr>
          <p:nvPr/>
        </p:nvPicPr>
        <p:blipFill>
          <a:blip r:embed="rId3"/>
          <a:stretch>
            <a:fillRect/>
          </a:stretch>
        </p:blipFill>
        <p:spPr>
          <a:xfrm>
            <a:off x="2019489" y="1485990"/>
            <a:ext cx="1942911" cy="2193146"/>
          </a:xfrm>
          <a:prstGeom prst="rect">
            <a:avLst/>
          </a:prstGeom>
        </p:spPr>
      </p:pic>
      <p:pic>
        <p:nvPicPr>
          <p:cNvPr id="17" name="Picture 16">
            <a:extLst>
              <a:ext uri="{FF2B5EF4-FFF2-40B4-BE49-F238E27FC236}">
                <a16:creationId xmlns:a16="http://schemas.microsoft.com/office/drawing/2014/main" id="{FF257A58-44AA-14B0-3B34-E254DF49BF7A}"/>
              </a:ext>
            </a:extLst>
          </p:cNvPr>
          <p:cNvPicPr>
            <a:picLocks noChangeAspect="1"/>
          </p:cNvPicPr>
          <p:nvPr/>
        </p:nvPicPr>
        <p:blipFill rotWithShape="1">
          <a:blip r:embed="rId4"/>
          <a:srcRect t="5011"/>
          <a:stretch/>
        </p:blipFill>
        <p:spPr>
          <a:xfrm>
            <a:off x="6983491" y="1409700"/>
            <a:ext cx="3231173" cy="21510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30362" y="1195242"/>
            <a:ext cx="4803140" cy="633730"/>
          </a:xfrm>
          <a:prstGeom prst="rect">
            <a:avLst/>
          </a:prstGeom>
        </p:spPr>
        <p:txBody>
          <a:bodyPr vert="horz" wrap="square" lIns="0" tIns="17145" rIns="0" bIns="0" rtlCol="0">
            <a:spAutoFit/>
          </a:bodyPr>
          <a:lstStyle/>
          <a:p>
            <a:pPr marL="12700">
              <a:lnSpc>
                <a:spcPct val="100000"/>
              </a:lnSpc>
              <a:spcBef>
                <a:spcPts val="135"/>
              </a:spcBef>
            </a:pPr>
            <a:r>
              <a:rPr sz="3950" spc="-350" dirty="0"/>
              <a:t>Results</a:t>
            </a:r>
            <a:r>
              <a:rPr sz="3950" spc="-894" dirty="0"/>
              <a:t> </a:t>
            </a:r>
            <a:r>
              <a:rPr sz="3950" spc="-400" dirty="0"/>
              <a:t>and</a:t>
            </a:r>
            <a:r>
              <a:rPr sz="3950" spc="-840" dirty="0"/>
              <a:t> </a:t>
            </a:r>
            <a:r>
              <a:rPr sz="3950" spc="-395" dirty="0"/>
              <a:t>Evaluations</a:t>
            </a:r>
            <a:endParaRPr sz="3950" dirty="0"/>
          </a:p>
        </p:txBody>
      </p:sp>
      <p:grpSp>
        <p:nvGrpSpPr>
          <p:cNvPr id="4" name="object 4"/>
          <p:cNvGrpSpPr/>
          <p:nvPr/>
        </p:nvGrpSpPr>
        <p:grpSpPr>
          <a:xfrm>
            <a:off x="1647825" y="2085975"/>
            <a:ext cx="3152775" cy="381000"/>
            <a:chOff x="1647825" y="2085975"/>
            <a:chExt cx="3152775" cy="381000"/>
          </a:xfrm>
        </p:grpSpPr>
        <p:sp>
          <p:nvSpPr>
            <p:cNvPr id="5" name="object 5"/>
            <p:cNvSpPr/>
            <p:nvPr/>
          </p:nvSpPr>
          <p:spPr>
            <a:xfrm>
              <a:off x="1652587" y="2090737"/>
              <a:ext cx="371475" cy="371475"/>
            </a:xfrm>
            <a:custGeom>
              <a:avLst/>
              <a:gdLst/>
              <a:ahLst/>
              <a:cxnLst/>
              <a:rect l="l" t="t" r="r" b="b"/>
              <a:pathLst>
                <a:path w="371475" h="371475">
                  <a:moveTo>
                    <a:pt x="322526" y="371475"/>
                  </a:moveTo>
                  <a:lnTo>
                    <a:pt x="48948" y="371475"/>
                  </a:lnTo>
                  <a:lnTo>
                    <a:pt x="45539" y="371141"/>
                  </a:lnTo>
                  <a:lnTo>
                    <a:pt x="10744" y="351053"/>
                  </a:lnTo>
                  <a:lnTo>
                    <a:pt x="0" y="322526"/>
                  </a:lnTo>
                  <a:lnTo>
                    <a:pt x="0" y="48948"/>
                  </a:lnTo>
                  <a:lnTo>
                    <a:pt x="17773" y="12915"/>
                  </a:lnTo>
                  <a:lnTo>
                    <a:pt x="48948" y="0"/>
                  </a:lnTo>
                  <a:lnTo>
                    <a:pt x="322526" y="0"/>
                  </a:lnTo>
                  <a:lnTo>
                    <a:pt x="358559" y="17773"/>
                  </a:lnTo>
                  <a:lnTo>
                    <a:pt x="371475" y="48948"/>
                  </a:lnTo>
                  <a:lnTo>
                    <a:pt x="371475" y="322526"/>
                  </a:lnTo>
                  <a:lnTo>
                    <a:pt x="353701" y="358559"/>
                  </a:lnTo>
                  <a:lnTo>
                    <a:pt x="325935" y="371141"/>
                  </a:lnTo>
                  <a:close/>
                </a:path>
              </a:pathLst>
            </a:custGeom>
            <a:solidFill>
              <a:srgbClr val="D9DAF1"/>
            </a:solidFill>
          </p:spPr>
          <p:txBody>
            <a:bodyPr wrap="square" lIns="0" tIns="0" rIns="0" bIns="0" rtlCol="0"/>
            <a:lstStyle/>
            <a:p>
              <a:endParaRPr/>
            </a:p>
          </p:txBody>
        </p:sp>
        <p:sp>
          <p:nvSpPr>
            <p:cNvPr id="6" name="object 6"/>
            <p:cNvSpPr/>
            <p:nvPr/>
          </p:nvSpPr>
          <p:spPr>
            <a:xfrm>
              <a:off x="1652587" y="2090737"/>
              <a:ext cx="371475" cy="371475"/>
            </a:xfrm>
            <a:custGeom>
              <a:avLst/>
              <a:gdLst/>
              <a:ahLst/>
              <a:cxnLst/>
              <a:rect l="l" t="t" r="r" b="b"/>
              <a:pathLst>
                <a:path w="371475" h="371475">
                  <a:moveTo>
                    <a:pt x="0" y="319087"/>
                  </a:moveTo>
                  <a:lnTo>
                    <a:pt x="0" y="52387"/>
                  </a:lnTo>
                  <a:lnTo>
                    <a:pt x="0" y="48948"/>
                  </a:lnTo>
                  <a:lnTo>
                    <a:pt x="333" y="45539"/>
                  </a:lnTo>
                  <a:lnTo>
                    <a:pt x="1009" y="42167"/>
                  </a:lnTo>
                  <a:lnTo>
                    <a:pt x="1676" y="38795"/>
                  </a:lnTo>
                  <a:lnTo>
                    <a:pt x="2667" y="35518"/>
                  </a:lnTo>
                  <a:lnTo>
                    <a:pt x="3990" y="32337"/>
                  </a:lnTo>
                  <a:lnTo>
                    <a:pt x="5305" y="29165"/>
                  </a:lnTo>
                  <a:lnTo>
                    <a:pt x="6915" y="26146"/>
                  </a:lnTo>
                  <a:lnTo>
                    <a:pt x="32337" y="3990"/>
                  </a:lnTo>
                  <a:lnTo>
                    <a:pt x="35518" y="2667"/>
                  </a:lnTo>
                  <a:lnTo>
                    <a:pt x="38795" y="1676"/>
                  </a:lnTo>
                  <a:lnTo>
                    <a:pt x="42167" y="1009"/>
                  </a:lnTo>
                  <a:lnTo>
                    <a:pt x="45539" y="333"/>
                  </a:lnTo>
                  <a:lnTo>
                    <a:pt x="48948" y="0"/>
                  </a:lnTo>
                  <a:lnTo>
                    <a:pt x="52387" y="0"/>
                  </a:lnTo>
                  <a:lnTo>
                    <a:pt x="319087" y="0"/>
                  </a:lnTo>
                  <a:lnTo>
                    <a:pt x="322526" y="0"/>
                  </a:lnTo>
                  <a:lnTo>
                    <a:pt x="325935" y="333"/>
                  </a:lnTo>
                  <a:lnTo>
                    <a:pt x="329307" y="1009"/>
                  </a:lnTo>
                  <a:lnTo>
                    <a:pt x="332679" y="1676"/>
                  </a:lnTo>
                  <a:lnTo>
                    <a:pt x="335956" y="2667"/>
                  </a:lnTo>
                  <a:lnTo>
                    <a:pt x="339137" y="3990"/>
                  </a:lnTo>
                  <a:lnTo>
                    <a:pt x="342309" y="5305"/>
                  </a:lnTo>
                  <a:lnTo>
                    <a:pt x="367484" y="32337"/>
                  </a:lnTo>
                  <a:lnTo>
                    <a:pt x="368807" y="35518"/>
                  </a:lnTo>
                  <a:lnTo>
                    <a:pt x="369798" y="38795"/>
                  </a:lnTo>
                  <a:lnTo>
                    <a:pt x="370465" y="42167"/>
                  </a:lnTo>
                  <a:lnTo>
                    <a:pt x="371141" y="45539"/>
                  </a:lnTo>
                  <a:lnTo>
                    <a:pt x="371475" y="48948"/>
                  </a:lnTo>
                  <a:lnTo>
                    <a:pt x="371475" y="52387"/>
                  </a:lnTo>
                  <a:lnTo>
                    <a:pt x="371475" y="319087"/>
                  </a:lnTo>
                  <a:lnTo>
                    <a:pt x="371475" y="322526"/>
                  </a:lnTo>
                  <a:lnTo>
                    <a:pt x="371141" y="325935"/>
                  </a:lnTo>
                  <a:lnTo>
                    <a:pt x="370465" y="329307"/>
                  </a:lnTo>
                  <a:lnTo>
                    <a:pt x="369798" y="332679"/>
                  </a:lnTo>
                  <a:lnTo>
                    <a:pt x="368807" y="335956"/>
                  </a:lnTo>
                  <a:lnTo>
                    <a:pt x="367484" y="339137"/>
                  </a:lnTo>
                  <a:lnTo>
                    <a:pt x="366169" y="342309"/>
                  </a:lnTo>
                  <a:lnTo>
                    <a:pt x="339137" y="367484"/>
                  </a:lnTo>
                  <a:lnTo>
                    <a:pt x="335956" y="368808"/>
                  </a:lnTo>
                  <a:lnTo>
                    <a:pt x="332679" y="369798"/>
                  </a:lnTo>
                  <a:lnTo>
                    <a:pt x="329307" y="370465"/>
                  </a:lnTo>
                  <a:lnTo>
                    <a:pt x="325935" y="371141"/>
                  </a:lnTo>
                  <a:lnTo>
                    <a:pt x="322526" y="371475"/>
                  </a:lnTo>
                  <a:lnTo>
                    <a:pt x="319087" y="371475"/>
                  </a:lnTo>
                  <a:lnTo>
                    <a:pt x="52387" y="371475"/>
                  </a:lnTo>
                  <a:lnTo>
                    <a:pt x="48948" y="371475"/>
                  </a:lnTo>
                  <a:lnTo>
                    <a:pt x="45539" y="371141"/>
                  </a:lnTo>
                  <a:lnTo>
                    <a:pt x="42167" y="370465"/>
                  </a:lnTo>
                  <a:lnTo>
                    <a:pt x="38795" y="369798"/>
                  </a:lnTo>
                  <a:lnTo>
                    <a:pt x="35518" y="368808"/>
                  </a:lnTo>
                  <a:lnTo>
                    <a:pt x="32337" y="367484"/>
                  </a:lnTo>
                  <a:lnTo>
                    <a:pt x="29165" y="366169"/>
                  </a:lnTo>
                  <a:lnTo>
                    <a:pt x="3990" y="339137"/>
                  </a:lnTo>
                  <a:lnTo>
                    <a:pt x="2667" y="335956"/>
                  </a:lnTo>
                  <a:lnTo>
                    <a:pt x="1676" y="332679"/>
                  </a:lnTo>
                  <a:lnTo>
                    <a:pt x="1009" y="329307"/>
                  </a:lnTo>
                  <a:lnTo>
                    <a:pt x="333" y="325935"/>
                  </a:lnTo>
                  <a:lnTo>
                    <a:pt x="0" y="322526"/>
                  </a:lnTo>
                  <a:lnTo>
                    <a:pt x="0" y="319087"/>
                  </a:lnTo>
                  <a:close/>
                </a:path>
              </a:pathLst>
            </a:custGeom>
            <a:ln w="9525">
              <a:solidFill>
                <a:srgbClr val="B4B6E3"/>
              </a:solidFill>
            </a:ln>
          </p:spPr>
          <p:txBody>
            <a:bodyPr wrap="square" lIns="0" tIns="0" rIns="0" bIns="0" rtlCol="0"/>
            <a:lstStyle/>
            <a:p>
              <a:endParaRPr/>
            </a:p>
          </p:txBody>
        </p:sp>
        <p:sp>
          <p:nvSpPr>
            <p:cNvPr id="7" name="object 7"/>
            <p:cNvSpPr/>
            <p:nvPr/>
          </p:nvSpPr>
          <p:spPr>
            <a:xfrm>
              <a:off x="4424362" y="2090737"/>
              <a:ext cx="371475" cy="371475"/>
            </a:xfrm>
            <a:custGeom>
              <a:avLst/>
              <a:gdLst/>
              <a:ahLst/>
              <a:cxnLst/>
              <a:rect l="l" t="t" r="r" b="b"/>
              <a:pathLst>
                <a:path w="371475" h="371475">
                  <a:moveTo>
                    <a:pt x="322526" y="371475"/>
                  </a:moveTo>
                  <a:lnTo>
                    <a:pt x="48948" y="371475"/>
                  </a:lnTo>
                  <a:lnTo>
                    <a:pt x="45539" y="371141"/>
                  </a:lnTo>
                  <a:lnTo>
                    <a:pt x="10734" y="351053"/>
                  </a:lnTo>
                  <a:lnTo>
                    <a:pt x="0" y="322526"/>
                  </a:lnTo>
                  <a:lnTo>
                    <a:pt x="0" y="48948"/>
                  </a:lnTo>
                  <a:lnTo>
                    <a:pt x="17773" y="12915"/>
                  </a:lnTo>
                  <a:lnTo>
                    <a:pt x="48948" y="0"/>
                  </a:lnTo>
                  <a:lnTo>
                    <a:pt x="322526" y="0"/>
                  </a:lnTo>
                  <a:lnTo>
                    <a:pt x="358559" y="17773"/>
                  </a:lnTo>
                  <a:lnTo>
                    <a:pt x="371475" y="48948"/>
                  </a:lnTo>
                  <a:lnTo>
                    <a:pt x="371475" y="322526"/>
                  </a:lnTo>
                  <a:lnTo>
                    <a:pt x="353701" y="358559"/>
                  </a:lnTo>
                  <a:lnTo>
                    <a:pt x="325935" y="371141"/>
                  </a:lnTo>
                  <a:close/>
                </a:path>
              </a:pathLst>
            </a:custGeom>
            <a:solidFill>
              <a:srgbClr val="D9DAF1"/>
            </a:solidFill>
          </p:spPr>
          <p:txBody>
            <a:bodyPr wrap="square" lIns="0" tIns="0" rIns="0" bIns="0" rtlCol="0"/>
            <a:lstStyle/>
            <a:p>
              <a:endParaRPr/>
            </a:p>
          </p:txBody>
        </p:sp>
        <p:sp>
          <p:nvSpPr>
            <p:cNvPr id="8" name="object 8"/>
            <p:cNvSpPr/>
            <p:nvPr/>
          </p:nvSpPr>
          <p:spPr>
            <a:xfrm>
              <a:off x="4424362" y="2090737"/>
              <a:ext cx="371475" cy="371475"/>
            </a:xfrm>
            <a:custGeom>
              <a:avLst/>
              <a:gdLst/>
              <a:ahLst/>
              <a:cxnLst/>
              <a:rect l="l" t="t" r="r" b="b"/>
              <a:pathLst>
                <a:path w="371475" h="371475">
                  <a:moveTo>
                    <a:pt x="0" y="319087"/>
                  </a:moveTo>
                  <a:lnTo>
                    <a:pt x="0" y="52387"/>
                  </a:lnTo>
                  <a:lnTo>
                    <a:pt x="0" y="48948"/>
                  </a:lnTo>
                  <a:lnTo>
                    <a:pt x="333" y="45539"/>
                  </a:lnTo>
                  <a:lnTo>
                    <a:pt x="1009" y="42167"/>
                  </a:lnTo>
                  <a:lnTo>
                    <a:pt x="1676" y="38795"/>
                  </a:lnTo>
                  <a:lnTo>
                    <a:pt x="2666" y="35518"/>
                  </a:lnTo>
                  <a:lnTo>
                    <a:pt x="3990" y="32337"/>
                  </a:lnTo>
                  <a:lnTo>
                    <a:pt x="5305" y="29165"/>
                  </a:lnTo>
                  <a:lnTo>
                    <a:pt x="6915" y="26146"/>
                  </a:lnTo>
                  <a:lnTo>
                    <a:pt x="8829" y="23279"/>
                  </a:lnTo>
                  <a:lnTo>
                    <a:pt x="10734" y="20421"/>
                  </a:lnTo>
                  <a:lnTo>
                    <a:pt x="12906" y="17773"/>
                  </a:lnTo>
                  <a:lnTo>
                    <a:pt x="15344" y="15344"/>
                  </a:lnTo>
                  <a:lnTo>
                    <a:pt x="17773" y="12915"/>
                  </a:lnTo>
                  <a:lnTo>
                    <a:pt x="20421" y="10744"/>
                  </a:lnTo>
                  <a:lnTo>
                    <a:pt x="23279" y="8829"/>
                  </a:lnTo>
                  <a:lnTo>
                    <a:pt x="26146" y="6915"/>
                  </a:lnTo>
                  <a:lnTo>
                    <a:pt x="29165" y="5305"/>
                  </a:lnTo>
                  <a:lnTo>
                    <a:pt x="32337" y="3990"/>
                  </a:lnTo>
                  <a:lnTo>
                    <a:pt x="35518" y="2667"/>
                  </a:lnTo>
                  <a:lnTo>
                    <a:pt x="38795" y="1676"/>
                  </a:lnTo>
                  <a:lnTo>
                    <a:pt x="42167" y="1009"/>
                  </a:lnTo>
                  <a:lnTo>
                    <a:pt x="45539" y="333"/>
                  </a:lnTo>
                  <a:lnTo>
                    <a:pt x="48948" y="0"/>
                  </a:lnTo>
                  <a:lnTo>
                    <a:pt x="52387" y="0"/>
                  </a:lnTo>
                  <a:lnTo>
                    <a:pt x="319087" y="0"/>
                  </a:lnTo>
                  <a:lnTo>
                    <a:pt x="322526" y="0"/>
                  </a:lnTo>
                  <a:lnTo>
                    <a:pt x="325935" y="333"/>
                  </a:lnTo>
                  <a:lnTo>
                    <a:pt x="329307" y="1009"/>
                  </a:lnTo>
                  <a:lnTo>
                    <a:pt x="332679" y="1676"/>
                  </a:lnTo>
                  <a:lnTo>
                    <a:pt x="335956" y="2667"/>
                  </a:lnTo>
                  <a:lnTo>
                    <a:pt x="339137" y="3990"/>
                  </a:lnTo>
                  <a:lnTo>
                    <a:pt x="342309" y="5305"/>
                  </a:lnTo>
                  <a:lnTo>
                    <a:pt x="356130" y="15344"/>
                  </a:lnTo>
                  <a:lnTo>
                    <a:pt x="358559" y="17773"/>
                  </a:lnTo>
                  <a:lnTo>
                    <a:pt x="370465" y="42167"/>
                  </a:lnTo>
                  <a:lnTo>
                    <a:pt x="371141" y="45539"/>
                  </a:lnTo>
                  <a:lnTo>
                    <a:pt x="371475" y="48948"/>
                  </a:lnTo>
                  <a:lnTo>
                    <a:pt x="371475" y="52387"/>
                  </a:lnTo>
                  <a:lnTo>
                    <a:pt x="371475" y="319087"/>
                  </a:lnTo>
                  <a:lnTo>
                    <a:pt x="371475" y="322526"/>
                  </a:lnTo>
                  <a:lnTo>
                    <a:pt x="371141" y="325935"/>
                  </a:lnTo>
                  <a:lnTo>
                    <a:pt x="370465" y="329307"/>
                  </a:lnTo>
                  <a:lnTo>
                    <a:pt x="369798" y="332679"/>
                  </a:lnTo>
                  <a:lnTo>
                    <a:pt x="356130" y="356130"/>
                  </a:lnTo>
                  <a:lnTo>
                    <a:pt x="353701" y="358559"/>
                  </a:lnTo>
                  <a:lnTo>
                    <a:pt x="339137" y="367484"/>
                  </a:lnTo>
                  <a:lnTo>
                    <a:pt x="335956" y="368808"/>
                  </a:lnTo>
                  <a:lnTo>
                    <a:pt x="332679" y="369798"/>
                  </a:lnTo>
                  <a:lnTo>
                    <a:pt x="329307" y="370465"/>
                  </a:lnTo>
                  <a:lnTo>
                    <a:pt x="325935" y="371141"/>
                  </a:lnTo>
                  <a:lnTo>
                    <a:pt x="322526" y="371475"/>
                  </a:lnTo>
                  <a:lnTo>
                    <a:pt x="319087" y="371475"/>
                  </a:lnTo>
                  <a:lnTo>
                    <a:pt x="52387" y="371475"/>
                  </a:lnTo>
                  <a:lnTo>
                    <a:pt x="48948" y="371475"/>
                  </a:lnTo>
                  <a:lnTo>
                    <a:pt x="45539" y="371141"/>
                  </a:lnTo>
                  <a:lnTo>
                    <a:pt x="42167" y="370465"/>
                  </a:lnTo>
                  <a:lnTo>
                    <a:pt x="38795" y="369798"/>
                  </a:lnTo>
                  <a:lnTo>
                    <a:pt x="35518" y="368808"/>
                  </a:lnTo>
                  <a:lnTo>
                    <a:pt x="32337" y="367484"/>
                  </a:lnTo>
                  <a:lnTo>
                    <a:pt x="29165" y="366169"/>
                  </a:lnTo>
                  <a:lnTo>
                    <a:pt x="15344" y="356130"/>
                  </a:lnTo>
                  <a:lnTo>
                    <a:pt x="12906" y="353701"/>
                  </a:lnTo>
                  <a:lnTo>
                    <a:pt x="10734" y="351053"/>
                  </a:lnTo>
                  <a:lnTo>
                    <a:pt x="8829" y="348195"/>
                  </a:lnTo>
                  <a:lnTo>
                    <a:pt x="6915" y="345328"/>
                  </a:lnTo>
                  <a:lnTo>
                    <a:pt x="5305" y="342309"/>
                  </a:lnTo>
                  <a:lnTo>
                    <a:pt x="3990" y="339137"/>
                  </a:lnTo>
                  <a:lnTo>
                    <a:pt x="2666" y="335956"/>
                  </a:lnTo>
                  <a:lnTo>
                    <a:pt x="1676" y="332679"/>
                  </a:lnTo>
                  <a:lnTo>
                    <a:pt x="1009" y="329307"/>
                  </a:lnTo>
                  <a:lnTo>
                    <a:pt x="333" y="325935"/>
                  </a:lnTo>
                  <a:lnTo>
                    <a:pt x="0" y="322526"/>
                  </a:lnTo>
                  <a:lnTo>
                    <a:pt x="0" y="319087"/>
                  </a:lnTo>
                  <a:close/>
                </a:path>
              </a:pathLst>
            </a:custGeom>
            <a:ln w="9525">
              <a:solidFill>
                <a:srgbClr val="B4B6E3"/>
              </a:solidFill>
            </a:ln>
          </p:spPr>
          <p:txBody>
            <a:bodyPr wrap="square" lIns="0" tIns="0" rIns="0" bIns="0" rtlCol="0"/>
            <a:lstStyle/>
            <a:p>
              <a:endParaRPr/>
            </a:p>
          </p:txBody>
        </p:sp>
      </p:grpSp>
      <p:sp>
        <p:nvSpPr>
          <p:cNvPr id="9" name="object 9"/>
          <p:cNvSpPr txBox="1"/>
          <p:nvPr/>
        </p:nvSpPr>
        <p:spPr>
          <a:xfrm>
            <a:off x="2187575" y="2096221"/>
            <a:ext cx="2030095" cy="327013"/>
          </a:xfrm>
          <a:prstGeom prst="rect">
            <a:avLst/>
          </a:prstGeom>
        </p:spPr>
        <p:txBody>
          <a:bodyPr vert="horz" wrap="square" lIns="0" tIns="44450" rIns="0" bIns="0" rtlCol="0">
            <a:spAutoFit/>
          </a:bodyPr>
          <a:lstStyle/>
          <a:p>
            <a:pPr marL="12700" marR="5080">
              <a:lnSpc>
                <a:spcPts val="2180"/>
              </a:lnSpc>
              <a:spcBef>
                <a:spcPts val="350"/>
              </a:spcBef>
            </a:pPr>
            <a:r>
              <a:rPr lang="en-US" sz="2000" spc="-220" dirty="0">
                <a:solidFill>
                  <a:srgbClr val="262525"/>
                </a:solidFill>
                <a:latin typeface="Verdana"/>
                <a:cs typeface="Verdana"/>
              </a:rPr>
              <a:t>Noise Reduction</a:t>
            </a:r>
            <a:endParaRPr sz="2000" dirty="0">
              <a:latin typeface="Verdana"/>
              <a:cs typeface="Verdana"/>
            </a:endParaRPr>
          </a:p>
        </p:txBody>
      </p:sp>
      <p:sp>
        <p:nvSpPr>
          <p:cNvPr id="10" name="object 10"/>
          <p:cNvSpPr txBox="1"/>
          <p:nvPr/>
        </p:nvSpPr>
        <p:spPr>
          <a:xfrm>
            <a:off x="1652587" y="2502059"/>
            <a:ext cx="2771775" cy="3103798"/>
          </a:xfrm>
          <a:prstGeom prst="rect">
            <a:avLst/>
          </a:prstGeom>
        </p:spPr>
        <p:txBody>
          <a:bodyPr vert="horz" wrap="square" lIns="0" tIns="7620" rIns="0" bIns="0" rtlCol="0">
            <a:spAutoFit/>
          </a:bodyPr>
          <a:lstStyle/>
          <a:p>
            <a:pPr marL="12700" marR="5080">
              <a:lnSpc>
                <a:spcPct val="127000"/>
              </a:lnSpc>
              <a:spcBef>
                <a:spcPts val="60"/>
              </a:spcBef>
            </a:pPr>
            <a:r>
              <a:rPr lang="en-US" sz="1600" spc="-80" dirty="0">
                <a:solidFill>
                  <a:srgbClr val="262525"/>
                </a:solidFill>
                <a:latin typeface="Trebuchet MS"/>
                <a:cs typeface="Trebuchet MS"/>
              </a:rPr>
              <a:t>This project has successfully implementation of a noise reduction algorithm to mitigate unwanted background noise in the audio signals. The algorithm utilized techniques such as spectral subtraction, adaptive filtering, or spectral gating to estimate and remove noise components. </a:t>
            </a:r>
          </a:p>
        </p:txBody>
      </p:sp>
      <p:sp>
        <p:nvSpPr>
          <p:cNvPr id="11" name="object 11"/>
          <p:cNvSpPr txBox="1"/>
          <p:nvPr/>
        </p:nvSpPr>
        <p:spPr>
          <a:xfrm>
            <a:off x="1762969" y="2055090"/>
            <a:ext cx="2940685" cy="390525"/>
          </a:xfrm>
          <a:prstGeom prst="rect">
            <a:avLst/>
          </a:prstGeom>
        </p:spPr>
        <p:txBody>
          <a:bodyPr vert="horz" wrap="square" lIns="0" tIns="11430" rIns="0" bIns="0" rtlCol="0">
            <a:spAutoFit/>
          </a:bodyPr>
          <a:lstStyle/>
          <a:p>
            <a:pPr marL="12700">
              <a:lnSpc>
                <a:spcPct val="100000"/>
              </a:lnSpc>
              <a:spcBef>
                <a:spcPts val="90"/>
              </a:spcBef>
              <a:tabLst>
                <a:tab pos="2764790" algn="l"/>
              </a:tabLst>
            </a:pPr>
            <a:r>
              <a:rPr sz="2400" spc="-270" dirty="0">
                <a:solidFill>
                  <a:srgbClr val="262525"/>
                </a:solidFill>
                <a:latin typeface="Trebuchet MS"/>
                <a:cs typeface="Trebuchet MS"/>
              </a:rPr>
              <a:t>1	</a:t>
            </a:r>
            <a:r>
              <a:rPr sz="2400" spc="15" dirty="0">
                <a:solidFill>
                  <a:srgbClr val="262525"/>
                </a:solidFill>
                <a:latin typeface="Trebuchet MS"/>
                <a:cs typeface="Trebuchet MS"/>
              </a:rPr>
              <a:t>2</a:t>
            </a:r>
            <a:endParaRPr sz="2400">
              <a:latin typeface="Trebuchet MS"/>
              <a:cs typeface="Trebuchet MS"/>
            </a:endParaRPr>
          </a:p>
        </p:txBody>
      </p:sp>
      <p:sp>
        <p:nvSpPr>
          <p:cNvPr id="12" name="object 12"/>
          <p:cNvSpPr txBox="1"/>
          <p:nvPr/>
        </p:nvSpPr>
        <p:spPr>
          <a:xfrm>
            <a:off x="4959350" y="2096221"/>
            <a:ext cx="1910080" cy="327013"/>
          </a:xfrm>
          <a:prstGeom prst="rect">
            <a:avLst/>
          </a:prstGeom>
        </p:spPr>
        <p:txBody>
          <a:bodyPr vert="horz" wrap="square" lIns="0" tIns="44450" rIns="0" bIns="0" rtlCol="0">
            <a:spAutoFit/>
          </a:bodyPr>
          <a:lstStyle/>
          <a:p>
            <a:pPr marL="12700" marR="5080">
              <a:lnSpc>
                <a:spcPts val="2180"/>
              </a:lnSpc>
              <a:spcBef>
                <a:spcPts val="350"/>
              </a:spcBef>
            </a:pPr>
            <a:r>
              <a:rPr lang="en-US" sz="2000" spc="-215" dirty="0">
                <a:solidFill>
                  <a:srgbClr val="262525"/>
                </a:solidFill>
                <a:latin typeface="Verdana"/>
                <a:cs typeface="Verdana"/>
              </a:rPr>
              <a:t>Amplification</a:t>
            </a:r>
            <a:endParaRPr sz="2000" dirty="0">
              <a:latin typeface="Verdana"/>
              <a:cs typeface="Verdana"/>
            </a:endParaRPr>
          </a:p>
        </p:txBody>
      </p:sp>
      <p:sp>
        <p:nvSpPr>
          <p:cNvPr id="13" name="object 13"/>
          <p:cNvSpPr txBox="1"/>
          <p:nvPr/>
        </p:nvSpPr>
        <p:spPr>
          <a:xfrm>
            <a:off x="4424362" y="2513280"/>
            <a:ext cx="2236787" cy="3081356"/>
          </a:xfrm>
          <a:prstGeom prst="rect">
            <a:avLst/>
          </a:prstGeom>
        </p:spPr>
        <p:txBody>
          <a:bodyPr vert="horz" wrap="square" lIns="0" tIns="9525" rIns="0" bIns="0" rtlCol="0">
            <a:spAutoFit/>
          </a:bodyPr>
          <a:lstStyle/>
          <a:p>
            <a:pPr marL="12700" marR="5080">
              <a:lnSpc>
                <a:spcPct val="126299"/>
              </a:lnSpc>
              <a:spcBef>
                <a:spcPts val="75"/>
              </a:spcBef>
            </a:pPr>
            <a:r>
              <a:rPr lang="en-US" sz="1600" spc="-125" dirty="0">
                <a:solidFill>
                  <a:srgbClr val="262525"/>
                </a:solidFill>
                <a:latin typeface="Trebuchet MS"/>
                <a:cs typeface="Trebuchet MS"/>
              </a:rPr>
              <a:t>This project also focused on amplifying the audio signals to compensate for hearing loss. A gain adjustment algorithm was developed to increase the amplitude of the input signals while preserving their overall quality and preventing distortion. </a:t>
            </a:r>
            <a:endParaRPr sz="1600" dirty="0">
              <a:latin typeface="Trebuchet MS"/>
              <a:cs typeface="Trebuchet MS"/>
            </a:endParaRPr>
          </a:p>
        </p:txBody>
      </p:sp>
      <p:grpSp>
        <p:nvGrpSpPr>
          <p:cNvPr id="14" name="object 14"/>
          <p:cNvGrpSpPr/>
          <p:nvPr/>
        </p:nvGrpSpPr>
        <p:grpSpPr>
          <a:xfrm>
            <a:off x="7194759" y="2078531"/>
            <a:ext cx="381000" cy="381000"/>
            <a:chOff x="7191375" y="2085975"/>
            <a:chExt cx="381000" cy="381000"/>
          </a:xfrm>
        </p:grpSpPr>
        <p:sp>
          <p:nvSpPr>
            <p:cNvPr id="15" name="object 15"/>
            <p:cNvSpPr/>
            <p:nvPr/>
          </p:nvSpPr>
          <p:spPr>
            <a:xfrm>
              <a:off x="7196137" y="2090737"/>
              <a:ext cx="371475" cy="371475"/>
            </a:xfrm>
            <a:custGeom>
              <a:avLst/>
              <a:gdLst/>
              <a:ahLst/>
              <a:cxnLst/>
              <a:rect l="l" t="t" r="r" b="b"/>
              <a:pathLst>
                <a:path w="371475" h="371475">
                  <a:moveTo>
                    <a:pt x="322526" y="371475"/>
                  </a:moveTo>
                  <a:lnTo>
                    <a:pt x="48948" y="371475"/>
                  </a:lnTo>
                  <a:lnTo>
                    <a:pt x="45539" y="371141"/>
                  </a:lnTo>
                  <a:lnTo>
                    <a:pt x="10744" y="351053"/>
                  </a:lnTo>
                  <a:lnTo>
                    <a:pt x="0" y="322526"/>
                  </a:lnTo>
                  <a:lnTo>
                    <a:pt x="0" y="48948"/>
                  </a:lnTo>
                  <a:lnTo>
                    <a:pt x="17773" y="12915"/>
                  </a:lnTo>
                  <a:lnTo>
                    <a:pt x="48948" y="0"/>
                  </a:lnTo>
                  <a:lnTo>
                    <a:pt x="322526" y="0"/>
                  </a:lnTo>
                  <a:lnTo>
                    <a:pt x="358559" y="17773"/>
                  </a:lnTo>
                  <a:lnTo>
                    <a:pt x="371475" y="48948"/>
                  </a:lnTo>
                  <a:lnTo>
                    <a:pt x="371475" y="322526"/>
                  </a:lnTo>
                  <a:lnTo>
                    <a:pt x="353701" y="358559"/>
                  </a:lnTo>
                  <a:lnTo>
                    <a:pt x="325935" y="371141"/>
                  </a:lnTo>
                  <a:close/>
                </a:path>
              </a:pathLst>
            </a:custGeom>
            <a:solidFill>
              <a:srgbClr val="D9DAF1"/>
            </a:solidFill>
          </p:spPr>
          <p:txBody>
            <a:bodyPr wrap="square" lIns="0" tIns="0" rIns="0" bIns="0" rtlCol="0"/>
            <a:lstStyle/>
            <a:p>
              <a:endParaRPr/>
            </a:p>
          </p:txBody>
        </p:sp>
        <p:sp>
          <p:nvSpPr>
            <p:cNvPr id="16" name="object 16"/>
            <p:cNvSpPr/>
            <p:nvPr/>
          </p:nvSpPr>
          <p:spPr>
            <a:xfrm>
              <a:off x="7196137" y="2090737"/>
              <a:ext cx="371475" cy="371475"/>
            </a:xfrm>
            <a:custGeom>
              <a:avLst/>
              <a:gdLst/>
              <a:ahLst/>
              <a:cxnLst/>
              <a:rect l="l" t="t" r="r" b="b"/>
              <a:pathLst>
                <a:path w="371475" h="371475">
                  <a:moveTo>
                    <a:pt x="0" y="319087"/>
                  </a:moveTo>
                  <a:lnTo>
                    <a:pt x="0" y="52387"/>
                  </a:lnTo>
                  <a:lnTo>
                    <a:pt x="0" y="48948"/>
                  </a:lnTo>
                  <a:lnTo>
                    <a:pt x="333" y="45539"/>
                  </a:lnTo>
                  <a:lnTo>
                    <a:pt x="1009" y="42167"/>
                  </a:lnTo>
                  <a:lnTo>
                    <a:pt x="1676" y="38795"/>
                  </a:lnTo>
                  <a:lnTo>
                    <a:pt x="2667" y="35518"/>
                  </a:lnTo>
                  <a:lnTo>
                    <a:pt x="3990" y="32337"/>
                  </a:lnTo>
                  <a:lnTo>
                    <a:pt x="5305" y="29165"/>
                  </a:lnTo>
                  <a:lnTo>
                    <a:pt x="6915" y="26146"/>
                  </a:lnTo>
                  <a:lnTo>
                    <a:pt x="8829" y="23279"/>
                  </a:lnTo>
                  <a:lnTo>
                    <a:pt x="10734" y="20421"/>
                  </a:lnTo>
                  <a:lnTo>
                    <a:pt x="12915" y="17773"/>
                  </a:lnTo>
                  <a:lnTo>
                    <a:pt x="32337" y="3990"/>
                  </a:lnTo>
                  <a:lnTo>
                    <a:pt x="35518" y="2667"/>
                  </a:lnTo>
                  <a:lnTo>
                    <a:pt x="38795" y="1676"/>
                  </a:lnTo>
                  <a:lnTo>
                    <a:pt x="42167" y="1009"/>
                  </a:lnTo>
                  <a:lnTo>
                    <a:pt x="45539" y="333"/>
                  </a:lnTo>
                  <a:lnTo>
                    <a:pt x="48948" y="0"/>
                  </a:lnTo>
                  <a:lnTo>
                    <a:pt x="52387" y="0"/>
                  </a:lnTo>
                  <a:lnTo>
                    <a:pt x="319087" y="0"/>
                  </a:lnTo>
                  <a:lnTo>
                    <a:pt x="322526" y="0"/>
                  </a:lnTo>
                  <a:lnTo>
                    <a:pt x="325935" y="333"/>
                  </a:lnTo>
                  <a:lnTo>
                    <a:pt x="329307" y="1009"/>
                  </a:lnTo>
                  <a:lnTo>
                    <a:pt x="332679" y="1676"/>
                  </a:lnTo>
                  <a:lnTo>
                    <a:pt x="335956" y="2667"/>
                  </a:lnTo>
                  <a:lnTo>
                    <a:pt x="339137" y="3990"/>
                  </a:lnTo>
                  <a:lnTo>
                    <a:pt x="342309" y="5305"/>
                  </a:lnTo>
                  <a:lnTo>
                    <a:pt x="368798" y="35518"/>
                  </a:lnTo>
                  <a:lnTo>
                    <a:pt x="370465" y="42167"/>
                  </a:lnTo>
                  <a:lnTo>
                    <a:pt x="371141" y="45539"/>
                  </a:lnTo>
                  <a:lnTo>
                    <a:pt x="371475" y="48948"/>
                  </a:lnTo>
                  <a:lnTo>
                    <a:pt x="371475" y="52387"/>
                  </a:lnTo>
                  <a:lnTo>
                    <a:pt x="371475" y="319087"/>
                  </a:lnTo>
                  <a:lnTo>
                    <a:pt x="371475" y="322526"/>
                  </a:lnTo>
                  <a:lnTo>
                    <a:pt x="371141" y="325935"/>
                  </a:lnTo>
                  <a:lnTo>
                    <a:pt x="370465" y="329307"/>
                  </a:lnTo>
                  <a:lnTo>
                    <a:pt x="369798" y="332679"/>
                  </a:lnTo>
                  <a:lnTo>
                    <a:pt x="356130" y="356130"/>
                  </a:lnTo>
                  <a:lnTo>
                    <a:pt x="353701" y="358559"/>
                  </a:lnTo>
                  <a:lnTo>
                    <a:pt x="339137" y="367484"/>
                  </a:lnTo>
                  <a:lnTo>
                    <a:pt x="335956" y="368808"/>
                  </a:lnTo>
                  <a:lnTo>
                    <a:pt x="332679" y="369798"/>
                  </a:lnTo>
                  <a:lnTo>
                    <a:pt x="329307" y="370465"/>
                  </a:lnTo>
                  <a:lnTo>
                    <a:pt x="325935" y="371141"/>
                  </a:lnTo>
                  <a:lnTo>
                    <a:pt x="322526" y="371475"/>
                  </a:lnTo>
                  <a:lnTo>
                    <a:pt x="319087" y="371475"/>
                  </a:lnTo>
                  <a:lnTo>
                    <a:pt x="52387" y="371475"/>
                  </a:lnTo>
                  <a:lnTo>
                    <a:pt x="48948" y="371475"/>
                  </a:lnTo>
                  <a:lnTo>
                    <a:pt x="45539" y="371141"/>
                  </a:lnTo>
                  <a:lnTo>
                    <a:pt x="42167" y="370465"/>
                  </a:lnTo>
                  <a:lnTo>
                    <a:pt x="38795" y="369798"/>
                  </a:lnTo>
                  <a:lnTo>
                    <a:pt x="35518" y="368808"/>
                  </a:lnTo>
                  <a:lnTo>
                    <a:pt x="32337" y="367484"/>
                  </a:lnTo>
                  <a:lnTo>
                    <a:pt x="29156" y="366169"/>
                  </a:lnTo>
                  <a:lnTo>
                    <a:pt x="15344" y="356130"/>
                  </a:lnTo>
                  <a:lnTo>
                    <a:pt x="12915" y="353701"/>
                  </a:lnTo>
                  <a:lnTo>
                    <a:pt x="3990" y="339137"/>
                  </a:lnTo>
                  <a:lnTo>
                    <a:pt x="2667" y="335956"/>
                  </a:lnTo>
                  <a:lnTo>
                    <a:pt x="1676" y="332679"/>
                  </a:lnTo>
                  <a:lnTo>
                    <a:pt x="1009" y="329307"/>
                  </a:lnTo>
                  <a:lnTo>
                    <a:pt x="333" y="325935"/>
                  </a:lnTo>
                  <a:lnTo>
                    <a:pt x="0" y="322526"/>
                  </a:lnTo>
                  <a:lnTo>
                    <a:pt x="0" y="319087"/>
                  </a:lnTo>
                  <a:close/>
                </a:path>
              </a:pathLst>
            </a:custGeom>
            <a:ln w="9525">
              <a:solidFill>
                <a:srgbClr val="B4B6E3"/>
              </a:solidFill>
            </a:ln>
          </p:spPr>
          <p:txBody>
            <a:bodyPr wrap="square" lIns="0" tIns="0" rIns="0" bIns="0" rtlCol="0"/>
            <a:lstStyle/>
            <a:p>
              <a:endParaRPr/>
            </a:p>
          </p:txBody>
        </p:sp>
      </p:grpSp>
      <p:sp>
        <p:nvSpPr>
          <p:cNvPr id="17" name="object 17"/>
          <p:cNvSpPr txBox="1"/>
          <p:nvPr/>
        </p:nvSpPr>
        <p:spPr>
          <a:xfrm>
            <a:off x="7287469" y="2055090"/>
            <a:ext cx="195580" cy="390525"/>
          </a:xfrm>
          <a:prstGeom prst="rect">
            <a:avLst/>
          </a:prstGeom>
        </p:spPr>
        <p:txBody>
          <a:bodyPr vert="horz" wrap="square" lIns="0" tIns="11430" rIns="0" bIns="0" rtlCol="0">
            <a:spAutoFit/>
          </a:bodyPr>
          <a:lstStyle/>
          <a:p>
            <a:pPr marL="12700">
              <a:lnSpc>
                <a:spcPct val="100000"/>
              </a:lnSpc>
              <a:spcBef>
                <a:spcPts val="90"/>
              </a:spcBef>
            </a:pPr>
            <a:r>
              <a:rPr sz="2400" spc="75" dirty="0">
                <a:solidFill>
                  <a:srgbClr val="262525"/>
                </a:solidFill>
                <a:latin typeface="Trebuchet MS"/>
                <a:cs typeface="Trebuchet MS"/>
              </a:rPr>
              <a:t>3</a:t>
            </a:r>
            <a:endParaRPr sz="2400">
              <a:latin typeface="Trebuchet MS"/>
              <a:cs typeface="Trebuchet MS"/>
            </a:endParaRPr>
          </a:p>
        </p:txBody>
      </p:sp>
      <p:sp>
        <p:nvSpPr>
          <p:cNvPr id="18" name="object 18"/>
          <p:cNvSpPr txBox="1"/>
          <p:nvPr/>
        </p:nvSpPr>
        <p:spPr>
          <a:xfrm>
            <a:off x="7731125" y="2096221"/>
            <a:ext cx="2771775" cy="327013"/>
          </a:xfrm>
          <a:prstGeom prst="rect">
            <a:avLst/>
          </a:prstGeom>
        </p:spPr>
        <p:txBody>
          <a:bodyPr vert="horz" wrap="square" lIns="0" tIns="44450" rIns="0" bIns="0" rtlCol="0">
            <a:spAutoFit/>
          </a:bodyPr>
          <a:lstStyle/>
          <a:p>
            <a:pPr marL="12700" marR="5080">
              <a:lnSpc>
                <a:spcPts val="2180"/>
              </a:lnSpc>
              <a:spcBef>
                <a:spcPts val="350"/>
              </a:spcBef>
            </a:pPr>
            <a:r>
              <a:rPr sz="2000" spc="-220" dirty="0">
                <a:solidFill>
                  <a:srgbClr val="262525"/>
                </a:solidFill>
                <a:latin typeface="Verdana"/>
                <a:cs typeface="Verdana"/>
              </a:rPr>
              <a:t>Real-world  </a:t>
            </a:r>
            <a:r>
              <a:rPr sz="2000" spc="-210" dirty="0">
                <a:solidFill>
                  <a:srgbClr val="262525"/>
                </a:solidFill>
                <a:latin typeface="Verdana"/>
                <a:cs typeface="Verdana"/>
              </a:rPr>
              <a:t>P</a:t>
            </a:r>
            <a:r>
              <a:rPr sz="2000" spc="-195" dirty="0">
                <a:solidFill>
                  <a:srgbClr val="262525"/>
                </a:solidFill>
                <a:latin typeface="Verdana"/>
                <a:cs typeface="Verdana"/>
              </a:rPr>
              <a:t>e</a:t>
            </a:r>
            <a:r>
              <a:rPr sz="2000" spc="-160" dirty="0">
                <a:solidFill>
                  <a:srgbClr val="262525"/>
                </a:solidFill>
                <a:latin typeface="Verdana"/>
                <a:cs typeface="Verdana"/>
              </a:rPr>
              <a:t>r</a:t>
            </a:r>
            <a:r>
              <a:rPr sz="2000" spc="-85" dirty="0">
                <a:solidFill>
                  <a:srgbClr val="262525"/>
                </a:solidFill>
                <a:latin typeface="Verdana"/>
                <a:cs typeface="Verdana"/>
              </a:rPr>
              <a:t>f</a:t>
            </a:r>
            <a:r>
              <a:rPr sz="2000" spc="-220" dirty="0">
                <a:solidFill>
                  <a:srgbClr val="262525"/>
                </a:solidFill>
                <a:latin typeface="Verdana"/>
                <a:cs typeface="Verdana"/>
              </a:rPr>
              <a:t>o</a:t>
            </a:r>
            <a:r>
              <a:rPr sz="2000" spc="-235" dirty="0">
                <a:solidFill>
                  <a:srgbClr val="262525"/>
                </a:solidFill>
                <a:latin typeface="Verdana"/>
                <a:cs typeface="Verdana"/>
              </a:rPr>
              <a:t>r</a:t>
            </a:r>
            <a:r>
              <a:rPr sz="2000" spc="-500" dirty="0">
                <a:solidFill>
                  <a:srgbClr val="262525"/>
                </a:solidFill>
                <a:latin typeface="Verdana"/>
                <a:cs typeface="Verdana"/>
              </a:rPr>
              <a:t>m</a:t>
            </a:r>
            <a:r>
              <a:rPr sz="2000" spc="-280" dirty="0">
                <a:solidFill>
                  <a:srgbClr val="262525"/>
                </a:solidFill>
                <a:latin typeface="Verdana"/>
                <a:cs typeface="Verdana"/>
              </a:rPr>
              <a:t>a</a:t>
            </a:r>
            <a:r>
              <a:rPr sz="2000" spc="-270" dirty="0">
                <a:solidFill>
                  <a:srgbClr val="262525"/>
                </a:solidFill>
                <a:latin typeface="Verdana"/>
                <a:cs typeface="Verdana"/>
              </a:rPr>
              <a:t>n</a:t>
            </a:r>
            <a:r>
              <a:rPr sz="2000" spc="-125" dirty="0">
                <a:solidFill>
                  <a:srgbClr val="262525"/>
                </a:solidFill>
                <a:latin typeface="Verdana"/>
                <a:cs typeface="Verdana"/>
              </a:rPr>
              <a:t>c</a:t>
            </a:r>
            <a:r>
              <a:rPr sz="2000" spc="-185" dirty="0">
                <a:solidFill>
                  <a:srgbClr val="262525"/>
                </a:solidFill>
                <a:latin typeface="Verdana"/>
                <a:cs typeface="Verdana"/>
              </a:rPr>
              <a:t>e</a:t>
            </a:r>
            <a:endParaRPr sz="2000" dirty="0">
              <a:latin typeface="Verdana"/>
              <a:cs typeface="Verdana"/>
            </a:endParaRPr>
          </a:p>
        </p:txBody>
      </p:sp>
      <p:sp>
        <p:nvSpPr>
          <p:cNvPr id="19" name="object 19"/>
          <p:cNvSpPr txBox="1"/>
          <p:nvPr/>
        </p:nvSpPr>
        <p:spPr>
          <a:xfrm>
            <a:off x="7220086" y="2502059"/>
            <a:ext cx="3219314" cy="1228798"/>
          </a:xfrm>
          <a:prstGeom prst="rect">
            <a:avLst/>
          </a:prstGeom>
        </p:spPr>
        <p:txBody>
          <a:bodyPr vert="horz" wrap="square" lIns="0" tIns="8890" rIns="0" bIns="0" rtlCol="0">
            <a:spAutoFit/>
          </a:bodyPr>
          <a:lstStyle/>
          <a:p>
            <a:pPr marL="12700" marR="5080">
              <a:lnSpc>
                <a:spcPct val="126600"/>
              </a:lnSpc>
              <a:spcBef>
                <a:spcPts val="70"/>
              </a:spcBef>
            </a:pPr>
            <a:r>
              <a:rPr lang="en-US" sz="1600" spc="-130" dirty="0">
                <a:solidFill>
                  <a:srgbClr val="262525"/>
                </a:solidFill>
                <a:latin typeface="Trebuchet MS"/>
                <a:cs typeface="Trebuchet MS"/>
              </a:rPr>
              <a:t>We have studied</a:t>
            </a:r>
            <a:r>
              <a:rPr sz="1600" spc="-130" dirty="0">
                <a:solidFill>
                  <a:srgbClr val="262525"/>
                </a:solidFill>
                <a:latin typeface="Trebuchet MS"/>
                <a:cs typeface="Trebuchet MS"/>
              </a:rPr>
              <a:t> </a:t>
            </a:r>
            <a:r>
              <a:rPr sz="1600" spc="-114" dirty="0">
                <a:solidFill>
                  <a:srgbClr val="262525"/>
                </a:solidFill>
                <a:latin typeface="Trebuchet MS"/>
                <a:cs typeface="Trebuchet MS"/>
              </a:rPr>
              <a:t>about </a:t>
            </a:r>
            <a:r>
              <a:rPr sz="1600" spc="-130" dirty="0">
                <a:solidFill>
                  <a:srgbClr val="262525"/>
                </a:solidFill>
                <a:latin typeface="Trebuchet MS"/>
                <a:cs typeface="Trebuchet MS"/>
              </a:rPr>
              <a:t>the  </a:t>
            </a:r>
            <a:r>
              <a:rPr sz="1600" spc="-145" dirty="0">
                <a:solidFill>
                  <a:srgbClr val="262525"/>
                </a:solidFill>
                <a:latin typeface="Trebuchet MS"/>
                <a:cs typeface="Trebuchet MS"/>
              </a:rPr>
              <a:t>performance </a:t>
            </a:r>
            <a:r>
              <a:rPr sz="1600" spc="-85" dirty="0">
                <a:solidFill>
                  <a:srgbClr val="262525"/>
                </a:solidFill>
                <a:latin typeface="Trebuchet MS"/>
                <a:cs typeface="Trebuchet MS"/>
              </a:rPr>
              <a:t>of </a:t>
            </a:r>
            <a:r>
              <a:rPr sz="1600" spc="-130" dirty="0">
                <a:solidFill>
                  <a:srgbClr val="262525"/>
                </a:solidFill>
                <a:latin typeface="Trebuchet MS"/>
                <a:cs typeface="Trebuchet MS"/>
              </a:rPr>
              <a:t>digital  </a:t>
            </a:r>
            <a:r>
              <a:rPr sz="1600" spc="-135" dirty="0">
                <a:solidFill>
                  <a:srgbClr val="262525"/>
                </a:solidFill>
                <a:latin typeface="Trebuchet MS"/>
                <a:cs typeface="Trebuchet MS"/>
              </a:rPr>
              <a:t>hearing </a:t>
            </a:r>
            <a:r>
              <a:rPr sz="1600" spc="-90" dirty="0">
                <a:solidFill>
                  <a:srgbClr val="262525"/>
                </a:solidFill>
                <a:latin typeface="Trebuchet MS"/>
                <a:cs typeface="Trebuchet MS"/>
              </a:rPr>
              <a:t>aids </a:t>
            </a:r>
            <a:r>
              <a:rPr sz="1600" spc="-140" dirty="0">
                <a:solidFill>
                  <a:srgbClr val="262525"/>
                </a:solidFill>
                <a:latin typeface="Trebuchet MS"/>
                <a:cs typeface="Trebuchet MS"/>
              </a:rPr>
              <a:t>in</a:t>
            </a:r>
            <a:r>
              <a:rPr sz="1600" spc="-370" dirty="0">
                <a:solidFill>
                  <a:srgbClr val="262525"/>
                </a:solidFill>
                <a:latin typeface="Trebuchet MS"/>
                <a:cs typeface="Trebuchet MS"/>
              </a:rPr>
              <a:t> </a:t>
            </a:r>
            <a:r>
              <a:rPr sz="1600" spc="-80" dirty="0">
                <a:solidFill>
                  <a:srgbClr val="262525"/>
                </a:solidFill>
                <a:latin typeface="Trebuchet MS"/>
                <a:cs typeface="Trebuchet MS"/>
              </a:rPr>
              <a:t>day-to-day  </a:t>
            </a:r>
            <a:r>
              <a:rPr sz="1600" spc="-125" dirty="0">
                <a:solidFill>
                  <a:srgbClr val="262525"/>
                </a:solidFill>
                <a:latin typeface="Trebuchet MS"/>
                <a:cs typeface="Trebuchet MS"/>
              </a:rPr>
              <a:t>situations, </a:t>
            </a:r>
            <a:r>
              <a:rPr sz="1600" spc="-135" dirty="0">
                <a:solidFill>
                  <a:srgbClr val="262525"/>
                </a:solidFill>
                <a:latin typeface="Trebuchet MS"/>
                <a:cs typeface="Trebuchet MS"/>
              </a:rPr>
              <a:t>including  </a:t>
            </a:r>
            <a:r>
              <a:rPr sz="1600" spc="-105" dirty="0">
                <a:solidFill>
                  <a:srgbClr val="262525"/>
                </a:solidFill>
                <a:latin typeface="Trebuchet MS"/>
                <a:cs typeface="Trebuchet MS"/>
              </a:rPr>
              <a:t>background </a:t>
            </a:r>
            <a:r>
              <a:rPr sz="1600" spc="-130" dirty="0">
                <a:solidFill>
                  <a:srgbClr val="262525"/>
                </a:solidFill>
                <a:latin typeface="Trebuchet MS"/>
                <a:cs typeface="Trebuchet MS"/>
              </a:rPr>
              <a:t>noise, </a:t>
            </a:r>
            <a:r>
              <a:rPr sz="1600" spc="-75" dirty="0">
                <a:solidFill>
                  <a:srgbClr val="262525"/>
                </a:solidFill>
                <a:latin typeface="Trebuchet MS"/>
                <a:cs typeface="Trebuchet MS"/>
              </a:rPr>
              <a:t>busy </a:t>
            </a:r>
            <a:r>
              <a:rPr sz="1600" spc="-145" dirty="0">
                <a:solidFill>
                  <a:srgbClr val="262525"/>
                </a:solidFill>
                <a:latin typeface="Trebuchet MS"/>
                <a:cs typeface="Trebuchet MS"/>
              </a:rPr>
              <a:t>environments, </a:t>
            </a:r>
            <a:r>
              <a:rPr sz="1600" spc="-110" dirty="0">
                <a:solidFill>
                  <a:srgbClr val="262525"/>
                </a:solidFill>
                <a:latin typeface="Trebuchet MS"/>
                <a:cs typeface="Trebuchet MS"/>
              </a:rPr>
              <a:t>and</a:t>
            </a:r>
            <a:r>
              <a:rPr sz="1600" spc="-220" dirty="0">
                <a:solidFill>
                  <a:srgbClr val="262525"/>
                </a:solidFill>
                <a:latin typeface="Trebuchet MS"/>
                <a:cs typeface="Trebuchet MS"/>
              </a:rPr>
              <a:t> </a:t>
            </a:r>
            <a:r>
              <a:rPr sz="1600" spc="-175" dirty="0">
                <a:solidFill>
                  <a:srgbClr val="262525"/>
                </a:solidFill>
                <a:latin typeface="Trebuchet MS"/>
                <a:cs typeface="Trebuchet MS"/>
              </a:rPr>
              <a:t>more.</a:t>
            </a:r>
            <a:endParaRPr sz="1600"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30362" y="1357167"/>
            <a:ext cx="4041775" cy="633730"/>
          </a:xfrm>
          <a:prstGeom prst="rect">
            <a:avLst/>
          </a:prstGeom>
        </p:spPr>
        <p:txBody>
          <a:bodyPr vert="horz" wrap="square" lIns="0" tIns="17145" rIns="0" bIns="0" rtlCol="0">
            <a:spAutoFit/>
          </a:bodyPr>
          <a:lstStyle/>
          <a:p>
            <a:pPr marL="12700">
              <a:lnSpc>
                <a:spcPct val="100000"/>
              </a:lnSpc>
              <a:spcBef>
                <a:spcPts val="135"/>
              </a:spcBef>
            </a:pPr>
            <a:r>
              <a:rPr sz="3950" spc="-360" dirty="0"/>
              <a:t>Techniques</a:t>
            </a:r>
            <a:r>
              <a:rPr sz="3950" spc="-905" dirty="0"/>
              <a:t> </a:t>
            </a:r>
            <a:r>
              <a:rPr sz="3950" spc="-400" dirty="0"/>
              <a:t>Studied</a:t>
            </a:r>
            <a:endParaRPr sz="3950"/>
          </a:p>
        </p:txBody>
      </p:sp>
      <p:sp>
        <p:nvSpPr>
          <p:cNvPr id="3" name="object 3"/>
          <p:cNvSpPr txBox="1"/>
          <p:nvPr/>
        </p:nvSpPr>
        <p:spPr>
          <a:xfrm>
            <a:off x="1630362" y="2293215"/>
            <a:ext cx="2311400" cy="1779905"/>
          </a:xfrm>
          <a:prstGeom prst="rect">
            <a:avLst/>
          </a:prstGeom>
        </p:spPr>
        <p:txBody>
          <a:bodyPr vert="horz" wrap="square" lIns="0" tIns="49530" rIns="0" bIns="0" rtlCol="0">
            <a:spAutoFit/>
          </a:bodyPr>
          <a:lstStyle/>
          <a:p>
            <a:pPr marL="12700" marR="465455">
              <a:lnSpc>
                <a:spcPts val="2630"/>
              </a:lnSpc>
              <a:spcBef>
                <a:spcPts val="390"/>
              </a:spcBef>
            </a:pPr>
            <a:r>
              <a:rPr sz="2400" spc="-240" dirty="0">
                <a:latin typeface="Verdana"/>
                <a:cs typeface="Verdana"/>
              </a:rPr>
              <a:t>Adaptive</a:t>
            </a:r>
            <a:r>
              <a:rPr sz="2400" spc="-575" dirty="0">
                <a:latin typeface="Verdana"/>
                <a:cs typeface="Verdana"/>
              </a:rPr>
              <a:t> </a:t>
            </a:r>
            <a:r>
              <a:rPr sz="2400" spc="-245" dirty="0">
                <a:latin typeface="Verdana"/>
                <a:cs typeface="Verdana"/>
              </a:rPr>
              <a:t>Noise  </a:t>
            </a:r>
            <a:r>
              <a:rPr sz="2400" spc="-220" dirty="0">
                <a:latin typeface="Verdana"/>
                <a:cs typeface="Verdana"/>
              </a:rPr>
              <a:t>Cancellation</a:t>
            </a:r>
            <a:endParaRPr sz="2400" dirty="0">
              <a:latin typeface="Verdana"/>
              <a:cs typeface="Verdana"/>
            </a:endParaRPr>
          </a:p>
          <a:p>
            <a:pPr marL="12700" marR="5080" algn="just">
              <a:lnSpc>
                <a:spcPct val="127000"/>
              </a:lnSpc>
              <a:spcBef>
                <a:spcPts val="950"/>
              </a:spcBef>
            </a:pPr>
            <a:r>
              <a:rPr lang="en-US" sz="1600" spc="-105" dirty="0">
                <a:solidFill>
                  <a:srgbClr val="262525"/>
                </a:solidFill>
                <a:latin typeface="Trebuchet MS"/>
                <a:cs typeface="Trebuchet MS"/>
              </a:rPr>
              <a:t>T</a:t>
            </a:r>
            <a:r>
              <a:rPr sz="1600" spc="-105" dirty="0">
                <a:solidFill>
                  <a:srgbClr val="262525"/>
                </a:solidFill>
                <a:latin typeface="Trebuchet MS"/>
                <a:cs typeface="Trebuchet MS"/>
              </a:rPr>
              <a:t>his</a:t>
            </a:r>
            <a:r>
              <a:rPr sz="1600" spc="-204" dirty="0">
                <a:solidFill>
                  <a:srgbClr val="262525"/>
                </a:solidFill>
                <a:latin typeface="Trebuchet MS"/>
                <a:cs typeface="Trebuchet MS"/>
              </a:rPr>
              <a:t> </a:t>
            </a:r>
            <a:r>
              <a:rPr sz="1600" spc="-135" dirty="0">
                <a:solidFill>
                  <a:srgbClr val="262525"/>
                </a:solidFill>
                <a:latin typeface="Trebuchet MS"/>
                <a:cs typeface="Trebuchet MS"/>
              </a:rPr>
              <a:t>technique</a:t>
            </a:r>
            <a:r>
              <a:rPr sz="1600" spc="-210" dirty="0">
                <a:solidFill>
                  <a:srgbClr val="262525"/>
                </a:solidFill>
                <a:latin typeface="Trebuchet MS"/>
                <a:cs typeface="Trebuchet MS"/>
              </a:rPr>
              <a:t> </a:t>
            </a:r>
            <a:r>
              <a:rPr sz="1600" spc="-65" dirty="0">
                <a:solidFill>
                  <a:srgbClr val="262525"/>
                </a:solidFill>
                <a:latin typeface="Trebuchet MS"/>
                <a:cs typeface="Trebuchet MS"/>
              </a:rPr>
              <a:t>is</a:t>
            </a:r>
            <a:r>
              <a:rPr lang="en-US" sz="1600" spc="-65" dirty="0">
                <a:solidFill>
                  <a:srgbClr val="262525"/>
                </a:solidFill>
                <a:latin typeface="Trebuchet MS"/>
                <a:cs typeface="Trebuchet MS"/>
              </a:rPr>
              <a:t> </a:t>
            </a:r>
            <a:r>
              <a:rPr sz="1600" spc="-95" dirty="0">
                <a:solidFill>
                  <a:srgbClr val="262525"/>
                </a:solidFill>
                <a:latin typeface="Trebuchet MS"/>
                <a:cs typeface="Trebuchet MS"/>
              </a:rPr>
              <a:t>used </a:t>
            </a:r>
            <a:r>
              <a:rPr sz="1600" spc="-100" dirty="0">
                <a:solidFill>
                  <a:srgbClr val="262525"/>
                </a:solidFill>
                <a:latin typeface="Trebuchet MS"/>
                <a:cs typeface="Trebuchet MS"/>
              </a:rPr>
              <a:t>to </a:t>
            </a:r>
            <a:r>
              <a:rPr sz="1600" spc="-165" dirty="0">
                <a:solidFill>
                  <a:srgbClr val="262525"/>
                </a:solidFill>
                <a:latin typeface="Trebuchet MS"/>
                <a:cs typeface="Trebuchet MS"/>
              </a:rPr>
              <a:t>eliminate </a:t>
            </a:r>
            <a:r>
              <a:rPr sz="1600" spc="-105" dirty="0">
                <a:solidFill>
                  <a:srgbClr val="262525"/>
                </a:solidFill>
                <a:latin typeface="Trebuchet MS"/>
                <a:cs typeface="Trebuchet MS"/>
              </a:rPr>
              <a:t>background  </a:t>
            </a:r>
            <a:r>
              <a:rPr sz="1600" spc="-100" dirty="0">
                <a:solidFill>
                  <a:srgbClr val="262525"/>
                </a:solidFill>
                <a:latin typeface="Trebuchet MS"/>
                <a:cs typeface="Trebuchet MS"/>
              </a:rPr>
              <a:t>noise </a:t>
            </a:r>
            <a:r>
              <a:rPr sz="1600" spc="-140" dirty="0">
                <a:solidFill>
                  <a:srgbClr val="262525"/>
                </a:solidFill>
                <a:latin typeface="Trebuchet MS"/>
                <a:cs typeface="Trebuchet MS"/>
              </a:rPr>
              <a:t>in </a:t>
            </a:r>
            <a:r>
              <a:rPr sz="1600" spc="-135" dirty="0">
                <a:solidFill>
                  <a:srgbClr val="262525"/>
                </a:solidFill>
                <a:latin typeface="Trebuchet MS"/>
                <a:cs typeface="Trebuchet MS"/>
              </a:rPr>
              <a:t>hearing</a:t>
            </a:r>
            <a:r>
              <a:rPr sz="1600" spc="-335" dirty="0">
                <a:solidFill>
                  <a:srgbClr val="262525"/>
                </a:solidFill>
                <a:latin typeface="Trebuchet MS"/>
                <a:cs typeface="Trebuchet MS"/>
              </a:rPr>
              <a:t> </a:t>
            </a:r>
            <a:r>
              <a:rPr lang="en-US" sz="1600" spc="-335" dirty="0">
                <a:solidFill>
                  <a:srgbClr val="262525"/>
                </a:solidFill>
                <a:latin typeface="Trebuchet MS"/>
                <a:cs typeface="Trebuchet MS"/>
              </a:rPr>
              <a:t> </a:t>
            </a:r>
            <a:r>
              <a:rPr sz="1600" spc="-125" dirty="0">
                <a:solidFill>
                  <a:srgbClr val="262525"/>
                </a:solidFill>
                <a:latin typeface="Trebuchet MS"/>
                <a:cs typeface="Trebuchet MS"/>
              </a:rPr>
              <a:t>aids.</a:t>
            </a:r>
            <a:endParaRPr sz="1600" dirty="0">
              <a:latin typeface="Trebuchet MS"/>
              <a:cs typeface="Trebuchet MS"/>
            </a:endParaRPr>
          </a:p>
        </p:txBody>
      </p:sp>
      <p:sp>
        <p:nvSpPr>
          <p:cNvPr id="4" name="object 4"/>
          <p:cNvSpPr txBox="1"/>
          <p:nvPr/>
        </p:nvSpPr>
        <p:spPr>
          <a:xfrm>
            <a:off x="4191000" y="2293215"/>
            <a:ext cx="3048000" cy="2732479"/>
          </a:xfrm>
          <a:prstGeom prst="rect">
            <a:avLst/>
          </a:prstGeom>
        </p:spPr>
        <p:txBody>
          <a:bodyPr vert="horz" wrap="square" lIns="0" tIns="49530" rIns="0" bIns="0" rtlCol="0">
            <a:spAutoFit/>
          </a:bodyPr>
          <a:lstStyle/>
          <a:p>
            <a:pPr marL="12700" marR="954405">
              <a:lnSpc>
                <a:spcPts val="2630"/>
              </a:lnSpc>
              <a:spcBef>
                <a:spcPts val="390"/>
              </a:spcBef>
            </a:pPr>
            <a:r>
              <a:rPr lang="en-US" sz="2400" spc="-240" dirty="0">
                <a:latin typeface="Verdana"/>
                <a:cs typeface="Verdana"/>
              </a:rPr>
              <a:t>Speech processing</a:t>
            </a:r>
          </a:p>
          <a:p>
            <a:pPr marL="12700" marR="954405">
              <a:lnSpc>
                <a:spcPts val="2630"/>
              </a:lnSpc>
              <a:spcBef>
                <a:spcPts val="390"/>
              </a:spcBef>
            </a:pPr>
            <a:r>
              <a:rPr lang="en-US" sz="1600" spc="-130" dirty="0">
                <a:solidFill>
                  <a:srgbClr val="262525"/>
                </a:solidFill>
                <a:latin typeface="Trebuchet MS"/>
                <a:cs typeface="Trebuchet MS"/>
              </a:rPr>
              <a:t>Digital hearing aid DSP project uses speech processing techniques to enhance speech signals that contain different noise sources.</a:t>
            </a:r>
            <a:endParaRPr lang="en-US" sz="1600" dirty="0">
              <a:latin typeface="Trebuchet MS"/>
              <a:cs typeface="Trebuchet MS"/>
            </a:endParaRPr>
          </a:p>
        </p:txBody>
      </p:sp>
      <p:sp>
        <p:nvSpPr>
          <p:cNvPr id="5" name="object 5"/>
          <p:cNvSpPr txBox="1"/>
          <p:nvPr/>
        </p:nvSpPr>
        <p:spPr>
          <a:xfrm>
            <a:off x="7095206" y="2278659"/>
            <a:ext cx="3420394" cy="2399055"/>
          </a:xfrm>
          <a:prstGeom prst="rect">
            <a:avLst/>
          </a:prstGeom>
        </p:spPr>
        <p:txBody>
          <a:bodyPr vert="horz" wrap="square" lIns="0" tIns="49530" rIns="0" bIns="0" rtlCol="0">
            <a:spAutoFit/>
          </a:bodyPr>
          <a:lstStyle/>
          <a:p>
            <a:pPr marL="12700" marR="758825">
              <a:lnSpc>
                <a:spcPts val="2630"/>
              </a:lnSpc>
              <a:spcBef>
                <a:spcPts val="390"/>
              </a:spcBef>
            </a:pPr>
            <a:r>
              <a:rPr lang="en-US" sz="2400" spc="-229" dirty="0">
                <a:latin typeface="Verdana"/>
                <a:cs typeface="Verdana"/>
              </a:rPr>
              <a:t>Automatic gain control</a:t>
            </a:r>
          </a:p>
          <a:p>
            <a:pPr marL="12700" marR="758825">
              <a:lnSpc>
                <a:spcPts val="2630"/>
              </a:lnSpc>
              <a:spcBef>
                <a:spcPts val="390"/>
              </a:spcBef>
            </a:pPr>
            <a:r>
              <a:rPr lang="en-US" sz="1600" spc="-125" dirty="0">
                <a:solidFill>
                  <a:srgbClr val="262525"/>
                </a:solidFill>
                <a:latin typeface="Trebuchet MS"/>
                <a:cs typeface="Trebuchet MS"/>
              </a:rPr>
              <a:t>Automatic gain control is a technique used to automatically adjust the volume of an audio signal, based on a pre-set range of volume levels.</a:t>
            </a:r>
            <a:endParaRPr sz="1600" dirty="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30362" y="1290492"/>
            <a:ext cx="2300605" cy="633730"/>
          </a:xfrm>
          <a:prstGeom prst="rect">
            <a:avLst/>
          </a:prstGeom>
        </p:spPr>
        <p:txBody>
          <a:bodyPr vert="horz" wrap="square" lIns="0" tIns="17145" rIns="0" bIns="0" rtlCol="0">
            <a:spAutoFit/>
          </a:bodyPr>
          <a:lstStyle/>
          <a:p>
            <a:pPr marL="12700">
              <a:lnSpc>
                <a:spcPct val="100000"/>
              </a:lnSpc>
              <a:spcBef>
                <a:spcPts val="135"/>
              </a:spcBef>
            </a:pPr>
            <a:r>
              <a:rPr sz="3950" spc="-385" dirty="0"/>
              <a:t>C</a:t>
            </a:r>
            <a:r>
              <a:rPr sz="3950" spc="-405" dirty="0"/>
              <a:t>o</a:t>
            </a:r>
            <a:r>
              <a:rPr sz="3950" spc="-430" dirty="0"/>
              <a:t>n</a:t>
            </a:r>
            <a:r>
              <a:rPr sz="3950" spc="-140" dirty="0"/>
              <a:t>c</a:t>
            </a:r>
            <a:r>
              <a:rPr sz="3950" spc="-215" dirty="0"/>
              <a:t>l</a:t>
            </a:r>
            <a:r>
              <a:rPr sz="3950" spc="-430" dirty="0"/>
              <a:t>u</a:t>
            </a:r>
            <a:r>
              <a:rPr sz="3950" spc="-290" dirty="0"/>
              <a:t>s</a:t>
            </a:r>
            <a:r>
              <a:rPr sz="3950" spc="-365" dirty="0"/>
              <a:t>i</a:t>
            </a:r>
            <a:r>
              <a:rPr sz="3950" spc="-405" dirty="0"/>
              <a:t>on</a:t>
            </a:r>
            <a:endParaRPr sz="3950"/>
          </a:p>
        </p:txBody>
      </p:sp>
      <p:sp>
        <p:nvSpPr>
          <p:cNvPr id="4" name="object 4"/>
          <p:cNvSpPr txBox="1"/>
          <p:nvPr/>
        </p:nvSpPr>
        <p:spPr>
          <a:xfrm>
            <a:off x="1630362" y="1920956"/>
            <a:ext cx="7816215" cy="2829493"/>
          </a:xfrm>
          <a:prstGeom prst="rect">
            <a:avLst/>
          </a:prstGeom>
        </p:spPr>
        <p:txBody>
          <a:bodyPr vert="horz" wrap="square" lIns="0" tIns="12700" rIns="0" bIns="0" rtlCol="0">
            <a:spAutoFit/>
          </a:bodyPr>
          <a:lstStyle/>
          <a:p>
            <a:pPr marL="12700" marR="5080">
              <a:lnSpc>
                <a:spcPct val="125000"/>
              </a:lnSpc>
              <a:spcBef>
                <a:spcPts val="100"/>
              </a:spcBef>
            </a:pPr>
            <a:r>
              <a:rPr lang="en-US" sz="1600" spc="-105" dirty="0">
                <a:solidFill>
                  <a:srgbClr val="262525"/>
                </a:solidFill>
                <a:latin typeface="Arial"/>
                <a:cs typeface="Arial"/>
              </a:rPr>
              <a:t>This project points to the vast potential of DSP in addressing critical challenges in the:</a:t>
            </a:r>
          </a:p>
          <a:p>
            <a:pPr marL="12700" marR="5080">
              <a:lnSpc>
                <a:spcPct val="125000"/>
              </a:lnSpc>
              <a:spcBef>
                <a:spcPts val="100"/>
              </a:spcBef>
            </a:pPr>
            <a:r>
              <a:rPr lang="en-US" sz="1600" spc="-105" dirty="0">
                <a:solidFill>
                  <a:srgbClr val="262525"/>
                </a:solidFill>
                <a:latin typeface="Arial"/>
                <a:cs typeface="Arial"/>
              </a:rPr>
              <a:t> </a:t>
            </a:r>
          </a:p>
          <a:p>
            <a:pPr marL="298450" marR="5080" indent="-285750">
              <a:lnSpc>
                <a:spcPct val="125000"/>
              </a:lnSpc>
              <a:spcBef>
                <a:spcPts val="100"/>
              </a:spcBef>
              <a:buFont typeface="Wingdings" panose="05000000000000000000" pitchFamily="2" charset="2"/>
              <a:buChar char="q"/>
            </a:pPr>
            <a:r>
              <a:rPr lang="en-US" sz="1600" spc="-105" dirty="0">
                <a:solidFill>
                  <a:srgbClr val="262525"/>
                </a:solidFill>
                <a:latin typeface="Arial"/>
                <a:cs typeface="Arial"/>
              </a:rPr>
              <a:t>Medical Industry</a:t>
            </a:r>
          </a:p>
          <a:p>
            <a:pPr marL="298450" marR="5080" indent="-285750">
              <a:lnSpc>
                <a:spcPct val="125000"/>
              </a:lnSpc>
              <a:spcBef>
                <a:spcPts val="100"/>
              </a:spcBef>
              <a:buFont typeface="Wingdings" panose="05000000000000000000" pitchFamily="2" charset="2"/>
              <a:buChar char="q"/>
            </a:pPr>
            <a:r>
              <a:rPr lang="en-US" sz="1600" spc="-105" dirty="0">
                <a:solidFill>
                  <a:srgbClr val="262525"/>
                </a:solidFill>
                <a:latin typeface="Arial"/>
                <a:cs typeface="Arial"/>
              </a:rPr>
              <a:t>Particularly in Enhancing Hearing</a:t>
            </a:r>
          </a:p>
          <a:p>
            <a:pPr marL="298450" marR="5080" indent="-285750">
              <a:lnSpc>
                <a:spcPct val="125000"/>
              </a:lnSpc>
              <a:spcBef>
                <a:spcPts val="100"/>
              </a:spcBef>
              <a:buFont typeface="Wingdings" panose="05000000000000000000" pitchFamily="2" charset="2"/>
              <a:buChar char="q"/>
            </a:pPr>
            <a:r>
              <a:rPr lang="en-US" sz="1600" spc="-105" dirty="0">
                <a:solidFill>
                  <a:srgbClr val="262525"/>
                </a:solidFill>
                <a:latin typeface="Arial"/>
                <a:cs typeface="Arial"/>
              </a:rPr>
              <a:t>Speech Recognition Abilities in individuals with Hearing Impairments</a:t>
            </a:r>
          </a:p>
          <a:p>
            <a:pPr marL="12700" marR="5080">
              <a:lnSpc>
                <a:spcPct val="125000"/>
              </a:lnSpc>
              <a:spcBef>
                <a:spcPts val="100"/>
              </a:spcBef>
            </a:pPr>
            <a:endParaRPr lang="en-US" sz="1600" spc="-105" dirty="0">
              <a:solidFill>
                <a:srgbClr val="262525"/>
              </a:solidFill>
              <a:latin typeface="Arial"/>
              <a:cs typeface="Arial"/>
            </a:endParaRPr>
          </a:p>
          <a:p>
            <a:pPr marL="12700" marR="5080">
              <a:lnSpc>
                <a:spcPct val="125000"/>
              </a:lnSpc>
              <a:spcBef>
                <a:spcPts val="100"/>
              </a:spcBef>
            </a:pPr>
            <a:r>
              <a:rPr lang="en-US" sz="1600" spc="-105" dirty="0">
                <a:solidFill>
                  <a:srgbClr val="262525"/>
                </a:solidFill>
                <a:latin typeface="Arial"/>
                <a:cs typeface="Arial"/>
              </a:rPr>
              <a:t>Our final solution provides a solid foundation for future research and development in the digital hearing aid space, which we hope will continue to improve the lives of people with hearing impairments.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TotalTime>
  <Words>570</Words>
  <Application>Microsoft Office PowerPoint</Application>
  <PresentationFormat>Custom</PresentationFormat>
  <Paragraphs>64</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Times New Roman</vt:lpstr>
      <vt:lpstr>Trebuchet MS</vt:lpstr>
      <vt:lpstr>Verdana</vt:lpstr>
      <vt:lpstr>Verdana Pro</vt:lpstr>
      <vt:lpstr>Wingdings</vt:lpstr>
      <vt:lpstr>Office Theme</vt:lpstr>
      <vt:lpstr>Digital Hearing Aid -  Enhancing the  Listening Experience</vt:lpstr>
      <vt:lpstr>Literature Survey</vt:lpstr>
      <vt:lpstr>Dataset Details</vt:lpstr>
      <vt:lpstr>Methodology</vt:lpstr>
      <vt:lpstr>Workflow Diagrams</vt:lpstr>
      <vt:lpstr>Results and Evaluations</vt:lpstr>
      <vt:lpstr>Techniques Studied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Hearing Aid</dc:title>
  <dc:creator>Talha Arfan</dc:creator>
  <cp:keywords>DSP Project</cp:keywords>
  <cp:lastModifiedBy>Talha Arfan</cp:lastModifiedBy>
  <cp:revision>3</cp:revision>
  <dcterms:created xsi:type="dcterms:W3CDTF">2023-05-22T16:50:58Z</dcterms:created>
  <dcterms:modified xsi:type="dcterms:W3CDTF">2023-05-22T18:11:52Z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2023-05-22T00:00:00Z</vt:filetime>
  </property>
  <property fmtid="{D5CDD505-2E9C-101B-9397-08002B2CF9AE}" pid="3" name="Creator">
    <vt:lpwstr>pdf-lib (https://github.com/Hopding/pdf-lib)</vt:lpwstr>
  </property>
  <property fmtid="{D5CDD505-2E9C-101B-9397-08002B2CF9AE}" pid="4" name="LastSaved">
    <vt:filetime>2023-05-22T00:00:00Z</vt:filetime>
  </property>
</Properties>
</file>