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85" r:id="rId3"/>
    <p:sldId id="260" r:id="rId4"/>
    <p:sldId id="268" r:id="rId5"/>
    <p:sldId id="283" r:id="rId6"/>
    <p:sldId id="299" r:id="rId7"/>
    <p:sldId id="282" r:id="rId8"/>
    <p:sldId id="297" r:id="rId9"/>
    <p:sldId id="290" r:id="rId10"/>
    <p:sldId id="298" r:id="rId11"/>
    <p:sldId id="294" r:id="rId12"/>
    <p:sldId id="291" r:id="rId13"/>
    <p:sldId id="293" r:id="rId14"/>
    <p:sldId id="292" r:id="rId15"/>
    <p:sldId id="261" r:id="rId16"/>
    <p:sldId id="296"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658" y="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2018/11/15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510242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3196054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678660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4020121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2107769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14288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347497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139140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695231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notesSlide" Target="../notesSlides/notesSlide2.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1453035" y="2540278"/>
            <a:ext cx="7254586" cy="923330"/>
          </a:xfrm>
          <a:prstGeom prst="rect">
            <a:avLst/>
          </a:prstGeom>
          <a:noFill/>
        </p:spPr>
        <p:txBody>
          <a:bodyPr wrap="square" lIns="89979" rtlCol="0">
            <a:spAutoFit/>
            <a:scene3d>
              <a:camera prst="orthographicFront"/>
              <a:lightRig rig="threePt" dir="t"/>
            </a:scene3d>
            <a:sp3d contourW="12700"/>
          </a:bodyPr>
          <a:lstStyle/>
          <a:p>
            <a:pPr lvl="0" algn="ctr">
              <a:defRPr/>
            </a:pPr>
            <a:r>
              <a:rPr lang="zh-TW" altLang="en-US" sz="5400" spc="100" dirty="0">
                <a:solidFill>
                  <a:prstClr val="white"/>
                </a:solidFill>
                <a:effectLst>
                  <a:outerShdw blurRad="88900" dist="50800" dir="2700000" algn="tl" rotWithShape="0">
                    <a:prstClr val="black">
                      <a:alpha val="65000"/>
                    </a:prstClr>
                  </a:outerShdw>
                </a:effectLst>
                <a:cs typeface="+mn-ea"/>
                <a:sym typeface="+mn-lt"/>
              </a:rPr>
              <a:t>區塊</a:t>
            </a:r>
            <a:r>
              <a:rPr lang="zh-TW" altLang="en-US" sz="5400" spc="100" dirty="0" smtClean="0">
                <a:solidFill>
                  <a:prstClr val="white"/>
                </a:solidFill>
                <a:effectLst>
                  <a:outerShdw blurRad="88900" dist="50800" dir="2700000" algn="tl" rotWithShape="0">
                    <a:prstClr val="black">
                      <a:alpha val="65000"/>
                    </a:prstClr>
                  </a:outerShdw>
                </a:effectLst>
                <a:cs typeface="+mn-ea"/>
                <a:sym typeface="+mn-lt"/>
              </a:rPr>
              <a:t>鏈應用</a:t>
            </a:r>
            <a:endParaRPr lang="zh-TW" altLang="en-US" sz="5400" spc="100" dirty="0">
              <a:solidFill>
                <a:prstClr val="white"/>
              </a:solidFill>
              <a:effectLst>
                <a:outerShdw blurRad="88900" dist="50800" dir="2700000" algn="tl" rotWithShape="0">
                  <a:prstClr val="black">
                    <a:alpha val="65000"/>
                  </a:prstClr>
                </a:outerShdw>
              </a:effectLst>
              <a:cs typeface="+mn-ea"/>
              <a:sym typeface="+mn-lt"/>
            </a:endParaRPr>
          </a:p>
        </p:txBody>
      </p:sp>
      <p:grpSp>
        <p:nvGrpSpPr>
          <p:cNvPr id="3" name="组合 2"/>
          <p:cNvGrpSpPr/>
          <p:nvPr/>
        </p:nvGrpSpPr>
        <p:grpSpPr>
          <a:xfrm>
            <a:off x="2726971" y="3613310"/>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69456" y="1718147"/>
            <a:ext cx="3840554" cy="923330"/>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5400" spc="100" dirty="0">
                <a:solidFill>
                  <a:prstClr val="white"/>
                </a:solidFill>
                <a:effectLst>
                  <a:outerShdw blurRad="88900" dist="50800" dir="2700000" algn="tl" rotWithShape="0">
                    <a:prstClr val="black">
                      <a:alpha val="65000"/>
                    </a:prstClr>
                  </a:outerShdw>
                </a:effectLst>
                <a:cs typeface="+mn-ea"/>
                <a:sym typeface="+mn-lt"/>
              </a:rPr>
              <a:t>虛幻</a:t>
            </a:r>
            <a:r>
              <a:rPr lang="zh-TW" altLang="en-US" sz="5400" spc="100" dirty="0" smtClean="0">
                <a:solidFill>
                  <a:prstClr val="white"/>
                </a:solidFill>
                <a:effectLst>
                  <a:outerShdw blurRad="88900" dist="50800" dir="2700000" algn="tl" rotWithShape="0">
                    <a:prstClr val="black">
                      <a:alpha val="65000"/>
                    </a:prstClr>
                  </a:outerShdw>
                </a:effectLst>
                <a:cs typeface="+mn-ea"/>
                <a:sym typeface="+mn-lt"/>
              </a:rPr>
              <a:t>星球</a:t>
            </a:r>
            <a:r>
              <a:rPr lang="en-US" altLang="zh-TW" sz="5400" spc="100" dirty="0" smtClean="0">
                <a:solidFill>
                  <a:prstClr val="white"/>
                </a:solidFill>
                <a:effectLst>
                  <a:outerShdw blurRad="88900" dist="50800" dir="2700000" algn="tl" rotWithShape="0">
                    <a:prstClr val="black">
                      <a:alpha val="65000"/>
                    </a:prstClr>
                  </a:outerShdw>
                </a:effectLst>
                <a:cs typeface="+mn-ea"/>
                <a:sym typeface="+mn-lt"/>
              </a:rPr>
              <a:t>-</a:t>
            </a:r>
            <a:endParaRPr lang="zh-TW" altLang="en-US" sz="5400" spc="100" dirty="0">
              <a:solidFill>
                <a:prstClr val="white"/>
              </a:solidFill>
              <a:effectLst>
                <a:outerShdw blurRad="88900" dist="50800" dir="2700000" algn="tl" rotWithShape="0">
                  <a:prstClr val="black">
                    <a:alpha val="65000"/>
                  </a:prstClr>
                </a:outerShdw>
              </a:effectLst>
              <a:cs typeface="+mn-ea"/>
              <a:sym typeface="+mn-lt"/>
            </a:endParaRPr>
          </a:p>
        </p:txBody>
      </p:sp>
      <p:sp>
        <p:nvSpPr>
          <p:cNvPr id="13" name="TextBox 3"/>
          <p:cNvSpPr txBox="1"/>
          <p:nvPr/>
        </p:nvSpPr>
        <p:spPr>
          <a:xfrm>
            <a:off x="1140574" y="4318379"/>
            <a:ext cx="3563311" cy="1323439"/>
          </a:xfrm>
          <a:prstGeom prst="rect">
            <a:avLst/>
          </a:prstGeom>
          <a:noFill/>
        </p:spPr>
        <p:txBody>
          <a:bodyPr wrap="square" lIns="89979" rtlCol="0">
            <a:spAutoFit/>
            <a:scene3d>
              <a:camera prst="orthographicFront"/>
              <a:lightRig rig="threePt" dir="t"/>
            </a:scene3d>
            <a:sp3d contourW="12700"/>
          </a:bodyPr>
          <a:lstStyle/>
          <a:p>
            <a:pPr lvl="0">
              <a:defRPr/>
            </a:pPr>
            <a:r>
              <a:rPr lang="zh-TW" altLang="en-US" sz="1200" dirty="0">
                <a:solidFill>
                  <a:prstClr val="white"/>
                </a:solidFill>
                <a:effectLst>
                  <a:outerShdw blurRad="38100" dist="38100" dir="2700000" algn="tl">
                    <a:srgbClr val="000000">
                      <a:alpha val="43137"/>
                    </a:srgbClr>
                  </a:outerShdw>
                </a:effectLst>
                <a:cs typeface="+mn-ea"/>
                <a:sym typeface="+mn-lt"/>
              </a:rPr>
              <a:t> </a:t>
            </a:r>
            <a:r>
              <a:rPr lang="zh-TW" altLang="en-US" sz="1200" dirty="0" smtClean="0">
                <a:solidFill>
                  <a:prstClr val="white"/>
                </a:solidFill>
                <a:effectLst>
                  <a:outerShdw blurRad="38100" dist="38100" dir="2700000" algn="tl">
                    <a:srgbClr val="000000">
                      <a:alpha val="43137"/>
                    </a:srgbClr>
                  </a:outerShdw>
                </a:effectLst>
                <a:cs typeface="+mn-ea"/>
                <a:sym typeface="+mn-lt"/>
              </a:rPr>
              <a:t>   </a:t>
            </a:r>
            <a:r>
              <a:rPr lang="zh-TW" altLang="en-US" sz="2000" dirty="0" smtClean="0">
                <a:solidFill>
                  <a:prstClr val="white"/>
                </a:solidFill>
                <a:effectLst>
                  <a:outerShdw blurRad="38100" dist="38100" dir="2700000" algn="tl">
                    <a:srgbClr val="000000">
                      <a:alpha val="43137"/>
                    </a:srgbClr>
                  </a:outerShdw>
                </a:effectLst>
                <a:cs typeface="+mn-ea"/>
                <a:sym typeface="+mn-lt"/>
              </a:rPr>
              <a:t>第</a:t>
            </a:r>
            <a:r>
              <a:rPr lang="en-US" altLang="zh-TW" sz="2000" dirty="0" smtClean="0">
                <a:solidFill>
                  <a:prstClr val="white"/>
                </a:solidFill>
                <a:effectLst>
                  <a:outerShdw blurRad="38100" dist="38100" dir="2700000" algn="tl">
                    <a:srgbClr val="000000">
                      <a:alpha val="43137"/>
                    </a:srgbClr>
                  </a:outerShdw>
                </a:effectLst>
                <a:cs typeface="+mn-ea"/>
                <a:sym typeface="+mn-lt"/>
              </a:rPr>
              <a:t>17</a:t>
            </a:r>
            <a:r>
              <a:rPr lang="zh-TW" altLang="en-US" sz="2000" dirty="0" smtClean="0">
                <a:solidFill>
                  <a:prstClr val="white"/>
                </a:solidFill>
                <a:effectLst>
                  <a:outerShdw blurRad="38100" dist="38100" dir="2700000" algn="tl">
                    <a:srgbClr val="000000">
                      <a:alpha val="43137"/>
                    </a:srgbClr>
                  </a:outerShdw>
                </a:effectLst>
                <a:cs typeface="+mn-ea"/>
                <a:sym typeface="+mn-lt"/>
              </a:rPr>
              <a:t>組</a:t>
            </a:r>
            <a:endParaRPr lang="en-US" altLang="zh-TW" sz="2000" dirty="0" smtClean="0">
              <a:solidFill>
                <a:prstClr val="white"/>
              </a:solidFill>
              <a:effectLst>
                <a:outerShdw blurRad="38100" dist="38100" dir="2700000" algn="tl">
                  <a:srgbClr val="000000">
                    <a:alpha val="43137"/>
                  </a:srgbClr>
                </a:outerShdw>
              </a:effectLst>
              <a:cs typeface="+mn-ea"/>
              <a:sym typeface="+mn-lt"/>
            </a:endParaRPr>
          </a:p>
          <a:p>
            <a:pPr lvl="0" algn="ctr">
              <a:defRPr/>
            </a:pPr>
            <a:r>
              <a:rPr lang="zh-TW" altLang="en-US" sz="2000" dirty="0" smtClean="0">
                <a:solidFill>
                  <a:prstClr val="white"/>
                </a:solidFill>
                <a:effectLst>
                  <a:outerShdw blurRad="38100" dist="38100" dir="2700000" algn="tl">
                    <a:srgbClr val="000000">
                      <a:alpha val="43137"/>
                    </a:srgbClr>
                  </a:outerShdw>
                </a:effectLst>
                <a:cs typeface="+mn-ea"/>
                <a:sym typeface="+mn-lt"/>
              </a:rPr>
              <a:t>小組成員</a:t>
            </a:r>
            <a:r>
              <a:rPr lang="zh-CN" altLang="en-US" sz="2000" dirty="0" smtClean="0">
                <a:solidFill>
                  <a:prstClr val="white"/>
                </a:solidFill>
                <a:effectLst>
                  <a:outerShdw blurRad="38100" dist="38100" dir="2700000" algn="tl">
                    <a:srgbClr val="000000">
                      <a:alpha val="43137"/>
                    </a:srgbClr>
                  </a:outerShdw>
                </a:effectLst>
                <a:cs typeface="+mn-ea"/>
                <a:sym typeface="+mn-lt"/>
              </a:rPr>
              <a:t>：</a:t>
            </a:r>
            <a:r>
              <a:rPr lang="en-US" altLang="zh-TW" sz="2000" dirty="0" smtClean="0">
                <a:solidFill>
                  <a:prstClr val="white"/>
                </a:solidFill>
                <a:effectLst>
                  <a:outerShdw blurRad="38100" dist="38100" dir="2700000" algn="tl">
                    <a:srgbClr val="000000">
                      <a:alpha val="43137"/>
                    </a:srgbClr>
                  </a:outerShdw>
                </a:effectLst>
                <a:cs typeface="+mn-ea"/>
                <a:sym typeface="+mn-lt"/>
              </a:rPr>
              <a:t>0524040</a:t>
            </a:r>
            <a:r>
              <a:rPr lang="zh-TW" altLang="en-US" sz="2000" dirty="0" smtClean="0">
                <a:solidFill>
                  <a:prstClr val="white"/>
                </a:solidFill>
                <a:effectLst>
                  <a:outerShdw blurRad="38100" dist="38100" dir="2700000" algn="tl">
                    <a:srgbClr val="000000">
                      <a:alpha val="43137"/>
                    </a:srgbClr>
                  </a:outerShdw>
                </a:effectLst>
                <a:cs typeface="+mn-ea"/>
                <a:sym typeface="+mn-lt"/>
              </a:rPr>
              <a:t>林子權</a:t>
            </a:r>
            <a:endParaRPr lang="en-US" altLang="zh-TW" sz="2000" dirty="0" smtClean="0">
              <a:solidFill>
                <a:prstClr val="white"/>
              </a:solidFill>
              <a:effectLst>
                <a:outerShdw blurRad="38100" dist="38100" dir="2700000" algn="tl">
                  <a:srgbClr val="000000">
                    <a:alpha val="43137"/>
                  </a:srgbClr>
                </a:outerShdw>
              </a:effectLst>
              <a:cs typeface="+mn-ea"/>
              <a:sym typeface="+mn-lt"/>
            </a:endParaRPr>
          </a:p>
          <a:p>
            <a:pPr lvl="0" algn="ctr">
              <a:defRPr/>
            </a:pPr>
            <a:r>
              <a:rPr lang="zh-TW" altLang="en-US" sz="2000" dirty="0" smtClean="0">
                <a:solidFill>
                  <a:prstClr val="white"/>
                </a:solidFill>
                <a:effectLst>
                  <a:outerShdw blurRad="38100" dist="38100" dir="2700000" algn="tl">
                    <a:srgbClr val="000000">
                      <a:alpha val="43137"/>
                    </a:srgbClr>
                  </a:outerShdw>
                </a:effectLst>
                <a:cs typeface="+mn-ea"/>
                <a:sym typeface="+mn-lt"/>
              </a:rPr>
              <a:t>                  </a:t>
            </a:r>
            <a:r>
              <a:rPr lang="en-US" altLang="zh-TW" sz="2000" dirty="0" smtClean="0">
                <a:solidFill>
                  <a:prstClr val="white"/>
                </a:solidFill>
                <a:effectLst>
                  <a:outerShdw blurRad="38100" dist="38100" dir="2700000" algn="tl">
                    <a:srgbClr val="000000">
                      <a:alpha val="43137"/>
                    </a:srgbClr>
                  </a:outerShdw>
                </a:effectLst>
                <a:cs typeface="+mn-ea"/>
                <a:sym typeface="+mn-lt"/>
              </a:rPr>
              <a:t>0524045</a:t>
            </a:r>
            <a:r>
              <a:rPr lang="zh-TW" altLang="en-US" sz="2000" dirty="0" smtClean="0">
                <a:solidFill>
                  <a:prstClr val="white"/>
                </a:solidFill>
                <a:effectLst>
                  <a:outerShdw blurRad="38100" dist="38100" dir="2700000" algn="tl">
                    <a:srgbClr val="000000">
                      <a:alpha val="43137"/>
                    </a:srgbClr>
                  </a:outerShdw>
                </a:effectLst>
                <a:cs typeface="+mn-ea"/>
                <a:sym typeface="+mn-lt"/>
              </a:rPr>
              <a:t>黃靖嵐</a:t>
            </a:r>
            <a:endParaRPr lang="en-US" altLang="zh-TW" sz="2000" dirty="0" smtClean="0">
              <a:solidFill>
                <a:prstClr val="white"/>
              </a:solidFill>
              <a:effectLst>
                <a:outerShdw blurRad="38100" dist="38100" dir="2700000" algn="tl">
                  <a:srgbClr val="000000">
                    <a:alpha val="43137"/>
                  </a:srgbClr>
                </a:outerShdw>
              </a:effectLst>
              <a:cs typeface="+mn-ea"/>
              <a:sym typeface="+mn-lt"/>
            </a:endParaRPr>
          </a:p>
          <a:p>
            <a:pPr lvl="0" algn="ctr">
              <a:defRPr/>
            </a:pPr>
            <a:r>
              <a:rPr lang="zh-TW" altLang="en-US" sz="2000" dirty="0" smtClean="0">
                <a:solidFill>
                  <a:prstClr val="white"/>
                </a:solidFill>
                <a:effectLst>
                  <a:outerShdw blurRad="38100" dist="38100" dir="2700000" algn="tl">
                    <a:srgbClr val="000000">
                      <a:alpha val="43137"/>
                    </a:srgbClr>
                  </a:outerShdw>
                </a:effectLst>
                <a:cs typeface="+mn-ea"/>
                <a:sym typeface="+mn-lt"/>
              </a:rPr>
              <a:t>                  </a:t>
            </a:r>
            <a:r>
              <a:rPr lang="en-US" altLang="zh-TW" sz="2000" dirty="0" smtClean="0">
                <a:solidFill>
                  <a:prstClr val="white"/>
                </a:solidFill>
                <a:effectLst>
                  <a:outerShdw blurRad="38100" dist="38100" dir="2700000" algn="tl">
                    <a:srgbClr val="000000">
                      <a:alpha val="43137"/>
                    </a:srgbClr>
                  </a:outerShdw>
                </a:effectLst>
                <a:cs typeface="+mn-ea"/>
                <a:sym typeface="+mn-lt"/>
              </a:rPr>
              <a:t>0524072</a:t>
            </a:r>
            <a:r>
              <a:rPr lang="zh-TW" altLang="en-US" sz="2000" dirty="0" smtClean="0">
                <a:solidFill>
                  <a:prstClr val="white"/>
                </a:solidFill>
                <a:effectLst>
                  <a:outerShdw blurRad="38100" dist="38100" dir="2700000" algn="tl">
                    <a:srgbClr val="000000">
                      <a:alpha val="43137"/>
                    </a:srgbClr>
                  </a:outerShdw>
                </a:effectLst>
                <a:cs typeface="+mn-ea"/>
                <a:sym typeface="+mn-lt"/>
              </a:rPr>
              <a:t>簡秉修</a:t>
            </a:r>
            <a:endParaRPr lang="zh-CN" altLang="en-US" sz="2000" dirty="0">
              <a:solidFill>
                <a:prstClr val="white"/>
              </a:solidFill>
              <a:effectLst>
                <a:outerShdw blurRad="38100" dist="38100" dir="2700000" algn="tl">
                  <a:srgbClr val="000000">
                    <a:alpha val="43137"/>
                  </a:srgbClr>
                </a:outerShdw>
              </a:effectLst>
              <a:cs typeface="+mn-ea"/>
              <a:sym typeface="+mn-lt"/>
            </a:endParaRPr>
          </a:p>
        </p:txBody>
      </p:sp>
      <p:sp>
        <p:nvSpPr>
          <p:cNvPr id="14" name="TextBox 3"/>
          <p:cNvSpPr txBox="1"/>
          <p:nvPr/>
        </p:nvSpPr>
        <p:spPr>
          <a:xfrm>
            <a:off x="4332183" y="4630465"/>
            <a:ext cx="3563311"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zh-TW" altLang="en-US" sz="2000" dirty="0" smtClean="0">
                <a:solidFill>
                  <a:prstClr val="white"/>
                </a:solidFill>
                <a:effectLst>
                  <a:outerShdw blurRad="38100" dist="38100" dir="2700000" algn="tl">
                    <a:srgbClr val="000000">
                      <a:alpha val="43137"/>
                    </a:srgbClr>
                  </a:outerShdw>
                </a:effectLst>
                <a:cs typeface="+mn-ea"/>
                <a:sym typeface="+mn-lt"/>
              </a:rPr>
              <a:t>指導教</a:t>
            </a:r>
            <a:r>
              <a:rPr lang="zh-TW" altLang="en-US" sz="2000" dirty="0">
                <a:solidFill>
                  <a:prstClr val="white"/>
                </a:solidFill>
                <a:effectLst>
                  <a:outerShdw blurRad="38100" dist="38100" dir="2700000" algn="tl">
                    <a:srgbClr val="000000">
                      <a:alpha val="43137"/>
                    </a:srgbClr>
                  </a:outerShdw>
                </a:effectLst>
                <a:cs typeface="+mn-ea"/>
                <a:sym typeface="+mn-lt"/>
              </a:rPr>
              <a:t>授</a:t>
            </a:r>
            <a:r>
              <a:rPr lang="zh-CN" altLang="en-US" sz="2000" dirty="0" smtClean="0">
                <a:solidFill>
                  <a:prstClr val="white"/>
                </a:solidFill>
                <a:effectLst>
                  <a:outerShdw blurRad="38100" dist="38100" dir="2700000" algn="tl">
                    <a:srgbClr val="000000">
                      <a:alpha val="43137"/>
                    </a:srgbClr>
                  </a:outerShdw>
                </a:effectLst>
                <a:cs typeface="+mn-ea"/>
                <a:sym typeface="+mn-lt"/>
              </a:rPr>
              <a:t>：</a:t>
            </a:r>
            <a:r>
              <a:rPr lang="zh-TW" altLang="en-US" sz="2000" dirty="0">
                <a:solidFill>
                  <a:prstClr val="white"/>
                </a:solidFill>
                <a:effectLst>
                  <a:outerShdw blurRad="38100" dist="38100" dir="2700000" algn="tl">
                    <a:srgbClr val="000000">
                      <a:alpha val="43137"/>
                    </a:srgbClr>
                  </a:outerShdw>
                </a:effectLst>
                <a:cs typeface="+mn-ea"/>
                <a:sym typeface="+mn-lt"/>
              </a:rPr>
              <a:t>莊</a:t>
            </a:r>
            <a:r>
              <a:rPr lang="zh-TW" altLang="en-US" sz="2000" dirty="0" smtClean="0">
                <a:solidFill>
                  <a:prstClr val="white"/>
                </a:solidFill>
                <a:effectLst>
                  <a:outerShdw blurRad="38100" dist="38100" dir="2700000" algn="tl">
                    <a:srgbClr val="000000">
                      <a:alpha val="43137"/>
                    </a:srgbClr>
                  </a:outerShdw>
                </a:effectLst>
                <a:cs typeface="+mn-ea"/>
                <a:sym typeface="+mn-lt"/>
              </a:rPr>
              <a:t>文勝 </a:t>
            </a:r>
            <a:r>
              <a:rPr lang="zh-TW" altLang="en-US" sz="1200" dirty="0" smtClean="0">
                <a:solidFill>
                  <a:prstClr val="white"/>
                </a:solidFill>
                <a:effectLst>
                  <a:outerShdw blurRad="38100" dist="38100" dir="2700000" algn="tl">
                    <a:srgbClr val="000000">
                      <a:alpha val="43137"/>
                    </a:srgbClr>
                  </a:outerShdw>
                </a:effectLst>
                <a:cs typeface="+mn-ea"/>
                <a:sym typeface="+mn-lt"/>
              </a:rPr>
              <a:t>教授</a:t>
            </a:r>
            <a:endParaRPr lang="zh-CN" altLang="en-US" sz="1200" dirty="0">
              <a:solidFill>
                <a:prstClr val="white"/>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000"/>
                            </p:stCondLst>
                            <p:childTnLst>
                              <p:par>
                                <p:cTn id="16" presetID="16" presetClass="entr" presetSubtype="2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群組 32"/>
          <p:cNvGrpSpPr/>
          <p:nvPr/>
        </p:nvGrpSpPr>
        <p:grpSpPr>
          <a:xfrm>
            <a:off x="5067646" y="1212345"/>
            <a:ext cx="2293736" cy="5479003"/>
            <a:chOff x="0" y="0"/>
            <a:chExt cx="1862919" cy="4449170"/>
          </a:xfrm>
        </p:grpSpPr>
        <p:sp>
          <p:nvSpPr>
            <p:cNvPr id="34" name="矩形 33"/>
            <p:cNvSpPr/>
            <p:nvPr/>
          </p:nvSpPr>
          <p:spPr>
            <a:xfrm>
              <a:off x="0" y="0"/>
              <a:ext cx="1862919" cy="4449170"/>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35" name="橢圓 34"/>
            <p:cNvSpPr/>
            <p:nvPr/>
          </p:nvSpPr>
          <p:spPr>
            <a:xfrm>
              <a:off x="175068" y="191913"/>
              <a:ext cx="1530318" cy="643010"/>
            </a:xfrm>
            <a:prstGeom prst="ellipse">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TW" sz="2200" kern="100" dirty="0">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登入作業</a:t>
              </a:r>
            </a:p>
          </p:txBody>
        </p:sp>
        <p:sp>
          <p:nvSpPr>
            <p:cNvPr id="36" name="橢圓 35"/>
            <p:cNvSpPr/>
            <p:nvPr/>
          </p:nvSpPr>
          <p:spPr>
            <a:xfrm>
              <a:off x="175068" y="876631"/>
              <a:ext cx="1530318" cy="643010"/>
            </a:xfrm>
            <a:prstGeom prst="ellipse">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TW" sz="2200" kern="100" dirty="0">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買賣作業</a:t>
              </a:r>
            </a:p>
          </p:txBody>
        </p:sp>
        <p:sp>
          <p:nvSpPr>
            <p:cNvPr id="37" name="橢圓 36"/>
            <p:cNvSpPr/>
            <p:nvPr/>
          </p:nvSpPr>
          <p:spPr>
            <a:xfrm>
              <a:off x="175068" y="1568973"/>
              <a:ext cx="1530318" cy="643010"/>
            </a:xfrm>
            <a:prstGeom prst="ellipse">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TW" sz="2200" kern="100" dirty="0">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管理作業</a:t>
              </a:r>
            </a:p>
          </p:txBody>
        </p:sp>
        <p:sp>
          <p:nvSpPr>
            <p:cNvPr id="38" name="橢圓 37"/>
            <p:cNvSpPr/>
            <p:nvPr/>
          </p:nvSpPr>
          <p:spPr>
            <a:xfrm>
              <a:off x="175068" y="2261434"/>
              <a:ext cx="1530318" cy="643010"/>
            </a:xfrm>
            <a:prstGeom prst="ellipse">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TW" sz="2200" kern="100" dirty="0">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查詢作業</a:t>
              </a:r>
            </a:p>
          </p:txBody>
        </p:sp>
        <p:sp>
          <p:nvSpPr>
            <p:cNvPr id="39" name="橢圓 38"/>
            <p:cNvSpPr/>
            <p:nvPr/>
          </p:nvSpPr>
          <p:spPr>
            <a:xfrm>
              <a:off x="175068" y="2954258"/>
              <a:ext cx="1530318" cy="643010"/>
            </a:xfrm>
            <a:prstGeom prst="ellipse">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TW" altLang="en-US" sz="2200" kern="100" dirty="0" smtClean="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商店</a:t>
              </a:r>
              <a:r>
                <a:rPr lang="zh-TW" altLang="en-US" sz="22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作業</a:t>
              </a:r>
            </a:p>
          </p:txBody>
        </p:sp>
        <p:sp>
          <p:nvSpPr>
            <p:cNvPr id="40" name="橢圓 39"/>
            <p:cNvSpPr/>
            <p:nvPr/>
          </p:nvSpPr>
          <p:spPr>
            <a:xfrm>
              <a:off x="175068" y="3646959"/>
              <a:ext cx="1530318" cy="643010"/>
            </a:xfrm>
            <a:prstGeom prst="ellipse">
              <a:avLst/>
            </a:prstGeom>
            <a:solidFill>
              <a:schemeClr val="accent6">
                <a:lumMod val="60000"/>
                <a:lumOff val="40000"/>
              </a:schemeClr>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TW" sz="2200" kern="100" dirty="0">
                  <a:solidFill>
                    <a:schemeClr val="tx1"/>
                  </a:solidFill>
                  <a:effectLst/>
                  <a:latin typeface="微軟正黑體" panose="020B0604030504040204" pitchFamily="34" charset="-120"/>
                  <a:ea typeface="微軟正黑體" panose="020B0604030504040204" pitchFamily="34" charset="-120"/>
                  <a:cs typeface="Times New Roman" panose="02020603050405020304" pitchFamily="18" charset="0"/>
                </a:rPr>
                <a:t>維護作業</a:t>
              </a:r>
            </a:p>
          </p:txBody>
        </p:sp>
      </p:grpSp>
      <p:grpSp>
        <p:nvGrpSpPr>
          <p:cNvPr id="7" name="组合 14"/>
          <p:cNvGrpSpPr/>
          <p:nvPr/>
        </p:nvGrpSpPr>
        <p:grpSpPr>
          <a:xfrm>
            <a:off x="0" y="687070"/>
            <a:ext cx="12192965" cy="694056"/>
            <a:chOff x="0" y="623570"/>
            <a:chExt cx="12192965" cy="694056"/>
          </a:xfrm>
        </p:grpSpPr>
        <p:cxnSp>
          <p:nvCxnSpPr>
            <p:cNvPr id="8"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9" name="组合 23"/>
          <p:cNvGrpSpPr/>
          <p:nvPr/>
        </p:nvGrpSpPr>
        <p:grpSpPr>
          <a:xfrm>
            <a:off x="625262" y="302189"/>
            <a:ext cx="3975100" cy="671281"/>
            <a:chOff x="7192010" y="1640849"/>
            <a:chExt cx="3975100" cy="671281"/>
          </a:xfrm>
        </p:grpSpPr>
        <p:sp>
          <p:nvSpPr>
            <p:cNvPr id="20"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noProof="0" dirty="0" smtClean="0">
                  <a:solidFill>
                    <a:prstClr val="white"/>
                  </a:solidFill>
                  <a:cs typeface="+mn-ea"/>
                  <a:sym typeface="+mn-lt"/>
                </a:rPr>
                <a:t>使用案例圖</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21" name="文本框 25"/>
            <p:cNvSpPr txBox="1"/>
            <p:nvPr/>
          </p:nvSpPr>
          <p:spPr>
            <a:xfrm>
              <a:off x="7192010" y="2026795"/>
              <a:ext cx="3975100" cy="28533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dirty="0" smtClean="0">
                  <a:solidFill>
                    <a:prstClr val="white"/>
                  </a:solidFill>
                  <a:cs typeface="+mn-ea"/>
                  <a:sym typeface="+mn-lt"/>
                </a:rPr>
                <a:t>Use </a:t>
              </a:r>
              <a:r>
                <a:rPr lang="en-US" altLang="zh-CN" sz="1200" dirty="0">
                  <a:solidFill>
                    <a:prstClr val="white"/>
                  </a:solidFill>
                  <a:cs typeface="+mn-ea"/>
                  <a:sym typeface="+mn-lt"/>
                </a:rPr>
                <a:t>case diagram</a:t>
              </a:r>
            </a:p>
          </p:txBody>
        </p:sp>
      </p:grpSp>
      <p:sp>
        <p:nvSpPr>
          <p:cNvPr id="46" name="文字方塊 14"/>
          <p:cNvSpPr txBox="1"/>
          <p:nvPr/>
        </p:nvSpPr>
        <p:spPr>
          <a:xfrm>
            <a:off x="3083268" y="2926581"/>
            <a:ext cx="725817" cy="415774"/>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sz="2000" kern="100" dirty="0">
                <a:solidFill>
                  <a:schemeClr val="bg1"/>
                </a:solidFill>
                <a:effectLst/>
                <a:latin typeface="Calibri" panose="020F0502020204030204" pitchFamily="34" charset="0"/>
                <a:ea typeface="微軟正黑體" panose="020B0604030504040204" pitchFamily="34" charset="-120"/>
                <a:cs typeface="Times New Roman" panose="02020603050405020304" pitchFamily="18" charset="0"/>
              </a:rPr>
              <a:t>用戶</a:t>
            </a:r>
            <a:endParaRPr lang="zh-TW" sz="2000"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4" name="文字方塊 18"/>
          <p:cNvSpPr txBox="1"/>
          <p:nvPr/>
        </p:nvSpPr>
        <p:spPr>
          <a:xfrm>
            <a:off x="8949527" y="5535050"/>
            <a:ext cx="1209920" cy="415727"/>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sz="2000" kern="100" dirty="0">
                <a:solidFill>
                  <a:schemeClr val="bg1"/>
                </a:solidFill>
                <a:effectLst/>
                <a:latin typeface="Calibri" panose="020F0502020204030204" pitchFamily="34" charset="0"/>
                <a:ea typeface="微軟正黑體" panose="020B0604030504040204" pitchFamily="34" charset="-120"/>
                <a:cs typeface="Times New Roman" panose="02020603050405020304" pitchFamily="18" charset="0"/>
              </a:rPr>
              <a:t>管理人員</a:t>
            </a:r>
            <a:endParaRPr lang="zh-TW" sz="2000"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p:txBody>
      </p:sp>
      <p:cxnSp>
        <p:nvCxnSpPr>
          <p:cNvPr id="27" name="直線接點 26"/>
          <p:cNvCxnSpPr>
            <a:endCxn id="36" idx="2"/>
          </p:cNvCxnSpPr>
          <p:nvPr/>
        </p:nvCxnSpPr>
        <p:spPr>
          <a:xfrm>
            <a:off x="3906098" y="2106390"/>
            <a:ext cx="1377102" cy="58142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8" name="直線接點 27"/>
          <p:cNvCxnSpPr/>
          <p:nvPr/>
        </p:nvCxnSpPr>
        <p:spPr>
          <a:xfrm flipV="1">
            <a:off x="7145828" y="4857514"/>
            <a:ext cx="1843989" cy="376591"/>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9" name="直線接點 28"/>
          <p:cNvCxnSpPr>
            <a:endCxn id="37" idx="2"/>
          </p:cNvCxnSpPr>
          <p:nvPr/>
        </p:nvCxnSpPr>
        <p:spPr>
          <a:xfrm>
            <a:off x="3906098" y="2106390"/>
            <a:ext cx="1377102" cy="1434015"/>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 name="直線接點 29"/>
          <p:cNvCxnSpPr>
            <a:endCxn id="38" idx="2"/>
          </p:cNvCxnSpPr>
          <p:nvPr/>
        </p:nvCxnSpPr>
        <p:spPr>
          <a:xfrm>
            <a:off x="3906098" y="2106390"/>
            <a:ext cx="1377102" cy="2286758"/>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6" name="直線接點 25"/>
          <p:cNvCxnSpPr>
            <a:endCxn id="35" idx="2"/>
          </p:cNvCxnSpPr>
          <p:nvPr/>
        </p:nvCxnSpPr>
        <p:spPr>
          <a:xfrm flipV="1">
            <a:off x="3906098" y="1844602"/>
            <a:ext cx="1377102" cy="261788"/>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7" name="直線接點 46"/>
          <p:cNvCxnSpPr>
            <a:stCxn id="40" idx="6"/>
          </p:cNvCxnSpPr>
          <p:nvPr/>
        </p:nvCxnSpPr>
        <p:spPr>
          <a:xfrm flipV="1">
            <a:off x="7167418" y="4860808"/>
            <a:ext cx="1838037" cy="1238567"/>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橢圓 3"/>
          <p:cNvSpPr/>
          <p:nvPr/>
        </p:nvSpPr>
        <p:spPr>
          <a:xfrm>
            <a:off x="3125965" y="1551331"/>
            <a:ext cx="621576" cy="62157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p:nvPr/>
        </p:nvCxnSpPr>
        <p:spPr>
          <a:xfrm>
            <a:off x="3088117" y="2457425"/>
            <a:ext cx="69459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a:stCxn id="4" idx="4"/>
          </p:cNvCxnSpPr>
          <p:nvPr/>
        </p:nvCxnSpPr>
        <p:spPr>
          <a:xfrm flipH="1">
            <a:off x="3435413" y="2172907"/>
            <a:ext cx="1340" cy="4691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3186171" y="2642063"/>
            <a:ext cx="249242" cy="23411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3434073" y="2642063"/>
            <a:ext cx="222675" cy="23411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橢圓 57"/>
          <p:cNvSpPr/>
          <p:nvPr/>
        </p:nvSpPr>
        <p:spPr>
          <a:xfrm>
            <a:off x="9245600" y="4154098"/>
            <a:ext cx="621576" cy="621576"/>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9" name="直線接點 58"/>
          <p:cNvCxnSpPr/>
          <p:nvPr/>
        </p:nvCxnSpPr>
        <p:spPr>
          <a:xfrm>
            <a:off x="9207752" y="5060192"/>
            <a:ext cx="69459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線接點 59"/>
          <p:cNvCxnSpPr>
            <a:stCxn id="58" idx="4"/>
          </p:cNvCxnSpPr>
          <p:nvPr/>
        </p:nvCxnSpPr>
        <p:spPr>
          <a:xfrm flipH="1">
            <a:off x="9555048" y="4775674"/>
            <a:ext cx="1340" cy="4691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flipH="1">
            <a:off x="9305806" y="5244830"/>
            <a:ext cx="249242" cy="23411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a:off x="9553708" y="5244830"/>
            <a:ext cx="222675" cy="23411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a:endCxn id="39" idx="2"/>
          </p:cNvCxnSpPr>
          <p:nvPr/>
        </p:nvCxnSpPr>
        <p:spPr>
          <a:xfrm>
            <a:off x="3906098" y="2106390"/>
            <a:ext cx="1377102" cy="3139947"/>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42" name="文字方塊 41"/>
          <p:cNvSpPr txBox="1"/>
          <p:nvPr/>
        </p:nvSpPr>
        <p:spPr>
          <a:xfrm>
            <a:off x="11077847" y="6280727"/>
            <a:ext cx="633507" cy="369332"/>
          </a:xfrm>
          <a:prstGeom prst="rect">
            <a:avLst/>
          </a:prstGeom>
          <a:noFill/>
        </p:spPr>
        <p:txBody>
          <a:bodyPr wrap="none" rtlCol="0">
            <a:spAutoFit/>
          </a:bodyPr>
          <a:lstStyle/>
          <a:p>
            <a:r>
              <a:rPr lang="en-US" altLang="zh-TW" dirty="0" smtClean="0">
                <a:solidFill>
                  <a:schemeClr val="bg1"/>
                </a:solidFill>
              </a:rPr>
              <a:t>9/15</a:t>
            </a:r>
            <a:endParaRPr lang="zh-TW" altLang="en-US" dirty="0">
              <a:solidFill>
                <a:schemeClr val="bg1"/>
              </a:solidFill>
            </a:endParaRPr>
          </a:p>
        </p:txBody>
      </p:sp>
    </p:spTree>
    <p:extLst>
      <p:ext uri="{BB962C8B-B14F-4D97-AF65-F5344CB8AC3E}">
        <p14:creationId xmlns:p14="http://schemas.microsoft.com/office/powerpoint/2010/main" val="255880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smtClean="0">
                  <a:ln>
                    <a:noFill/>
                  </a:ln>
                  <a:solidFill>
                    <a:prstClr val="white"/>
                  </a:solidFill>
                  <a:effectLst/>
                  <a:uLnTx/>
                  <a:uFillTx/>
                  <a:cs typeface="+mn-ea"/>
                  <a:sym typeface="+mn-lt"/>
                </a:rPr>
                <a:t>使用案例</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100" dirty="0">
                  <a:solidFill>
                    <a:prstClr val="white"/>
                  </a:solidFill>
                  <a:cs typeface="+mn-ea"/>
                  <a:sym typeface="+mn-lt"/>
                </a:rPr>
                <a:t>Use case</a:t>
              </a:r>
            </a:p>
          </p:txBody>
        </p:sp>
      </p:grpSp>
      <p:graphicFrame>
        <p:nvGraphicFramePr>
          <p:cNvPr id="5" name="表格 4"/>
          <p:cNvGraphicFramePr>
            <a:graphicFrameLocks noGrp="1"/>
          </p:cNvGraphicFramePr>
          <p:nvPr>
            <p:extLst>
              <p:ext uri="{D42A27DB-BD31-4B8C-83A1-F6EECF244321}">
                <p14:modId xmlns:p14="http://schemas.microsoft.com/office/powerpoint/2010/main" val="3471090295"/>
              </p:ext>
            </p:extLst>
          </p:nvPr>
        </p:nvGraphicFramePr>
        <p:xfrm>
          <a:off x="805969" y="1250950"/>
          <a:ext cx="10684068" cy="5486400"/>
        </p:xfrm>
        <a:graphic>
          <a:graphicData uri="http://schemas.openxmlformats.org/drawingml/2006/table">
            <a:tbl>
              <a:tblPr firstRow="1" firstCol="1" bandRow="1">
                <a:tableStyleId>{BDBED569-4797-4DF1-A0F4-6AAB3CD982D8}</a:tableStyleId>
              </a:tblPr>
              <a:tblGrid>
                <a:gridCol w="2371340">
                  <a:extLst>
                    <a:ext uri="{9D8B030D-6E8A-4147-A177-3AD203B41FA5}">
                      <a16:colId xmlns:a16="http://schemas.microsoft.com/office/drawing/2014/main" val="1821458734"/>
                    </a:ext>
                  </a:extLst>
                </a:gridCol>
                <a:gridCol w="4156364">
                  <a:extLst>
                    <a:ext uri="{9D8B030D-6E8A-4147-A177-3AD203B41FA5}">
                      <a16:colId xmlns:a16="http://schemas.microsoft.com/office/drawing/2014/main" val="3807982680"/>
                    </a:ext>
                  </a:extLst>
                </a:gridCol>
                <a:gridCol w="4156364">
                  <a:extLst>
                    <a:ext uri="{9D8B030D-6E8A-4147-A177-3AD203B41FA5}">
                      <a16:colId xmlns:a16="http://schemas.microsoft.com/office/drawing/2014/main" val="1506588757"/>
                    </a:ext>
                  </a:extLst>
                </a:gridCol>
              </a:tblGrid>
              <a:tr h="267341">
                <a:tc>
                  <a:txBody>
                    <a:bodyPr/>
                    <a:lstStyle/>
                    <a:p>
                      <a:pPr>
                        <a:spcAft>
                          <a:spcPts val="0"/>
                        </a:spcAft>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使用案例名稱</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36699"/>
                      </a:solidFill>
                      <a:prstDash val="solid"/>
                      <a:round/>
                      <a:headEnd type="none" w="med" len="med"/>
                      <a:tailEnd type="none" w="med" len="med"/>
                    </a:lnB>
                  </a:tcPr>
                </a:tc>
                <a:tc gridSpan="2">
                  <a:txBody>
                    <a:bodyPr/>
                    <a:lstStyle/>
                    <a:p>
                      <a:pPr>
                        <a:spcAft>
                          <a:spcPts val="0"/>
                        </a:spcAft>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用戶購買作業</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36699"/>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3806242418"/>
                  </a:ext>
                </a:extLst>
              </a:tr>
              <a:tr h="267341">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使用案例描述</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gridSpan="2">
                  <a:txBody>
                    <a:bodyPr/>
                    <a:lstStyle/>
                    <a:p>
                      <a:pPr>
                        <a:spcAft>
                          <a:spcPts val="0"/>
                        </a:spcAft>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用戶購買星球</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2636560130"/>
                  </a:ext>
                </a:extLst>
              </a:tr>
              <a:tr h="267341">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主要參與者</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gridSpan="2">
                  <a:txBody>
                    <a:bodyPr/>
                    <a:lstStyle/>
                    <a:p>
                      <a:pPr>
                        <a:spcAft>
                          <a:spcPts val="0"/>
                        </a:spcAft>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用戶</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2011515814"/>
                  </a:ext>
                </a:extLst>
              </a:tr>
              <a:tr h="267341">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利害關係人與目標</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gridSpan="2">
                  <a:txBody>
                    <a:bodyPr/>
                    <a:lstStyle/>
                    <a:p>
                      <a:pPr>
                        <a:spcAft>
                          <a:spcPts val="0"/>
                        </a:spcAft>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用戶</a:t>
                      </a:r>
                      <a:r>
                        <a:rPr lang="en-US" sz="2000" b="0" kern="100" dirty="0">
                          <a:solidFill>
                            <a:schemeClr val="bg1"/>
                          </a:solidFill>
                          <a:effectLst/>
                          <a:latin typeface="微軟正黑體" panose="020B0604030504040204" pitchFamily="34" charset="-120"/>
                          <a:ea typeface="微軟正黑體" panose="020B0604030504040204" pitchFamily="34" charset="-120"/>
                        </a:rPr>
                        <a:t>:</a:t>
                      </a:r>
                      <a:r>
                        <a:rPr lang="zh-TW" sz="2000" b="0" kern="100" dirty="0">
                          <a:solidFill>
                            <a:schemeClr val="bg1"/>
                          </a:solidFill>
                          <a:effectLst/>
                          <a:latin typeface="微軟正黑體" panose="020B0604030504040204" pitchFamily="34" charset="-120"/>
                          <a:ea typeface="微軟正黑體" panose="020B0604030504040204" pitchFamily="34" charset="-120"/>
                        </a:rPr>
                        <a:t>用戶交易星球</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534588998"/>
                  </a:ext>
                </a:extLst>
              </a:tr>
              <a:tr h="267341">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前置條件</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gridSpan="2">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登入帳戶，餘額大於星球價值</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426968771"/>
                  </a:ext>
                </a:extLst>
              </a:tr>
              <a:tr h="267341">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後置條件</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gridSpan="2">
                  <a:txBody>
                    <a:bodyPr/>
                    <a:lstStyle/>
                    <a:p>
                      <a:pPr>
                        <a:spcAft>
                          <a:spcPts val="0"/>
                        </a:spcAft>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給予商品並扣除帳戶餘額</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4156755553"/>
                  </a:ext>
                </a:extLst>
              </a:tr>
              <a:tr h="267341">
                <a:tc rowSpan="2">
                  <a:txBody>
                    <a:bodyPr/>
                    <a:lstStyle/>
                    <a:p>
                      <a:pPr>
                        <a:spcAft>
                          <a:spcPts val="0"/>
                        </a:spcAft>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主要成功情節</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參與者</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系統</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extLst>
                  <a:ext uri="{0D108BD9-81ED-4DB2-BD59-A6C34878D82A}">
                    <a16:rowId xmlns:a16="http://schemas.microsoft.com/office/drawing/2014/main" val="2089886807"/>
                  </a:ext>
                </a:extLst>
              </a:tr>
              <a:tr h="1871392">
                <a:tc vMerge="1">
                  <a:txBody>
                    <a:bodyPr/>
                    <a:lstStyle/>
                    <a:p>
                      <a:endParaRPr lang="zh-TW" altLang="en-US"/>
                    </a:p>
                  </a:txBody>
                  <a:tcPr/>
                </a:tc>
                <a:tc>
                  <a:txBody>
                    <a:bodyPr/>
                    <a:lstStyle/>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進入虛幻星球網頁</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登入帳號</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瀏覽、挑選星球</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點擊購買按鍵</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確認價格</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付款</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獲得星球</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a:txBody>
                    <a:bodyPr/>
                    <a:lstStyle/>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開啟系統畫面</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進入登入畫面</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進入用戶挑選之星球畫面</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進入星球資訊畫面</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進入交易系統</a:t>
                      </a:r>
                    </a:p>
                    <a:p>
                      <a:pPr marL="342900" lvl="0" indent="-342900">
                        <a:spcAft>
                          <a:spcPts val="0"/>
                        </a:spcAft>
                        <a:buFont typeface="+mj-lt"/>
                        <a:buAutoNum type="arabicPeriod"/>
                        <a:tabLst>
                          <a:tab pos="4271645" algn="l"/>
                        </a:tabLst>
                      </a:pPr>
                      <a:r>
                        <a:rPr lang="zh-TW" sz="2000" b="0" kern="100" dirty="0">
                          <a:solidFill>
                            <a:schemeClr val="bg1"/>
                          </a:solidFill>
                          <a:effectLst/>
                          <a:latin typeface="微軟正黑體" panose="020B0604030504040204" pitchFamily="34" charset="-120"/>
                          <a:ea typeface="微軟正黑體" panose="020B0604030504040204" pitchFamily="34" charset="-120"/>
                        </a:rPr>
                        <a:t>系統顯示應付金額</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extLst>
                  <a:ext uri="{0D108BD9-81ED-4DB2-BD59-A6C34878D82A}">
                    <a16:rowId xmlns:a16="http://schemas.microsoft.com/office/drawing/2014/main" val="1446058767"/>
                  </a:ext>
                </a:extLst>
              </a:tr>
              <a:tr h="802025">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例外情節</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gridSpan="2">
                  <a:txBody>
                    <a:bodyPr/>
                    <a:lstStyle/>
                    <a:p>
                      <a:pPr>
                        <a:spcAft>
                          <a:spcPts val="0"/>
                        </a:spcAft>
                        <a:tabLst>
                          <a:tab pos="4271645" algn="l"/>
                        </a:tabLst>
                      </a:pPr>
                      <a:r>
                        <a:rPr lang="en-US" altLang="zh-TW" sz="2000" b="0" kern="100" dirty="0" smtClean="0">
                          <a:solidFill>
                            <a:schemeClr val="bg1"/>
                          </a:solidFill>
                          <a:effectLst/>
                          <a:latin typeface="微軟正黑體" panose="020B0604030504040204" pitchFamily="34" charset="-120"/>
                          <a:ea typeface="微軟正黑體" panose="020B0604030504040204" pitchFamily="34" charset="-120"/>
                        </a:rPr>
                        <a:t>4</a:t>
                      </a:r>
                      <a:r>
                        <a:rPr lang="en-US" sz="2000" b="0" kern="100" dirty="0" smtClean="0">
                          <a:solidFill>
                            <a:schemeClr val="bg1"/>
                          </a:solidFill>
                          <a:effectLst/>
                          <a:latin typeface="微軟正黑體" panose="020B0604030504040204" pitchFamily="34" charset="-120"/>
                          <a:ea typeface="微軟正黑體" panose="020B0604030504040204" pitchFamily="34" charset="-120"/>
                        </a:rPr>
                        <a:t>.</a:t>
                      </a:r>
                      <a:r>
                        <a:rPr lang="zh-TW" sz="2000" b="0" kern="100" dirty="0">
                          <a:solidFill>
                            <a:schemeClr val="bg1"/>
                          </a:solidFill>
                          <a:effectLst/>
                          <a:latin typeface="微軟正黑體" panose="020B0604030504040204" pitchFamily="34" charset="-120"/>
                          <a:ea typeface="微軟正黑體" panose="020B0604030504040204" pitchFamily="34" charset="-120"/>
                        </a:rPr>
                        <a:t>尚未登入</a:t>
                      </a:r>
                    </a:p>
                    <a:p>
                      <a:pPr>
                        <a:spcAft>
                          <a:spcPts val="0"/>
                        </a:spcAft>
                        <a:tabLst>
                          <a:tab pos="4271645" algn="l"/>
                        </a:tabLst>
                      </a:pPr>
                      <a:r>
                        <a:rPr lang="en-US" sz="2000" b="0" kern="100" dirty="0">
                          <a:solidFill>
                            <a:schemeClr val="bg1"/>
                          </a:solidFill>
                          <a:effectLst/>
                          <a:latin typeface="微軟正黑體" panose="020B0604030504040204" pitchFamily="34" charset="-120"/>
                          <a:ea typeface="微軟正黑體" panose="020B0604030504040204" pitchFamily="34" charset="-120"/>
                        </a:rPr>
                        <a:t>6a.</a:t>
                      </a:r>
                      <a:r>
                        <a:rPr lang="zh-TW" sz="2000" b="0" kern="100" dirty="0">
                          <a:solidFill>
                            <a:schemeClr val="bg1"/>
                          </a:solidFill>
                          <a:effectLst/>
                          <a:latin typeface="微軟正黑體" panose="020B0604030504040204" pitchFamily="34" charset="-120"/>
                          <a:ea typeface="微軟正黑體" panose="020B0604030504040204" pitchFamily="34" charset="-120"/>
                        </a:rPr>
                        <a:t>餘額不足</a:t>
                      </a:r>
                    </a:p>
                    <a:p>
                      <a:pPr>
                        <a:spcAft>
                          <a:spcPts val="0"/>
                        </a:spcAft>
                        <a:tabLst>
                          <a:tab pos="4271645" algn="l"/>
                        </a:tabLst>
                      </a:pPr>
                      <a:r>
                        <a:rPr lang="en-US" sz="2000" b="0" kern="100" dirty="0">
                          <a:solidFill>
                            <a:schemeClr val="bg1"/>
                          </a:solidFill>
                          <a:effectLst/>
                          <a:latin typeface="微軟正黑體" panose="020B0604030504040204" pitchFamily="34" charset="-120"/>
                          <a:ea typeface="微軟正黑體" panose="020B0604030504040204" pitchFamily="34" charset="-120"/>
                        </a:rPr>
                        <a:t>6b.</a:t>
                      </a:r>
                      <a:r>
                        <a:rPr lang="zh-TW" sz="2000" b="0" kern="100" dirty="0">
                          <a:solidFill>
                            <a:schemeClr val="bg1"/>
                          </a:solidFill>
                          <a:effectLst/>
                          <a:latin typeface="微軟正黑體" panose="020B0604030504040204" pitchFamily="34" charset="-120"/>
                          <a:ea typeface="微軟正黑體" panose="020B0604030504040204" pitchFamily="34" charset="-120"/>
                        </a:rPr>
                        <a:t>星球先被買走</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3896534476"/>
                  </a:ext>
                </a:extLst>
              </a:tr>
              <a:tr h="267341">
                <a:tc>
                  <a:txBody>
                    <a:bodyPr/>
                    <a:lstStyle/>
                    <a:p>
                      <a:pPr>
                        <a:spcAft>
                          <a:spcPts val="0"/>
                        </a:spcAft>
                        <a:tabLst>
                          <a:tab pos="4271645" algn="l"/>
                        </a:tabLst>
                      </a:pPr>
                      <a:r>
                        <a:rPr lang="zh-TW" sz="2000" b="0" kern="100">
                          <a:solidFill>
                            <a:schemeClr val="bg1"/>
                          </a:solidFill>
                          <a:effectLst/>
                          <a:latin typeface="微軟正黑體" panose="020B0604030504040204" pitchFamily="34" charset="-120"/>
                          <a:ea typeface="微軟正黑體" panose="020B0604030504040204" pitchFamily="34" charset="-120"/>
                        </a:rPr>
                        <a:t>其他需求</a:t>
                      </a:r>
                      <a:endParaRPr lang="zh-TW" sz="2000" b="0" kern="10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spcAft>
                          <a:spcPts val="0"/>
                        </a:spcAft>
                        <a:tabLst>
                          <a:tab pos="4271645" algn="l"/>
                        </a:tabLst>
                      </a:pPr>
                      <a:r>
                        <a:rPr lang="en-US" sz="2000" b="0" kern="100" dirty="0">
                          <a:solidFill>
                            <a:schemeClr val="bg1"/>
                          </a:solidFill>
                          <a:effectLst/>
                          <a:latin typeface="微軟正黑體" panose="020B0604030504040204" pitchFamily="34" charset="-120"/>
                          <a:ea typeface="微軟正黑體" panose="020B0604030504040204" pitchFamily="34" charset="-120"/>
                        </a:rPr>
                        <a:t> </a:t>
                      </a:r>
                      <a:r>
                        <a:rPr lang="zh-TW" altLang="en-US" sz="2000" b="0" kern="100" dirty="0" smtClean="0">
                          <a:solidFill>
                            <a:schemeClr val="bg1"/>
                          </a:solidFill>
                          <a:effectLst/>
                          <a:latin typeface="微軟正黑體" panose="020B0604030504040204" pitchFamily="34" charset="-120"/>
                          <a:ea typeface="微軟正黑體" panose="020B0604030504040204" pitchFamily="34" charset="-120"/>
                        </a:rPr>
                        <a:t>無</a:t>
                      </a:r>
                      <a:endParaRPr lang="zh-TW" sz="20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632678501"/>
                  </a:ext>
                </a:extLst>
              </a:tr>
            </a:tbl>
          </a:graphicData>
        </a:graphic>
      </p:graphicFrame>
      <p:sp>
        <p:nvSpPr>
          <p:cNvPr id="15" name="文字方塊 14"/>
          <p:cNvSpPr txBox="1"/>
          <p:nvPr/>
        </p:nvSpPr>
        <p:spPr>
          <a:xfrm>
            <a:off x="11077847" y="6280727"/>
            <a:ext cx="761747" cy="369332"/>
          </a:xfrm>
          <a:prstGeom prst="rect">
            <a:avLst/>
          </a:prstGeom>
          <a:noFill/>
        </p:spPr>
        <p:txBody>
          <a:bodyPr wrap="none" rtlCol="0">
            <a:spAutoFit/>
          </a:bodyPr>
          <a:lstStyle/>
          <a:p>
            <a:r>
              <a:rPr lang="en-US" altLang="zh-TW" dirty="0" smtClean="0">
                <a:solidFill>
                  <a:schemeClr val="bg1"/>
                </a:solidFill>
              </a:rPr>
              <a:t>10/15</a:t>
            </a:r>
            <a:endParaRPr lang="zh-TW" altLang="en-US" dirty="0">
              <a:solidFill>
                <a:schemeClr val="bg1"/>
              </a:solidFill>
            </a:endParaRPr>
          </a:p>
        </p:txBody>
      </p:sp>
    </p:spTree>
    <p:extLst>
      <p:ext uri="{BB962C8B-B14F-4D97-AF65-F5344CB8AC3E}">
        <p14:creationId xmlns:p14="http://schemas.microsoft.com/office/powerpoint/2010/main" val="110689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05</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6" name="文本框 11"/>
          <p:cNvSpPr txBox="1"/>
          <p:nvPr/>
        </p:nvSpPr>
        <p:spPr>
          <a:xfrm>
            <a:off x="3559174" y="2790850"/>
            <a:ext cx="5092123" cy="830997"/>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4800" dirty="0">
                <a:solidFill>
                  <a:prstClr val="white"/>
                </a:solidFill>
                <a:cs typeface="+mn-ea"/>
                <a:sym typeface="+mn-lt"/>
              </a:rPr>
              <a:t>系統畫面</a:t>
            </a:r>
          </a:p>
        </p:txBody>
      </p:sp>
      <p:sp>
        <p:nvSpPr>
          <p:cNvPr id="7" name="文本框 12"/>
          <p:cNvSpPr txBox="1"/>
          <p:nvPr/>
        </p:nvSpPr>
        <p:spPr>
          <a:xfrm>
            <a:off x="2768600" y="3504067"/>
            <a:ext cx="6654800" cy="317395"/>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TW" sz="1400" dirty="0" smtClean="0">
                <a:solidFill>
                  <a:prstClr val="white"/>
                </a:solidFill>
                <a:cs typeface="+mn-ea"/>
                <a:sym typeface="+mn-lt"/>
              </a:rPr>
              <a:t>Interface</a:t>
            </a:r>
            <a:endParaRPr lang="en-US" altLang="zh-TW" sz="1400" dirty="0">
              <a:solidFill>
                <a:prstClr val="white"/>
              </a:solidFill>
              <a:cs typeface="+mn-ea"/>
              <a:sym typeface="+mn-lt"/>
            </a:endParaRPr>
          </a:p>
        </p:txBody>
      </p:sp>
    </p:spTree>
    <p:extLst>
      <p:ext uri="{BB962C8B-B14F-4D97-AF65-F5344CB8AC3E}">
        <p14:creationId xmlns:p14="http://schemas.microsoft.com/office/powerpoint/2010/main" val="17099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14"/>
          <p:cNvGrpSpPr/>
          <p:nvPr/>
        </p:nvGrpSpPr>
        <p:grpSpPr>
          <a:xfrm>
            <a:off x="0" y="687070"/>
            <a:ext cx="12192965" cy="694056"/>
            <a:chOff x="0" y="623570"/>
            <a:chExt cx="12192965" cy="694056"/>
          </a:xfrm>
        </p:grpSpPr>
        <p:cxnSp>
          <p:nvCxnSpPr>
            <p:cNvPr id="8"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9" name="组合 23"/>
          <p:cNvGrpSpPr/>
          <p:nvPr/>
        </p:nvGrpSpPr>
        <p:grpSpPr>
          <a:xfrm>
            <a:off x="625262" y="302189"/>
            <a:ext cx="3975100" cy="671281"/>
            <a:chOff x="7192010" y="1640849"/>
            <a:chExt cx="3975100" cy="671281"/>
          </a:xfrm>
        </p:grpSpPr>
        <p:sp>
          <p:nvSpPr>
            <p:cNvPr id="20"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noProof="0" dirty="0" smtClean="0">
                  <a:solidFill>
                    <a:prstClr val="white"/>
                  </a:solidFill>
                  <a:cs typeface="+mn-ea"/>
                  <a:sym typeface="+mn-lt"/>
                </a:rPr>
                <a:t>系統</a:t>
              </a:r>
              <a:r>
                <a:rPr lang="zh-TW" altLang="en-US" sz="2800" noProof="0" dirty="0">
                  <a:solidFill>
                    <a:prstClr val="white"/>
                  </a:solidFill>
                  <a:cs typeface="+mn-ea"/>
                  <a:sym typeface="+mn-lt"/>
                </a:rPr>
                <a:t>畫面</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21" name="文本框 25"/>
            <p:cNvSpPr txBox="1"/>
            <p:nvPr/>
          </p:nvSpPr>
          <p:spPr>
            <a:xfrm>
              <a:off x="7192010" y="2026795"/>
              <a:ext cx="3975100" cy="28533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dirty="0">
                  <a:solidFill>
                    <a:prstClr val="white"/>
                  </a:solidFill>
                  <a:cs typeface="+mn-ea"/>
                  <a:sym typeface="+mn-lt"/>
                </a:rPr>
                <a:t>Interface</a:t>
              </a:r>
            </a:p>
          </p:txBody>
        </p:sp>
      </p:grpSp>
      <p:pic>
        <p:nvPicPr>
          <p:cNvPr id="22" name="圖片 21"/>
          <p:cNvPicPr/>
          <p:nvPr/>
        </p:nvPicPr>
        <p:blipFill>
          <a:blip r:embed="rId3" cstate="print">
            <a:extLst>
              <a:ext uri="{28A0092B-C50C-407E-A947-70E740481C1C}">
                <a14:useLocalDpi xmlns:a14="http://schemas.microsoft.com/office/drawing/2010/main" val="0"/>
              </a:ext>
            </a:extLst>
          </a:blip>
          <a:stretch>
            <a:fillRect/>
          </a:stretch>
        </p:blipFill>
        <p:spPr>
          <a:xfrm>
            <a:off x="990514" y="1513932"/>
            <a:ext cx="10210973" cy="4827654"/>
          </a:xfrm>
          <a:prstGeom prst="rect">
            <a:avLst/>
          </a:prstGeom>
        </p:spPr>
      </p:pic>
      <p:sp>
        <p:nvSpPr>
          <p:cNvPr id="23" name="文字方塊 22"/>
          <p:cNvSpPr txBox="1"/>
          <p:nvPr/>
        </p:nvSpPr>
        <p:spPr>
          <a:xfrm>
            <a:off x="11077847" y="6280727"/>
            <a:ext cx="761747" cy="369332"/>
          </a:xfrm>
          <a:prstGeom prst="rect">
            <a:avLst/>
          </a:prstGeom>
          <a:noFill/>
        </p:spPr>
        <p:txBody>
          <a:bodyPr wrap="none" rtlCol="0">
            <a:spAutoFit/>
          </a:bodyPr>
          <a:lstStyle/>
          <a:p>
            <a:r>
              <a:rPr lang="en-US" altLang="zh-TW" dirty="0" smtClean="0">
                <a:solidFill>
                  <a:schemeClr val="bg1"/>
                </a:solidFill>
              </a:rPr>
              <a:t>14/15</a:t>
            </a:r>
            <a:endParaRPr lang="zh-TW" altLang="en-US" dirty="0">
              <a:solidFill>
                <a:schemeClr val="bg1"/>
              </a:solidFill>
            </a:endParaRPr>
          </a:p>
        </p:txBody>
      </p:sp>
    </p:spTree>
    <p:extLst>
      <p:ext uri="{BB962C8B-B14F-4D97-AF65-F5344CB8AC3E}">
        <p14:creationId xmlns:p14="http://schemas.microsoft.com/office/powerpoint/2010/main" val="229548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06</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6" name="文本框 11"/>
          <p:cNvSpPr txBox="1"/>
          <p:nvPr/>
        </p:nvSpPr>
        <p:spPr>
          <a:xfrm>
            <a:off x="3559174" y="2790850"/>
            <a:ext cx="5092123" cy="830997"/>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4800" dirty="0">
                <a:solidFill>
                  <a:prstClr val="white"/>
                </a:solidFill>
                <a:cs typeface="+mn-ea"/>
                <a:sym typeface="+mn-lt"/>
              </a:rPr>
              <a:t>系統活動圖</a:t>
            </a:r>
          </a:p>
        </p:txBody>
      </p:sp>
      <p:sp>
        <p:nvSpPr>
          <p:cNvPr id="7" name="文本框 12"/>
          <p:cNvSpPr txBox="1"/>
          <p:nvPr/>
        </p:nvSpPr>
        <p:spPr>
          <a:xfrm>
            <a:off x="2768600" y="3504067"/>
            <a:ext cx="6654800" cy="317395"/>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TW" sz="1400" dirty="0" smtClean="0">
                <a:solidFill>
                  <a:prstClr val="white"/>
                </a:solidFill>
                <a:cs typeface="+mn-ea"/>
                <a:sym typeface="+mn-lt"/>
              </a:rPr>
              <a:t>Activity diagram</a:t>
            </a:r>
            <a:endParaRPr lang="en-US" altLang="zh-TW" sz="1400" dirty="0">
              <a:solidFill>
                <a:prstClr val="white"/>
              </a:solidFill>
              <a:cs typeface="+mn-ea"/>
              <a:sym typeface="+mn-lt"/>
            </a:endParaRPr>
          </a:p>
        </p:txBody>
      </p:sp>
    </p:spTree>
    <p:extLst>
      <p:ext uri="{BB962C8B-B14F-4D97-AF65-F5344CB8AC3E}">
        <p14:creationId xmlns:p14="http://schemas.microsoft.com/office/powerpoint/2010/main" val="178296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 name="表格 105"/>
          <p:cNvGraphicFramePr>
            <a:graphicFrameLocks noGrp="1"/>
          </p:cNvGraphicFramePr>
          <p:nvPr>
            <p:extLst>
              <p:ext uri="{D42A27DB-BD31-4B8C-83A1-F6EECF244321}">
                <p14:modId xmlns:p14="http://schemas.microsoft.com/office/powerpoint/2010/main" val="1042111161"/>
              </p:ext>
            </p:extLst>
          </p:nvPr>
        </p:nvGraphicFramePr>
        <p:xfrm>
          <a:off x="913551" y="1194522"/>
          <a:ext cx="9169805" cy="5544828"/>
        </p:xfrm>
        <a:graphic>
          <a:graphicData uri="http://schemas.openxmlformats.org/drawingml/2006/table">
            <a:tbl>
              <a:tblPr firstRow="1" bandRow="1">
                <a:tableStyleId>{5C22544A-7EE6-4342-B048-85BDC9FD1C3A}</a:tableStyleId>
              </a:tblPr>
              <a:tblGrid>
                <a:gridCol w="1481903">
                  <a:extLst>
                    <a:ext uri="{9D8B030D-6E8A-4147-A177-3AD203B41FA5}">
                      <a16:colId xmlns:a16="http://schemas.microsoft.com/office/drawing/2014/main" val="508712141"/>
                    </a:ext>
                  </a:extLst>
                </a:gridCol>
                <a:gridCol w="7687902">
                  <a:extLst>
                    <a:ext uri="{9D8B030D-6E8A-4147-A177-3AD203B41FA5}">
                      <a16:colId xmlns:a16="http://schemas.microsoft.com/office/drawing/2014/main" val="2932700938"/>
                    </a:ext>
                  </a:extLst>
                </a:gridCol>
              </a:tblGrid>
              <a:tr h="394133">
                <a:tc>
                  <a:txBody>
                    <a:bodyPr/>
                    <a:lstStyle/>
                    <a:p>
                      <a:pPr algn="ctr"/>
                      <a:r>
                        <a:rPr lang="zh-TW" altLang="en-US" sz="2000" dirty="0" smtClean="0">
                          <a:latin typeface="微軟正黑體" panose="020B0604030504040204" pitchFamily="34" charset="-120"/>
                          <a:ea typeface="微軟正黑體" panose="020B0604030504040204" pitchFamily="34" charset="-120"/>
                        </a:rPr>
                        <a:t>用戶</a:t>
                      </a:r>
                      <a:endParaRPr lang="zh-TW" altLang="en-US" sz="2000" dirty="0">
                        <a:latin typeface="微軟正黑體" panose="020B0604030504040204" pitchFamily="34" charset="-120"/>
                        <a:ea typeface="微軟正黑體" panose="020B0604030504040204" pitchFamily="34" charset="-120"/>
                      </a:endParaRPr>
                    </a:p>
                  </a:txBody>
                  <a:tcPr>
                    <a:lnL w="12700" cap="flat" cmpd="sng" algn="ctr">
                      <a:no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B9BD5"/>
                      </a:solidFill>
                      <a:prstDash val="solid"/>
                      <a:round/>
                      <a:headEnd type="none" w="med" len="med"/>
                      <a:tailEnd type="none" w="med" len="med"/>
                    </a:lnB>
                    <a:noFill/>
                  </a:tcPr>
                </a:tc>
                <a:tc>
                  <a:txBody>
                    <a:bodyPr/>
                    <a:lstStyle/>
                    <a:p>
                      <a:pPr algn="ctr"/>
                      <a:r>
                        <a:rPr lang="zh-TW" altLang="en-US" sz="2000" dirty="0" smtClean="0">
                          <a:latin typeface="微軟正黑體" panose="020B0604030504040204" pitchFamily="34" charset="-120"/>
                          <a:ea typeface="微軟正黑體" panose="020B0604030504040204" pitchFamily="34" charset="-120"/>
                        </a:rPr>
                        <a:t>網頁</a:t>
                      </a:r>
                      <a:endParaRPr lang="zh-TW" altLang="en-US" sz="2000" dirty="0">
                        <a:latin typeface="微軟正黑體" panose="020B0604030504040204" pitchFamily="34" charset="-120"/>
                        <a:ea typeface="微軟正黑體" panose="020B0604030504040204" pitchFamily="34" charset="-120"/>
                      </a:endParaRPr>
                    </a:p>
                  </a:txBody>
                  <a:tcPr>
                    <a:lnL w="12700" cap="flat" cmpd="sng" algn="ctr">
                      <a:solidFill>
                        <a:srgbClr val="5B9BD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B9BD5"/>
                      </a:solidFill>
                      <a:prstDash val="solid"/>
                      <a:round/>
                      <a:headEnd type="none" w="med" len="med"/>
                      <a:tailEnd type="none" w="med" len="med"/>
                    </a:lnB>
                    <a:noFill/>
                  </a:tcPr>
                </a:tc>
                <a:extLst>
                  <a:ext uri="{0D108BD9-81ED-4DB2-BD59-A6C34878D82A}">
                    <a16:rowId xmlns:a16="http://schemas.microsoft.com/office/drawing/2014/main" val="3830339671"/>
                  </a:ext>
                </a:extLst>
              </a:tr>
              <a:tr h="5148588">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no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zh-TW" altLang="en-US" dirty="0">
                        <a:latin typeface="微軟正黑體" panose="020B0604030504040204" pitchFamily="34" charset="-120"/>
                        <a:ea typeface="微軟正黑體" panose="020B0604030504040204" pitchFamily="34" charset="-120"/>
                      </a:endParaRPr>
                    </a:p>
                  </a:txBody>
                  <a:tcPr>
                    <a:lnL w="12700" cap="flat" cmpd="sng" algn="ctr">
                      <a:solidFill>
                        <a:srgbClr val="5B9BD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38031178"/>
                  </a:ext>
                </a:extLst>
              </a:tr>
            </a:tbl>
          </a:graphicData>
        </a:graphic>
      </p:graphicFrame>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lvl="0">
                <a:defRPr/>
              </a:pPr>
              <a:r>
                <a:rPr lang="zh-CN" altLang="en-US" sz="2800" dirty="0">
                  <a:solidFill>
                    <a:prstClr val="white"/>
                  </a:solidFill>
                  <a:cs typeface="+mn-ea"/>
                  <a:sym typeface="+mn-lt"/>
                </a:rPr>
                <a:t>系統活動圖</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100" dirty="0">
                  <a:solidFill>
                    <a:prstClr val="white"/>
                  </a:solidFill>
                  <a:cs typeface="+mn-ea"/>
                  <a:sym typeface="+mn-lt"/>
                </a:rPr>
                <a:t>Activity diagram</a:t>
              </a:r>
            </a:p>
          </p:txBody>
        </p:sp>
      </p:grpSp>
      <p:grpSp>
        <p:nvGrpSpPr>
          <p:cNvPr id="98" name="群組 97"/>
          <p:cNvGrpSpPr/>
          <p:nvPr/>
        </p:nvGrpSpPr>
        <p:grpSpPr>
          <a:xfrm>
            <a:off x="1904910" y="1749315"/>
            <a:ext cx="7872935" cy="4836733"/>
            <a:chOff x="1306234" y="1521070"/>
            <a:chExt cx="7872935" cy="4836733"/>
          </a:xfrm>
        </p:grpSpPr>
        <p:sp>
          <p:nvSpPr>
            <p:cNvPr id="5" name="圓角矩形 4"/>
            <p:cNvSpPr/>
            <p:nvPr/>
          </p:nvSpPr>
          <p:spPr>
            <a:xfrm>
              <a:off x="2066192" y="1521070"/>
              <a:ext cx="1450731" cy="668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用戶登入</a:t>
              </a:r>
              <a:endParaRPr lang="zh-TW" altLang="en-US" dirty="0"/>
            </a:p>
          </p:txBody>
        </p:sp>
        <p:sp>
          <p:nvSpPr>
            <p:cNvPr id="50" name="圓角矩形 49"/>
            <p:cNvSpPr/>
            <p:nvPr/>
          </p:nvSpPr>
          <p:spPr>
            <a:xfrm>
              <a:off x="3953607" y="1521070"/>
              <a:ext cx="1450731" cy="668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判斷是否為會</a:t>
              </a:r>
              <a:r>
                <a:rPr lang="zh-TW" altLang="en-US" dirty="0"/>
                <a:t>員</a:t>
              </a:r>
            </a:p>
          </p:txBody>
        </p:sp>
        <p:sp>
          <p:nvSpPr>
            <p:cNvPr id="51" name="圓角矩形 50"/>
            <p:cNvSpPr/>
            <p:nvPr/>
          </p:nvSpPr>
          <p:spPr>
            <a:xfrm>
              <a:off x="3953607" y="3437792"/>
              <a:ext cx="1450731" cy="668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註冊會員</a:t>
              </a:r>
              <a:endParaRPr lang="zh-TW" altLang="en-US" dirty="0"/>
            </a:p>
          </p:txBody>
        </p:sp>
        <p:sp>
          <p:nvSpPr>
            <p:cNvPr id="52" name="圓角矩形 51"/>
            <p:cNvSpPr/>
            <p:nvPr/>
          </p:nvSpPr>
          <p:spPr>
            <a:xfrm>
              <a:off x="5848168" y="2406160"/>
              <a:ext cx="1450731" cy="668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購買</a:t>
              </a:r>
              <a:r>
                <a:rPr lang="zh-TW" altLang="en-US" dirty="0"/>
                <a:t>星球</a:t>
              </a:r>
            </a:p>
          </p:txBody>
        </p:sp>
        <p:sp>
          <p:nvSpPr>
            <p:cNvPr id="53" name="圓角矩形 52"/>
            <p:cNvSpPr/>
            <p:nvPr/>
          </p:nvSpPr>
          <p:spPr>
            <a:xfrm>
              <a:off x="5848168" y="3437792"/>
              <a:ext cx="1450731" cy="668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判斷交易是否成</a:t>
              </a:r>
              <a:r>
                <a:rPr lang="zh-TW" altLang="en-US" dirty="0"/>
                <a:t>功</a:t>
              </a:r>
            </a:p>
          </p:txBody>
        </p:sp>
        <p:sp>
          <p:nvSpPr>
            <p:cNvPr id="6" name="流程圖: 決策 5"/>
            <p:cNvSpPr/>
            <p:nvPr/>
          </p:nvSpPr>
          <p:spPr>
            <a:xfrm>
              <a:off x="4377575" y="2543906"/>
              <a:ext cx="602793" cy="3927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4" name="流程圖: 決策 53"/>
            <p:cNvSpPr/>
            <p:nvPr/>
          </p:nvSpPr>
          <p:spPr>
            <a:xfrm>
              <a:off x="6272136" y="4469424"/>
              <a:ext cx="602793" cy="3927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圓角矩形 55"/>
            <p:cNvSpPr/>
            <p:nvPr/>
          </p:nvSpPr>
          <p:spPr>
            <a:xfrm>
              <a:off x="5848168" y="5086834"/>
              <a:ext cx="1450731" cy="668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餘額不</a:t>
              </a:r>
              <a:r>
                <a:rPr lang="zh-TW" altLang="en-US" dirty="0"/>
                <a:t>足</a:t>
              </a:r>
            </a:p>
          </p:txBody>
        </p:sp>
        <p:sp>
          <p:nvSpPr>
            <p:cNvPr id="57" name="圓角矩形 56"/>
            <p:cNvSpPr/>
            <p:nvPr/>
          </p:nvSpPr>
          <p:spPr>
            <a:xfrm>
              <a:off x="7728438" y="4331678"/>
              <a:ext cx="1450731" cy="668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交易成</a:t>
              </a:r>
              <a:r>
                <a:rPr lang="zh-TW" altLang="en-US" dirty="0"/>
                <a:t>功</a:t>
              </a:r>
            </a:p>
          </p:txBody>
        </p:sp>
        <p:grpSp>
          <p:nvGrpSpPr>
            <p:cNvPr id="10" name="群組 9"/>
            <p:cNvGrpSpPr/>
            <p:nvPr/>
          </p:nvGrpSpPr>
          <p:grpSpPr>
            <a:xfrm>
              <a:off x="8260545" y="5381374"/>
              <a:ext cx="386516" cy="378069"/>
              <a:chOff x="8343901" y="6005146"/>
              <a:chExt cx="386516" cy="378069"/>
            </a:xfrm>
          </p:grpSpPr>
          <p:sp>
            <p:nvSpPr>
              <p:cNvPr id="7" name="甜甜圈 6"/>
              <p:cNvSpPr/>
              <p:nvPr/>
            </p:nvSpPr>
            <p:spPr>
              <a:xfrm>
                <a:off x="8343901" y="6005146"/>
                <a:ext cx="386516" cy="378069"/>
              </a:xfrm>
              <a:prstGeom prst="donut">
                <a:avLst/>
              </a:prstGeom>
              <a:noFill/>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流程圖: 接點 7"/>
              <p:cNvSpPr/>
              <p:nvPr/>
            </p:nvSpPr>
            <p:spPr>
              <a:xfrm>
                <a:off x="8415716" y="6072737"/>
                <a:ext cx="242885" cy="242885"/>
              </a:xfrm>
              <a:prstGeom prst="flowChartConnector">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8" name="流程圖: 接點 57"/>
            <p:cNvSpPr/>
            <p:nvPr/>
          </p:nvSpPr>
          <p:spPr>
            <a:xfrm>
              <a:off x="1314807" y="1679332"/>
              <a:ext cx="369370" cy="369370"/>
            </a:xfrm>
            <a:prstGeom prst="flowChartConnector">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9" name="群組 58"/>
            <p:cNvGrpSpPr/>
            <p:nvPr/>
          </p:nvGrpSpPr>
          <p:grpSpPr>
            <a:xfrm>
              <a:off x="6380274" y="5979734"/>
              <a:ext cx="386516" cy="378069"/>
              <a:chOff x="8343901" y="6005146"/>
              <a:chExt cx="386516" cy="378069"/>
            </a:xfrm>
          </p:grpSpPr>
          <p:sp>
            <p:nvSpPr>
              <p:cNvPr id="60" name="甜甜圈 59"/>
              <p:cNvSpPr/>
              <p:nvPr/>
            </p:nvSpPr>
            <p:spPr>
              <a:xfrm>
                <a:off x="8343901" y="6005146"/>
                <a:ext cx="386516" cy="378069"/>
              </a:xfrm>
              <a:prstGeom prst="donut">
                <a:avLst/>
              </a:prstGeom>
              <a:noFill/>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61" name="流程圖: 接點 60"/>
              <p:cNvSpPr/>
              <p:nvPr/>
            </p:nvSpPr>
            <p:spPr>
              <a:xfrm>
                <a:off x="8415716" y="6072737"/>
                <a:ext cx="242885" cy="242885"/>
              </a:xfrm>
              <a:prstGeom prst="flowChartConnector">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2" name="群組 61"/>
            <p:cNvGrpSpPr/>
            <p:nvPr/>
          </p:nvGrpSpPr>
          <p:grpSpPr>
            <a:xfrm>
              <a:off x="1306234" y="3582864"/>
              <a:ext cx="386516" cy="378069"/>
              <a:chOff x="8343901" y="6005146"/>
              <a:chExt cx="386516" cy="378069"/>
            </a:xfrm>
          </p:grpSpPr>
          <p:sp>
            <p:nvSpPr>
              <p:cNvPr id="63" name="甜甜圈 62"/>
              <p:cNvSpPr/>
              <p:nvPr/>
            </p:nvSpPr>
            <p:spPr>
              <a:xfrm>
                <a:off x="8343901" y="6005146"/>
                <a:ext cx="386516" cy="378069"/>
              </a:xfrm>
              <a:prstGeom prst="donut">
                <a:avLst/>
              </a:prstGeom>
              <a:noFill/>
              <a:ln w="381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64" name="流程圖: 接點 63"/>
              <p:cNvSpPr/>
              <p:nvPr/>
            </p:nvSpPr>
            <p:spPr>
              <a:xfrm>
                <a:off x="8415716" y="6072737"/>
                <a:ext cx="242885" cy="242885"/>
              </a:xfrm>
              <a:prstGeom prst="flowChartConnector">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21" name="直線單箭頭接點 20"/>
            <p:cNvCxnSpPr>
              <a:endCxn id="5" idx="1"/>
            </p:cNvCxnSpPr>
            <p:nvPr/>
          </p:nvCxnSpPr>
          <p:spPr>
            <a:xfrm>
              <a:off x="1499491" y="1855177"/>
              <a:ext cx="5667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50" idx="1"/>
            </p:cNvCxnSpPr>
            <p:nvPr/>
          </p:nvCxnSpPr>
          <p:spPr>
            <a:xfrm flipV="1">
              <a:off x="3244362" y="1855178"/>
              <a:ext cx="709245" cy="8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50" idx="2"/>
              <a:endCxn id="6" idx="0"/>
            </p:cNvCxnSpPr>
            <p:nvPr/>
          </p:nvCxnSpPr>
          <p:spPr>
            <a:xfrm flipH="1">
              <a:off x="4678972" y="2189285"/>
              <a:ext cx="1" cy="35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54" idx="3"/>
              <a:endCxn id="57" idx="1"/>
            </p:cNvCxnSpPr>
            <p:nvPr/>
          </p:nvCxnSpPr>
          <p:spPr>
            <a:xfrm flipV="1">
              <a:off x="6874929" y="4665786"/>
              <a:ext cx="8535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56" idx="2"/>
              <a:endCxn id="60" idx="0"/>
            </p:cNvCxnSpPr>
            <p:nvPr/>
          </p:nvCxnSpPr>
          <p:spPr>
            <a:xfrm flipH="1">
              <a:off x="6573532" y="5755049"/>
              <a:ext cx="2" cy="22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54" idx="2"/>
              <a:endCxn id="56" idx="0"/>
            </p:cNvCxnSpPr>
            <p:nvPr/>
          </p:nvCxnSpPr>
          <p:spPr>
            <a:xfrm>
              <a:off x="6573533" y="4862149"/>
              <a:ext cx="1" cy="22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3" idx="2"/>
              <a:endCxn id="54" idx="0"/>
            </p:cNvCxnSpPr>
            <p:nvPr/>
          </p:nvCxnSpPr>
          <p:spPr>
            <a:xfrm flipH="1">
              <a:off x="6573533" y="4106007"/>
              <a:ext cx="1" cy="36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52" idx="2"/>
              <a:endCxn id="53" idx="0"/>
            </p:cNvCxnSpPr>
            <p:nvPr/>
          </p:nvCxnSpPr>
          <p:spPr>
            <a:xfrm>
              <a:off x="6573534" y="3074375"/>
              <a:ext cx="0" cy="36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51" idx="1"/>
              <a:endCxn id="63" idx="6"/>
            </p:cNvCxnSpPr>
            <p:nvPr/>
          </p:nvCxnSpPr>
          <p:spPr>
            <a:xfrm flipH="1" flipV="1">
              <a:off x="1692750" y="3771899"/>
              <a:ext cx="22608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 idx="2"/>
              <a:endCxn id="51" idx="0"/>
            </p:cNvCxnSpPr>
            <p:nvPr/>
          </p:nvCxnSpPr>
          <p:spPr>
            <a:xfrm>
              <a:off x="4678972" y="2936631"/>
              <a:ext cx="1" cy="501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 idx="3"/>
              <a:endCxn id="52" idx="1"/>
            </p:cNvCxnSpPr>
            <p:nvPr/>
          </p:nvCxnSpPr>
          <p:spPr>
            <a:xfrm flipV="1">
              <a:off x="4980368" y="2740268"/>
              <a:ext cx="867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57" idx="2"/>
              <a:endCxn id="7" idx="0"/>
            </p:cNvCxnSpPr>
            <p:nvPr/>
          </p:nvCxnSpPr>
          <p:spPr>
            <a:xfrm flipH="1">
              <a:off x="8453803" y="4999893"/>
              <a:ext cx="1" cy="38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文字方塊 94"/>
            <p:cNvSpPr txBox="1"/>
            <p:nvPr/>
          </p:nvSpPr>
          <p:spPr>
            <a:xfrm>
              <a:off x="5131275" y="2318645"/>
              <a:ext cx="415498" cy="369332"/>
            </a:xfrm>
            <a:prstGeom prst="rect">
              <a:avLst/>
            </a:prstGeom>
            <a:noFill/>
          </p:spPr>
          <p:txBody>
            <a:bodyPr wrap="none" rtlCol="0">
              <a:spAutoFit/>
            </a:bodyPr>
            <a:lstStyle/>
            <a:p>
              <a:r>
                <a:rPr lang="zh-TW" altLang="en-US" dirty="0" smtClean="0">
                  <a:solidFill>
                    <a:srgbClr val="5B9BD5"/>
                  </a:solidFill>
                </a:rPr>
                <a:t>是</a:t>
              </a:r>
              <a:endParaRPr lang="zh-TW" altLang="en-US" dirty="0">
                <a:solidFill>
                  <a:srgbClr val="5B9BD5"/>
                </a:solidFill>
              </a:endParaRPr>
            </a:p>
          </p:txBody>
        </p:sp>
        <p:sp>
          <p:nvSpPr>
            <p:cNvPr id="96" name="文字方塊 95"/>
            <p:cNvSpPr txBox="1"/>
            <p:nvPr/>
          </p:nvSpPr>
          <p:spPr>
            <a:xfrm>
              <a:off x="4181750" y="2945366"/>
              <a:ext cx="415498" cy="369332"/>
            </a:xfrm>
            <a:prstGeom prst="rect">
              <a:avLst/>
            </a:prstGeom>
            <a:noFill/>
          </p:spPr>
          <p:txBody>
            <a:bodyPr wrap="none" rtlCol="0">
              <a:spAutoFit/>
            </a:bodyPr>
            <a:lstStyle/>
            <a:p>
              <a:r>
                <a:rPr lang="zh-TW" altLang="en-US" dirty="0" smtClean="0">
                  <a:solidFill>
                    <a:srgbClr val="5B9BD5"/>
                  </a:solidFill>
                </a:rPr>
                <a:t>否</a:t>
              </a:r>
              <a:endParaRPr lang="zh-TW" altLang="en-US" dirty="0">
                <a:solidFill>
                  <a:srgbClr val="5B9BD5"/>
                </a:solidFill>
              </a:endParaRPr>
            </a:p>
          </p:txBody>
        </p:sp>
        <p:sp>
          <p:nvSpPr>
            <p:cNvPr id="102" name="文字方塊 101"/>
            <p:cNvSpPr txBox="1"/>
            <p:nvPr/>
          </p:nvSpPr>
          <p:spPr>
            <a:xfrm>
              <a:off x="7011545" y="4267144"/>
              <a:ext cx="415498" cy="369332"/>
            </a:xfrm>
            <a:prstGeom prst="rect">
              <a:avLst/>
            </a:prstGeom>
            <a:noFill/>
          </p:spPr>
          <p:txBody>
            <a:bodyPr wrap="none" rtlCol="0">
              <a:spAutoFit/>
            </a:bodyPr>
            <a:lstStyle/>
            <a:p>
              <a:r>
                <a:rPr lang="zh-TW" altLang="en-US" dirty="0" smtClean="0">
                  <a:solidFill>
                    <a:srgbClr val="5B9BD5"/>
                  </a:solidFill>
                </a:rPr>
                <a:t>是</a:t>
              </a:r>
              <a:endParaRPr lang="zh-TW" altLang="en-US" dirty="0">
                <a:solidFill>
                  <a:srgbClr val="5B9BD5"/>
                </a:solidFill>
              </a:endParaRPr>
            </a:p>
          </p:txBody>
        </p:sp>
        <p:sp>
          <p:nvSpPr>
            <p:cNvPr id="103" name="文字方塊 102"/>
            <p:cNvSpPr txBox="1"/>
            <p:nvPr/>
          </p:nvSpPr>
          <p:spPr>
            <a:xfrm>
              <a:off x="6046916" y="4745074"/>
              <a:ext cx="415498" cy="369332"/>
            </a:xfrm>
            <a:prstGeom prst="rect">
              <a:avLst/>
            </a:prstGeom>
            <a:noFill/>
          </p:spPr>
          <p:txBody>
            <a:bodyPr wrap="none" rtlCol="0">
              <a:spAutoFit/>
            </a:bodyPr>
            <a:lstStyle/>
            <a:p>
              <a:r>
                <a:rPr lang="zh-TW" altLang="en-US" dirty="0" smtClean="0">
                  <a:solidFill>
                    <a:srgbClr val="5B9BD5"/>
                  </a:solidFill>
                </a:rPr>
                <a:t>否</a:t>
              </a:r>
              <a:endParaRPr lang="zh-TW" altLang="en-US" dirty="0">
                <a:solidFill>
                  <a:srgbClr val="5B9BD5"/>
                </a:solidFill>
              </a:endParaRPr>
            </a:p>
          </p:txBody>
        </p:sp>
      </p:grpSp>
      <p:sp>
        <p:nvSpPr>
          <p:cNvPr id="55" name="文字方塊 54"/>
          <p:cNvSpPr txBox="1"/>
          <p:nvPr/>
        </p:nvSpPr>
        <p:spPr>
          <a:xfrm>
            <a:off x="11077847" y="6280727"/>
            <a:ext cx="761747" cy="369332"/>
          </a:xfrm>
          <a:prstGeom prst="rect">
            <a:avLst/>
          </a:prstGeom>
          <a:noFill/>
        </p:spPr>
        <p:txBody>
          <a:bodyPr wrap="none" rtlCol="0">
            <a:spAutoFit/>
          </a:bodyPr>
          <a:lstStyle/>
          <a:p>
            <a:r>
              <a:rPr lang="en-US" altLang="zh-TW" dirty="0" smtClean="0">
                <a:solidFill>
                  <a:schemeClr val="bg1"/>
                </a:solidFill>
              </a:rPr>
              <a:t>14/15</a:t>
            </a:r>
            <a:endParaRPr lang="zh-TW" altLang="en-US" dirty="0">
              <a:solidFill>
                <a:schemeClr val="bg1"/>
              </a:solidFill>
            </a:endParaRPr>
          </a:p>
        </p:txBody>
      </p:sp>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smtClean="0">
                  <a:solidFill>
                    <a:prstClr val="white"/>
                  </a:solidFill>
                  <a:effectLst>
                    <a:outerShdw blurRad="88900" dist="50800" dir="2700000" algn="tl" rotWithShape="0">
                      <a:prstClr val="black">
                        <a:alpha val="65000"/>
                      </a:prstClr>
                    </a:outerShdw>
                  </a:effectLst>
                  <a:latin typeface="微軟正黑體" panose="020B0604030504040204" pitchFamily="34" charset="-120"/>
                  <a:ea typeface="微軟正黑體" panose="020B0604030504040204" pitchFamily="34" charset="-120"/>
                  <a:cs typeface="+mn-ea"/>
                  <a:sym typeface="+mn-lt"/>
                </a:rPr>
                <a:t>謝謝聆聽</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latin typeface="微軟正黑體" panose="020B0604030504040204" pitchFamily="34" charset="-120"/>
                <a:ea typeface="微軟正黑體" panose="020B0604030504040204" pitchFamily="34" charset="-120"/>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extLst>
      <p:ext uri="{BB962C8B-B14F-4D97-AF65-F5344CB8AC3E}">
        <p14:creationId xmlns:p14="http://schemas.microsoft.com/office/powerpoint/2010/main" val="197283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目</a:t>
              </a:r>
              <a:r>
                <a:rPr kumimoji="0" lang="zh-TW" altLang="en-US" sz="2800" b="0" i="0" u="none" strike="noStrike" kern="1200" cap="none" spc="0" normalizeH="0" baseline="0" noProof="0" dirty="0" smtClean="0">
                  <a:ln>
                    <a:noFill/>
                  </a:ln>
                  <a:solidFill>
                    <a:prstClr val="white"/>
                  </a:solidFill>
                  <a:effectLst/>
                  <a:uLnTx/>
                  <a:uFillTx/>
                  <a:cs typeface="+mn-ea"/>
                  <a:sym typeface="+mn-lt"/>
                </a:rPr>
                <a:t>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prstClr val="white"/>
                  </a:solidFill>
                  <a:effectLst/>
                  <a:uLnTx/>
                  <a:uFillTx/>
                  <a:cs typeface="+mn-ea"/>
                  <a:sym typeface="+mn-lt"/>
                </a:rPr>
                <a:t>Contents</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19" name="椭圆 30"/>
          <p:cNvSpPr/>
          <p:nvPr>
            <p:custDataLst>
              <p:tags r:id="rId1"/>
            </p:custDataLst>
          </p:nvPr>
        </p:nvSpPr>
        <p:spPr>
          <a:xfrm rot="20530378" flipH="1">
            <a:off x="794072" y="1564172"/>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48" name="组合 30"/>
          <p:cNvGrpSpPr/>
          <p:nvPr/>
        </p:nvGrpSpPr>
        <p:grpSpPr>
          <a:xfrm>
            <a:off x="4194661" y="1331913"/>
            <a:ext cx="4171462" cy="644278"/>
            <a:chOff x="6859048" y="3005024"/>
            <a:chExt cx="4171462" cy="644278"/>
          </a:xfrm>
        </p:grpSpPr>
        <p:sp>
          <p:nvSpPr>
            <p:cNvPr id="49" name="圆角矩形 19"/>
            <p:cNvSpPr/>
            <p:nvPr>
              <p:custDataLst>
                <p:tags r:id="rId12"/>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50" name="椭圆 20"/>
            <p:cNvSpPr/>
            <p:nvPr>
              <p:custDataLst>
                <p:tags r:id="rId13"/>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smtClean="0">
                  <a:solidFill>
                    <a:schemeClr val="tx1"/>
                  </a:solidFill>
                  <a:cs typeface="+mn-ea"/>
                  <a:sym typeface="+mn-lt"/>
                </a:rPr>
                <a:t>1</a:t>
              </a:r>
              <a:endParaRPr lang="zh-CN" altLang="en-US" dirty="0">
                <a:solidFill>
                  <a:schemeClr val="tx1"/>
                </a:solidFill>
                <a:cs typeface="+mn-ea"/>
                <a:sym typeface="+mn-lt"/>
              </a:endParaRPr>
            </a:p>
          </p:txBody>
        </p:sp>
        <p:sp>
          <p:nvSpPr>
            <p:cNvPr id="51"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smtClean="0">
                  <a:ln>
                    <a:noFill/>
                  </a:ln>
                  <a:solidFill>
                    <a:prstClr val="white"/>
                  </a:solidFill>
                  <a:effectLst/>
                  <a:uLnTx/>
                  <a:uFillTx/>
                  <a:cs typeface="+mn-ea"/>
                  <a:sym typeface="+mn-lt"/>
                </a:rPr>
                <a:t>簡介</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52" name="组合 29"/>
          <p:cNvGrpSpPr/>
          <p:nvPr/>
        </p:nvGrpSpPr>
        <p:grpSpPr>
          <a:xfrm>
            <a:off x="4194661" y="2166457"/>
            <a:ext cx="4171462" cy="646145"/>
            <a:chOff x="6859048" y="4002254"/>
            <a:chExt cx="4171462" cy="646145"/>
          </a:xfrm>
        </p:grpSpPr>
        <p:sp>
          <p:nvSpPr>
            <p:cNvPr id="53" name="圆角矩形 21"/>
            <p:cNvSpPr/>
            <p:nvPr>
              <p:custDataLst>
                <p:tags r:id="rId10"/>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54" name="椭圆 22"/>
            <p:cNvSpPr/>
            <p:nvPr>
              <p:custDataLst>
                <p:tags r:id="rId11"/>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smtClean="0">
                  <a:solidFill>
                    <a:schemeClr val="tx1"/>
                  </a:solidFill>
                  <a:cs typeface="+mn-ea"/>
                  <a:sym typeface="+mn-lt"/>
                </a:rPr>
                <a:t>2</a:t>
              </a:r>
              <a:endParaRPr lang="zh-CN" altLang="en-US" dirty="0">
                <a:solidFill>
                  <a:schemeClr val="tx1"/>
                </a:solidFill>
                <a:cs typeface="+mn-ea"/>
                <a:sym typeface="+mn-lt"/>
              </a:endParaRPr>
            </a:p>
          </p:txBody>
        </p:sp>
        <p:sp>
          <p:nvSpPr>
            <p:cNvPr id="55"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2400" dirty="0" smtClean="0">
                  <a:solidFill>
                    <a:prstClr val="white"/>
                  </a:solidFill>
                  <a:cs typeface="+mn-ea"/>
                  <a:sym typeface="+mn-lt"/>
                </a:rPr>
                <a:t> 利害關係</a:t>
              </a:r>
              <a:r>
                <a:rPr lang="zh-TW" altLang="en-US" sz="2400" dirty="0">
                  <a:solidFill>
                    <a:prstClr val="white"/>
                  </a:solidFill>
                  <a:cs typeface="+mn-ea"/>
                  <a:sym typeface="+mn-lt"/>
                </a:rPr>
                <a:t>人目標</a:t>
              </a:r>
              <a:r>
                <a:rPr lang="zh-TW" altLang="en-US" sz="2400" dirty="0" smtClean="0">
                  <a:solidFill>
                    <a:prstClr val="white"/>
                  </a:solidFill>
                  <a:cs typeface="+mn-ea"/>
                  <a:sym typeface="+mn-lt"/>
                </a:rPr>
                <a:t>表</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72" name="组合 30"/>
          <p:cNvGrpSpPr/>
          <p:nvPr/>
        </p:nvGrpSpPr>
        <p:grpSpPr>
          <a:xfrm>
            <a:off x="4194661" y="2998351"/>
            <a:ext cx="4171462" cy="644278"/>
            <a:chOff x="6859048" y="3005024"/>
            <a:chExt cx="4171462" cy="644278"/>
          </a:xfrm>
        </p:grpSpPr>
        <p:sp>
          <p:nvSpPr>
            <p:cNvPr id="73" name="圆角矩形 19"/>
            <p:cNvSpPr/>
            <p:nvPr>
              <p:custDataLst>
                <p:tags r:id="rId8"/>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74" name="椭圆 20"/>
            <p:cNvSpPr/>
            <p:nvPr>
              <p:custDataLst>
                <p:tags r:id="rId9"/>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smtClean="0">
                  <a:solidFill>
                    <a:schemeClr val="tx1"/>
                  </a:solidFill>
                  <a:cs typeface="+mn-ea"/>
                  <a:sym typeface="+mn-lt"/>
                </a:rPr>
                <a:t>3</a:t>
              </a:r>
              <a:endParaRPr lang="zh-CN" altLang="en-US" dirty="0">
                <a:solidFill>
                  <a:schemeClr val="tx1"/>
                </a:solidFill>
                <a:cs typeface="+mn-ea"/>
                <a:sym typeface="+mn-lt"/>
              </a:endParaRPr>
            </a:p>
          </p:txBody>
        </p:sp>
        <p:sp>
          <p:nvSpPr>
            <p:cNvPr id="75"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2400" dirty="0">
                  <a:solidFill>
                    <a:prstClr val="white"/>
                  </a:solidFill>
                  <a:cs typeface="+mn-ea"/>
                  <a:sym typeface="+mn-lt"/>
                </a:rPr>
                <a:t>事件表</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76" name="组合 29"/>
          <p:cNvGrpSpPr/>
          <p:nvPr/>
        </p:nvGrpSpPr>
        <p:grpSpPr>
          <a:xfrm>
            <a:off x="4194661" y="3832895"/>
            <a:ext cx="4171462" cy="646145"/>
            <a:chOff x="6859048" y="4002254"/>
            <a:chExt cx="4171462" cy="646145"/>
          </a:xfrm>
        </p:grpSpPr>
        <p:sp>
          <p:nvSpPr>
            <p:cNvPr id="77" name="圆角矩形 21"/>
            <p:cNvSpPr/>
            <p:nvPr>
              <p:custDataLst>
                <p:tags r:id="rId6"/>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78" name="椭圆 22"/>
            <p:cNvSpPr/>
            <p:nvPr>
              <p:custDataLst>
                <p:tags r:id="rId7"/>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smtClean="0">
                  <a:solidFill>
                    <a:schemeClr val="tx1"/>
                  </a:solidFill>
                  <a:cs typeface="+mn-ea"/>
                  <a:sym typeface="+mn-lt"/>
                </a:rPr>
                <a:t>4</a:t>
              </a:r>
              <a:endParaRPr lang="zh-CN" altLang="en-US" dirty="0">
                <a:solidFill>
                  <a:schemeClr val="tx1"/>
                </a:solidFill>
                <a:cs typeface="+mn-ea"/>
                <a:sym typeface="+mn-lt"/>
              </a:endParaRPr>
            </a:p>
          </p:txBody>
        </p:sp>
        <p:sp>
          <p:nvSpPr>
            <p:cNvPr id="79"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2400" dirty="0">
                  <a:solidFill>
                    <a:prstClr val="white"/>
                  </a:solidFill>
                  <a:cs typeface="+mn-ea"/>
                  <a:sym typeface="+mn-lt"/>
                </a:rPr>
                <a:t>使用案例</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80" name="组合 30"/>
          <p:cNvGrpSpPr/>
          <p:nvPr/>
        </p:nvGrpSpPr>
        <p:grpSpPr>
          <a:xfrm>
            <a:off x="4194661" y="4708941"/>
            <a:ext cx="4171462" cy="644278"/>
            <a:chOff x="6859048" y="3005024"/>
            <a:chExt cx="4171462" cy="644278"/>
          </a:xfrm>
        </p:grpSpPr>
        <p:sp>
          <p:nvSpPr>
            <p:cNvPr id="81" name="圆角矩形 19"/>
            <p:cNvSpPr/>
            <p:nvPr>
              <p:custDataLst>
                <p:tags r:id="rId4"/>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82" name="椭圆 20"/>
            <p:cNvSpPr/>
            <p:nvPr>
              <p:custDataLst>
                <p:tags r:id="rId5"/>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smtClean="0">
                  <a:solidFill>
                    <a:schemeClr val="tx1"/>
                  </a:solidFill>
                  <a:cs typeface="+mn-ea"/>
                  <a:sym typeface="+mn-lt"/>
                </a:rPr>
                <a:t>5</a:t>
              </a:r>
              <a:endParaRPr lang="zh-CN" altLang="en-US" dirty="0">
                <a:solidFill>
                  <a:schemeClr val="tx1"/>
                </a:solidFill>
                <a:cs typeface="+mn-ea"/>
                <a:sym typeface="+mn-lt"/>
              </a:endParaRPr>
            </a:p>
          </p:txBody>
        </p:sp>
        <p:sp>
          <p:nvSpPr>
            <p:cNvPr id="83"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2400" dirty="0">
                  <a:solidFill>
                    <a:prstClr val="white"/>
                  </a:solidFill>
                  <a:cs typeface="+mn-ea"/>
                  <a:sym typeface="+mn-lt"/>
                </a:rPr>
                <a:t>系統畫面</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84" name="组合 29"/>
          <p:cNvGrpSpPr/>
          <p:nvPr/>
        </p:nvGrpSpPr>
        <p:grpSpPr>
          <a:xfrm>
            <a:off x="4194661" y="5543485"/>
            <a:ext cx="4171462" cy="646145"/>
            <a:chOff x="6859048" y="4002254"/>
            <a:chExt cx="4171462" cy="646145"/>
          </a:xfrm>
        </p:grpSpPr>
        <p:sp>
          <p:nvSpPr>
            <p:cNvPr id="85" name="圆角矩形 21"/>
            <p:cNvSpPr/>
            <p:nvPr>
              <p:custDataLst>
                <p:tags r:id="rId2"/>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86" name="椭圆 22"/>
            <p:cNvSpPr/>
            <p:nvPr>
              <p:custDataLst>
                <p:tags r:id="rId3"/>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smtClean="0">
                  <a:solidFill>
                    <a:schemeClr val="tx1"/>
                  </a:solidFill>
                  <a:cs typeface="+mn-ea"/>
                  <a:sym typeface="+mn-lt"/>
                </a:rPr>
                <a:t>6</a:t>
              </a:r>
              <a:endParaRPr lang="zh-CN" altLang="en-US" dirty="0">
                <a:solidFill>
                  <a:schemeClr val="tx1"/>
                </a:solidFill>
                <a:cs typeface="+mn-ea"/>
                <a:sym typeface="+mn-lt"/>
              </a:endParaRPr>
            </a:p>
          </p:txBody>
        </p:sp>
        <p:sp>
          <p:nvSpPr>
            <p:cNvPr id="87"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2400" dirty="0">
                  <a:solidFill>
                    <a:prstClr val="white"/>
                  </a:solidFill>
                  <a:cs typeface="+mn-ea"/>
                  <a:sym typeface="+mn-lt"/>
                </a:rPr>
                <a:t>系統活動圖</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p:tgtEl>
                                          <p:spTgt spid="48"/>
                                        </p:tgtEl>
                                        <p:attrNameLst>
                                          <p:attrName>ppt_x</p:attrName>
                                        </p:attrNameLst>
                                      </p:cBhvr>
                                      <p:tavLst>
                                        <p:tav tm="0">
                                          <p:val>
                                            <p:strVal val="#ppt_x-#ppt_w*1.125000"/>
                                          </p:val>
                                        </p:tav>
                                        <p:tav tm="100000">
                                          <p:val>
                                            <p:strVal val="#ppt_x"/>
                                          </p:val>
                                        </p:tav>
                                      </p:tavLst>
                                    </p:anim>
                                    <p:animEffect transition="in" filter="wipe(right)">
                                      <p:cBhvr>
                                        <p:cTn id="15" dur="500"/>
                                        <p:tgtEl>
                                          <p:spTgt spid="48"/>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ppt_x</p:attrName>
                                        </p:attrNameLst>
                                      </p:cBhvr>
                                      <p:tavLst>
                                        <p:tav tm="0">
                                          <p:val>
                                            <p:strVal val="#ppt_x-#ppt_w*1.125000"/>
                                          </p:val>
                                        </p:tav>
                                        <p:tav tm="100000">
                                          <p:val>
                                            <p:strVal val="#ppt_x"/>
                                          </p:val>
                                        </p:tav>
                                      </p:tavLst>
                                    </p:anim>
                                    <p:animEffect transition="in" filter="wipe(right)">
                                      <p:cBhvr>
                                        <p:cTn id="20" dur="500"/>
                                        <p:tgtEl>
                                          <p:spTgt spid="52"/>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additive="base">
                                        <p:cTn id="24" dur="500"/>
                                        <p:tgtEl>
                                          <p:spTgt spid="72"/>
                                        </p:tgtEl>
                                        <p:attrNameLst>
                                          <p:attrName>ppt_x</p:attrName>
                                        </p:attrNameLst>
                                      </p:cBhvr>
                                      <p:tavLst>
                                        <p:tav tm="0">
                                          <p:val>
                                            <p:strVal val="#ppt_x-#ppt_w*1.125000"/>
                                          </p:val>
                                        </p:tav>
                                        <p:tav tm="100000">
                                          <p:val>
                                            <p:strVal val="#ppt_x"/>
                                          </p:val>
                                        </p:tav>
                                      </p:tavLst>
                                    </p:anim>
                                    <p:animEffect transition="in" filter="wipe(right)">
                                      <p:cBhvr>
                                        <p:cTn id="25" dur="500"/>
                                        <p:tgtEl>
                                          <p:spTgt spid="72"/>
                                        </p:tgtEl>
                                      </p:cBhvr>
                                    </p:animEffect>
                                  </p:childTnLst>
                                </p:cTn>
                              </p:par>
                            </p:childTnLst>
                          </p:cTn>
                        </p:par>
                        <p:par>
                          <p:cTn id="26" fill="hold">
                            <p:stCondLst>
                              <p:cond delay="2500"/>
                            </p:stCondLst>
                            <p:childTnLst>
                              <p:par>
                                <p:cTn id="27" presetID="12" presetClass="entr" presetSubtype="8" fill="hold" nodeType="after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additive="base">
                                        <p:cTn id="29" dur="500"/>
                                        <p:tgtEl>
                                          <p:spTgt spid="76"/>
                                        </p:tgtEl>
                                        <p:attrNameLst>
                                          <p:attrName>ppt_x</p:attrName>
                                        </p:attrNameLst>
                                      </p:cBhvr>
                                      <p:tavLst>
                                        <p:tav tm="0">
                                          <p:val>
                                            <p:strVal val="#ppt_x-#ppt_w*1.125000"/>
                                          </p:val>
                                        </p:tav>
                                        <p:tav tm="100000">
                                          <p:val>
                                            <p:strVal val="#ppt_x"/>
                                          </p:val>
                                        </p:tav>
                                      </p:tavLst>
                                    </p:anim>
                                    <p:animEffect transition="in" filter="wipe(right)">
                                      <p:cBhvr>
                                        <p:cTn id="30" dur="500"/>
                                        <p:tgtEl>
                                          <p:spTgt spid="76"/>
                                        </p:tgtEl>
                                      </p:cBhvr>
                                    </p:animEffect>
                                  </p:childTnLst>
                                </p:cTn>
                              </p:par>
                            </p:childTnLst>
                          </p:cTn>
                        </p:par>
                        <p:par>
                          <p:cTn id="31" fill="hold">
                            <p:stCondLst>
                              <p:cond delay="3000"/>
                            </p:stCondLst>
                            <p:childTnLst>
                              <p:par>
                                <p:cTn id="32" presetID="12" presetClass="entr" presetSubtype="8"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 calcmode="lin" valueType="num">
                                      <p:cBhvr additive="base">
                                        <p:cTn id="34" dur="500"/>
                                        <p:tgtEl>
                                          <p:spTgt spid="80"/>
                                        </p:tgtEl>
                                        <p:attrNameLst>
                                          <p:attrName>ppt_x</p:attrName>
                                        </p:attrNameLst>
                                      </p:cBhvr>
                                      <p:tavLst>
                                        <p:tav tm="0">
                                          <p:val>
                                            <p:strVal val="#ppt_x-#ppt_w*1.125000"/>
                                          </p:val>
                                        </p:tav>
                                        <p:tav tm="100000">
                                          <p:val>
                                            <p:strVal val="#ppt_x"/>
                                          </p:val>
                                        </p:tav>
                                      </p:tavLst>
                                    </p:anim>
                                    <p:animEffect transition="in" filter="wipe(right)">
                                      <p:cBhvr>
                                        <p:cTn id="35" dur="500"/>
                                        <p:tgtEl>
                                          <p:spTgt spid="80"/>
                                        </p:tgtEl>
                                      </p:cBhvr>
                                    </p:animEffect>
                                  </p:childTnLst>
                                </p:cTn>
                              </p:par>
                            </p:childTnLst>
                          </p:cTn>
                        </p:par>
                        <p:par>
                          <p:cTn id="36" fill="hold">
                            <p:stCondLst>
                              <p:cond delay="3500"/>
                            </p:stCondLst>
                            <p:childTnLst>
                              <p:par>
                                <p:cTn id="37" presetID="12" presetClass="entr" presetSubtype="8" fill="hold" nodeType="afterEffect">
                                  <p:stCondLst>
                                    <p:cond delay="0"/>
                                  </p:stCondLst>
                                  <p:childTnLst>
                                    <p:set>
                                      <p:cBhvr>
                                        <p:cTn id="38" dur="1" fill="hold">
                                          <p:stCondLst>
                                            <p:cond delay="0"/>
                                          </p:stCondLst>
                                        </p:cTn>
                                        <p:tgtEl>
                                          <p:spTgt spid="84"/>
                                        </p:tgtEl>
                                        <p:attrNameLst>
                                          <p:attrName>style.visibility</p:attrName>
                                        </p:attrNameLst>
                                      </p:cBhvr>
                                      <p:to>
                                        <p:strVal val="visible"/>
                                      </p:to>
                                    </p:set>
                                    <p:anim calcmode="lin" valueType="num">
                                      <p:cBhvr additive="base">
                                        <p:cTn id="39" dur="500"/>
                                        <p:tgtEl>
                                          <p:spTgt spid="84"/>
                                        </p:tgtEl>
                                        <p:attrNameLst>
                                          <p:attrName>ppt_x</p:attrName>
                                        </p:attrNameLst>
                                      </p:cBhvr>
                                      <p:tavLst>
                                        <p:tav tm="0">
                                          <p:val>
                                            <p:strVal val="#ppt_x-#ppt_w*1.125000"/>
                                          </p:val>
                                        </p:tav>
                                        <p:tav tm="100000">
                                          <p:val>
                                            <p:strVal val="#ppt_x"/>
                                          </p:val>
                                        </p:tav>
                                      </p:tavLst>
                                    </p:anim>
                                    <p:animEffect transition="in" filter="wipe(right)">
                                      <p:cBhvr>
                                        <p:cTn id="4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83099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4800" b="0" i="0" u="none" strike="noStrike" kern="1200" cap="none" spc="0" normalizeH="0" baseline="0" noProof="0" dirty="0" smtClean="0">
                <a:ln>
                  <a:noFill/>
                </a:ln>
                <a:solidFill>
                  <a:prstClr val="white"/>
                </a:solidFill>
                <a:effectLst/>
                <a:uLnTx/>
                <a:uFillTx/>
                <a:cs typeface="+mn-ea"/>
                <a:sym typeface="+mn-lt"/>
              </a:rPr>
              <a:t>簡介</a:t>
            </a:r>
            <a:endParaRPr kumimoji="0" lang="zh-CN" altLang="en-US" sz="4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504067"/>
            <a:ext cx="6654800" cy="317395"/>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TW" sz="1400" dirty="0" smtClean="0">
                <a:solidFill>
                  <a:prstClr val="white"/>
                </a:solidFill>
                <a:cs typeface="+mn-ea"/>
                <a:sym typeface="+mn-lt"/>
              </a:rPr>
              <a:t>Introduction</a:t>
            </a:r>
            <a:endParaRPr kumimoji="0" lang="en-US" altLang="zh-CN" sz="14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71281"/>
            <a:chOff x="7192010" y="1640849"/>
            <a:chExt cx="3975100" cy="67128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smtClean="0">
                  <a:ln>
                    <a:noFill/>
                  </a:ln>
                  <a:solidFill>
                    <a:prstClr val="white"/>
                  </a:solidFill>
                  <a:effectLst/>
                  <a:uLnTx/>
                  <a:uFillTx/>
                  <a:cs typeface="+mn-ea"/>
                  <a:sym typeface="+mn-lt"/>
                </a:rPr>
                <a:t>簡介</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26" name="文本框 25"/>
            <p:cNvSpPr txBox="1"/>
            <p:nvPr/>
          </p:nvSpPr>
          <p:spPr>
            <a:xfrm>
              <a:off x="7192010" y="2026795"/>
              <a:ext cx="3975100" cy="28533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dirty="0">
                  <a:solidFill>
                    <a:prstClr val="white"/>
                  </a:solidFill>
                  <a:cs typeface="+mn-ea"/>
                  <a:sym typeface="+mn-lt"/>
                </a:rPr>
                <a:t>Introduction</a:t>
              </a:r>
            </a:p>
          </p:txBody>
        </p:sp>
      </p:grpSp>
      <p:grpSp>
        <p:nvGrpSpPr>
          <p:cNvPr id="11" name="群組 10"/>
          <p:cNvGrpSpPr/>
          <p:nvPr/>
        </p:nvGrpSpPr>
        <p:grpSpPr>
          <a:xfrm>
            <a:off x="0" y="1644191"/>
            <a:ext cx="8261350" cy="2143125"/>
            <a:chOff x="0" y="1644191"/>
            <a:chExt cx="8261350" cy="2143125"/>
          </a:xfrm>
        </p:grpSpPr>
        <p:sp>
          <p:nvSpPr>
            <p:cNvPr id="12296" name="矩形 11"/>
            <p:cNvSpPr>
              <a:spLocks noChangeArrowheads="1"/>
            </p:cNvSpPr>
            <p:nvPr/>
          </p:nvSpPr>
          <p:spPr bwMode="auto">
            <a:xfrm>
              <a:off x="0" y="1644191"/>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8" name="矩形 27"/>
            <p:cNvSpPr/>
            <p:nvPr/>
          </p:nvSpPr>
          <p:spPr>
            <a:xfrm>
              <a:off x="942282" y="1925419"/>
              <a:ext cx="6510337" cy="1569660"/>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sz="2000" dirty="0" smtClean="0">
                  <a:cs typeface="+mn-ea"/>
                  <a:sym typeface="+mn-lt"/>
                </a:rPr>
                <a:t>　　因為</a:t>
              </a:r>
              <a:r>
                <a:rPr lang="zh-TW" altLang="en-US" sz="2000" dirty="0">
                  <a:cs typeface="+mn-ea"/>
                  <a:sym typeface="+mn-lt"/>
                </a:rPr>
                <a:t>近幾年來比特幣的風潮，區塊鏈的技術逐漸被重視，於是我們打算設計一款以星球為主題的遊戲並利用區塊鏈加密技術進行交易，讓使用者能在平台上交易、產出獨特的星球。</a:t>
              </a:r>
            </a:p>
          </p:txBody>
        </p:sp>
      </p:grpSp>
      <p:grpSp>
        <p:nvGrpSpPr>
          <p:cNvPr id="9" name="群組 8"/>
          <p:cNvGrpSpPr/>
          <p:nvPr/>
        </p:nvGrpSpPr>
        <p:grpSpPr>
          <a:xfrm>
            <a:off x="3940175" y="3794125"/>
            <a:ext cx="8256588" cy="2143125"/>
            <a:chOff x="3940175" y="3794125"/>
            <a:chExt cx="8256588"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1" name="矩形 30"/>
            <p:cNvSpPr/>
            <p:nvPr/>
          </p:nvSpPr>
          <p:spPr>
            <a:xfrm>
              <a:off x="4311768" y="4046534"/>
              <a:ext cx="7399586" cy="1200329"/>
            </a:xfrm>
            <a:prstGeom prst="rect">
              <a:avLst/>
            </a:prstGeom>
          </p:spPr>
          <p:txBody>
            <a:bodyPr wrap="square">
              <a:spAutoFit/>
              <a:scene3d>
                <a:camera prst="orthographicFront"/>
                <a:lightRig rig="threePt" dir="t"/>
              </a:scene3d>
              <a:sp3d contourW="12700"/>
            </a:bodyPr>
            <a:lstStyle/>
            <a:p>
              <a:pPr algn="just">
                <a:lnSpc>
                  <a:spcPct val="120000"/>
                </a:lnSpc>
                <a:defRPr/>
              </a:pPr>
              <a:r>
                <a:rPr lang="zh-TW" altLang="en-US" sz="2000" dirty="0" smtClean="0">
                  <a:cs typeface="+mn-ea"/>
                  <a:sym typeface="+mn-lt"/>
                </a:rPr>
                <a:t>　　虛幻</a:t>
              </a:r>
              <a:r>
                <a:rPr lang="zh-TW" altLang="en-US" sz="2000" dirty="0">
                  <a:cs typeface="+mn-ea"/>
                  <a:sym typeface="+mn-lt"/>
                </a:rPr>
                <a:t>星球是一款真正的養成遊戲，會免費獲得少量</a:t>
              </a:r>
              <a:r>
                <a:rPr lang="zh-TW" altLang="en-US" sz="2000" dirty="0" smtClean="0">
                  <a:cs typeface="+mn-ea"/>
                  <a:sym typeface="+mn-lt"/>
                </a:rPr>
                <a:t>星球。星球會隨著時間增長，到一定年紀會爆炸產生出新</a:t>
              </a:r>
              <a:r>
                <a:rPr lang="zh-TW" altLang="en-US" sz="2000" dirty="0">
                  <a:cs typeface="+mn-ea"/>
                  <a:sym typeface="+mn-lt"/>
                </a:rPr>
                <a:t>的星球</a:t>
              </a:r>
              <a:r>
                <a:rPr lang="zh-TW" altLang="en-US" sz="2000" dirty="0" smtClean="0">
                  <a:cs typeface="+mn-ea"/>
                  <a:sym typeface="+mn-lt"/>
                </a:rPr>
                <a:t>。可付費以以太幣購買道具，加速星球生長。</a:t>
              </a:r>
              <a:endParaRPr lang="en-US" altLang="zh-TW" sz="2000" dirty="0">
                <a:cs typeface="+mn-ea"/>
                <a:sym typeface="+mn-lt"/>
              </a:endParaRPr>
            </a:p>
          </p:txBody>
        </p:sp>
      </p:grpSp>
      <p:grpSp>
        <p:nvGrpSpPr>
          <p:cNvPr id="12" name="群組 11"/>
          <p:cNvGrpSpPr/>
          <p:nvPr/>
        </p:nvGrpSpPr>
        <p:grpSpPr>
          <a:xfrm>
            <a:off x="9196335" y="1271930"/>
            <a:ext cx="1234931" cy="1038676"/>
            <a:chOff x="9192249" y="1264046"/>
            <a:chExt cx="1234931" cy="1038676"/>
          </a:xfrm>
        </p:grpSpPr>
        <p:pic>
          <p:nvPicPr>
            <p:cNvPr id="1028" name="Picture 4" descr="ãæçãçåçæå°çµæ"/>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9192249" y="1441675"/>
              <a:ext cx="269032" cy="255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æçãçåçæå°çµæ"/>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5854" b="93496" l="3500" r="100000">
                          <a14:foregroundMark x1="92333" y1="39187" x2="90833" y2="61789"/>
                          <a14:foregroundMark x1="76500" y1="79675" x2="71167" y2="82764"/>
                        </a14:backgroundRemoval>
                      </a14:imgEffect>
                    </a14:imgLayer>
                  </a14:imgProps>
                </a:ext>
                <a:ext uri="{28A0092B-C50C-407E-A947-70E740481C1C}">
                  <a14:useLocalDpi xmlns:a14="http://schemas.microsoft.com/office/drawing/2010/main" val="0"/>
                </a:ext>
              </a:extLst>
            </a:blip>
            <a:srcRect/>
            <a:stretch>
              <a:fillRect/>
            </a:stretch>
          </p:blipFill>
          <p:spPr bwMode="auto">
            <a:xfrm>
              <a:off x="9413838" y="1264046"/>
              <a:ext cx="1013342" cy="103867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ãç«æãçåçæå°çµæ"/>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3000" b="98333" l="4000" r="95333"/>
                    </a14:imgEffect>
                  </a14:imgLayer>
                </a14:imgProps>
              </a:ext>
              <a:ext uri="{28A0092B-C50C-407E-A947-70E740481C1C}">
                <a14:useLocalDpi xmlns:a14="http://schemas.microsoft.com/office/drawing/2010/main" val="0"/>
              </a:ext>
            </a:extLst>
          </a:blip>
          <a:srcRect/>
          <a:stretch>
            <a:fillRect/>
          </a:stretch>
        </p:blipFill>
        <p:spPr bwMode="auto">
          <a:xfrm>
            <a:off x="10462942" y="2002647"/>
            <a:ext cx="1373156" cy="1373156"/>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11077847" y="6280727"/>
            <a:ext cx="633507" cy="369332"/>
          </a:xfrm>
          <a:prstGeom prst="rect">
            <a:avLst/>
          </a:prstGeom>
          <a:noFill/>
        </p:spPr>
        <p:txBody>
          <a:bodyPr wrap="none" rtlCol="0">
            <a:spAutoFit/>
          </a:bodyPr>
          <a:lstStyle/>
          <a:p>
            <a:r>
              <a:rPr lang="en-US" altLang="zh-TW" dirty="0" smtClean="0">
                <a:solidFill>
                  <a:schemeClr val="bg1"/>
                </a:solidFill>
              </a:rPr>
              <a:t>3/15</a:t>
            </a:r>
            <a:endParaRPr lang="zh-TW" altLang="en-US" dirty="0">
              <a:solidFill>
                <a:schemeClr val="bg1"/>
              </a:solidFill>
            </a:endParaRPr>
          </a:p>
        </p:txBody>
      </p:sp>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8" name="文本框 11"/>
          <p:cNvSpPr txBox="1"/>
          <p:nvPr/>
        </p:nvSpPr>
        <p:spPr>
          <a:xfrm>
            <a:off x="3559174" y="2790850"/>
            <a:ext cx="5092123" cy="830997"/>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4800" dirty="0" smtClean="0">
                <a:solidFill>
                  <a:prstClr val="white"/>
                </a:solidFill>
                <a:cs typeface="+mn-ea"/>
                <a:sym typeface="+mn-lt"/>
              </a:rPr>
              <a:t>利害關係</a:t>
            </a:r>
            <a:r>
              <a:rPr lang="zh-TW" altLang="en-US" sz="4800" dirty="0">
                <a:solidFill>
                  <a:prstClr val="white"/>
                </a:solidFill>
                <a:cs typeface="+mn-ea"/>
                <a:sym typeface="+mn-lt"/>
              </a:rPr>
              <a:t>人目標表</a:t>
            </a:r>
          </a:p>
        </p:txBody>
      </p:sp>
      <p:sp>
        <p:nvSpPr>
          <p:cNvPr id="9" name="文本框 12"/>
          <p:cNvSpPr txBox="1"/>
          <p:nvPr/>
        </p:nvSpPr>
        <p:spPr>
          <a:xfrm>
            <a:off x="2768600" y="3504067"/>
            <a:ext cx="6654800" cy="317395"/>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TW" sz="1400" dirty="0">
                <a:solidFill>
                  <a:prstClr val="white"/>
                </a:solidFill>
                <a:cs typeface="+mn-ea"/>
                <a:sym typeface="+mn-lt"/>
              </a:rPr>
              <a:t>Stakeholder-goal list</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lvl="0">
                <a:defRPr/>
              </a:pPr>
              <a:r>
                <a:rPr lang="zh-TW" altLang="en-US" sz="2800" dirty="0">
                  <a:solidFill>
                    <a:prstClr val="white"/>
                  </a:solidFill>
                  <a:cs typeface="+mn-ea"/>
                  <a:sym typeface="+mn-lt"/>
                </a:rPr>
                <a:t>利害關係人目標表</a:t>
              </a: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100" dirty="0">
                  <a:solidFill>
                    <a:prstClr val="white"/>
                  </a:solidFill>
                  <a:cs typeface="+mn-ea"/>
                  <a:sym typeface="+mn-lt"/>
                </a:rPr>
                <a:t>Stakeholder-goal list</a:t>
              </a:r>
            </a:p>
          </p:txBody>
        </p:sp>
      </p:grpSp>
      <p:graphicFrame>
        <p:nvGraphicFramePr>
          <p:cNvPr id="3" name="表格 2"/>
          <p:cNvGraphicFramePr>
            <a:graphicFrameLocks noGrp="1"/>
          </p:cNvGraphicFramePr>
          <p:nvPr>
            <p:extLst>
              <p:ext uri="{D42A27DB-BD31-4B8C-83A1-F6EECF244321}">
                <p14:modId xmlns:p14="http://schemas.microsoft.com/office/powerpoint/2010/main" val="4095347174"/>
              </p:ext>
            </p:extLst>
          </p:nvPr>
        </p:nvGraphicFramePr>
        <p:xfrm>
          <a:off x="1347252" y="1740721"/>
          <a:ext cx="9301517" cy="2073275"/>
        </p:xfrm>
        <a:graphic>
          <a:graphicData uri="http://schemas.openxmlformats.org/drawingml/2006/table">
            <a:tbl>
              <a:tblPr firstRow="1" firstCol="1" bandRow="1">
                <a:tableStyleId>{3B4B98B0-60AC-42C2-AFA5-B58CD77FA1E5}</a:tableStyleId>
              </a:tblPr>
              <a:tblGrid>
                <a:gridCol w="2849511">
                  <a:extLst>
                    <a:ext uri="{9D8B030D-6E8A-4147-A177-3AD203B41FA5}">
                      <a16:colId xmlns:a16="http://schemas.microsoft.com/office/drawing/2014/main" val="2006063064"/>
                    </a:ext>
                  </a:extLst>
                </a:gridCol>
                <a:gridCol w="6452006">
                  <a:extLst>
                    <a:ext uri="{9D8B030D-6E8A-4147-A177-3AD203B41FA5}">
                      <a16:colId xmlns:a16="http://schemas.microsoft.com/office/drawing/2014/main" val="1416525356"/>
                    </a:ext>
                  </a:extLst>
                </a:gridCol>
              </a:tblGrid>
              <a:tr h="610235">
                <a:tc>
                  <a:txBody>
                    <a:bodyPr/>
                    <a:lstStyle/>
                    <a:p>
                      <a:pPr algn="ctr">
                        <a:spcAft>
                          <a:spcPts val="0"/>
                        </a:spcAft>
                      </a:pPr>
                      <a:r>
                        <a:rPr lang="zh-TW" sz="2400" b="0" kern="100" dirty="0">
                          <a:solidFill>
                            <a:schemeClr val="bg1"/>
                          </a:solidFill>
                          <a:effectLst/>
                        </a:rPr>
                        <a:t>利害關係人</a:t>
                      </a:r>
                      <a:endParaRPr lang="zh-TW" sz="2400" b="0"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a:noFill/>
                    </a:lnL>
                    <a:lnR w="12700" cap="flat" cmpd="sng" algn="ctr">
                      <a:solidFill>
                        <a:srgbClr val="336699"/>
                      </a:solidFill>
                      <a:prstDash val="solid"/>
                      <a:round/>
                      <a:headEnd type="none" w="med" len="med"/>
                      <a:tailEnd type="none" w="med" len="med"/>
                    </a:lnR>
                    <a:lnT w="12700" cmpd="sng">
                      <a:noFill/>
                    </a:lnT>
                    <a:lnB w="12700" cap="flat" cmpd="sng" algn="ctr">
                      <a:solidFill>
                        <a:srgbClr val="3366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2400" b="0" kern="100" dirty="0">
                          <a:solidFill>
                            <a:schemeClr val="bg1"/>
                          </a:solidFill>
                          <a:effectLst/>
                        </a:rPr>
                        <a:t>目標</a:t>
                      </a:r>
                      <a:endParaRPr lang="zh-TW" sz="2400" b="0" kern="100" dirty="0">
                        <a:solidFill>
                          <a:schemeClr val="bg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rgbClr val="336699"/>
                      </a:solidFill>
                      <a:prstDash val="solid"/>
                      <a:round/>
                      <a:headEnd type="none" w="med" len="med"/>
                      <a:tailEnd type="none" w="med" len="med"/>
                    </a:lnL>
                    <a:lnR>
                      <a:noFill/>
                    </a:lnR>
                    <a:lnT w="12700" cmpd="sng">
                      <a:noFill/>
                    </a:lnT>
                    <a:lnB w="12700" cap="flat" cmpd="sng" algn="ctr">
                      <a:solidFill>
                        <a:srgbClr val="3366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5792202"/>
                  </a:ext>
                </a:extLst>
              </a:tr>
              <a:tr h="610235">
                <a:tc>
                  <a:txBody>
                    <a:bodyPr/>
                    <a:lstStyle/>
                    <a:p>
                      <a:pPr algn="ctr">
                        <a:spcAft>
                          <a:spcPts val="0"/>
                        </a:spcAft>
                      </a:pPr>
                      <a:r>
                        <a:rPr lang="zh-TW" sz="2400" b="0" kern="100" dirty="0">
                          <a:solidFill>
                            <a:schemeClr val="bg1"/>
                          </a:solidFill>
                          <a:effectLst/>
                          <a:latin typeface="微軟正黑體" panose="020B0604030504040204" pitchFamily="34" charset="-120"/>
                          <a:ea typeface="微軟正黑體" panose="020B0604030504040204" pitchFamily="34" charset="-120"/>
                        </a:rPr>
                        <a:t>用戶</a:t>
                      </a:r>
                      <a:endParaRPr lang="zh-TW" sz="24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a:noFill/>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TW" sz="2400" b="0" kern="100" dirty="0">
                          <a:solidFill>
                            <a:schemeClr val="bg1"/>
                          </a:solidFill>
                          <a:effectLst/>
                          <a:latin typeface="微軟正黑體" panose="020B0604030504040204" pitchFamily="34" charset="-120"/>
                          <a:ea typeface="微軟正黑體" panose="020B0604030504040204" pitchFamily="34" charset="-120"/>
                        </a:rPr>
                        <a:t>能夠安全</a:t>
                      </a:r>
                      <a:r>
                        <a:rPr lang="zh-TW" sz="2400" b="0" kern="100" dirty="0" smtClean="0">
                          <a:solidFill>
                            <a:schemeClr val="bg1"/>
                          </a:solidFill>
                          <a:effectLst/>
                          <a:latin typeface="微軟正黑體" panose="020B0604030504040204" pitchFamily="34" charset="-120"/>
                          <a:ea typeface="微軟正黑體" panose="020B0604030504040204" pitchFamily="34" charset="-120"/>
                        </a:rPr>
                        <a:t>交易</a:t>
                      </a:r>
                      <a:endParaRPr lang="zh-TW" sz="2400" b="0" kern="100" dirty="0">
                        <a:solidFill>
                          <a:schemeClr val="bg1"/>
                        </a:solidFill>
                        <a:effectLst/>
                        <a:latin typeface="微軟正黑體" panose="020B0604030504040204" pitchFamily="34" charset="-120"/>
                        <a:ea typeface="微軟正黑體" panose="020B0604030504040204" pitchFamily="34" charset="-120"/>
                      </a:endParaRPr>
                    </a:p>
                    <a:p>
                      <a:pPr algn="l">
                        <a:spcAft>
                          <a:spcPts val="0"/>
                        </a:spcAft>
                      </a:pPr>
                      <a:r>
                        <a:rPr lang="zh-TW" sz="2400" b="0" kern="100" dirty="0" smtClean="0">
                          <a:solidFill>
                            <a:schemeClr val="bg1"/>
                          </a:solidFill>
                          <a:effectLst/>
                          <a:latin typeface="微軟正黑體" panose="020B0604030504040204" pitchFamily="34" charset="-120"/>
                          <a:ea typeface="微軟正黑體" panose="020B0604030504040204" pitchFamily="34" charset="-120"/>
                        </a:rPr>
                        <a:t>能夠</a:t>
                      </a:r>
                      <a:r>
                        <a:rPr lang="zh-TW" altLang="en-US" sz="2400" b="0" kern="100" dirty="0" smtClean="0">
                          <a:solidFill>
                            <a:schemeClr val="bg1"/>
                          </a:solidFill>
                          <a:effectLst/>
                          <a:latin typeface="微軟正黑體" panose="020B0604030504040204" pitchFamily="34" charset="-120"/>
                          <a:ea typeface="微軟正黑體" panose="020B0604030504040204" pitchFamily="34" charset="-120"/>
                        </a:rPr>
                        <a:t>使用</a:t>
                      </a:r>
                      <a:r>
                        <a:rPr lang="zh-TW" sz="2400" b="0" kern="100" dirty="0" smtClean="0">
                          <a:solidFill>
                            <a:schemeClr val="bg1"/>
                          </a:solidFill>
                          <a:effectLst/>
                          <a:latin typeface="微軟正黑體" panose="020B0604030504040204" pitchFamily="34" charset="-120"/>
                          <a:ea typeface="微軟正黑體" panose="020B0604030504040204" pitchFamily="34" charset="-120"/>
                        </a:rPr>
                        <a:t>遊戲</a:t>
                      </a:r>
                      <a:endParaRPr lang="en-US" altLang="zh-TW" sz="2400" b="0" kern="100" dirty="0" smtClean="0">
                        <a:solidFill>
                          <a:schemeClr val="bg1"/>
                        </a:solidFill>
                        <a:effectLst/>
                        <a:latin typeface="微軟正黑體" panose="020B0604030504040204" pitchFamily="34" charset="-120"/>
                        <a:ea typeface="微軟正黑體" panose="020B0604030504040204" pitchFamily="34" charset="-120"/>
                      </a:endParaRPr>
                    </a:p>
                  </a:txBody>
                  <a:tcPr marL="68580" marR="68580" marT="0" marB="0" anchor="ctr">
                    <a:lnL w="12700" cap="flat" cmpd="sng" algn="ctr">
                      <a:solidFill>
                        <a:srgbClr val="336699"/>
                      </a:solidFill>
                      <a:prstDash val="solid"/>
                      <a:round/>
                      <a:headEnd type="none" w="med" len="med"/>
                      <a:tailEnd type="none" w="med" len="med"/>
                    </a:lnL>
                    <a:lnR>
                      <a:noFill/>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1957029"/>
                  </a:ext>
                </a:extLst>
              </a:tr>
              <a:tr h="610235">
                <a:tc>
                  <a:txBody>
                    <a:bodyPr/>
                    <a:lstStyle/>
                    <a:p>
                      <a:pPr algn="ctr">
                        <a:spcAft>
                          <a:spcPts val="0"/>
                        </a:spcAft>
                      </a:pPr>
                      <a:r>
                        <a:rPr lang="zh-TW" sz="2400" b="0" kern="100" dirty="0">
                          <a:solidFill>
                            <a:schemeClr val="bg1"/>
                          </a:solidFill>
                          <a:effectLst/>
                          <a:latin typeface="微軟正黑體" panose="020B0604030504040204" pitchFamily="34" charset="-120"/>
                          <a:ea typeface="微軟正黑體" panose="020B0604030504040204" pitchFamily="34" charset="-120"/>
                          <a:cs typeface="+mn-cs"/>
                        </a:rPr>
                        <a:t>管理人員</a:t>
                      </a:r>
                    </a:p>
                  </a:txBody>
                  <a:tcPr marL="68580" marR="68580" marT="0" marB="0" anchor="ctr">
                    <a:lnL>
                      <a:noFill/>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spcAft>
                          <a:spcPts val="0"/>
                        </a:spcAft>
                      </a:pPr>
                      <a:r>
                        <a:rPr lang="zh-TW" sz="2400" b="0" kern="100" dirty="0">
                          <a:solidFill>
                            <a:schemeClr val="bg1"/>
                          </a:solidFill>
                          <a:effectLst/>
                          <a:latin typeface="微軟正黑體" panose="020B0604030504040204" pitchFamily="34" charset="-120"/>
                          <a:ea typeface="微軟正黑體" panose="020B0604030504040204" pitchFamily="34" charset="-120"/>
                          <a:cs typeface="+mn-cs"/>
                        </a:rPr>
                        <a:t>能夠確保交易</a:t>
                      </a:r>
                      <a:r>
                        <a:rPr lang="zh-TW" sz="2400" b="0" kern="100" dirty="0" smtClean="0">
                          <a:solidFill>
                            <a:schemeClr val="bg1"/>
                          </a:solidFill>
                          <a:effectLst/>
                          <a:latin typeface="微軟正黑體" panose="020B0604030504040204" pitchFamily="34" charset="-120"/>
                          <a:ea typeface="微軟正黑體" panose="020B0604030504040204" pitchFamily="34" charset="-120"/>
                          <a:cs typeface="+mn-cs"/>
                        </a:rPr>
                        <a:t>安全</a:t>
                      </a:r>
                      <a:endParaRPr lang="en-US" altLang="zh-TW" sz="2400" b="0" kern="100" dirty="0" smtClean="0">
                        <a:solidFill>
                          <a:schemeClr val="bg1"/>
                        </a:solidFill>
                        <a:effectLst/>
                        <a:latin typeface="微軟正黑體" panose="020B0604030504040204" pitchFamily="34" charset="-120"/>
                        <a:ea typeface="微軟正黑體" panose="020B0604030504040204" pitchFamily="34" charset="-120"/>
                        <a:cs typeface="+mn-cs"/>
                      </a:endParaRPr>
                    </a:p>
                    <a:p>
                      <a:pPr algn="l">
                        <a:spcAft>
                          <a:spcPts val="0"/>
                        </a:spcAft>
                      </a:pPr>
                      <a:r>
                        <a:rPr lang="zh-TW" altLang="en-US" sz="2400" b="0" kern="100" dirty="0" smtClean="0">
                          <a:solidFill>
                            <a:schemeClr val="bg1"/>
                          </a:solidFill>
                          <a:effectLst/>
                          <a:latin typeface="微軟正黑體" panose="020B0604030504040204" pitchFamily="34" charset="-120"/>
                          <a:ea typeface="微軟正黑體" panose="020B0604030504040204" pitchFamily="34" charset="-120"/>
                          <a:cs typeface="+mn-cs"/>
                        </a:rPr>
                        <a:t>能夠管理平台</a:t>
                      </a:r>
                      <a:endParaRPr lang="zh-TW" sz="2400" b="0" kern="100" dirty="0">
                        <a:solidFill>
                          <a:schemeClr val="bg1"/>
                        </a:solidFill>
                        <a:effectLst/>
                        <a:latin typeface="微軟正黑體" panose="020B0604030504040204" pitchFamily="34" charset="-120"/>
                        <a:ea typeface="微軟正黑體" panose="020B0604030504040204" pitchFamily="34" charset="-120"/>
                        <a:cs typeface="+mn-cs"/>
                      </a:endParaRPr>
                    </a:p>
                  </a:txBody>
                  <a:tcPr marL="68580" marR="68580" marT="0" marB="0" anchor="ctr">
                    <a:lnL w="12700" cap="flat" cmpd="sng" algn="ctr">
                      <a:solidFill>
                        <a:srgbClr val="336699"/>
                      </a:solidFill>
                      <a:prstDash val="solid"/>
                      <a:round/>
                      <a:headEnd type="none" w="med" len="med"/>
                      <a:tailEnd type="none" w="med" len="med"/>
                    </a:lnL>
                    <a:lnR>
                      <a:noFill/>
                    </a:lnR>
                    <a:lnT w="12700" cap="flat" cmpd="sng" algn="ctr">
                      <a:solidFill>
                        <a:srgbClr val="336699"/>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6026287"/>
                  </a:ext>
                </a:extLst>
              </a:tr>
            </a:tbl>
          </a:graphicData>
        </a:graphic>
      </p:graphicFrame>
      <p:sp>
        <p:nvSpPr>
          <p:cNvPr id="15" name="文字方塊 14"/>
          <p:cNvSpPr txBox="1"/>
          <p:nvPr/>
        </p:nvSpPr>
        <p:spPr>
          <a:xfrm>
            <a:off x="11077847" y="6280727"/>
            <a:ext cx="633507" cy="369332"/>
          </a:xfrm>
          <a:prstGeom prst="rect">
            <a:avLst/>
          </a:prstGeom>
          <a:noFill/>
        </p:spPr>
        <p:txBody>
          <a:bodyPr wrap="none" rtlCol="0">
            <a:spAutoFit/>
          </a:bodyPr>
          <a:lstStyle/>
          <a:p>
            <a:r>
              <a:rPr lang="en-US" altLang="zh-TW" dirty="0" smtClean="0">
                <a:solidFill>
                  <a:schemeClr val="bg1"/>
                </a:solidFill>
              </a:rPr>
              <a:t>5/15</a:t>
            </a:r>
            <a:endParaRPr lang="zh-TW" altLang="en-US" dirty="0">
              <a:solidFill>
                <a:schemeClr val="bg1"/>
              </a:solidFill>
            </a:endParaRPr>
          </a:p>
        </p:txBody>
      </p:sp>
    </p:spTree>
    <p:extLst>
      <p:ext uri="{BB962C8B-B14F-4D97-AF65-F5344CB8AC3E}">
        <p14:creationId xmlns:p14="http://schemas.microsoft.com/office/powerpoint/2010/main" val="390300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6" name="文本框 11"/>
          <p:cNvSpPr txBox="1"/>
          <p:nvPr/>
        </p:nvSpPr>
        <p:spPr>
          <a:xfrm>
            <a:off x="3559174" y="2790850"/>
            <a:ext cx="5092123" cy="830997"/>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4800" dirty="0">
                <a:solidFill>
                  <a:prstClr val="white"/>
                </a:solidFill>
                <a:cs typeface="+mn-ea"/>
                <a:sym typeface="+mn-lt"/>
              </a:rPr>
              <a:t>事件表</a:t>
            </a:r>
          </a:p>
        </p:txBody>
      </p:sp>
      <p:sp>
        <p:nvSpPr>
          <p:cNvPr id="7" name="文本框 12"/>
          <p:cNvSpPr txBox="1"/>
          <p:nvPr/>
        </p:nvSpPr>
        <p:spPr>
          <a:xfrm>
            <a:off x="2768600" y="3504067"/>
            <a:ext cx="6654800" cy="317395"/>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TW" sz="1400" dirty="0">
                <a:solidFill>
                  <a:prstClr val="white"/>
                </a:solidFill>
                <a:cs typeface="+mn-ea"/>
                <a:sym typeface="+mn-lt"/>
              </a:rPr>
              <a:t>Event table</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smtClean="0">
                  <a:ln>
                    <a:noFill/>
                  </a:ln>
                  <a:solidFill>
                    <a:prstClr val="white"/>
                  </a:solidFill>
                  <a:effectLst/>
                  <a:uLnTx/>
                  <a:uFillTx/>
                  <a:cs typeface="+mn-ea"/>
                  <a:sym typeface="+mn-lt"/>
                </a:rPr>
                <a:t>事件表</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100" dirty="0" smtClean="0">
                  <a:solidFill>
                    <a:prstClr val="white"/>
                  </a:solidFill>
                  <a:cs typeface="+mn-ea"/>
                  <a:sym typeface="+mn-lt"/>
                </a:rPr>
                <a:t>Event table</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aphicFrame>
        <p:nvGraphicFramePr>
          <p:cNvPr id="2" name="表格 1"/>
          <p:cNvGraphicFramePr>
            <a:graphicFrameLocks noGrp="1"/>
          </p:cNvGraphicFramePr>
          <p:nvPr>
            <p:extLst>
              <p:ext uri="{D42A27DB-BD31-4B8C-83A1-F6EECF244321}">
                <p14:modId xmlns:p14="http://schemas.microsoft.com/office/powerpoint/2010/main" val="1107868968"/>
              </p:ext>
            </p:extLst>
          </p:nvPr>
        </p:nvGraphicFramePr>
        <p:xfrm>
          <a:off x="1637396" y="1624013"/>
          <a:ext cx="8693510" cy="4507349"/>
        </p:xfrm>
        <a:graphic>
          <a:graphicData uri="http://schemas.openxmlformats.org/drawingml/2006/table">
            <a:tbl>
              <a:tblPr firstRow="1" firstCol="1" bandRow="1">
                <a:tableStyleId>{C083E6E3-FA7D-4D7B-A595-EF9225AFEA82}</a:tableStyleId>
              </a:tblPr>
              <a:tblGrid>
                <a:gridCol w="4346755">
                  <a:extLst>
                    <a:ext uri="{9D8B030D-6E8A-4147-A177-3AD203B41FA5}">
                      <a16:colId xmlns:a16="http://schemas.microsoft.com/office/drawing/2014/main" val="1428808407"/>
                    </a:ext>
                  </a:extLst>
                </a:gridCol>
                <a:gridCol w="4346755">
                  <a:extLst>
                    <a:ext uri="{9D8B030D-6E8A-4147-A177-3AD203B41FA5}">
                      <a16:colId xmlns:a16="http://schemas.microsoft.com/office/drawing/2014/main" val="84220697"/>
                    </a:ext>
                  </a:extLst>
                </a:gridCol>
              </a:tblGrid>
              <a:tr h="643907">
                <a:tc>
                  <a:txBody>
                    <a:bodyPr/>
                    <a:lstStyle/>
                    <a:p>
                      <a:pPr algn="ctr">
                        <a:spcAft>
                          <a:spcPts val="0"/>
                        </a:spcAft>
                      </a:pPr>
                      <a:r>
                        <a:rPr lang="zh-TW" sz="2600" b="0" kern="100" dirty="0">
                          <a:solidFill>
                            <a:schemeClr val="bg1"/>
                          </a:solidFill>
                          <a:effectLst/>
                          <a:latin typeface="微軟正黑體" panose="020B0604030504040204" pitchFamily="34" charset="-120"/>
                          <a:ea typeface="微軟正黑體" panose="020B0604030504040204" pitchFamily="34" charset="-120"/>
                        </a:rPr>
                        <a:t>事件</a:t>
                      </a:r>
                      <a:endParaRPr lang="zh-TW" sz="26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36699"/>
                      </a:solidFill>
                      <a:prstDash val="solid"/>
                      <a:round/>
                      <a:headEnd type="none" w="med" len="med"/>
                      <a:tailEnd type="none" w="med" len="med"/>
                    </a:lnB>
                  </a:tcPr>
                </a:tc>
                <a:tc>
                  <a:txBody>
                    <a:bodyPr/>
                    <a:lstStyle/>
                    <a:p>
                      <a:pPr algn="ctr">
                        <a:spcAft>
                          <a:spcPts val="0"/>
                        </a:spcAft>
                      </a:pPr>
                      <a:r>
                        <a:rPr lang="zh-TW" sz="2600" b="0" kern="100" dirty="0">
                          <a:solidFill>
                            <a:schemeClr val="bg1"/>
                          </a:solidFill>
                          <a:effectLst/>
                          <a:latin typeface="微軟正黑體" panose="020B0604030504040204" pitchFamily="34" charset="-120"/>
                          <a:ea typeface="微軟正黑體" panose="020B0604030504040204" pitchFamily="34" charset="-120"/>
                        </a:rPr>
                        <a:t>使用案例</a:t>
                      </a:r>
                      <a:endParaRPr lang="zh-TW" sz="26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36699"/>
                      </a:solidFill>
                      <a:prstDash val="solid"/>
                      <a:round/>
                      <a:headEnd type="none" w="med" len="med"/>
                      <a:tailEnd type="none" w="med" len="med"/>
                    </a:lnB>
                  </a:tcPr>
                </a:tc>
                <a:extLst>
                  <a:ext uri="{0D108BD9-81ED-4DB2-BD59-A6C34878D82A}">
                    <a16:rowId xmlns:a16="http://schemas.microsoft.com/office/drawing/2014/main" val="2653503814"/>
                  </a:ext>
                </a:extLst>
              </a:tr>
              <a:tr h="3863442">
                <a:tc>
                  <a:txBody>
                    <a:bodyPr/>
                    <a:lstStyle/>
                    <a:p>
                      <a:pPr marL="342900" lvl="0" indent="-342900">
                        <a:spcAft>
                          <a:spcPts val="0"/>
                        </a:spcAft>
                        <a:buFont typeface="+mj-lt"/>
                        <a:buAutoNum type="arabicPeriod"/>
                      </a:pPr>
                      <a:r>
                        <a:rPr lang="zh-TW" sz="2600" b="0" kern="100" dirty="0">
                          <a:solidFill>
                            <a:schemeClr val="bg1"/>
                          </a:solidFill>
                          <a:effectLst/>
                          <a:latin typeface="微軟正黑體" panose="020B0604030504040204" pitchFamily="34" charset="-120"/>
                          <a:ea typeface="微軟正黑體" panose="020B0604030504040204" pitchFamily="34" charset="-120"/>
                        </a:rPr>
                        <a:t>用戶註冊</a:t>
                      </a:r>
                      <a:r>
                        <a:rPr lang="zh-TW" sz="2600" b="0" kern="100" dirty="0" smtClean="0">
                          <a:solidFill>
                            <a:schemeClr val="bg1"/>
                          </a:solidFill>
                          <a:effectLst/>
                          <a:latin typeface="微軟正黑體" panose="020B0604030504040204" pitchFamily="34" charset="-120"/>
                          <a:ea typeface="微軟正黑體" panose="020B0604030504040204" pitchFamily="34" charset="-120"/>
                        </a:rPr>
                        <a:t>、</a:t>
                      </a:r>
                      <a:r>
                        <a:rPr lang="zh-TW" altLang="en-US" sz="2600" b="0" kern="100" dirty="0" smtClean="0">
                          <a:solidFill>
                            <a:schemeClr val="bg1"/>
                          </a:solidFill>
                          <a:effectLst/>
                          <a:latin typeface="微軟正黑體" panose="020B0604030504040204" pitchFamily="34" charset="-120"/>
                          <a:ea typeface="微軟正黑體" panose="020B0604030504040204" pitchFamily="34" charset="-120"/>
                        </a:rPr>
                        <a:t>登入</a:t>
                      </a:r>
                      <a:endParaRPr lang="en-US" altLang="zh-TW" sz="2600" b="0" kern="100" dirty="0" smtClean="0">
                        <a:solidFill>
                          <a:schemeClr val="bg1"/>
                        </a:solidFill>
                        <a:effectLst/>
                        <a:latin typeface="微軟正黑體" panose="020B0604030504040204" pitchFamily="34" charset="-120"/>
                        <a:ea typeface="微軟正黑體" panose="020B0604030504040204" pitchFamily="34" charset="-120"/>
                      </a:endParaRPr>
                    </a:p>
                    <a:p>
                      <a:pPr marL="342900" lvl="0" indent="-342900">
                        <a:spcAft>
                          <a:spcPts val="0"/>
                        </a:spcAft>
                        <a:buFont typeface="+mj-lt"/>
                        <a:buAutoNum type="arabicPeriod"/>
                      </a:pPr>
                      <a:r>
                        <a:rPr lang="zh-TW" sz="2600" b="0" kern="100" dirty="0" smtClean="0">
                          <a:solidFill>
                            <a:schemeClr val="bg1"/>
                          </a:solidFill>
                          <a:effectLst/>
                          <a:latin typeface="微軟正黑體" panose="020B0604030504040204" pitchFamily="34" charset="-120"/>
                          <a:ea typeface="微軟正黑體" panose="020B0604030504040204" pitchFamily="34" charset="-120"/>
                        </a:rPr>
                        <a:t>用戶</a:t>
                      </a:r>
                      <a:r>
                        <a:rPr lang="zh-TW" sz="2600" b="0" kern="100" dirty="0">
                          <a:solidFill>
                            <a:schemeClr val="bg1"/>
                          </a:solidFill>
                          <a:effectLst/>
                          <a:latin typeface="微軟正黑體" panose="020B0604030504040204" pitchFamily="34" charset="-120"/>
                          <a:ea typeface="微軟正黑體" panose="020B0604030504040204" pitchFamily="34" charset="-120"/>
                        </a:rPr>
                        <a:t>購買商品</a:t>
                      </a:r>
                    </a:p>
                    <a:p>
                      <a:pPr marL="342900" lvl="0" indent="-342900">
                        <a:spcAft>
                          <a:spcPts val="0"/>
                        </a:spcAft>
                        <a:buFont typeface="+mj-lt"/>
                        <a:buAutoNum type="arabicPeriod"/>
                      </a:pPr>
                      <a:r>
                        <a:rPr lang="zh-TW" sz="2600" b="0" kern="100" dirty="0">
                          <a:solidFill>
                            <a:schemeClr val="bg1"/>
                          </a:solidFill>
                          <a:effectLst/>
                          <a:latin typeface="微軟正黑體" panose="020B0604030504040204" pitchFamily="34" charset="-120"/>
                          <a:ea typeface="微軟正黑體" panose="020B0604030504040204" pitchFamily="34" charset="-120"/>
                        </a:rPr>
                        <a:t>用戶上架商品</a:t>
                      </a:r>
                    </a:p>
                    <a:p>
                      <a:pPr marL="342900" lvl="0" indent="-342900">
                        <a:spcAft>
                          <a:spcPts val="0"/>
                        </a:spcAft>
                        <a:buFont typeface="+mj-lt"/>
                        <a:buAutoNum type="arabicPeriod"/>
                      </a:pPr>
                      <a:r>
                        <a:rPr lang="zh-TW" sz="2600" b="0" kern="100" dirty="0">
                          <a:solidFill>
                            <a:schemeClr val="bg1"/>
                          </a:solidFill>
                          <a:effectLst/>
                          <a:latin typeface="微軟正黑體" panose="020B0604030504040204" pitchFamily="34" charset="-120"/>
                          <a:ea typeface="微軟正黑體" panose="020B0604030504040204" pitchFamily="34" charset="-120"/>
                        </a:rPr>
                        <a:t>用戶管理星球</a:t>
                      </a:r>
                    </a:p>
                    <a:p>
                      <a:pPr marL="342900" lvl="0" indent="-342900">
                        <a:spcAft>
                          <a:spcPts val="0"/>
                        </a:spcAft>
                        <a:buFont typeface="+mj-lt"/>
                        <a:buAutoNum type="arabicPeriod"/>
                      </a:pPr>
                      <a:r>
                        <a:rPr lang="zh-TW" sz="2600" b="0" kern="100" dirty="0">
                          <a:solidFill>
                            <a:schemeClr val="bg1"/>
                          </a:solidFill>
                          <a:effectLst/>
                          <a:latin typeface="微軟正黑體" panose="020B0604030504040204" pitchFamily="34" charset="-120"/>
                          <a:ea typeface="微軟正黑體" panose="020B0604030504040204" pitchFamily="34" charset="-120"/>
                        </a:rPr>
                        <a:t>用戶</a:t>
                      </a:r>
                      <a:r>
                        <a:rPr lang="zh-TW" sz="2600" b="0" kern="100" dirty="0" smtClean="0">
                          <a:solidFill>
                            <a:schemeClr val="bg1"/>
                          </a:solidFill>
                          <a:effectLst/>
                          <a:latin typeface="微軟正黑體" panose="020B0604030504040204" pitchFamily="34" charset="-120"/>
                          <a:ea typeface="微軟正黑體" panose="020B0604030504040204" pitchFamily="34" charset="-120"/>
                        </a:rPr>
                        <a:t>瀏覽</a:t>
                      </a:r>
                      <a:r>
                        <a:rPr lang="zh-TW" altLang="en-US" sz="2600" b="0" kern="100" dirty="0" smtClean="0">
                          <a:solidFill>
                            <a:schemeClr val="bg1"/>
                          </a:solidFill>
                          <a:effectLst/>
                          <a:latin typeface="微軟正黑體" panose="020B0604030504040204" pitchFamily="34" charset="-120"/>
                          <a:ea typeface="微軟正黑體" panose="020B0604030504040204" pitchFamily="34" charset="-120"/>
                        </a:rPr>
                        <a:t>、查詢</a:t>
                      </a:r>
                      <a:r>
                        <a:rPr lang="zh-TW" sz="2600" b="0" kern="100" dirty="0" smtClean="0">
                          <a:solidFill>
                            <a:schemeClr val="bg1"/>
                          </a:solidFill>
                          <a:effectLst/>
                          <a:latin typeface="微軟正黑體" panose="020B0604030504040204" pitchFamily="34" charset="-120"/>
                          <a:ea typeface="微軟正黑體" panose="020B0604030504040204" pitchFamily="34" charset="-120"/>
                        </a:rPr>
                        <a:t>星球</a:t>
                      </a:r>
                      <a:endParaRPr lang="zh-TW" sz="2600" b="0" kern="100" dirty="0">
                        <a:solidFill>
                          <a:schemeClr val="bg1"/>
                        </a:solidFill>
                        <a:effectLst/>
                        <a:latin typeface="微軟正黑體" panose="020B0604030504040204" pitchFamily="34" charset="-120"/>
                        <a:ea typeface="微軟正黑體" panose="020B0604030504040204" pitchFamily="34" charset="-120"/>
                      </a:endParaRPr>
                    </a:p>
                    <a:p>
                      <a:pPr marL="342900" lvl="0" indent="-342900">
                        <a:spcAft>
                          <a:spcPts val="0"/>
                        </a:spcAft>
                        <a:buFont typeface="+mj-lt"/>
                        <a:buAutoNum type="arabicPeriod"/>
                      </a:pPr>
                      <a:r>
                        <a:rPr lang="zh-TW" altLang="en-US" sz="2600" b="0" kern="100" dirty="0" smtClean="0">
                          <a:solidFill>
                            <a:schemeClr val="bg1"/>
                          </a:solidFill>
                          <a:effectLst/>
                          <a:latin typeface="微軟正黑體" panose="020B0604030504040204" pitchFamily="34" charset="-120"/>
                          <a:ea typeface="微軟正黑體" panose="020B0604030504040204" pitchFamily="34" charset="-120"/>
                        </a:rPr>
                        <a:t>管理</a:t>
                      </a:r>
                      <a:r>
                        <a:rPr lang="zh-TW" sz="2600" b="0" kern="100" dirty="0" smtClean="0">
                          <a:solidFill>
                            <a:schemeClr val="bg1"/>
                          </a:solidFill>
                          <a:effectLst/>
                          <a:latin typeface="微軟正黑體" panose="020B0604030504040204" pitchFamily="34" charset="-120"/>
                          <a:ea typeface="微軟正黑體" panose="020B0604030504040204" pitchFamily="34" charset="-120"/>
                        </a:rPr>
                        <a:t>人員</a:t>
                      </a:r>
                      <a:r>
                        <a:rPr lang="zh-TW" sz="2600" b="0" kern="100" dirty="0">
                          <a:solidFill>
                            <a:schemeClr val="bg1"/>
                          </a:solidFill>
                          <a:effectLst/>
                          <a:latin typeface="微軟正黑體" panose="020B0604030504040204" pitchFamily="34" charset="-120"/>
                          <a:ea typeface="微軟正黑體" panose="020B0604030504040204" pitchFamily="34" charset="-120"/>
                        </a:rPr>
                        <a:t>上架</a:t>
                      </a:r>
                      <a:r>
                        <a:rPr lang="zh-TW" sz="2600" b="0" kern="100" dirty="0" smtClean="0">
                          <a:solidFill>
                            <a:schemeClr val="bg1"/>
                          </a:solidFill>
                          <a:effectLst/>
                          <a:latin typeface="微軟正黑體" panose="020B0604030504040204" pitchFamily="34" charset="-120"/>
                          <a:ea typeface="微軟正黑體" panose="020B0604030504040204" pitchFamily="34" charset="-120"/>
                        </a:rPr>
                        <a:t>新</a:t>
                      </a:r>
                      <a:r>
                        <a:rPr lang="zh-TW" altLang="en-US" sz="2600" b="0" kern="100" dirty="0" smtClean="0">
                          <a:solidFill>
                            <a:schemeClr val="bg1"/>
                          </a:solidFill>
                          <a:effectLst/>
                          <a:latin typeface="微軟正黑體" panose="020B0604030504040204" pitchFamily="34" charset="-120"/>
                          <a:ea typeface="微軟正黑體" panose="020B0604030504040204" pitchFamily="34" charset="-120"/>
                        </a:rPr>
                        <a:t>道具 </a:t>
                      </a:r>
                      <a:endParaRPr lang="en-US" altLang="zh-TW" sz="2600" b="0" kern="100" dirty="0" smtClean="0">
                        <a:solidFill>
                          <a:schemeClr val="bg1"/>
                        </a:solidFill>
                        <a:effectLst/>
                        <a:latin typeface="微軟正黑體" panose="020B0604030504040204" pitchFamily="34" charset="-120"/>
                        <a:ea typeface="微軟正黑體" panose="020B0604030504040204" pitchFamily="34" charset="-120"/>
                      </a:endParaRPr>
                    </a:p>
                    <a:p>
                      <a:pPr marL="342900" lvl="0" indent="-342900">
                        <a:spcAft>
                          <a:spcPts val="0"/>
                        </a:spcAft>
                        <a:buFont typeface="+mj-lt"/>
                        <a:buAutoNum type="arabicPeriod"/>
                      </a:pPr>
                      <a:r>
                        <a:rPr lang="zh-TW" altLang="en-US" sz="2600" b="0" kern="100" dirty="0" smtClean="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rPr>
                        <a:t>平台維護</a:t>
                      </a:r>
                      <a:endParaRPr lang="zh-TW" sz="26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lvl="0" indent="-342900">
                        <a:spcAft>
                          <a:spcPts val="0"/>
                        </a:spcAft>
                        <a:buFont typeface="Wingdings" panose="05000000000000000000" pitchFamily="2" charset="2"/>
                        <a:buChar char=""/>
                      </a:pPr>
                      <a:r>
                        <a:rPr lang="zh-TW" sz="2600" b="0" kern="100" dirty="0">
                          <a:solidFill>
                            <a:schemeClr val="bg1"/>
                          </a:solidFill>
                          <a:effectLst/>
                          <a:latin typeface="微軟正黑體" panose="020B0604030504040204" pitchFamily="34" charset="-120"/>
                          <a:ea typeface="微軟正黑體" panose="020B0604030504040204" pitchFamily="34" charset="-120"/>
                        </a:rPr>
                        <a:t>登入作業</a:t>
                      </a:r>
                    </a:p>
                    <a:p>
                      <a:pPr marL="342900" lvl="0" indent="-342900">
                        <a:spcAft>
                          <a:spcPts val="0"/>
                        </a:spcAft>
                        <a:buFont typeface="Wingdings" panose="05000000000000000000" pitchFamily="2" charset="2"/>
                        <a:buChar char=""/>
                      </a:pPr>
                      <a:r>
                        <a:rPr lang="zh-TW" sz="2600" b="0" kern="100" dirty="0">
                          <a:solidFill>
                            <a:schemeClr val="bg1"/>
                          </a:solidFill>
                          <a:effectLst/>
                          <a:latin typeface="微軟正黑體" panose="020B0604030504040204" pitchFamily="34" charset="-120"/>
                          <a:ea typeface="微軟正黑體" panose="020B0604030504040204" pitchFamily="34" charset="-120"/>
                        </a:rPr>
                        <a:t>買賣作業</a:t>
                      </a:r>
                    </a:p>
                    <a:p>
                      <a:pPr marL="304800">
                        <a:spcAft>
                          <a:spcPts val="0"/>
                        </a:spcAft>
                      </a:pPr>
                      <a:r>
                        <a:rPr lang="en-US" sz="2600" b="0" kern="100" dirty="0">
                          <a:solidFill>
                            <a:schemeClr val="bg1"/>
                          </a:solidFill>
                          <a:effectLst/>
                          <a:latin typeface="微軟正黑體" panose="020B0604030504040204" pitchFamily="34" charset="-120"/>
                          <a:ea typeface="微軟正黑體" panose="020B0604030504040204" pitchFamily="34" charset="-120"/>
                        </a:rPr>
                        <a:t> </a:t>
                      </a:r>
                      <a:endParaRPr lang="zh-TW" sz="2600" b="0" kern="100" dirty="0">
                        <a:solidFill>
                          <a:schemeClr val="bg1"/>
                        </a:solidFill>
                        <a:effectLst/>
                        <a:latin typeface="微軟正黑體" panose="020B0604030504040204" pitchFamily="34" charset="-120"/>
                        <a:ea typeface="微軟正黑體" panose="020B0604030504040204" pitchFamily="34" charset="-120"/>
                      </a:endParaRPr>
                    </a:p>
                    <a:p>
                      <a:pPr marL="342900" lvl="0" indent="-342900">
                        <a:spcAft>
                          <a:spcPts val="0"/>
                        </a:spcAft>
                        <a:buFont typeface="Wingdings" panose="05000000000000000000" pitchFamily="2" charset="2"/>
                        <a:buChar char=""/>
                      </a:pPr>
                      <a:r>
                        <a:rPr lang="zh-TW" sz="2600" b="0" kern="100" dirty="0">
                          <a:solidFill>
                            <a:schemeClr val="bg1"/>
                          </a:solidFill>
                          <a:effectLst/>
                          <a:latin typeface="微軟正黑體" panose="020B0604030504040204" pitchFamily="34" charset="-120"/>
                          <a:ea typeface="微軟正黑體" panose="020B0604030504040204" pitchFamily="34" charset="-120"/>
                        </a:rPr>
                        <a:t>管理作業</a:t>
                      </a:r>
                    </a:p>
                    <a:p>
                      <a:pPr marL="342900" lvl="0" indent="-342900">
                        <a:spcAft>
                          <a:spcPts val="0"/>
                        </a:spcAft>
                        <a:buFont typeface="Wingdings" panose="05000000000000000000" pitchFamily="2" charset="2"/>
                        <a:buChar char=""/>
                      </a:pPr>
                      <a:r>
                        <a:rPr lang="zh-TW" sz="2600" b="0" kern="100" dirty="0">
                          <a:solidFill>
                            <a:schemeClr val="bg1"/>
                          </a:solidFill>
                          <a:effectLst/>
                          <a:latin typeface="微軟正黑體" panose="020B0604030504040204" pitchFamily="34" charset="-120"/>
                          <a:ea typeface="微軟正黑體" panose="020B0604030504040204" pitchFamily="34" charset="-120"/>
                        </a:rPr>
                        <a:t>查詢作業</a:t>
                      </a:r>
                    </a:p>
                    <a:p>
                      <a:pPr marL="342900" lvl="0" indent="-342900">
                        <a:spcAft>
                          <a:spcPts val="0"/>
                        </a:spcAft>
                        <a:buFont typeface="Wingdings" panose="05000000000000000000" pitchFamily="2" charset="2"/>
                        <a:buChar char=""/>
                      </a:pPr>
                      <a:r>
                        <a:rPr lang="zh-TW" altLang="en-US" sz="2600" b="0" kern="100" dirty="0" smtClean="0">
                          <a:solidFill>
                            <a:schemeClr val="bg1"/>
                          </a:solidFill>
                          <a:effectLst/>
                          <a:latin typeface="微軟正黑體" panose="020B0604030504040204" pitchFamily="34" charset="-120"/>
                          <a:ea typeface="微軟正黑體" panose="020B0604030504040204" pitchFamily="34" charset="-120"/>
                        </a:rPr>
                        <a:t>商店</a:t>
                      </a:r>
                      <a:r>
                        <a:rPr lang="zh-TW" sz="2600" b="0" kern="100" dirty="0" smtClean="0">
                          <a:solidFill>
                            <a:schemeClr val="bg1"/>
                          </a:solidFill>
                          <a:effectLst/>
                          <a:latin typeface="微軟正黑體" panose="020B0604030504040204" pitchFamily="34" charset="-120"/>
                          <a:ea typeface="微軟正黑體" panose="020B0604030504040204" pitchFamily="34" charset="-120"/>
                        </a:rPr>
                        <a:t>作業</a:t>
                      </a:r>
                      <a:endParaRPr lang="en-US" altLang="zh-TW" sz="2600" b="0" kern="100" dirty="0" smtClean="0">
                        <a:solidFill>
                          <a:schemeClr val="bg1"/>
                        </a:solidFill>
                        <a:effectLst/>
                        <a:latin typeface="微軟正黑體" panose="020B0604030504040204" pitchFamily="34" charset="-120"/>
                        <a:ea typeface="微軟正黑體" panose="020B0604030504040204" pitchFamily="34" charset="-120"/>
                      </a:endParaRPr>
                    </a:p>
                    <a:p>
                      <a:pPr marL="342900" lvl="0" indent="-342900">
                        <a:spcAft>
                          <a:spcPts val="0"/>
                        </a:spcAft>
                        <a:buFont typeface="Wingdings" panose="05000000000000000000" pitchFamily="2" charset="2"/>
                        <a:buChar char=""/>
                      </a:pPr>
                      <a:r>
                        <a:rPr lang="zh-TW" altLang="en-US" sz="2600" b="0" kern="100" dirty="0" smtClean="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rPr>
                        <a:t>維護作業</a:t>
                      </a:r>
                      <a:endParaRPr lang="zh-TW" sz="2600" b="0" kern="100" dirty="0">
                        <a:solidFill>
                          <a:schemeClr val="bg1"/>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rgbClr val="336699"/>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46532593"/>
                  </a:ext>
                </a:extLst>
              </a:tr>
            </a:tbl>
          </a:graphicData>
        </a:graphic>
      </p:graphicFrame>
      <p:sp>
        <p:nvSpPr>
          <p:cNvPr id="15" name="文字方塊 14"/>
          <p:cNvSpPr txBox="1"/>
          <p:nvPr/>
        </p:nvSpPr>
        <p:spPr>
          <a:xfrm>
            <a:off x="11077847" y="6280727"/>
            <a:ext cx="633507" cy="369332"/>
          </a:xfrm>
          <a:prstGeom prst="rect">
            <a:avLst/>
          </a:prstGeom>
          <a:noFill/>
        </p:spPr>
        <p:txBody>
          <a:bodyPr wrap="none" rtlCol="0">
            <a:spAutoFit/>
          </a:bodyPr>
          <a:lstStyle/>
          <a:p>
            <a:r>
              <a:rPr lang="en-US" altLang="zh-TW" dirty="0" smtClean="0">
                <a:solidFill>
                  <a:schemeClr val="bg1"/>
                </a:solidFill>
              </a:rPr>
              <a:t>7/15</a:t>
            </a:r>
            <a:endParaRPr lang="zh-TW" altLang="en-US" dirty="0">
              <a:solidFill>
                <a:schemeClr val="bg1"/>
              </a:solidFill>
            </a:endParaRPr>
          </a:p>
        </p:txBody>
      </p:sp>
    </p:spTree>
    <p:extLst>
      <p:ext uri="{BB962C8B-B14F-4D97-AF65-F5344CB8AC3E}">
        <p14:creationId xmlns:p14="http://schemas.microsoft.com/office/powerpoint/2010/main" val="282197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6" name="文本框 11"/>
          <p:cNvSpPr txBox="1"/>
          <p:nvPr/>
        </p:nvSpPr>
        <p:spPr>
          <a:xfrm>
            <a:off x="3559174" y="2790850"/>
            <a:ext cx="5092123" cy="830997"/>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4800" dirty="0">
                <a:solidFill>
                  <a:prstClr val="white"/>
                </a:solidFill>
                <a:cs typeface="+mn-ea"/>
                <a:sym typeface="+mn-lt"/>
              </a:rPr>
              <a:t>使用案例</a:t>
            </a:r>
          </a:p>
        </p:txBody>
      </p:sp>
      <p:sp>
        <p:nvSpPr>
          <p:cNvPr id="7" name="文本框 12"/>
          <p:cNvSpPr txBox="1"/>
          <p:nvPr/>
        </p:nvSpPr>
        <p:spPr>
          <a:xfrm>
            <a:off x="2768600" y="3504067"/>
            <a:ext cx="6654800" cy="317395"/>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TW" sz="1400" dirty="0" smtClean="0">
                <a:solidFill>
                  <a:prstClr val="white"/>
                </a:solidFill>
                <a:cs typeface="+mn-ea"/>
                <a:sym typeface="+mn-lt"/>
              </a:rPr>
              <a:t>Use </a:t>
            </a:r>
            <a:r>
              <a:rPr lang="en-US" altLang="zh-TW" sz="1400" dirty="0">
                <a:solidFill>
                  <a:prstClr val="white"/>
                </a:solidFill>
                <a:cs typeface="+mn-ea"/>
                <a:sym typeface="+mn-lt"/>
              </a:rPr>
              <a:t>case</a:t>
            </a:r>
          </a:p>
        </p:txBody>
      </p:sp>
    </p:spTree>
    <p:extLst>
      <p:ext uri="{BB962C8B-B14F-4D97-AF65-F5344CB8AC3E}">
        <p14:creationId xmlns:p14="http://schemas.microsoft.com/office/powerpoint/2010/main" val="297443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1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TotalTime>
  <Words>342</Words>
  <Application>Microsoft Office PowerPoint</Application>
  <PresentationFormat>寬螢幕</PresentationFormat>
  <Paragraphs>158</Paragraphs>
  <Slides>16</Slides>
  <Notes>16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16</vt:i4>
      </vt:variant>
    </vt:vector>
  </HeadingPairs>
  <TitlesOfParts>
    <vt:vector size="25" baseType="lpstr">
      <vt:lpstr>等线</vt:lpstr>
      <vt:lpstr>微软雅黑</vt:lpstr>
      <vt:lpstr>微軟正黑體</vt:lpstr>
      <vt:lpstr>新細明體</vt:lpstr>
      <vt:lpstr>Arial</vt:lpstr>
      <vt:lpstr>Calibri</vt:lpstr>
      <vt:lpstr>Times New Roman</vt:lpstr>
      <vt:lpstr>Wingdings</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嵐路 黃</cp:lastModifiedBy>
  <cp:revision>62</cp:revision>
  <dcterms:created xsi:type="dcterms:W3CDTF">2017-07-11T08:34:15Z</dcterms:created>
  <dcterms:modified xsi:type="dcterms:W3CDTF">2018-11-15T03:21:18Z</dcterms:modified>
</cp:coreProperties>
</file>