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0"/>
  </p:notesMasterIdLst>
  <p:sldIdLst>
    <p:sldId id="294" r:id="rId2"/>
    <p:sldId id="329" r:id="rId3"/>
    <p:sldId id="297" r:id="rId4"/>
    <p:sldId id="330" r:id="rId5"/>
    <p:sldId id="300" r:id="rId6"/>
    <p:sldId id="327" r:id="rId7"/>
    <p:sldId id="308" r:id="rId8"/>
    <p:sldId id="315" r:id="rId9"/>
    <p:sldId id="314" r:id="rId10"/>
    <p:sldId id="306" r:id="rId11"/>
    <p:sldId id="328" r:id="rId12"/>
    <p:sldId id="309" r:id="rId13"/>
    <p:sldId id="331" r:id="rId14"/>
    <p:sldId id="310" r:id="rId15"/>
    <p:sldId id="332" r:id="rId16"/>
    <p:sldId id="326" r:id="rId17"/>
    <p:sldId id="333" r:id="rId18"/>
    <p:sldId id="296" r:id="rId19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D9"/>
    <a:srgbClr val="F3C301"/>
    <a:srgbClr val="E94E60"/>
    <a:srgbClr val="028985"/>
    <a:srgbClr val="DE6E00"/>
    <a:srgbClr val="31B8B4"/>
    <a:srgbClr val="01D48F"/>
    <a:srgbClr val="0374AF"/>
    <a:srgbClr val="455765"/>
    <a:srgbClr val="2A7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7926" autoAdjust="0"/>
  </p:normalViewPr>
  <p:slideViewPr>
    <p:cSldViewPr snapToGrid="0" showGuides="1">
      <p:cViewPr varScale="1">
        <p:scale>
          <a:sx n="83" d="100"/>
          <a:sy n="83" d="100"/>
        </p:scale>
        <p:origin x="490" y="7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95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3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5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8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7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h216822/abc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統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endParaRPr lang="zh-CN" altLang="en-US" sz="9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3353304" y="5632931"/>
            <a:ext cx="5590666" cy="312303"/>
            <a:chOff x="4119915" y="5605223"/>
            <a:chExt cx="5590666" cy="312303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4119915" y="5605223"/>
              <a:ext cx="310876" cy="312303"/>
            </a:xfrm>
            <a:custGeom>
              <a:avLst/>
              <a:gdLst>
                <a:gd name="T0" fmla="*/ 245 w 490"/>
                <a:gd name="T1" fmla="*/ 0 h 490"/>
                <a:gd name="T2" fmla="*/ 490 w 490"/>
                <a:gd name="T3" fmla="*/ 245 h 490"/>
                <a:gd name="T4" fmla="*/ 245 w 490"/>
                <a:gd name="T5" fmla="*/ 490 h 490"/>
                <a:gd name="T6" fmla="*/ 0 w 490"/>
                <a:gd name="T7" fmla="*/ 245 h 490"/>
                <a:gd name="T8" fmla="*/ 245 w 490"/>
                <a:gd name="T9" fmla="*/ 0 h 490"/>
                <a:gd name="T10" fmla="*/ 436 w 490"/>
                <a:gd name="T11" fmla="*/ 250 h 490"/>
                <a:gd name="T12" fmla="*/ 427 w 490"/>
                <a:gd name="T13" fmla="*/ 256 h 490"/>
                <a:gd name="T14" fmla="*/ 394 w 490"/>
                <a:gd name="T15" fmla="*/ 256 h 490"/>
                <a:gd name="T16" fmla="*/ 386 w 490"/>
                <a:gd name="T17" fmla="*/ 253 h 490"/>
                <a:gd name="T18" fmla="*/ 245 w 490"/>
                <a:gd name="T19" fmla="*/ 105 h 490"/>
                <a:gd name="T20" fmla="*/ 104 w 490"/>
                <a:gd name="T21" fmla="*/ 253 h 490"/>
                <a:gd name="T22" fmla="*/ 96 w 490"/>
                <a:gd name="T23" fmla="*/ 256 h 490"/>
                <a:gd name="T24" fmla="*/ 63 w 490"/>
                <a:gd name="T25" fmla="*/ 256 h 490"/>
                <a:gd name="T26" fmla="*/ 54 w 490"/>
                <a:gd name="T27" fmla="*/ 250 h 490"/>
                <a:gd name="T28" fmla="*/ 56 w 490"/>
                <a:gd name="T29" fmla="*/ 239 h 490"/>
                <a:gd name="T30" fmla="*/ 236 w 490"/>
                <a:gd name="T31" fmla="*/ 52 h 490"/>
                <a:gd name="T32" fmla="*/ 245 w 490"/>
                <a:gd name="T33" fmla="*/ 48 h 490"/>
                <a:gd name="T34" fmla="*/ 254 w 490"/>
                <a:gd name="T35" fmla="*/ 52 h 490"/>
                <a:gd name="T36" fmla="*/ 434 w 490"/>
                <a:gd name="T37" fmla="*/ 239 h 490"/>
                <a:gd name="T38" fmla="*/ 436 w 490"/>
                <a:gd name="T39" fmla="*/ 250 h 490"/>
                <a:gd name="T40" fmla="*/ 113 w 490"/>
                <a:gd name="T41" fmla="*/ 267 h 490"/>
                <a:gd name="T42" fmla="*/ 113 w 490"/>
                <a:gd name="T43" fmla="*/ 267 h 490"/>
                <a:gd name="T44" fmla="*/ 113 w 490"/>
                <a:gd name="T45" fmla="*/ 379 h 490"/>
                <a:gd name="T46" fmla="*/ 129 w 490"/>
                <a:gd name="T47" fmla="*/ 398 h 490"/>
                <a:gd name="T48" fmla="*/ 202 w 490"/>
                <a:gd name="T49" fmla="*/ 398 h 490"/>
                <a:gd name="T50" fmla="*/ 202 w 490"/>
                <a:gd name="T51" fmla="*/ 276 h 490"/>
                <a:gd name="T52" fmla="*/ 221 w 490"/>
                <a:gd name="T53" fmla="*/ 257 h 490"/>
                <a:gd name="T54" fmla="*/ 269 w 490"/>
                <a:gd name="T55" fmla="*/ 257 h 490"/>
                <a:gd name="T56" fmla="*/ 288 w 490"/>
                <a:gd name="T57" fmla="*/ 276 h 490"/>
                <a:gd name="T58" fmla="*/ 288 w 490"/>
                <a:gd name="T59" fmla="*/ 398 h 490"/>
                <a:gd name="T60" fmla="*/ 361 w 490"/>
                <a:gd name="T61" fmla="*/ 398 h 490"/>
                <a:gd name="T62" fmla="*/ 377 w 490"/>
                <a:gd name="T63" fmla="*/ 379 h 490"/>
                <a:gd name="T64" fmla="*/ 377 w 490"/>
                <a:gd name="T65" fmla="*/ 268 h 490"/>
                <a:gd name="T66" fmla="*/ 245 w 490"/>
                <a:gd name="T67" fmla="*/ 130 h 490"/>
                <a:gd name="T68" fmla="*/ 113 w 490"/>
                <a:gd name="T69" fmla="*/ 2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90">
                  <a:moveTo>
                    <a:pt x="245" y="0"/>
                  </a:moveTo>
                  <a:cubicBezTo>
                    <a:pt x="380" y="0"/>
                    <a:pt x="490" y="110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10" y="490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lose/>
                  <a:moveTo>
                    <a:pt x="436" y="250"/>
                  </a:moveTo>
                  <a:cubicBezTo>
                    <a:pt x="435" y="254"/>
                    <a:pt x="431" y="256"/>
                    <a:pt x="427" y="256"/>
                  </a:cubicBezTo>
                  <a:lnTo>
                    <a:pt x="394" y="256"/>
                  </a:lnTo>
                  <a:cubicBezTo>
                    <a:pt x="391" y="256"/>
                    <a:pt x="388" y="255"/>
                    <a:pt x="386" y="253"/>
                  </a:cubicBezTo>
                  <a:lnTo>
                    <a:pt x="245" y="105"/>
                  </a:lnTo>
                  <a:lnTo>
                    <a:pt x="104" y="253"/>
                  </a:lnTo>
                  <a:cubicBezTo>
                    <a:pt x="102" y="255"/>
                    <a:pt x="99" y="256"/>
                    <a:pt x="96" y="256"/>
                  </a:cubicBezTo>
                  <a:lnTo>
                    <a:pt x="63" y="256"/>
                  </a:lnTo>
                  <a:cubicBezTo>
                    <a:pt x="59" y="256"/>
                    <a:pt x="55" y="254"/>
                    <a:pt x="54" y="250"/>
                  </a:cubicBezTo>
                  <a:cubicBezTo>
                    <a:pt x="52" y="246"/>
                    <a:pt x="53" y="242"/>
                    <a:pt x="56" y="239"/>
                  </a:cubicBezTo>
                  <a:lnTo>
                    <a:pt x="236" y="52"/>
                  </a:lnTo>
                  <a:cubicBezTo>
                    <a:pt x="238" y="49"/>
                    <a:pt x="242" y="48"/>
                    <a:pt x="245" y="48"/>
                  </a:cubicBezTo>
                  <a:cubicBezTo>
                    <a:pt x="248" y="48"/>
                    <a:pt x="252" y="49"/>
                    <a:pt x="254" y="52"/>
                  </a:cubicBezTo>
                  <a:lnTo>
                    <a:pt x="434" y="239"/>
                  </a:lnTo>
                  <a:cubicBezTo>
                    <a:pt x="437" y="242"/>
                    <a:pt x="438" y="246"/>
                    <a:pt x="436" y="250"/>
                  </a:cubicBezTo>
                  <a:close/>
                  <a:moveTo>
                    <a:pt x="113" y="267"/>
                  </a:moveTo>
                  <a:lnTo>
                    <a:pt x="113" y="267"/>
                  </a:lnTo>
                  <a:lnTo>
                    <a:pt x="113" y="379"/>
                  </a:lnTo>
                  <a:cubicBezTo>
                    <a:pt x="113" y="389"/>
                    <a:pt x="120" y="398"/>
                    <a:pt x="129" y="398"/>
                  </a:cubicBezTo>
                  <a:lnTo>
                    <a:pt x="202" y="398"/>
                  </a:lnTo>
                  <a:lnTo>
                    <a:pt x="202" y="276"/>
                  </a:lnTo>
                  <a:cubicBezTo>
                    <a:pt x="202" y="266"/>
                    <a:pt x="211" y="257"/>
                    <a:pt x="221" y="257"/>
                  </a:cubicBezTo>
                  <a:lnTo>
                    <a:pt x="269" y="257"/>
                  </a:lnTo>
                  <a:cubicBezTo>
                    <a:pt x="279" y="257"/>
                    <a:pt x="288" y="266"/>
                    <a:pt x="288" y="276"/>
                  </a:cubicBezTo>
                  <a:lnTo>
                    <a:pt x="288" y="398"/>
                  </a:lnTo>
                  <a:lnTo>
                    <a:pt x="361" y="398"/>
                  </a:lnTo>
                  <a:cubicBezTo>
                    <a:pt x="370" y="398"/>
                    <a:pt x="377" y="389"/>
                    <a:pt x="377" y="379"/>
                  </a:cubicBezTo>
                  <a:lnTo>
                    <a:pt x="377" y="268"/>
                  </a:lnTo>
                  <a:lnTo>
                    <a:pt x="245" y="130"/>
                  </a:lnTo>
                  <a:lnTo>
                    <a:pt x="113" y="267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4"/>
            <p:cNvSpPr txBox="1">
              <a:spLocks noChangeArrowheads="1"/>
            </p:cNvSpPr>
            <p:nvPr/>
          </p:nvSpPr>
          <p:spPr bwMode="auto">
            <a:xfrm>
              <a:off x="4479955" y="5617137"/>
              <a:ext cx="5230626" cy="300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ctr" anchorCtr="0" compatLnSpc="1">
              <a:prstTxWarp prst="textNoShape">
                <a:avLst/>
              </a:prstTxWarp>
            </a:bodyPr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/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指導老師：鄭進興 教授</a:t>
              </a:r>
              <a:endPara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組員：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0524005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康竣凱、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0524029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孫崇恩</a:t>
              </a:r>
              <a:endParaRPr lang="en-US" altLang="zh-TW" sz="2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TW" altLang="en-US" sz="21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0524079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林柏年、</a:t>
              </a:r>
              <a:r>
                <a:rPr lang="en-US" altLang="zh-TW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0524089</a:t>
              </a:r>
              <a:r>
                <a:rPr lang="zh-TW" altLang="en-US" sz="21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陳冠廷   </a:t>
              </a:r>
              <a:endParaRPr lang="zh-CN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54862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區塊鏈</a:t>
            </a:r>
            <a:r>
              <a:rPr lang="en-US" altLang="zh-TW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58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投票系統</a:t>
            </a:r>
            <a:endParaRPr lang="zh-CN" altLang="en-US" sz="58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75009" y="6298267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17833" cy="710452"/>
            <a:chOff x="3879320" y="484463"/>
            <a:chExt cx="341783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68253" y="61740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投票作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37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38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" name="直線接點 39"/>
          <p:cNvCxnSpPr>
            <a:stCxn id="38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計票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線接點 41"/>
          <p:cNvCxnSpPr>
            <a:stCxn id="41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2810328" y="3328496"/>
            <a:ext cx="3155349" cy="4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2810323" y="3845759"/>
            <a:ext cx="3155354" cy="10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087136" y="1724346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用戶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5965677" y="2499741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704091" y="292123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UserLogin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538253" y="3447869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Return </a:t>
            </a:r>
            <a:r>
              <a:rPr lang="en-US" altLang="zh-TW" dirty="0" err="1" smtClean="0"/>
              <a:t>UserData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>
          <a:xfrm>
            <a:off x="2810323" y="5715786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2800917" y="6173319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087136" y="5359529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SelectCandidate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213013" y="5830136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0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27881" cy="710452"/>
            <a:chOff x="3879320" y="484463"/>
            <a:chExt cx="342788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61856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詢</a:t>
              </a:r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18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19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直線接點 20"/>
          <p:cNvCxnSpPr>
            <a:stCxn id="19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計票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線接點 22"/>
          <p:cNvCxnSpPr>
            <a:stCxn id="22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819734" y="4297215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2819729" y="4820592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786492" y="3919513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GetNumberOf</a:t>
            </a:r>
            <a:r>
              <a:rPr lang="en-US" altLang="zh-TW" dirty="0" err="1"/>
              <a:t>V</a:t>
            </a:r>
            <a:r>
              <a:rPr lang="en-US" altLang="zh-TW" dirty="0" err="1" smtClean="0"/>
              <a:t>otes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53112" y="4478154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NumberOfVotesList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測試計畫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534490" y="411820"/>
            <a:ext cx="3867978" cy="740484"/>
            <a:chOff x="3879320" y="484463"/>
            <a:chExt cx="3867978" cy="740484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測試計畫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Test plan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79359" y="1313135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24" name="橢圓 23"/>
          <p:cNvSpPr/>
          <p:nvPr/>
        </p:nvSpPr>
        <p:spPr>
          <a:xfrm>
            <a:off x="4703449" y="559176"/>
            <a:ext cx="372534" cy="41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54285"/>
              </p:ext>
            </p:extLst>
          </p:nvPr>
        </p:nvGraphicFramePr>
        <p:xfrm>
          <a:off x="1325123" y="2879813"/>
          <a:ext cx="9268986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單元名稱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測試方法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測試結果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投票人基本資料作業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敘述覆蓋法，條件覆蓋法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發起作業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TW" sz="20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投票作業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公布作業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成功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查詢作業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敘述覆蓋法，條件覆蓋法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itchFamily="65" charset="-120"/>
                          <a:ea typeface="標楷體" pitchFamily="65" charset="-120"/>
                        </a:rPr>
                        <a:t>試驗中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執行報告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1777" y="444122"/>
            <a:ext cx="3867978" cy="740484"/>
            <a:chOff x="3879320" y="484463"/>
            <a:chExt cx="3867978" cy="740484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1" y="495853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執行進度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Execution progress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10929" y="1292899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669343" y="2693894"/>
            <a:ext cx="8996438" cy="4165694"/>
            <a:chOff x="1602847" y="1031507"/>
            <a:chExt cx="8996438" cy="4165694"/>
          </a:xfrm>
        </p:grpSpPr>
        <p:sp>
          <p:nvSpPr>
            <p:cNvPr id="58" name="椭圆 18"/>
            <p:cNvSpPr/>
            <p:nvPr/>
          </p:nvSpPr>
          <p:spPr>
            <a:xfrm flipH="1">
              <a:off x="2870494" y="1857410"/>
              <a:ext cx="77394" cy="77394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10"/>
            <p:cNvSpPr/>
            <p:nvPr/>
          </p:nvSpPr>
          <p:spPr>
            <a:xfrm>
              <a:off x="4108084" y="1844151"/>
              <a:ext cx="1318794" cy="1318794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1"/>
            <p:cNvSpPr/>
            <p:nvPr/>
          </p:nvSpPr>
          <p:spPr>
            <a:xfrm>
              <a:off x="4579697" y="2550304"/>
              <a:ext cx="1350032" cy="1350032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12"/>
            <p:cNvSpPr/>
            <p:nvPr/>
          </p:nvSpPr>
          <p:spPr>
            <a:xfrm>
              <a:off x="5376722" y="1031507"/>
              <a:ext cx="1350032" cy="1350032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椭圆 13"/>
            <p:cNvSpPr/>
            <p:nvPr/>
          </p:nvSpPr>
          <p:spPr>
            <a:xfrm>
              <a:off x="6748624" y="1837300"/>
              <a:ext cx="1350032" cy="1350032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椭圆 14"/>
            <p:cNvSpPr/>
            <p:nvPr/>
          </p:nvSpPr>
          <p:spPr>
            <a:xfrm>
              <a:off x="7307488" y="1086063"/>
              <a:ext cx="232304" cy="232304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15"/>
            <p:cNvSpPr/>
            <p:nvPr/>
          </p:nvSpPr>
          <p:spPr>
            <a:xfrm>
              <a:off x="4212494" y="1261665"/>
              <a:ext cx="277108" cy="277108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16"/>
            <p:cNvSpPr/>
            <p:nvPr/>
          </p:nvSpPr>
          <p:spPr>
            <a:xfrm flipH="1">
              <a:off x="3387193" y="2395322"/>
              <a:ext cx="189470" cy="189470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17"/>
            <p:cNvSpPr/>
            <p:nvPr/>
          </p:nvSpPr>
          <p:spPr>
            <a:xfrm flipH="1">
              <a:off x="3176036" y="1281314"/>
              <a:ext cx="77394" cy="77394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19"/>
            <p:cNvSpPr/>
            <p:nvPr/>
          </p:nvSpPr>
          <p:spPr>
            <a:xfrm flipH="1">
              <a:off x="3642221" y="3607857"/>
              <a:ext cx="189470" cy="189470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20"/>
            <p:cNvSpPr/>
            <p:nvPr/>
          </p:nvSpPr>
          <p:spPr>
            <a:xfrm flipH="1">
              <a:off x="2894610" y="3188976"/>
              <a:ext cx="77394" cy="77394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21"/>
            <p:cNvSpPr/>
            <p:nvPr/>
          </p:nvSpPr>
          <p:spPr>
            <a:xfrm flipH="1">
              <a:off x="8474876" y="2549186"/>
              <a:ext cx="189470" cy="18947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22"/>
            <p:cNvSpPr/>
            <p:nvPr/>
          </p:nvSpPr>
          <p:spPr>
            <a:xfrm flipH="1">
              <a:off x="8404287" y="1401862"/>
              <a:ext cx="77394" cy="77394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23"/>
            <p:cNvSpPr/>
            <p:nvPr/>
          </p:nvSpPr>
          <p:spPr>
            <a:xfrm flipH="1">
              <a:off x="9069415" y="2318726"/>
              <a:ext cx="77394" cy="77394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24"/>
            <p:cNvSpPr/>
            <p:nvPr/>
          </p:nvSpPr>
          <p:spPr>
            <a:xfrm flipH="1">
              <a:off x="8031195" y="3588147"/>
              <a:ext cx="189470" cy="189470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25"/>
            <p:cNvSpPr/>
            <p:nvPr/>
          </p:nvSpPr>
          <p:spPr>
            <a:xfrm flipH="1">
              <a:off x="9048377" y="3285681"/>
              <a:ext cx="77394" cy="77394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26"/>
            <p:cNvSpPr/>
            <p:nvPr/>
          </p:nvSpPr>
          <p:spPr>
            <a:xfrm>
              <a:off x="5889491" y="2775329"/>
              <a:ext cx="1350032" cy="1350032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27"/>
            <p:cNvSpPr/>
            <p:nvPr/>
          </p:nvSpPr>
          <p:spPr>
            <a:xfrm>
              <a:off x="4901123" y="1529599"/>
              <a:ext cx="2247442" cy="2247442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3"/>
            <p:cNvSpPr txBox="1">
              <a:spLocks noChangeArrowheads="1"/>
            </p:cNvSpPr>
            <p:nvPr/>
          </p:nvSpPr>
          <p:spPr bwMode="auto">
            <a:xfrm>
              <a:off x="1602847" y="4519339"/>
              <a:ext cx="8996438" cy="677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1574"/>
              </p:ext>
            </p:extLst>
          </p:nvPr>
        </p:nvGraphicFramePr>
        <p:xfrm>
          <a:off x="1022268" y="2190093"/>
          <a:ext cx="10181448" cy="386014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05418">
                  <a:extLst>
                    <a:ext uri="{9D8B030D-6E8A-4147-A177-3AD203B41FA5}">
                      <a16:colId xmlns:a16="http://schemas.microsoft.com/office/drawing/2014/main" val="3527171323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3518784126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18271157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85762203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102399602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79173344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1698633583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107212725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2826675078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3680738149"/>
                    </a:ext>
                  </a:extLst>
                </a:gridCol>
                <a:gridCol w="877603">
                  <a:extLst>
                    <a:ext uri="{9D8B030D-6E8A-4147-A177-3AD203B41FA5}">
                      <a16:colId xmlns:a16="http://schemas.microsoft.com/office/drawing/2014/main" val="2714581285"/>
                    </a:ext>
                  </a:extLst>
                </a:gridCol>
              </a:tblGrid>
              <a:tr h="373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任務名稱</a:t>
                      </a:r>
                      <a:endParaRPr lang="zh-TW" altLang="en-US" b="1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月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0178081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初步構思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6829724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選定主題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4624870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撰寫程式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04009186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網頁設計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9318909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軟體測試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331460"/>
                  </a:ext>
                </a:extLst>
              </a:tr>
              <a:tr h="56715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系統維護</a:t>
                      </a:r>
                      <a:endParaRPr lang="zh-TW" altLang="en-US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8412678"/>
                  </a:ext>
                </a:extLst>
              </a:tr>
            </a:tbl>
          </a:graphicData>
        </a:graphic>
      </p:graphicFrame>
      <p:sp>
        <p:nvSpPr>
          <p:cNvPr id="78" name="圓角矩形 77"/>
          <p:cNvSpPr/>
          <p:nvPr/>
        </p:nvSpPr>
        <p:spPr>
          <a:xfrm>
            <a:off x="2448843" y="2922416"/>
            <a:ext cx="1014793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2448842" y="3479262"/>
            <a:ext cx="1587449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4036291" y="4036108"/>
            <a:ext cx="4813351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/>
          <p:cNvSpPr/>
          <p:nvPr/>
        </p:nvSpPr>
        <p:spPr>
          <a:xfrm>
            <a:off x="5177388" y="4583718"/>
            <a:ext cx="4314093" cy="468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圓角矩形 81"/>
          <p:cNvSpPr/>
          <p:nvPr/>
        </p:nvSpPr>
        <p:spPr>
          <a:xfrm>
            <a:off x="6419275" y="5178589"/>
            <a:ext cx="3847753" cy="4571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10267028" y="5705257"/>
            <a:ext cx="936688" cy="582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4574952" y="573711"/>
            <a:ext cx="372534" cy="41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1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683032" y="1608711"/>
            <a:ext cx="8879374" cy="3778546"/>
            <a:chOff x="1646086" y="1368566"/>
            <a:chExt cx="8879374" cy="3778546"/>
          </a:xfrm>
        </p:grpSpPr>
        <p:sp>
          <p:nvSpPr>
            <p:cNvPr id="4" name="椭圆 52"/>
            <p:cNvSpPr/>
            <p:nvPr/>
          </p:nvSpPr>
          <p:spPr>
            <a:xfrm>
              <a:off x="4226580" y="2022264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15"/>
            <p:cNvSpPr/>
            <p:nvPr/>
          </p:nvSpPr>
          <p:spPr>
            <a:xfrm>
              <a:off x="5837697" y="2326722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16"/>
            <p:cNvSpPr/>
            <p:nvPr/>
          </p:nvSpPr>
          <p:spPr>
            <a:xfrm>
              <a:off x="3143260" y="2235444"/>
              <a:ext cx="1920268" cy="1920268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18"/>
            <p:cNvSpPr/>
            <p:nvPr/>
          </p:nvSpPr>
          <p:spPr>
            <a:xfrm>
              <a:off x="4608300" y="1470975"/>
              <a:ext cx="1920268" cy="1920268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19"/>
            <p:cNvSpPr/>
            <p:nvPr/>
          </p:nvSpPr>
          <p:spPr>
            <a:xfrm>
              <a:off x="5696111" y="2814248"/>
              <a:ext cx="1920268" cy="1920268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20"/>
            <p:cNvSpPr/>
            <p:nvPr/>
          </p:nvSpPr>
          <p:spPr>
            <a:xfrm>
              <a:off x="7082671" y="1939755"/>
              <a:ext cx="1920268" cy="1920268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21"/>
            <p:cNvSpPr/>
            <p:nvPr/>
          </p:nvSpPr>
          <p:spPr>
            <a:xfrm>
              <a:off x="7302079" y="1368566"/>
              <a:ext cx="330428" cy="330428"/>
            </a:xfrm>
            <a:prstGeom prst="ellipse">
              <a:avLst/>
            </a:prstGeom>
            <a:solidFill>
              <a:srgbClr val="4CC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2"/>
            <p:cNvSpPr/>
            <p:nvPr/>
          </p:nvSpPr>
          <p:spPr>
            <a:xfrm>
              <a:off x="7359400" y="4600898"/>
              <a:ext cx="546214" cy="546214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24"/>
            <p:cNvSpPr/>
            <p:nvPr/>
          </p:nvSpPr>
          <p:spPr>
            <a:xfrm>
              <a:off x="3776548" y="1399079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5"/>
            <p:cNvSpPr/>
            <p:nvPr/>
          </p:nvSpPr>
          <p:spPr>
            <a:xfrm>
              <a:off x="4847400" y="4525135"/>
              <a:ext cx="432256" cy="432256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6"/>
            <p:cNvSpPr/>
            <p:nvPr/>
          </p:nvSpPr>
          <p:spPr>
            <a:xfrm flipH="1">
              <a:off x="2598770" y="2400341"/>
              <a:ext cx="228245" cy="228245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27"/>
            <p:cNvSpPr/>
            <p:nvPr/>
          </p:nvSpPr>
          <p:spPr>
            <a:xfrm flipH="1">
              <a:off x="2279270" y="1533258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28"/>
            <p:cNvSpPr/>
            <p:nvPr/>
          </p:nvSpPr>
          <p:spPr>
            <a:xfrm flipH="1">
              <a:off x="1751750" y="2286015"/>
              <a:ext cx="93232" cy="93232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41"/>
            <p:cNvSpPr/>
            <p:nvPr/>
          </p:nvSpPr>
          <p:spPr>
            <a:xfrm>
              <a:off x="3470884" y="4458192"/>
              <a:ext cx="394156" cy="394156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2"/>
            <p:cNvSpPr/>
            <p:nvPr/>
          </p:nvSpPr>
          <p:spPr>
            <a:xfrm flipH="1">
              <a:off x="2450874" y="3799595"/>
              <a:ext cx="228245" cy="228245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43"/>
            <p:cNvSpPr/>
            <p:nvPr/>
          </p:nvSpPr>
          <p:spPr>
            <a:xfrm flipH="1">
              <a:off x="1646086" y="3254951"/>
              <a:ext cx="93232" cy="93232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44"/>
            <p:cNvSpPr/>
            <p:nvPr/>
          </p:nvSpPr>
          <p:spPr>
            <a:xfrm flipH="1">
              <a:off x="1892926" y="4401131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45"/>
            <p:cNvSpPr/>
            <p:nvPr/>
          </p:nvSpPr>
          <p:spPr>
            <a:xfrm flipH="1">
              <a:off x="9482336" y="2766377"/>
              <a:ext cx="228245" cy="228245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46"/>
            <p:cNvSpPr/>
            <p:nvPr/>
          </p:nvSpPr>
          <p:spPr>
            <a:xfrm flipH="1">
              <a:off x="9599880" y="1609791"/>
              <a:ext cx="93232" cy="93232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47"/>
            <p:cNvSpPr/>
            <p:nvPr/>
          </p:nvSpPr>
          <p:spPr>
            <a:xfrm flipH="1">
              <a:off x="10265008" y="2526655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48"/>
            <p:cNvSpPr/>
            <p:nvPr/>
          </p:nvSpPr>
          <p:spPr>
            <a:xfrm>
              <a:off x="8663692" y="4383597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49"/>
            <p:cNvSpPr/>
            <p:nvPr/>
          </p:nvSpPr>
          <p:spPr>
            <a:xfrm flipH="1">
              <a:off x="9404790" y="3749729"/>
              <a:ext cx="228245" cy="228245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50"/>
            <p:cNvSpPr/>
            <p:nvPr/>
          </p:nvSpPr>
          <p:spPr>
            <a:xfrm flipH="1">
              <a:off x="10432228" y="3466716"/>
              <a:ext cx="93232" cy="93232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51"/>
            <p:cNvSpPr/>
            <p:nvPr/>
          </p:nvSpPr>
          <p:spPr>
            <a:xfrm flipH="1">
              <a:off x="10053327" y="4319568"/>
              <a:ext cx="128180" cy="12818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067745" y="3143640"/>
            <a:ext cx="7887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https://github.com/hh216822/abc</a:t>
            </a:r>
            <a:endParaRPr lang="zh-TW" alt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646086" y="1368566"/>
            <a:ext cx="8879374" cy="3778546"/>
            <a:chOff x="1646086" y="1368566"/>
            <a:chExt cx="8879374" cy="3778546"/>
          </a:xfrm>
        </p:grpSpPr>
        <p:sp>
          <p:nvSpPr>
            <p:cNvPr id="53" name="椭圆 52"/>
            <p:cNvSpPr/>
            <p:nvPr/>
          </p:nvSpPr>
          <p:spPr>
            <a:xfrm>
              <a:off x="4226580" y="2022264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837697" y="2326722"/>
              <a:ext cx="1875836" cy="1875836"/>
            </a:xfrm>
            <a:prstGeom prst="ellipse">
              <a:avLst/>
            </a:prstGeom>
            <a:solidFill>
              <a:srgbClr val="F3C301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43260" y="2235444"/>
              <a:ext cx="1920268" cy="1920268"/>
            </a:xfrm>
            <a:prstGeom prst="ellipse">
              <a:avLst/>
            </a:prstGeom>
            <a:solidFill>
              <a:srgbClr val="00C3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謝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08300" y="1470975"/>
              <a:ext cx="1920268" cy="1920268"/>
            </a:xfrm>
            <a:prstGeom prst="ellipse">
              <a:avLst/>
            </a:prstGeom>
            <a:solidFill>
              <a:srgbClr val="028985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謝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696111" y="2814248"/>
              <a:ext cx="1920268" cy="1920268"/>
            </a:xfrm>
            <a:prstGeom prst="ellipse">
              <a:avLst/>
            </a:prstGeom>
            <a:solidFill>
              <a:srgbClr val="E94E6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觀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082671" y="1939755"/>
              <a:ext cx="1920268" cy="1920268"/>
            </a:xfrm>
            <a:prstGeom prst="ellipse">
              <a:avLst/>
            </a:prstGeom>
            <a:solidFill>
              <a:srgbClr val="DE6E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  <a:endPara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302079" y="1368566"/>
              <a:ext cx="330428" cy="330428"/>
            </a:xfrm>
            <a:prstGeom prst="ellipse">
              <a:avLst/>
            </a:prstGeom>
            <a:solidFill>
              <a:srgbClr val="4CC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359400" y="4600898"/>
              <a:ext cx="546214" cy="546214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76548" y="1399079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47400" y="4525135"/>
              <a:ext cx="432256" cy="432256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2598770" y="2400341"/>
              <a:ext cx="228245" cy="228245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279270" y="1533258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flipH="1">
              <a:off x="1751750" y="2286015"/>
              <a:ext cx="93232" cy="93232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70884" y="4458192"/>
              <a:ext cx="394156" cy="394156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2450874" y="3799595"/>
              <a:ext cx="228245" cy="228245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1646086" y="3254951"/>
              <a:ext cx="93232" cy="93232"/>
            </a:xfrm>
            <a:prstGeom prst="ellipse">
              <a:avLst/>
            </a:prstGeom>
            <a:solidFill>
              <a:srgbClr val="01D4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1892926" y="4401131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9482336" y="2766377"/>
              <a:ext cx="228245" cy="228245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9599880" y="1609791"/>
              <a:ext cx="93232" cy="93232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0265008" y="2526655"/>
              <a:ext cx="93232" cy="93232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663692" y="4383597"/>
              <a:ext cx="394156" cy="394156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9404790" y="3749729"/>
              <a:ext cx="228245" cy="228245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10432228" y="3466716"/>
              <a:ext cx="93232" cy="93232"/>
            </a:xfrm>
            <a:prstGeom prst="ellipse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10053327" y="4319568"/>
              <a:ext cx="128180" cy="128180"/>
            </a:xfrm>
            <a:prstGeom prst="ellipse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2773507" y="1193373"/>
            <a:ext cx="1343980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前言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前言"/>
          <p:cNvSpPr>
            <a:spLocks noChangeArrowheads="1"/>
          </p:cNvSpPr>
          <p:nvPr/>
        </p:nvSpPr>
        <p:spPr bwMode="auto">
          <a:xfrm>
            <a:off x="3916506" y="1467301"/>
            <a:ext cx="1998679" cy="43089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algn="ctr"/>
            <a:r>
              <a:rPr lang="en-US" altLang="zh-CN" sz="2200" b="0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Introduction</a:t>
            </a:r>
            <a:endParaRPr lang="zh-CN" altLang="en-US" sz="2200" b="0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55808" y="2936531"/>
            <a:ext cx="7424367" cy="204305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印尼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設立海外投票機制，讓本國人在其他國家進行投票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例如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：印尼人來台灣工作，在印尼選舉時，可在台灣進行投票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導致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開票時間常常拉長至一個月或以上的時間，所以我們打算解決此項問題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利用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區塊鏈的不可修改性和公開性來進行此作業，來加速時程。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9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28" grpId="0"/>
      <p:bldP spid="30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043941" y="4209653"/>
            <a:ext cx="8495619" cy="755738"/>
            <a:chOff x="2692962" y="4209653"/>
            <a:chExt cx="8495619" cy="755738"/>
          </a:xfrm>
        </p:grpSpPr>
        <p:grpSp>
          <p:nvGrpSpPr>
            <p:cNvPr id="4" name="群組 3"/>
            <p:cNvGrpSpPr/>
            <p:nvPr/>
          </p:nvGrpSpPr>
          <p:grpSpPr>
            <a:xfrm>
              <a:off x="2692962" y="4209653"/>
              <a:ext cx="4323854" cy="755738"/>
              <a:chOff x="2276105" y="4209653"/>
              <a:chExt cx="4323854" cy="75573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446343" y="4330676"/>
                <a:ext cx="3153616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類別圖</a:t>
                </a:r>
                <a:endPara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276105" y="4209653"/>
                <a:ext cx="1201290" cy="755738"/>
                <a:chOff x="6419118" y="1211527"/>
                <a:chExt cx="1201290" cy="755738"/>
              </a:xfrm>
            </p:grpSpPr>
            <p:sp>
              <p:nvSpPr>
                <p:cNvPr id="15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00C3D9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419118" y="1239805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5" name="群組 4"/>
            <p:cNvGrpSpPr/>
            <p:nvPr/>
          </p:nvGrpSpPr>
          <p:grpSpPr>
            <a:xfrm>
              <a:off x="6036992" y="4209653"/>
              <a:ext cx="5151589" cy="755738"/>
              <a:chOff x="6292485" y="4209653"/>
              <a:chExt cx="5151589" cy="75573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472854" y="4330676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循序</a:t>
                </a:r>
                <a:r>
                  <a:rPr lang="zh-TW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圖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292485" y="4209653"/>
                <a:ext cx="1201290" cy="755738"/>
                <a:chOff x="6432565" y="1211527"/>
                <a:chExt cx="1201290" cy="755738"/>
              </a:xfrm>
            </p:grpSpPr>
            <p:sp>
              <p:nvSpPr>
                <p:cNvPr id="18" name="任意多边形 83"/>
                <p:cNvSpPr/>
                <p:nvPr/>
              </p:nvSpPr>
              <p:spPr bwMode="auto">
                <a:xfrm rot="16377237">
                  <a:off x="6668380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DE6E0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432565" y="1253252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B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8290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494951" y="5317517"/>
            <a:ext cx="11363583" cy="782632"/>
            <a:chOff x="1079322" y="5317517"/>
            <a:chExt cx="11363583" cy="782632"/>
          </a:xfrm>
        </p:grpSpPr>
        <p:grpSp>
          <p:nvGrpSpPr>
            <p:cNvPr id="2" name="群組 1"/>
            <p:cNvGrpSpPr/>
            <p:nvPr/>
          </p:nvGrpSpPr>
          <p:grpSpPr>
            <a:xfrm>
              <a:off x="1079322" y="5344411"/>
              <a:ext cx="5154905" cy="755738"/>
              <a:chOff x="2262658" y="5344411"/>
              <a:chExt cx="5154905" cy="75573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446343" y="5451987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測試計畫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2262658" y="5344411"/>
                <a:ext cx="1201290" cy="755738"/>
                <a:chOff x="6405671" y="1211527"/>
                <a:chExt cx="1201290" cy="755738"/>
              </a:xfrm>
            </p:grpSpPr>
            <p:sp>
              <p:nvSpPr>
                <p:cNvPr id="21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E94E6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405671" y="1253252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4275435" y="5344411"/>
              <a:ext cx="5151589" cy="755738"/>
              <a:chOff x="6292485" y="5344411"/>
              <a:chExt cx="5151589" cy="75573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472854" y="5438540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執行報告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6292485" y="5344411"/>
                <a:ext cx="1201290" cy="755738"/>
                <a:chOff x="6419118" y="1211527"/>
                <a:chExt cx="1201290" cy="755738"/>
              </a:xfrm>
            </p:grpSpPr>
            <p:sp>
              <p:nvSpPr>
                <p:cNvPr id="24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028985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419118" y="1266699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9" name="群組 38"/>
            <p:cNvGrpSpPr/>
            <p:nvPr/>
          </p:nvGrpSpPr>
          <p:grpSpPr>
            <a:xfrm>
              <a:off x="7274789" y="5317517"/>
              <a:ext cx="5168116" cy="755738"/>
              <a:chOff x="6275958" y="5344411"/>
              <a:chExt cx="5168116" cy="75573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472854" y="5447776"/>
                <a:ext cx="3971220" cy="461655"/>
              </a:xfrm>
              <a:prstGeom prst="rect">
                <a:avLst/>
              </a:prstGeom>
            </p:spPr>
            <p:txBody>
              <a:bodyPr wrap="square" lIns="0" tIns="45715" rIns="91431" bIns="45715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GitHub</a:t>
                </a:r>
                <a:r>
                  <a:rPr lang="zh-TW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展示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组合 22"/>
              <p:cNvGrpSpPr/>
              <p:nvPr/>
            </p:nvGrpSpPr>
            <p:grpSpPr>
              <a:xfrm>
                <a:off x="6275958" y="5344411"/>
                <a:ext cx="1201290" cy="755738"/>
                <a:chOff x="6402591" y="1211527"/>
                <a:chExt cx="1201290" cy="755738"/>
              </a:xfrm>
            </p:grpSpPr>
            <p:sp>
              <p:nvSpPr>
                <p:cNvPr id="49" name="任意多边形 83"/>
                <p:cNvSpPr/>
                <p:nvPr/>
              </p:nvSpPr>
              <p:spPr bwMode="auto">
                <a:xfrm rot="16377237">
                  <a:off x="6641486" y="1212289"/>
                  <a:ext cx="755738" cy="754214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TextBox 24"/>
                <p:cNvSpPr txBox="1"/>
                <p:nvPr/>
              </p:nvSpPr>
              <p:spPr>
                <a:xfrm>
                  <a:off x="6402591" y="1282325"/>
                  <a:ext cx="12012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spc="-3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</a:t>
                  </a:r>
                  <a:endParaRPr lang="zh-CN" altLang="en-US" sz="3600" b="1" spc="-3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019734" y="-96147"/>
            <a:ext cx="2362200" cy="2362200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184" y="-1485004"/>
            <a:ext cx="2970007" cy="2970007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78137" y="703953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8785411" y="5943918"/>
            <a:ext cx="2362200" cy="2362200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10328461" y="4938078"/>
            <a:ext cx="3124200" cy="3124200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9547411" y="4938078"/>
            <a:ext cx="1562100" cy="1562100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8"/>
          <p:cNvSpPr>
            <a:spLocks noChangeArrowheads="1"/>
          </p:cNvSpPr>
          <p:nvPr/>
        </p:nvSpPr>
        <p:spPr bwMode="auto">
          <a:xfrm>
            <a:off x="2773507" y="1193373"/>
            <a:ext cx="1343980" cy="707892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方正兰亭黑_GBK" pitchFamily="2" charset="-122"/>
              </a:rPr>
              <a:t>前言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C3D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前言"/>
          <p:cNvSpPr>
            <a:spLocks noChangeArrowheads="1"/>
          </p:cNvSpPr>
          <p:nvPr/>
        </p:nvSpPr>
        <p:spPr bwMode="auto">
          <a:xfrm>
            <a:off x="3916506" y="1467301"/>
            <a:ext cx="1998679" cy="43089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 lIns="91446" tIns="45723" rIns="91446" bIns="45723">
            <a:spAutoFit/>
          </a:bodyPr>
          <a:lstStyle/>
          <a:p>
            <a:pPr algn="ctr"/>
            <a:r>
              <a:rPr lang="en-US" altLang="zh-CN" sz="2200" b="0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Introduction</a:t>
            </a:r>
            <a:endParaRPr lang="zh-CN" altLang="en-US" sz="2200" b="0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2055808" y="2936531"/>
            <a:ext cx="7424367" cy="2043053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4" tIns="36287" rIns="72574" bIns="36287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印尼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設立海外投票機制，讓本國人在其他國家進行投票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例如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：印尼人來台灣工作，在印尼選舉時，可在台灣進行投票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導致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開票時間常常拉長至一個月或以上的時間，所以我們打算解決此項問題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>
              <a:lnSpc>
                <a:spcPct val="200000"/>
              </a:lnSpc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利用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區塊鏈的不可修改性和公開性來進行此作業，來加速時程。</a:t>
            </a:r>
          </a:p>
        </p:txBody>
      </p:sp>
      <p:sp>
        <p:nvSpPr>
          <p:cNvPr id="30" name="矩形 5"/>
          <p:cNvSpPr>
            <a:spLocks noChangeArrowheads="1"/>
          </p:cNvSpPr>
          <p:nvPr/>
        </p:nvSpPr>
        <p:spPr bwMode="auto">
          <a:xfrm>
            <a:off x="1744492" y="2039752"/>
            <a:ext cx="8047000" cy="3836613"/>
          </a:xfrm>
          <a:prstGeom prst="rect">
            <a:avLst/>
          </a:prstGeom>
          <a:noFill/>
          <a:ln w="19050">
            <a:solidFill>
              <a:srgbClr val="00C3D9"/>
            </a:solidFill>
            <a:bevel/>
            <a:headEnd/>
            <a:tailEnd/>
          </a:ln>
        </p:spPr>
        <p:txBody>
          <a:bodyPr lIns="68589" tIns="34295" rIns="68589" bIns="34295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8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20" grpId="0" animBg="1"/>
      <p:bldP spid="26" grpId="0" animBg="1"/>
      <p:bldP spid="27" grpId="0"/>
      <p:bldP spid="28" grpId="0"/>
      <p:bldP spid="3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類別圖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2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59330" cy="710452"/>
            <a:chOff x="3879320" y="484463"/>
            <a:chExt cx="335933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09750" y="629120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類別圖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06269"/>
              </p:ext>
            </p:extLst>
          </p:nvPr>
        </p:nvGraphicFramePr>
        <p:xfrm>
          <a:off x="5234492" y="1852475"/>
          <a:ext cx="1287276" cy="1738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投票系統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9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登入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發起投票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投票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查詢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51024"/>
              </p:ext>
            </p:extLst>
          </p:nvPr>
        </p:nvGraphicFramePr>
        <p:xfrm>
          <a:off x="6814073" y="1969708"/>
          <a:ext cx="1711362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1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查詢用戶基本資料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99406"/>
              </p:ext>
            </p:extLst>
          </p:nvPr>
        </p:nvGraphicFramePr>
        <p:xfrm>
          <a:off x="6420778" y="4345354"/>
          <a:ext cx="1287276" cy="17386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9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修改用戶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新增用戶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r>
                        <a:rPr lang="zh-TW" altLang="en-US" sz="1400" dirty="0" smtClean="0"/>
                        <a:t>刪除用戶</a:t>
                      </a:r>
                      <a:r>
                        <a:rPr lang="en-US" altLang="zh-TW" sz="1400" dirty="0" smtClean="0"/>
                        <a:t>()</a:t>
                      </a:r>
                    </a:p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>
            <a:stCxn id="12" idx="3"/>
            <a:endCxn id="45" idx="1"/>
          </p:cNvCxnSpPr>
          <p:nvPr/>
        </p:nvCxnSpPr>
        <p:spPr>
          <a:xfrm>
            <a:off x="6521768" y="2721811"/>
            <a:ext cx="292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500"/>
              </p:ext>
            </p:extLst>
          </p:nvPr>
        </p:nvGraphicFramePr>
        <p:xfrm>
          <a:off x="8799434" y="1944571"/>
          <a:ext cx="1287276" cy="1554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76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身分證字號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性別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姓名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年齡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29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8525435" y="2938219"/>
            <a:ext cx="273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45066"/>
              </p:ext>
            </p:extLst>
          </p:nvPr>
        </p:nvGraphicFramePr>
        <p:xfrm>
          <a:off x="10730753" y="2081181"/>
          <a:ext cx="1316914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用戶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stCxn id="47" idx="3"/>
            <a:endCxn id="58" idx="1"/>
          </p:cNvCxnSpPr>
          <p:nvPr/>
        </p:nvCxnSpPr>
        <p:spPr>
          <a:xfrm flipV="1">
            <a:off x="10086710" y="2538381"/>
            <a:ext cx="644043" cy="18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46" idx="1"/>
          </p:cNvCxnSpPr>
          <p:nvPr/>
        </p:nvCxnSpPr>
        <p:spPr>
          <a:xfrm>
            <a:off x="6111494" y="3591147"/>
            <a:ext cx="309284" cy="162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79844"/>
              </p:ext>
            </p:extLst>
          </p:nvPr>
        </p:nvGraphicFramePr>
        <p:xfrm>
          <a:off x="8425433" y="5050228"/>
          <a:ext cx="1836728" cy="124808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88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1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管理人員身份證字號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管理人員姓名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9" name="直線單箭頭接點 78"/>
          <p:cNvCxnSpPr>
            <a:stCxn id="46" idx="3"/>
            <a:endCxn id="78" idx="1"/>
          </p:cNvCxnSpPr>
          <p:nvPr/>
        </p:nvCxnSpPr>
        <p:spPr>
          <a:xfrm>
            <a:off x="7708054" y="5214690"/>
            <a:ext cx="717379" cy="459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4906"/>
              </p:ext>
            </p:extLst>
          </p:nvPr>
        </p:nvGraphicFramePr>
        <p:xfrm>
          <a:off x="10605247" y="5444480"/>
          <a:ext cx="1443317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管理人員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8" name="直線單箭頭接點 87"/>
          <p:cNvCxnSpPr>
            <a:stCxn id="78" idx="3"/>
            <a:endCxn id="86" idx="1"/>
          </p:cNvCxnSpPr>
          <p:nvPr/>
        </p:nvCxnSpPr>
        <p:spPr>
          <a:xfrm>
            <a:off x="10262161" y="5674271"/>
            <a:ext cx="343086" cy="22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116" idx="3"/>
          </p:cNvCxnSpPr>
          <p:nvPr/>
        </p:nvCxnSpPr>
        <p:spPr>
          <a:xfrm flipH="1" flipV="1">
            <a:off x="2816700" y="2250035"/>
            <a:ext cx="338872" cy="239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21575"/>
              </p:ext>
            </p:extLst>
          </p:nvPr>
        </p:nvGraphicFramePr>
        <p:xfrm>
          <a:off x="3887993" y="4692604"/>
          <a:ext cx="1622030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投票發起人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發起投票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>
            <a:stCxn id="12" idx="2"/>
            <a:endCxn id="95" idx="3"/>
          </p:cNvCxnSpPr>
          <p:nvPr/>
        </p:nvCxnSpPr>
        <p:spPr>
          <a:xfrm flipH="1">
            <a:off x="5510023" y="3591147"/>
            <a:ext cx="368107" cy="185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0040"/>
              </p:ext>
            </p:extLst>
          </p:nvPr>
        </p:nvGraphicFramePr>
        <p:xfrm>
          <a:off x="3010991" y="2938219"/>
          <a:ext cx="1622030" cy="150420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查詢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03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03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查詢票數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" name="直線單箭頭接點 102"/>
          <p:cNvCxnSpPr>
            <a:endCxn id="101" idx="3"/>
          </p:cNvCxnSpPr>
          <p:nvPr/>
        </p:nvCxnSpPr>
        <p:spPr>
          <a:xfrm flipH="1">
            <a:off x="4633021" y="3351803"/>
            <a:ext cx="601471" cy="33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86587"/>
              </p:ext>
            </p:extLst>
          </p:nvPr>
        </p:nvGraphicFramePr>
        <p:xfrm>
          <a:off x="1534747" y="1792835"/>
          <a:ext cx="1281953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候選人編號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49220"/>
              </p:ext>
            </p:extLst>
          </p:nvPr>
        </p:nvGraphicFramePr>
        <p:xfrm>
          <a:off x="3156473" y="1693163"/>
          <a:ext cx="1316914" cy="9665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投票</a:t>
                      </a:r>
                      <a:r>
                        <a:rPr lang="en-US" altLang="zh-TW" sz="1400" dirty="0" smtClean="0"/>
                        <a:t>UI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選擇候選人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6" name="直線單箭頭接點 135"/>
          <p:cNvCxnSpPr>
            <a:stCxn id="12" idx="1"/>
            <a:endCxn id="123" idx="3"/>
          </p:cNvCxnSpPr>
          <p:nvPr/>
        </p:nvCxnSpPr>
        <p:spPr>
          <a:xfrm flipH="1" flipV="1">
            <a:off x="4473387" y="2176457"/>
            <a:ext cx="761105" cy="54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91044"/>
              </p:ext>
            </p:extLst>
          </p:nvPr>
        </p:nvGraphicFramePr>
        <p:xfrm>
          <a:off x="17032" y="1807411"/>
          <a:ext cx="1399392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計票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取得票數紀錄</a:t>
                      </a:r>
                      <a:r>
                        <a:rPr lang="en-US" altLang="zh-TW" sz="14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1" name="直線單箭頭接點 150"/>
          <p:cNvCxnSpPr>
            <a:stCxn id="116" idx="1"/>
            <a:endCxn id="150" idx="3"/>
          </p:cNvCxnSpPr>
          <p:nvPr/>
        </p:nvCxnSpPr>
        <p:spPr>
          <a:xfrm flipH="1">
            <a:off x="1416424" y="2250035"/>
            <a:ext cx="118323" cy="1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0" idx="2"/>
          </p:cNvCxnSpPr>
          <p:nvPr/>
        </p:nvCxnSpPr>
        <p:spPr>
          <a:xfrm>
            <a:off x="716728" y="2721811"/>
            <a:ext cx="520401" cy="1204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表格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84147"/>
              </p:ext>
            </p:extLst>
          </p:nvPr>
        </p:nvGraphicFramePr>
        <p:xfrm>
          <a:off x="1326327" y="3351803"/>
          <a:ext cx="1281953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smtClean="0"/>
                        <a:t>查詢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>
            <a:endCxn id="193" idx="3"/>
          </p:cNvCxnSpPr>
          <p:nvPr/>
        </p:nvCxnSpPr>
        <p:spPr>
          <a:xfrm flipH="1" flipV="1">
            <a:off x="2608280" y="3809003"/>
            <a:ext cx="402711" cy="27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77918"/>
              </p:ext>
            </p:extLst>
          </p:nvPr>
        </p:nvGraphicFramePr>
        <p:xfrm>
          <a:off x="2078661" y="4631830"/>
          <a:ext cx="1444468" cy="16257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候選人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39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性別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姓名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年齡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33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>
            <a:endCxn id="42" idx="3"/>
          </p:cNvCxnSpPr>
          <p:nvPr/>
        </p:nvCxnSpPr>
        <p:spPr>
          <a:xfrm flipH="1" flipV="1">
            <a:off x="3523129" y="5444706"/>
            <a:ext cx="343086" cy="330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21394"/>
              </p:ext>
            </p:extLst>
          </p:nvPr>
        </p:nvGraphicFramePr>
        <p:xfrm>
          <a:off x="386380" y="4860777"/>
          <a:ext cx="1316914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候選人</a:t>
                      </a:r>
                      <a:r>
                        <a:rPr lang="en-US" altLang="zh-TW" sz="1400" dirty="0" smtClean="0"/>
                        <a:t>DB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8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4">
                <a:tc>
                  <a:txBody>
                    <a:bodyPr/>
                    <a:lstStyle/>
                    <a:p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>
            <a:stCxn id="42" idx="1"/>
            <a:endCxn id="49" idx="3"/>
          </p:cNvCxnSpPr>
          <p:nvPr/>
        </p:nvCxnSpPr>
        <p:spPr>
          <a:xfrm flipH="1" flipV="1">
            <a:off x="1703294" y="5317977"/>
            <a:ext cx="375367" cy="12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TW" altLang="en-US" sz="6000" b="1" dirty="0" smtClean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循序圖</a:t>
            </a:r>
            <a:endParaRPr lang="zh-CN" altLang="en-US" sz="6000" b="1" dirty="0">
              <a:solidFill>
                <a:srgbClr val="00C3D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656634" cy="710452"/>
            <a:chOff x="3879320" y="484463"/>
            <a:chExt cx="3656634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589772" y="627866"/>
              <a:ext cx="2946182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投票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人基本資料作業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45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46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管理人員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直線接點 48"/>
          <p:cNvCxnSpPr>
            <a:stCxn id="46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用戶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直線接點 52"/>
          <p:cNvCxnSpPr>
            <a:stCxn id="52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47" idx="3"/>
            <a:endCxn id="52" idx="1"/>
          </p:cNvCxnSpPr>
          <p:nvPr/>
        </p:nvCxnSpPr>
        <p:spPr>
          <a:xfrm>
            <a:off x="3104082" y="2053638"/>
            <a:ext cx="4886679" cy="787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142487" y="1716305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Create()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2819718" y="3280303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 flipV="1">
            <a:off x="2819713" y="38036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2819718" y="4338734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2819713" y="4862111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2819718" y="5306603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 flipV="1">
            <a:off x="2819713" y="58299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2819718" y="6220684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2819713" y="6744061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5087136" y="290176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InputName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949726" y="3469612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949726" y="3996296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InputSexuality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184530" y="4923881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InputAge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619513" y="5816056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InputIdentityCard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umber</a:t>
            </a:r>
            <a:r>
              <a:rPr lang="en-US" altLang="zh-TW" dirty="0" smtClean="0"/>
              <a:t> 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997184" y="4435688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979410" y="5395687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024315" y="6289753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92435" cy="710452"/>
            <a:chOff x="3879320" y="484463"/>
            <a:chExt cx="3392435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42855" y="616274"/>
              <a:ext cx="2628900" cy="43476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cap="small" dirty="0" smtClean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發起</a:t>
              </a:r>
              <a:r>
                <a:rPr lang="zh-TW" altLang="en-US" sz="24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作業</a:t>
              </a:r>
              <a:endParaRPr lang="en-US" sz="24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9" name="Google Shape;118;p14"/>
          <p:cNvGrpSpPr/>
          <p:nvPr/>
        </p:nvGrpSpPr>
        <p:grpSpPr>
          <a:xfrm>
            <a:off x="1686027" y="1542613"/>
            <a:ext cx="2267407" cy="1491639"/>
            <a:chOff x="2600875" y="2094086"/>
            <a:chExt cx="2267407" cy="1491639"/>
          </a:xfrm>
        </p:grpSpPr>
        <p:sp>
          <p:nvSpPr>
            <p:cNvPr id="30" name="Google Shape;119;p14"/>
            <p:cNvSpPr txBox="1"/>
            <p:nvPr/>
          </p:nvSpPr>
          <p:spPr>
            <a:xfrm>
              <a:off x="2600875" y="3056225"/>
              <a:ext cx="2267407" cy="5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：投票發起人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zh-TW" altLang="en-US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行為者</a:t>
              </a:r>
              <a:r>
                <a:rPr lang="en-US" altLang="zh-TW" sz="1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12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225" y="2094086"/>
              <a:ext cx="568705" cy="1022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" name="直線接點 31"/>
          <p:cNvCxnSpPr>
            <a:stCxn id="30" idx="2"/>
          </p:cNvCxnSpPr>
          <p:nvPr/>
        </p:nvCxnSpPr>
        <p:spPr>
          <a:xfrm flipH="1">
            <a:off x="2819729" y="3034252"/>
            <a:ext cx="2" cy="38253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990761" y="1759924"/>
            <a:ext cx="1757082" cy="74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候選人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D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接點 33"/>
          <p:cNvCxnSpPr>
            <a:stCxn id="33" idx="2"/>
          </p:cNvCxnSpPr>
          <p:nvPr/>
        </p:nvCxnSpPr>
        <p:spPr>
          <a:xfrm>
            <a:off x="8869302" y="2504752"/>
            <a:ext cx="0" cy="435483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1" idx="3"/>
            <a:endCxn id="33" idx="1"/>
          </p:cNvCxnSpPr>
          <p:nvPr/>
        </p:nvCxnSpPr>
        <p:spPr>
          <a:xfrm>
            <a:off x="3104082" y="2053638"/>
            <a:ext cx="4886679" cy="787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5142487" y="1716305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Create()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819718" y="3280303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2819713" y="3803680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829126" y="4650265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2829121" y="5173642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829131" y="6011567"/>
            <a:ext cx="6049573" cy="53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829126" y="6534944"/>
            <a:ext cx="6049573" cy="26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87136" y="2901766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InputCandidateName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59134" y="4307827"/>
            <a:ext cx="26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</a:t>
            </a:r>
            <a:r>
              <a:rPr lang="en-US" altLang="zh-TW" dirty="0" err="1"/>
              <a:t>Candidate</a:t>
            </a:r>
            <a:r>
              <a:rPr lang="en-US" altLang="zh-TW" dirty="0" err="1" smtClean="0"/>
              <a:t>Sexuality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021427" y="5633833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</a:t>
            </a:r>
            <a:r>
              <a:rPr lang="en-US" altLang="zh-TW" dirty="0" err="1"/>
              <a:t>Candidate</a:t>
            </a:r>
            <a:r>
              <a:rPr lang="en-US" altLang="zh-TW" dirty="0" err="1" smtClean="0"/>
              <a:t>Age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336289" y="6075669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286726" y="3370274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336289" y="473260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</a:t>
            </a:r>
            <a:r>
              <a:rPr lang="en-US" altLang="zh-TW" dirty="0" smtClean="0"/>
              <a:t>Success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183340" y="2937077"/>
            <a:ext cx="9314331" cy="3922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剪去並圓角化單一角落矩形 59"/>
          <p:cNvSpPr/>
          <p:nvPr/>
        </p:nvSpPr>
        <p:spPr>
          <a:xfrm rot="5400000">
            <a:off x="1486788" y="2638231"/>
            <a:ext cx="468869" cy="1075765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347" y="297474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509</Words>
  <Application>Microsoft Office PowerPoint</Application>
  <PresentationFormat>自訂</PresentationFormat>
  <Paragraphs>181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等线</vt:lpstr>
      <vt:lpstr>ITC Avant Garde Std Bk</vt:lpstr>
      <vt:lpstr>Microsoft YaHei</vt:lpstr>
      <vt:lpstr>SimSun</vt:lpstr>
      <vt:lpstr>方正兰亭黑_GBK</vt:lpstr>
      <vt:lpstr>微軟正黑體</vt:lpstr>
      <vt:lpstr>新細明體</vt:lpstr>
      <vt:lpstr>標楷體</vt:lpstr>
      <vt:lpstr>Arial</vt:lpstr>
      <vt:lpstr>Calibri</vt:lpstr>
      <vt:lpstr>Impact</vt:lpstr>
      <vt:lpstr>Rockwell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柏年</cp:lastModifiedBy>
  <cp:revision>1131</cp:revision>
  <dcterms:created xsi:type="dcterms:W3CDTF">2015-12-01T09:06:39Z</dcterms:created>
  <dcterms:modified xsi:type="dcterms:W3CDTF">2019-01-02T14:15:01Z</dcterms:modified>
</cp:coreProperties>
</file>