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446" r:id="rId3"/>
    <p:sldId id="449" r:id="rId4"/>
    <p:sldId id="450" r:id="rId5"/>
    <p:sldId id="447" r:id="rId6"/>
    <p:sldId id="454" r:id="rId7"/>
    <p:sldId id="451" r:id="rId8"/>
    <p:sldId id="468" r:id="rId9"/>
    <p:sldId id="506" r:id="rId10"/>
    <p:sldId id="456" r:id="rId11"/>
    <p:sldId id="452" r:id="rId12"/>
    <p:sldId id="477" r:id="rId13"/>
    <p:sldId id="497" r:id="rId14"/>
    <p:sldId id="500" r:id="rId15"/>
    <p:sldId id="480" r:id="rId16"/>
    <p:sldId id="498" r:id="rId17"/>
    <p:sldId id="482" r:id="rId18"/>
    <p:sldId id="483" r:id="rId19"/>
    <p:sldId id="502" r:id="rId20"/>
    <p:sldId id="501" r:id="rId21"/>
    <p:sldId id="503" r:id="rId22"/>
    <p:sldId id="504" r:id="rId23"/>
    <p:sldId id="505" r:id="rId24"/>
    <p:sldId id="448" r:id="rId25"/>
    <p:sldId id="5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  <p:cmAuthor id="2" name="Verceeti" initials="V" lastIdx="4" clrIdx="1">
    <p:extLst>
      <p:ext uri="{19B8F6BF-5375-455C-9EA6-DF929625EA0E}">
        <p15:presenceInfo xmlns:p15="http://schemas.microsoft.com/office/powerpoint/2012/main" userId="Vercee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1EB"/>
    <a:srgbClr val="050004"/>
    <a:srgbClr val="FAE022"/>
    <a:srgbClr val="91A0C9"/>
    <a:srgbClr val="FCEE7C"/>
    <a:srgbClr val="EAD13B"/>
    <a:srgbClr val="F18933"/>
    <a:srgbClr val="658862"/>
    <a:srgbClr val="4C6D5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81" d="100"/>
          <a:sy n="81" d="100"/>
        </p:scale>
        <p:origin x="13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7T17:07:33.127" idx="1">
    <p:pos x="5798" y="263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3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6004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9134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35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ed-rhythm-2a1.notion.site/Jupyter-notebook-e064a6a82e084c1a90a9544166ac0b1d?pvs=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460195" y="-4341769"/>
            <a:ext cx="3429000" cy="12192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52608C-1F53-43ED-A782-E51250605CA8}"/>
              </a:ext>
            </a:extLst>
          </p:cNvPr>
          <p:cNvSpPr/>
          <p:nvPr/>
        </p:nvSpPr>
        <p:spPr>
          <a:xfrm>
            <a:off x="3457188" y="2241810"/>
            <a:ext cx="47132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i="1" spc="300" dirty="0">
                <a:solidFill>
                  <a:schemeClr val="bg1"/>
                </a:solidFill>
                <a:cs typeface="+mn-ea"/>
                <a:sym typeface="+mn-lt"/>
              </a:rPr>
              <a:t>COVID-19</a:t>
            </a:r>
          </a:p>
          <a:p>
            <a:pPr algn="ctr"/>
            <a:endParaRPr lang="zh-CN" altLang="en-US" sz="6600" b="1" i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8DACF7-8259-4490-B07D-82BFB4AF18B6}"/>
              </a:ext>
            </a:extLst>
          </p:cNvPr>
          <p:cNvSpPr txBox="1"/>
          <p:nvPr/>
        </p:nvSpPr>
        <p:spPr>
          <a:xfrm>
            <a:off x="2803203" y="3429000"/>
            <a:ext cx="602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数据处理及分析</a:t>
            </a: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645" y="3990727"/>
            <a:ext cx="5640708" cy="107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             小组成员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solidFill>
                  <a:schemeClr val="bg1"/>
                </a:solidFill>
              </a:rPr>
              <a:t>郭子航 张子衡 黄浩 蔡倩涛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16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1803329" y="2808693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25997" y="2767280"/>
            <a:ext cx="489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展    示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9BBCFBA-075C-4B7C-A485-7F27EB69BA9A}"/>
              </a:ext>
            </a:extLst>
          </p:cNvPr>
          <p:cNvSpPr/>
          <p:nvPr/>
        </p:nvSpPr>
        <p:spPr>
          <a:xfrm>
            <a:off x="6849910" y="4090719"/>
            <a:ext cx="2043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731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30E56A-F87A-42DD-9EDA-2B805E49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7" y="138138"/>
            <a:ext cx="11250742" cy="37625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805C3E-B83B-4F66-AA01-0B83AB7AEB70}"/>
              </a:ext>
            </a:extLst>
          </p:cNvPr>
          <p:cNvSpPr/>
          <p:nvPr/>
        </p:nvSpPr>
        <p:spPr>
          <a:xfrm>
            <a:off x="8107626" y="770745"/>
            <a:ext cx="829875" cy="422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509678-9DE3-4C2C-B86E-D9565E925953}"/>
              </a:ext>
            </a:extLst>
          </p:cNvPr>
          <p:cNvSpPr/>
          <p:nvPr/>
        </p:nvSpPr>
        <p:spPr>
          <a:xfrm>
            <a:off x="9342505" y="716957"/>
            <a:ext cx="829875" cy="422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DFCB11-4094-4E19-AD0F-8C6DF6CB1F37}"/>
              </a:ext>
            </a:extLst>
          </p:cNvPr>
          <p:cNvSpPr/>
          <p:nvPr/>
        </p:nvSpPr>
        <p:spPr>
          <a:xfrm>
            <a:off x="10389010" y="716957"/>
            <a:ext cx="829875" cy="422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096547-F6D7-4F42-8153-E2E10BFE1BDC}"/>
              </a:ext>
            </a:extLst>
          </p:cNvPr>
          <p:cNvSpPr/>
          <p:nvPr/>
        </p:nvSpPr>
        <p:spPr>
          <a:xfrm>
            <a:off x="4516933" y="799140"/>
            <a:ext cx="829875" cy="422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EFF25-ADD9-4633-B478-7CAB871E6E7A}"/>
              </a:ext>
            </a:extLst>
          </p:cNvPr>
          <p:cNvSpPr txBox="1"/>
          <p:nvPr/>
        </p:nvSpPr>
        <p:spPr>
          <a:xfrm>
            <a:off x="5094514" y="5084455"/>
            <a:ext cx="573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可能甚至还有“重复值”！！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501140-385A-4C09-859F-7A78FBE34F21}"/>
              </a:ext>
            </a:extLst>
          </p:cNvPr>
          <p:cNvSpPr txBox="1"/>
          <p:nvPr/>
        </p:nvSpPr>
        <p:spPr>
          <a:xfrm>
            <a:off x="5094514" y="434079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整个数据表有</a:t>
            </a:r>
            <a:r>
              <a:rPr lang="en-US" altLang="zh-CN" sz="36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17" name="禁止符 16">
            <a:extLst>
              <a:ext uri="{FF2B5EF4-FFF2-40B4-BE49-F238E27FC236}">
                <a16:creationId xmlns:a16="http://schemas.microsoft.com/office/drawing/2014/main" id="{9D79D18A-8FFD-41C7-BD5D-0C01EA01A6DD}"/>
              </a:ext>
            </a:extLst>
          </p:cNvPr>
          <p:cNvSpPr/>
          <p:nvPr/>
        </p:nvSpPr>
        <p:spPr>
          <a:xfrm>
            <a:off x="6722889" y="4186960"/>
            <a:ext cx="2481943" cy="213490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动作按钮: 空白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81EB622-D054-48B8-8230-231E96C00A9A}"/>
              </a:ext>
            </a:extLst>
          </p:cNvPr>
          <p:cNvSpPr/>
          <p:nvPr/>
        </p:nvSpPr>
        <p:spPr>
          <a:xfrm>
            <a:off x="531846" y="4340799"/>
            <a:ext cx="2681565" cy="39957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一些常见表格错误值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7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C1CF76-F6E3-47D5-9DC1-11A969E4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62" y="1225603"/>
            <a:ext cx="10481022" cy="35051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E1E95D-963F-4C59-A629-562A474E5235}"/>
              </a:ext>
            </a:extLst>
          </p:cNvPr>
          <p:cNvSpPr txBox="1"/>
          <p:nvPr/>
        </p:nvSpPr>
        <p:spPr>
          <a:xfrm>
            <a:off x="238205" y="506466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427F5-97CE-4905-97DA-B378AAEF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4379" y="3342526"/>
            <a:ext cx="4728406" cy="324267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5FDA79C-1C55-424C-B168-E9CD895AEE7F}"/>
              </a:ext>
            </a:extLst>
          </p:cNvPr>
          <p:cNvSpPr/>
          <p:nvPr/>
        </p:nvSpPr>
        <p:spPr>
          <a:xfrm>
            <a:off x="5550966" y="1836483"/>
            <a:ext cx="496368" cy="2722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A057D8-4341-4AEE-A89C-4F1ACC7828DE}"/>
              </a:ext>
            </a:extLst>
          </p:cNvPr>
          <p:cNvSpPr/>
          <p:nvPr/>
        </p:nvSpPr>
        <p:spPr>
          <a:xfrm>
            <a:off x="8792348" y="1836483"/>
            <a:ext cx="496368" cy="2722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B261ED-D4CC-479E-92B1-617D6D80D3B6}"/>
              </a:ext>
            </a:extLst>
          </p:cNvPr>
          <p:cNvSpPr/>
          <p:nvPr/>
        </p:nvSpPr>
        <p:spPr>
          <a:xfrm>
            <a:off x="9880170" y="1836483"/>
            <a:ext cx="496368" cy="2722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8DA6A5-6A43-47B8-8F98-40AD20D8AC9B}"/>
              </a:ext>
            </a:extLst>
          </p:cNvPr>
          <p:cNvSpPr/>
          <p:nvPr/>
        </p:nvSpPr>
        <p:spPr>
          <a:xfrm>
            <a:off x="10897664" y="1836483"/>
            <a:ext cx="496368" cy="2722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C1CF76-F6E3-47D5-9DC1-11A969E4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8444" y="1278009"/>
            <a:ext cx="8437069" cy="27629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E1E95D-963F-4C59-A629-562A474E5235}"/>
              </a:ext>
            </a:extLst>
          </p:cNvPr>
          <p:cNvSpPr txBox="1"/>
          <p:nvPr/>
        </p:nvSpPr>
        <p:spPr>
          <a:xfrm>
            <a:off x="238205" y="506466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FDA79C-1C55-424C-B168-E9CD895AEE7F}"/>
              </a:ext>
            </a:extLst>
          </p:cNvPr>
          <p:cNvSpPr/>
          <p:nvPr/>
        </p:nvSpPr>
        <p:spPr>
          <a:xfrm>
            <a:off x="6992471" y="1744276"/>
            <a:ext cx="399569" cy="24588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A057D8-4341-4AEE-A89C-4F1ACC7828DE}"/>
              </a:ext>
            </a:extLst>
          </p:cNvPr>
          <p:cNvSpPr/>
          <p:nvPr/>
        </p:nvSpPr>
        <p:spPr>
          <a:xfrm>
            <a:off x="9726706" y="1735311"/>
            <a:ext cx="399569" cy="24588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B261ED-D4CC-479E-92B1-617D6D80D3B6}"/>
              </a:ext>
            </a:extLst>
          </p:cNvPr>
          <p:cNvSpPr/>
          <p:nvPr/>
        </p:nvSpPr>
        <p:spPr>
          <a:xfrm>
            <a:off x="10476540" y="1744276"/>
            <a:ext cx="399569" cy="24588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8DA6A5-6A43-47B8-8F98-40AD20D8AC9B}"/>
              </a:ext>
            </a:extLst>
          </p:cNvPr>
          <p:cNvSpPr/>
          <p:nvPr/>
        </p:nvSpPr>
        <p:spPr>
          <a:xfrm>
            <a:off x="11324985" y="1744276"/>
            <a:ext cx="399569" cy="24588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B81E01-93A6-41B4-9368-87436F068653}"/>
              </a:ext>
            </a:extLst>
          </p:cNvPr>
          <p:cNvSpPr txBox="1"/>
          <p:nvPr/>
        </p:nvSpPr>
        <p:spPr>
          <a:xfrm>
            <a:off x="238206" y="1220889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4866B3-B0BC-4850-A72F-9E72408B2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5646" y="3315695"/>
            <a:ext cx="4399867" cy="33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70BF2A4-6DDD-4CB4-BD71-CB90359567DF}"/>
              </a:ext>
            </a:extLst>
          </p:cNvPr>
          <p:cNvSpPr txBox="1"/>
          <p:nvPr/>
        </p:nvSpPr>
        <p:spPr>
          <a:xfrm>
            <a:off x="238205" y="506466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1C64FF6-232B-4FA2-B328-FF57B4B3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3" y="2719931"/>
            <a:ext cx="11170588" cy="3716127"/>
          </a:xfrm>
          <a:prstGeom prst="rect">
            <a:avLst/>
          </a:prstGeom>
        </p:spPr>
      </p:pic>
      <p:sp>
        <p:nvSpPr>
          <p:cNvPr id="26" name="椭圆 25">
            <a:extLst>
              <a:ext uri="{FF2B5EF4-FFF2-40B4-BE49-F238E27FC236}">
                <a16:creationId xmlns:a16="http://schemas.microsoft.com/office/drawing/2014/main" id="{3C200855-673F-4356-A72F-01D5A9DE0607}"/>
              </a:ext>
            </a:extLst>
          </p:cNvPr>
          <p:cNvSpPr/>
          <p:nvPr/>
        </p:nvSpPr>
        <p:spPr>
          <a:xfrm>
            <a:off x="1260182" y="3073613"/>
            <a:ext cx="10350393" cy="622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87D976-1D0C-4089-B49A-9D84DEEBC1F9}"/>
              </a:ext>
            </a:extLst>
          </p:cNvPr>
          <p:cNvSpPr txBox="1"/>
          <p:nvPr/>
        </p:nvSpPr>
        <p:spPr>
          <a:xfrm>
            <a:off x="238206" y="1220889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606C7B-9A50-446B-8587-CDD626121311}"/>
              </a:ext>
            </a:extLst>
          </p:cNvPr>
          <p:cNvSpPr txBox="1"/>
          <p:nvPr/>
        </p:nvSpPr>
        <p:spPr>
          <a:xfrm>
            <a:off x="238205" y="1935312"/>
            <a:ext cx="485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041C889-1D4C-44BD-B813-39BC11DA8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0015" y="421942"/>
            <a:ext cx="6653310" cy="215495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287C58D8-18B2-4363-8C8B-3CD8658DBF90}"/>
              </a:ext>
            </a:extLst>
          </p:cNvPr>
          <p:cNvSpPr/>
          <p:nvPr/>
        </p:nvSpPr>
        <p:spPr>
          <a:xfrm>
            <a:off x="4981903" y="961697"/>
            <a:ext cx="6408683" cy="15505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70BF2A4-6DDD-4CB4-BD71-CB90359567DF}"/>
              </a:ext>
            </a:extLst>
          </p:cNvPr>
          <p:cNvSpPr txBox="1"/>
          <p:nvPr/>
        </p:nvSpPr>
        <p:spPr>
          <a:xfrm>
            <a:off x="130629" y="566657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1D8B29-BB11-4564-B9EB-BB205F394DF2}"/>
              </a:ext>
            </a:extLst>
          </p:cNvPr>
          <p:cNvSpPr txBox="1"/>
          <p:nvPr/>
        </p:nvSpPr>
        <p:spPr>
          <a:xfrm>
            <a:off x="130629" y="1199622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67936D-8AC4-45DC-952F-0A4582BA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489" y="3273806"/>
            <a:ext cx="4407629" cy="3287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59BDF1-BB27-42A8-8C61-777FBB7E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27" y="491369"/>
            <a:ext cx="7647644" cy="2544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7707A7-499B-4ACE-8224-933210DFA98F}"/>
              </a:ext>
            </a:extLst>
          </p:cNvPr>
          <p:cNvSpPr/>
          <p:nvPr/>
        </p:nvSpPr>
        <p:spPr>
          <a:xfrm>
            <a:off x="7468881" y="583987"/>
            <a:ext cx="361149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0697B-8D98-49D4-88D6-DC0E732E37BE}"/>
              </a:ext>
            </a:extLst>
          </p:cNvPr>
          <p:cNvSpPr/>
          <p:nvPr/>
        </p:nvSpPr>
        <p:spPr>
          <a:xfrm>
            <a:off x="10311973" y="583986"/>
            <a:ext cx="768403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A4AB01-2AFD-4FD6-9A6C-4C0621246CF0}"/>
              </a:ext>
            </a:extLst>
          </p:cNvPr>
          <p:cNvSpPr/>
          <p:nvPr/>
        </p:nvSpPr>
        <p:spPr>
          <a:xfrm>
            <a:off x="11114205" y="566657"/>
            <a:ext cx="768403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C400E8-1624-4F25-BD78-6AE80EE93230}"/>
              </a:ext>
            </a:extLst>
          </p:cNvPr>
          <p:cNvSpPr/>
          <p:nvPr/>
        </p:nvSpPr>
        <p:spPr>
          <a:xfrm>
            <a:off x="9572761" y="511149"/>
            <a:ext cx="705383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A45254-A29D-4C73-963B-2D9056DA7656}"/>
              </a:ext>
            </a:extLst>
          </p:cNvPr>
          <p:cNvSpPr txBox="1"/>
          <p:nvPr/>
        </p:nvSpPr>
        <p:spPr>
          <a:xfrm>
            <a:off x="130629" y="1861857"/>
            <a:ext cx="476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16BB32-7686-46D9-88F8-7E1E93F48DB7}"/>
              </a:ext>
            </a:extLst>
          </p:cNvPr>
          <p:cNvSpPr txBox="1"/>
          <p:nvPr/>
        </p:nvSpPr>
        <p:spPr>
          <a:xfrm>
            <a:off x="130628" y="2512296"/>
            <a:ext cx="53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获取需要的四列数据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01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0AC00D-CD6D-4263-B17B-3765C366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27" y="491369"/>
            <a:ext cx="7647644" cy="254414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947C27-FAC0-4AD8-B168-8F8A4C20D984}"/>
              </a:ext>
            </a:extLst>
          </p:cNvPr>
          <p:cNvSpPr/>
          <p:nvPr/>
        </p:nvSpPr>
        <p:spPr>
          <a:xfrm>
            <a:off x="7468881" y="583987"/>
            <a:ext cx="361149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32B6CB-C8D9-42C3-A827-5471CF0C6EBD}"/>
              </a:ext>
            </a:extLst>
          </p:cNvPr>
          <p:cNvSpPr/>
          <p:nvPr/>
        </p:nvSpPr>
        <p:spPr>
          <a:xfrm>
            <a:off x="7949883" y="583987"/>
            <a:ext cx="361149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65C485A-E8EF-463D-B4EC-A59454620D6A}"/>
              </a:ext>
            </a:extLst>
          </p:cNvPr>
          <p:cNvSpPr/>
          <p:nvPr/>
        </p:nvSpPr>
        <p:spPr>
          <a:xfrm>
            <a:off x="9177827" y="583986"/>
            <a:ext cx="361149" cy="259720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267A834-9B88-4148-BAE5-3E347103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17" y="3181189"/>
            <a:ext cx="3851511" cy="34878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9BE9DB-FB89-4740-AC5B-C60D287D07F8}"/>
              </a:ext>
            </a:extLst>
          </p:cNvPr>
          <p:cNvSpPr txBox="1"/>
          <p:nvPr/>
        </p:nvSpPr>
        <p:spPr>
          <a:xfrm>
            <a:off x="130629" y="566657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9BE8EC-0005-49D2-A576-A69340163C56}"/>
              </a:ext>
            </a:extLst>
          </p:cNvPr>
          <p:cNvSpPr txBox="1"/>
          <p:nvPr/>
        </p:nvSpPr>
        <p:spPr>
          <a:xfrm>
            <a:off x="130629" y="1199622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5B43BE-2648-493C-9F7D-B11689D0DBEC}"/>
              </a:ext>
            </a:extLst>
          </p:cNvPr>
          <p:cNvSpPr txBox="1"/>
          <p:nvPr/>
        </p:nvSpPr>
        <p:spPr>
          <a:xfrm>
            <a:off x="130629" y="1861857"/>
            <a:ext cx="476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857403-2F14-4D38-B63C-2DF41AD14787}"/>
              </a:ext>
            </a:extLst>
          </p:cNvPr>
          <p:cNvSpPr txBox="1"/>
          <p:nvPr/>
        </p:nvSpPr>
        <p:spPr>
          <a:xfrm>
            <a:off x="130628" y="2512296"/>
            <a:ext cx="53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获取需要的四列数据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71A2C2-2CA8-41C1-A3ED-41173CEF52E6}"/>
              </a:ext>
            </a:extLst>
          </p:cNvPr>
          <p:cNvSpPr txBox="1"/>
          <p:nvPr/>
        </p:nvSpPr>
        <p:spPr>
          <a:xfrm>
            <a:off x="130628" y="3167729"/>
            <a:ext cx="6225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868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5D444A-1E98-4954-A6A5-08BA156284C9}"/>
              </a:ext>
            </a:extLst>
          </p:cNvPr>
          <p:cNvSpPr txBox="1"/>
          <p:nvPr/>
        </p:nvSpPr>
        <p:spPr>
          <a:xfrm>
            <a:off x="143484" y="297300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67CAD-51B9-4C3F-9D26-C0C9A4238DA6}"/>
              </a:ext>
            </a:extLst>
          </p:cNvPr>
          <p:cNvSpPr txBox="1"/>
          <p:nvPr/>
        </p:nvSpPr>
        <p:spPr>
          <a:xfrm>
            <a:off x="143484" y="974555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884B7-5113-4490-A252-534FAF0F8BFA}"/>
              </a:ext>
            </a:extLst>
          </p:cNvPr>
          <p:cNvSpPr txBox="1"/>
          <p:nvPr/>
        </p:nvSpPr>
        <p:spPr>
          <a:xfrm>
            <a:off x="143484" y="1604982"/>
            <a:ext cx="488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58B418-D98E-451F-828B-A5762032CE74}"/>
              </a:ext>
            </a:extLst>
          </p:cNvPr>
          <p:cNvSpPr txBox="1"/>
          <p:nvPr/>
        </p:nvSpPr>
        <p:spPr>
          <a:xfrm>
            <a:off x="143483" y="2874056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FBF5E6-D83A-4765-8364-F2ABEFB3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98" y="177773"/>
            <a:ext cx="6565724" cy="46426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113AC1-169F-4336-92E0-D124B437F737}"/>
              </a:ext>
            </a:extLst>
          </p:cNvPr>
          <p:cNvSpPr txBox="1"/>
          <p:nvPr/>
        </p:nvSpPr>
        <p:spPr>
          <a:xfrm>
            <a:off x="143484" y="2263375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29579E-1A99-4A1F-B8A9-44978493DF78}"/>
              </a:ext>
            </a:extLst>
          </p:cNvPr>
          <p:cNvSpPr txBox="1"/>
          <p:nvPr/>
        </p:nvSpPr>
        <p:spPr>
          <a:xfrm>
            <a:off x="143483" y="3495112"/>
            <a:ext cx="614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汇总</a:t>
            </a:r>
          </a:p>
        </p:txBody>
      </p:sp>
    </p:spTree>
    <p:extLst>
      <p:ext uri="{BB962C8B-B14F-4D97-AF65-F5344CB8AC3E}">
        <p14:creationId xmlns:p14="http://schemas.microsoft.com/office/powerpoint/2010/main" val="2441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50188CD-B51C-46F2-87D3-3C6A0B580FE4}"/>
              </a:ext>
            </a:extLst>
          </p:cNvPr>
          <p:cNvSpPr txBox="1"/>
          <p:nvPr/>
        </p:nvSpPr>
        <p:spPr>
          <a:xfrm>
            <a:off x="157790" y="4103740"/>
            <a:ext cx="8109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生成柱状图：</a:t>
            </a:r>
            <a:endParaRPr lang="en-US" altLang="zh-CN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全世界各区域接种第一针和最后一帧的人数对比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564013-5CB0-4FB5-8D3D-547F96BD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71" y="186382"/>
            <a:ext cx="6169439" cy="46953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669C369-4039-4AA6-88E1-93FA15B54546}"/>
              </a:ext>
            </a:extLst>
          </p:cNvPr>
          <p:cNvSpPr txBox="1"/>
          <p:nvPr/>
        </p:nvSpPr>
        <p:spPr>
          <a:xfrm>
            <a:off x="143484" y="297300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6AD58C-2DBB-415E-AF16-2923D9D1CE3D}"/>
              </a:ext>
            </a:extLst>
          </p:cNvPr>
          <p:cNvSpPr txBox="1"/>
          <p:nvPr/>
        </p:nvSpPr>
        <p:spPr>
          <a:xfrm>
            <a:off x="143484" y="974555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0350AF-2DE7-4D6B-8836-AA7826C66F6F}"/>
              </a:ext>
            </a:extLst>
          </p:cNvPr>
          <p:cNvSpPr txBox="1"/>
          <p:nvPr/>
        </p:nvSpPr>
        <p:spPr>
          <a:xfrm>
            <a:off x="143484" y="1604982"/>
            <a:ext cx="488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ACE35B-AF4A-4E7B-A02D-ADBC8C6BD711}"/>
              </a:ext>
            </a:extLst>
          </p:cNvPr>
          <p:cNvSpPr txBox="1"/>
          <p:nvPr/>
        </p:nvSpPr>
        <p:spPr>
          <a:xfrm>
            <a:off x="143483" y="2874056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1EBBEE-80CE-47D8-9A93-636731E0807C}"/>
              </a:ext>
            </a:extLst>
          </p:cNvPr>
          <p:cNvSpPr txBox="1"/>
          <p:nvPr/>
        </p:nvSpPr>
        <p:spPr>
          <a:xfrm>
            <a:off x="143484" y="2263375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F240D4-BAA6-4C67-97AB-AD9DA1D44AE3}"/>
              </a:ext>
            </a:extLst>
          </p:cNvPr>
          <p:cNvSpPr txBox="1"/>
          <p:nvPr/>
        </p:nvSpPr>
        <p:spPr>
          <a:xfrm>
            <a:off x="143483" y="3495112"/>
            <a:ext cx="578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按“地区区域”进行人数汇总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06C166-EE27-4AE2-95F0-C20BAA16A29F}"/>
              </a:ext>
            </a:extLst>
          </p:cNvPr>
          <p:cNvSpPr txBox="1"/>
          <p:nvPr/>
        </p:nvSpPr>
        <p:spPr>
          <a:xfrm>
            <a:off x="143483" y="3495112"/>
            <a:ext cx="614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汇总</a:t>
            </a:r>
          </a:p>
        </p:txBody>
      </p:sp>
    </p:spTree>
    <p:extLst>
      <p:ext uri="{BB962C8B-B14F-4D97-AF65-F5344CB8AC3E}">
        <p14:creationId xmlns:p14="http://schemas.microsoft.com/office/powerpoint/2010/main" val="86815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291125-3360-471D-AF41-BA52DD4A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1" y="453533"/>
            <a:ext cx="6197805" cy="51925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20888F-9F90-422D-A55E-46D9FA3B76D3}"/>
              </a:ext>
            </a:extLst>
          </p:cNvPr>
          <p:cNvSpPr txBox="1"/>
          <p:nvPr/>
        </p:nvSpPr>
        <p:spPr>
          <a:xfrm>
            <a:off x="143484" y="297300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134F5-C32A-4902-AA55-64AFC723E778}"/>
              </a:ext>
            </a:extLst>
          </p:cNvPr>
          <p:cNvSpPr txBox="1"/>
          <p:nvPr/>
        </p:nvSpPr>
        <p:spPr>
          <a:xfrm>
            <a:off x="143484" y="974555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BFFE2-4091-46AD-B16C-07188DCB9593}"/>
              </a:ext>
            </a:extLst>
          </p:cNvPr>
          <p:cNvSpPr txBox="1"/>
          <p:nvPr/>
        </p:nvSpPr>
        <p:spPr>
          <a:xfrm>
            <a:off x="143484" y="1604982"/>
            <a:ext cx="488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5BC66B-10EF-4947-BD8F-9C0F23C6C500}"/>
              </a:ext>
            </a:extLst>
          </p:cNvPr>
          <p:cNvSpPr txBox="1"/>
          <p:nvPr/>
        </p:nvSpPr>
        <p:spPr>
          <a:xfrm>
            <a:off x="143483" y="2874056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4FB4EF-0823-4D1B-A16D-39EFB501E662}"/>
              </a:ext>
            </a:extLst>
          </p:cNvPr>
          <p:cNvSpPr txBox="1"/>
          <p:nvPr/>
        </p:nvSpPr>
        <p:spPr>
          <a:xfrm>
            <a:off x="143484" y="2263375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B46879-C1FE-4F00-A243-9D32AADCF613}"/>
              </a:ext>
            </a:extLst>
          </p:cNvPr>
          <p:cNvSpPr txBox="1"/>
          <p:nvPr/>
        </p:nvSpPr>
        <p:spPr>
          <a:xfrm>
            <a:off x="143483" y="3495112"/>
            <a:ext cx="578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按“地区区域”进行人数汇总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C72DA7-BEBD-4A86-9DAF-D11F52392001}"/>
              </a:ext>
            </a:extLst>
          </p:cNvPr>
          <p:cNvSpPr txBox="1"/>
          <p:nvPr/>
        </p:nvSpPr>
        <p:spPr>
          <a:xfrm>
            <a:off x="143483" y="3495112"/>
            <a:ext cx="614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汇总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9DE921-027A-4920-B141-594AABC1C121}"/>
              </a:ext>
            </a:extLst>
          </p:cNvPr>
          <p:cNvSpPr txBox="1"/>
          <p:nvPr/>
        </p:nvSpPr>
        <p:spPr>
          <a:xfrm>
            <a:off x="143483" y="5242648"/>
            <a:ext cx="7002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生成柱状图：</a:t>
            </a:r>
            <a:endParaRPr lang="en-US" altLang="zh-CN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全世界各区域感染人数和死亡人数对比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67D37D-E071-4E41-810D-3380186FB73C}"/>
              </a:ext>
            </a:extLst>
          </p:cNvPr>
          <p:cNvSpPr txBox="1"/>
          <p:nvPr/>
        </p:nvSpPr>
        <p:spPr>
          <a:xfrm>
            <a:off x="157790" y="4103740"/>
            <a:ext cx="8109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生成柱状图：</a:t>
            </a:r>
            <a:endParaRPr lang="en-US" altLang="zh-CN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全世界各区域接种第一针和最后一帧的人数对比</a:t>
            </a:r>
          </a:p>
        </p:txBody>
      </p:sp>
    </p:spTree>
    <p:extLst>
      <p:ext uri="{BB962C8B-B14F-4D97-AF65-F5344CB8AC3E}">
        <p14:creationId xmlns:p14="http://schemas.microsoft.com/office/powerpoint/2010/main" val="37807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016478" y="-1215020"/>
            <a:ext cx="4159044" cy="1219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5D3BAE-FFA8-4485-BFE3-FA37CCB1D91F}"/>
              </a:ext>
            </a:extLst>
          </p:cNvPr>
          <p:cNvCxnSpPr>
            <a:cxnSpLocks/>
          </p:cNvCxnSpPr>
          <p:nvPr/>
        </p:nvCxnSpPr>
        <p:spPr>
          <a:xfrm>
            <a:off x="3390786" y="3695232"/>
            <a:ext cx="0" cy="2498534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CB89F1-CE89-47BA-97CD-5CB472358B8A}"/>
              </a:ext>
            </a:extLst>
          </p:cNvPr>
          <p:cNvCxnSpPr>
            <a:cxnSpLocks/>
          </p:cNvCxnSpPr>
          <p:nvPr/>
        </p:nvCxnSpPr>
        <p:spPr>
          <a:xfrm>
            <a:off x="5923009" y="3170790"/>
            <a:ext cx="0" cy="19968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0EE0B0-BF93-400E-8122-B713C01074E4}"/>
              </a:ext>
            </a:extLst>
          </p:cNvPr>
          <p:cNvCxnSpPr>
            <a:cxnSpLocks/>
          </p:cNvCxnSpPr>
          <p:nvPr/>
        </p:nvCxnSpPr>
        <p:spPr>
          <a:xfrm flipH="1">
            <a:off x="8638059" y="2946647"/>
            <a:ext cx="33901" cy="27122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B9856A-EE6C-48AD-AE98-A650693F60F3}"/>
              </a:ext>
            </a:extLst>
          </p:cNvPr>
          <p:cNvSpPr txBox="1"/>
          <p:nvPr/>
        </p:nvSpPr>
        <p:spPr>
          <a:xfrm>
            <a:off x="2130123" y="2770248"/>
            <a:ext cx="263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数据来源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AEB8BFD-9714-407C-B574-508568576D42}"/>
              </a:ext>
            </a:extLst>
          </p:cNvPr>
          <p:cNvSpPr/>
          <p:nvPr/>
        </p:nvSpPr>
        <p:spPr>
          <a:xfrm>
            <a:off x="2657413" y="3316163"/>
            <a:ext cx="1552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ata Source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D4289D-29B8-4A2C-A4CC-6C96E5BFB19E}"/>
              </a:ext>
            </a:extLst>
          </p:cNvPr>
          <p:cNvSpPr/>
          <p:nvPr/>
        </p:nvSpPr>
        <p:spPr>
          <a:xfrm>
            <a:off x="2614407" y="2106874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E52698-146E-4054-9B3E-226BC26E2EBF}"/>
              </a:ext>
            </a:extLst>
          </p:cNvPr>
          <p:cNvSpPr txBox="1"/>
          <p:nvPr/>
        </p:nvSpPr>
        <p:spPr>
          <a:xfrm>
            <a:off x="4667496" y="1658383"/>
            <a:ext cx="263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3175">
                  <a:noFill/>
                </a:ln>
                <a:solidFill>
                  <a:srgbClr val="F8FBFE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数据处理实现方案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2FAD42E-18A9-4DEB-B207-E889B8F9963D}"/>
              </a:ext>
            </a:extLst>
          </p:cNvPr>
          <p:cNvSpPr/>
          <p:nvPr/>
        </p:nvSpPr>
        <p:spPr>
          <a:xfrm>
            <a:off x="4616273" y="2801459"/>
            <a:ext cx="2704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ata 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Realization Scheme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22A177-15AE-4E45-9CCB-58A3B2D665AE}"/>
              </a:ext>
            </a:extLst>
          </p:cNvPr>
          <p:cNvSpPr/>
          <p:nvPr/>
        </p:nvSpPr>
        <p:spPr>
          <a:xfrm>
            <a:off x="5151780" y="1032329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5C20BE-03D0-448A-9986-225027548B44}"/>
              </a:ext>
            </a:extLst>
          </p:cNvPr>
          <p:cNvSpPr txBox="1"/>
          <p:nvPr/>
        </p:nvSpPr>
        <p:spPr>
          <a:xfrm>
            <a:off x="7377396" y="1305482"/>
            <a:ext cx="298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3175">
                  <a:noFill/>
                </a:ln>
                <a:solidFill>
                  <a:srgbClr val="F8FBFE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数据分析过程与结构展示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91FD5D3-9D3C-4A42-9F8E-E388938227D3}"/>
              </a:ext>
            </a:extLst>
          </p:cNvPr>
          <p:cNvSpPr/>
          <p:nvPr/>
        </p:nvSpPr>
        <p:spPr>
          <a:xfrm>
            <a:off x="7756420" y="2383238"/>
            <a:ext cx="228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Data analysis process and structure display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9E3BFA-7B54-46E6-9FF7-60EC51BFE5CF}"/>
              </a:ext>
            </a:extLst>
          </p:cNvPr>
          <p:cNvSpPr/>
          <p:nvPr/>
        </p:nvSpPr>
        <p:spPr>
          <a:xfrm>
            <a:off x="7861680" y="614118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57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22ECD6-660C-49BC-BE4E-79740997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96" y="458778"/>
            <a:ext cx="5269697" cy="483055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F00C560-ABCC-45C3-A2F2-634F9328246B}"/>
              </a:ext>
            </a:extLst>
          </p:cNvPr>
          <p:cNvSpPr txBox="1"/>
          <p:nvPr/>
        </p:nvSpPr>
        <p:spPr>
          <a:xfrm>
            <a:off x="143484" y="297300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286DF4-A719-416A-87BB-EF878C1F1AC4}"/>
              </a:ext>
            </a:extLst>
          </p:cNvPr>
          <p:cNvSpPr txBox="1"/>
          <p:nvPr/>
        </p:nvSpPr>
        <p:spPr>
          <a:xfrm>
            <a:off x="143484" y="974555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E873DE-1444-49F4-A3BE-F04A3BA53A78}"/>
              </a:ext>
            </a:extLst>
          </p:cNvPr>
          <p:cNvSpPr txBox="1"/>
          <p:nvPr/>
        </p:nvSpPr>
        <p:spPr>
          <a:xfrm>
            <a:off x="143484" y="1604982"/>
            <a:ext cx="488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D4A59E-5B63-4DB5-8508-AB5654BF143D}"/>
              </a:ext>
            </a:extLst>
          </p:cNvPr>
          <p:cNvSpPr txBox="1"/>
          <p:nvPr/>
        </p:nvSpPr>
        <p:spPr>
          <a:xfrm>
            <a:off x="143483" y="2874056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9CCA9A-A282-4AD2-82FC-1C4ECDA11C62}"/>
              </a:ext>
            </a:extLst>
          </p:cNvPr>
          <p:cNvSpPr txBox="1"/>
          <p:nvPr/>
        </p:nvSpPr>
        <p:spPr>
          <a:xfrm>
            <a:off x="143484" y="2263375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29579E-1A99-4A1F-B8A9-44978493DF78}"/>
              </a:ext>
            </a:extLst>
          </p:cNvPr>
          <p:cNvSpPr txBox="1"/>
          <p:nvPr/>
        </p:nvSpPr>
        <p:spPr>
          <a:xfrm>
            <a:off x="143483" y="3517453"/>
            <a:ext cx="646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汇总</a:t>
            </a:r>
          </a:p>
        </p:txBody>
      </p:sp>
    </p:spTree>
    <p:extLst>
      <p:ext uri="{BB962C8B-B14F-4D97-AF65-F5344CB8AC3E}">
        <p14:creationId xmlns:p14="http://schemas.microsoft.com/office/powerpoint/2010/main" val="34802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6D9BECE-4E8E-4463-A936-C1C02D9DCEA5}"/>
              </a:ext>
            </a:extLst>
          </p:cNvPr>
          <p:cNvSpPr txBox="1"/>
          <p:nvPr/>
        </p:nvSpPr>
        <p:spPr>
          <a:xfrm>
            <a:off x="143483" y="3517453"/>
            <a:ext cx="646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汇总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C08BFE-4EEF-4732-B073-21A19DE62678}"/>
              </a:ext>
            </a:extLst>
          </p:cNvPr>
          <p:cNvSpPr txBox="1"/>
          <p:nvPr/>
        </p:nvSpPr>
        <p:spPr>
          <a:xfrm>
            <a:off x="94934" y="4255356"/>
            <a:ext cx="8523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生成饼状图：全世界各区域的感染人数比例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907073-6B66-4CB1-8C5E-CED0B149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0465"/>
            <a:ext cx="5454930" cy="54549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FF0877-AACD-40FA-9F07-4BAF263FC22A}"/>
              </a:ext>
            </a:extLst>
          </p:cNvPr>
          <p:cNvSpPr txBox="1"/>
          <p:nvPr/>
        </p:nvSpPr>
        <p:spPr>
          <a:xfrm>
            <a:off x="143484" y="297300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E50F41-8BB6-401A-AB3D-1DBA098EA377}"/>
              </a:ext>
            </a:extLst>
          </p:cNvPr>
          <p:cNvSpPr txBox="1"/>
          <p:nvPr/>
        </p:nvSpPr>
        <p:spPr>
          <a:xfrm>
            <a:off x="143484" y="974555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59AE-AA7F-4D2B-B96A-6BFAF63C444E}"/>
              </a:ext>
            </a:extLst>
          </p:cNvPr>
          <p:cNvSpPr txBox="1"/>
          <p:nvPr/>
        </p:nvSpPr>
        <p:spPr>
          <a:xfrm>
            <a:off x="143484" y="1604982"/>
            <a:ext cx="488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A0E7CF-714F-4558-9FB3-B9FA021E429B}"/>
              </a:ext>
            </a:extLst>
          </p:cNvPr>
          <p:cNvSpPr txBox="1"/>
          <p:nvPr/>
        </p:nvSpPr>
        <p:spPr>
          <a:xfrm>
            <a:off x="143483" y="2874056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6CB0F5-D919-435D-929E-1E303D63DC0D}"/>
              </a:ext>
            </a:extLst>
          </p:cNvPr>
          <p:cNvSpPr txBox="1"/>
          <p:nvPr/>
        </p:nvSpPr>
        <p:spPr>
          <a:xfrm>
            <a:off x="143484" y="2263375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57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151E73C2-887C-47AB-89B5-79B0E1D7B1C4}"/>
              </a:ext>
            </a:extLst>
          </p:cNvPr>
          <p:cNvSpPr txBox="1"/>
          <p:nvPr/>
        </p:nvSpPr>
        <p:spPr>
          <a:xfrm>
            <a:off x="94934" y="4927592"/>
            <a:ext cx="572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最后看一下全球的情况：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151B47-C475-4579-BCED-7565D7B2B343}"/>
              </a:ext>
            </a:extLst>
          </p:cNvPr>
          <p:cNvSpPr txBox="1"/>
          <p:nvPr/>
        </p:nvSpPr>
        <p:spPr>
          <a:xfrm>
            <a:off x="143483" y="3517453"/>
            <a:ext cx="646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按“地区区域”进行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汇总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7EB670-D055-4852-B730-6B371970BCC7}"/>
              </a:ext>
            </a:extLst>
          </p:cNvPr>
          <p:cNvSpPr txBox="1"/>
          <p:nvPr/>
        </p:nvSpPr>
        <p:spPr>
          <a:xfrm>
            <a:off x="94934" y="4255356"/>
            <a:ext cx="8523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生成饼状图：全世界各区域的感染人数比例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13E0B7-3240-48F7-8867-610637857687}"/>
              </a:ext>
            </a:extLst>
          </p:cNvPr>
          <p:cNvSpPr txBox="1"/>
          <p:nvPr/>
        </p:nvSpPr>
        <p:spPr>
          <a:xfrm>
            <a:off x="143484" y="297300"/>
            <a:ext cx="388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先查询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NaN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值！！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D28AED-D3A1-4E31-9130-84BF3B3EC2E3}"/>
              </a:ext>
            </a:extLst>
          </p:cNvPr>
          <p:cNvSpPr txBox="1"/>
          <p:nvPr/>
        </p:nvSpPr>
        <p:spPr>
          <a:xfrm>
            <a:off x="143484" y="974555"/>
            <a:ext cx="38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去填充位置！！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94972-374C-4FBB-A610-478916211E0D}"/>
              </a:ext>
            </a:extLst>
          </p:cNvPr>
          <p:cNvSpPr txBox="1"/>
          <p:nvPr/>
        </p:nvSpPr>
        <p:spPr>
          <a:xfrm>
            <a:off x="143484" y="1604982"/>
            <a:ext cx="488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获取除了第一行后得数据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95B45E-075C-42DC-B58D-ED06972C1A71}"/>
              </a:ext>
            </a:extLst>
          </p:cNvPr>
          <p:cNvSpPr txBox="1"/>
          <p:nvPr/>
        </p:nvSpPr>
        <p:spPr>
          <a:xfrm>
            <a:off x="143483" y="2874056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获取需要得三列数据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infect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59C7FC-ECBD-4DAD-9925-EFE901AFF5B3}"/>
              </a:ext>
            </a:extLst>
          </p:cNvPr>
          <p:cNvSpPr txBox="1"/>
          <p:nvPr/>
        </p:nvSpPr>
        <p:spPr>
          <a:xfrm>
            <a:off x="143484" y="2263375"/>
            <a:ext cx="578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获取需要得四列数据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</a:rPr>
              <a:t>vaccin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9B0307-F3F6-4655-897B-33CC9CAD4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9" r="430"/>
          <a:stretch/>
        </p:blipFill>
        <p:spPr>
          <a:xfrm>
            <a:off x="499585" y="5544176"/>
            <a:ext cx="10633271" cy="9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52608C-1F53-43ED-A782-E51250605CA8}"/>
              </a:ext>
            </a:extLst>
          </p:cNvPr>
          <p:cNvSpPr/>
          <p:nvPr/>
        </p:nvSpPr>
        <p:spPr>
          <a:xfrm>
            <a:off x="2868864" y="2637140"/>
            <a:ext cx="645427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7200" b="1" i="1" dirty="0">
                <a:solidFill>
                  <a:schemeClr val="bg1"/>
                </a:solidFill>
                <a:cs typeface="+mn-ea"/>
                <a:sym typeface="+mn-lt"/>
              </a:rPr>
              <a:t>end</a:t>
            </a:r>
            <a:endParaRPr lang="zh-CN" altLang="en-US" sz="72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流程图: 多文档 5">
            <a:hlinkClick r:id="rId4"/>
            <a:extLst>
              <a:ext uri="{FF2B5EF4-FFF2-40B4-BE49-F238E27FC236}">
                <a16:creationId xmlns:a16="http://schemas.microsoft.com/office/drawing/2014/main" id="{50063039-CA17-41C7-9C32-AF3BDB4A53E0}"/>
              </a:ext>
            </a:extLst>
          </p:cNvPr>
          <p:cNvSpPr/>
          <p:nvPr/>
        </p:nvSpPr>
        <p:spPr>
          <a:xfrm>
            <a:off x="407254" y="5786026"/>
            <a:ext cx="2051637" cy="7453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4AB2EA-68EC-4210-A16B-0777F075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" y="192102"/>
            <a:ext cx="11914932" cy="3123156"/>
          </a:xfrm>
          <a:prstGeom prst="rect">
            <a:avLst/>
          </a:prstGeom>
        </p:spPr>
      </p:pic>
      <p:sp>
        <p:nvSpPr>
          <p:cNvPr id="19" name="动作按钮: 空白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279B1A0-2E2C-45D5-89D4-E314668206FA}"/>
              </a:ext>
            </a:extLst>
          </p:cNvPr>
          <p:cNvSpPr/>
          <p:nvPr/>
        </p:nvSpPr>
        <p:spPr>
          <a:xfrm>
            <a:off x="10647509" y="3634303"/>
            <a:ext cx="975873" cy="39957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6719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1998700" y="2571482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361628" y="2554214"/>
            <a:ext cx="489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数据来源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9BBCFBA-075C-4B7C-A485-7F27EB69BA9A}"/>
              </a:ext>
            </a:extLst>
          </p:cNvPr>
          <p:cNvSpPr/>
          <p:nvPr/>
        </p:nvSpPr>
        <p:spPr>
          <a:xfrm>
            <a:off x="6978523" y="3525589"/>
            <a:ext cx="1657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18406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D60FB3-8669-4C08-BEA7-700A6AB83F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25087" cy="6858000"/>
          </a:xfrm>
          <a:prstGeom prst="rect">
            <a:avLst/>
          </a:prstGeom>
        </p:spPr>
      </p:pic>
      <p:sp>
        <p:nvSpPr>
          <p:cNvPr id="6" name="Google Shape;86;p19">
            <a:extLst>
              <a:ext uri="{FF2B5EF4-FFF2-40B4-BE49-F238E27FC236}">
                <a16:creationId xmlns:a16="http://schemas.microsoft.com/office/drawing/2014/main" id="{4EA124F4-BA88-42BF-9CDF-3C652DB721B4}"/>
              </a:ext>
            </a:extLst>
          </p:cNvPr>
          <p:cNvSpPr txBox="1"/>
          <p:nvPr/>
        </p:nvSpPr>
        <p:spPr>
          <a:xfrm>
            <a:off x="3816991" y="310393"/>
            <a:ext cx="8045042" cy="83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数据来源：</a:t>
            </a:r>
            <a:r>
              <a:rPr lang="en-US" altLang="zh-CN" sz="40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WHO</a:t>
            </a:r>
            <a:r>
              <a:rPr lang="zh-CN" altLang="en-US" sz="40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（世卫组织网站）</a:t>
            </a:r>
            <a:endParaRPr sz="4000" b="0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88D6F0-0D04-33C5-FA74-7D6915051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7566" y="1141177"/>
            <a:ext cx="10402127" cy="55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43C542C-E41F-4A6C-A0FA-C09CF8F1DB99}"/>
              </a:ext>
            </a:extLst>
          </p:cNvPr>
          <p:cNvGrpSpPr/>
          <p:nvPr/>
        </p:nvGrpSpPr>
        <p:grpSpPr>
          <a:xfrm>
            <a:off x="6286484" y="1920742"/>
            <a:ext cx="1021434" cy="935311"/>
            <a:chOff x="4397558" y="2101902"/>
            <a:chExt cx="1382505" cy="126593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DD0D1A1-0409-4537-B6A8-FB2B39622CCD}"/>
                </a:ext>
              </a:extLst>
            </p:cNvPr>
            <p:cNvSpPr/>
            <p:nvPr/>
          </p:nvSpPr>
          <p:spPr>
            <a:xfrm>
              <a:off x="4936182" y="2992923"/>
              <a:ext cx="250031" cy="3749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95A814-2734-462C-BA15-C8109A9D207D}"/>
                </a:ext>
              </a:extLst>
            </p:cNvPr>
            <p:cNvSpPr/>
            <p:nvPr/>
          </p:nvSpPr>
          <p:spPr>
            <a:xfrm>
              <a:off x="4397558" y="2101902"/>
              <a:ext cx="1382505" cy="458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国家名字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059B1B-FFCD-46CA-B7E3-3A61C6D40094}"/>
              </a:ext>
            </a:extLst>
          </p:cNvPr>
          <p:cNvGrpSpPr/>
          <p:nvPr/>
        </p:nvGrpSpPr>
        <p:grpSpPr>
          <a:xfrm>
            <a:off x="553646" y="1482273"/>
            <a:ext cx="5004497" cy="4387437"/>
            <a:chOff x="553646" y="1482273"/>
            <a:chExt cx="5004497" cy="4387437"/>
          </a:xfrm>
        </p:grpSpPr>
        <p:pic>
          <p:nvPicPr>
            <p:cNvPr id="6" name="Picture 26" descr="iMac.png">
              <a:extLst>
                <a:ext uri="{FF2B5EF4-FFF2-40B4-BE49-F238E27FC236}">
                  <a16:creationId xmlns:a16="http://schemas.microsoft.com/office/drawing/2014/main" id="{AFC89F61-9EF2-434C-848D-3316D1884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46" y="1482273"/>
              <a:ext cx="5004497" cy="438743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7558CCF-24B9-42ED-B12F-D5147E053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2078113" y="1307833"/>
              <a:ext cx="2024573" cy="3657621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2FBFDFE-43B2-421A-0703-0CA8FC6DA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587" y="2124356"/>
            <a:ext cx="3657621" cy="2202361"/>
          </a:xfrm>
          <a:prstGeom prst="rect">
            <a:avLst/>
          </a:prstGeom>
        </p:spPr>
      </p:pic>
      <p:sp>
        <p:nvSpPr>
          <p:cNvPr id="40" name="Google Shape;86;p19">
            <a:extLst>
              <a:ext uri="{FF2B5EF4-FFF2-40B4-BE49-F238E27FC236}">
                <a16:creationId xmlns:a16="http://schemas.microsoft.com/office/drawing/2014/main" id="{6B24717E-25DD-D13B-A587-ABF4BB783F8F}"/>
              </a:ext>
            </a:extLst>
          </p:cNvPr>
          <p:cNvSpPr txBox="1"/>
          <p:nvPr/>
        </p:nvSpPr>
        <p:spPr>
          <a:xfrm>
            <a:off x="7209344" y="1173534"/>
            <a:ext cx="3148775" cy="43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数据包括以下内容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E51B8C9-EC9E-30AA-D644-378AF29FB751}"/>
              </a:ext>
            </a:extLst>
          </p:cNvPr>
          <p:cNvGrpSpPr/>
          <p:nvPr/>
        </p:nvGrpSpPr>
        <p:grpSpPr>
          <a:xfrm>
            <a:off x="7481589" y="1920742"/>
            <a:ext cx="1569660" cy="953507"/>
            <a:chOff x="4015500" y="2149074"/>
            <a:chExt cx="2124528" cy="129056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7FB7AC-8258-00EC-9B97-57FBA411E219}"/>
                </a:ext>
              </a:extLst>
            </p:cNvPr>
            <p:cNvSpPr/>
            <p:nvPr/>
          </p:nvSpPr>
          <p:spPr>
            <a:xfrm>
              <a:off x="4015500" y="2814779"/>
              <a:ext cx="2124528" cy="624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用于观察各地区感染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和死亡人数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B4D9832-3D95-AFB2-CC17-AED8F6C2B265}"/>
                </a:ext>
              </a:extLst>
            </p:cNvPr>
            <p:cNvSpPr/>
            <p:nvPr/>
          </p:nvSpPr>
          <p:spPr>
            <a:xfrm>
              <a:off x="4403732" y="2149074"/>
              <a:ext cx="1382505" cy="458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地区区域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F8463D7-786E-46FB-8CF0-F51BC2F054CA}"/>
              </a:ext>
            </a:extLst>
          </p:cNvPr>
          <p:cNvGrpSpPr/>
          <p:nvPr/>
        </p:nvGrpSpPr>
        <p:grpSpPr>
          <a:xfrm>
            <a:off x="9222586" y="1920743"/>
            <a:ext cx="1261884" cy="1035406"/>
            <a:chOff x="4232717" y="2091394"/>
            <a:chExt cx="1707954" cy="140141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DA5353-1D77-BAAF-CB88-FE60B3EF99A2}"/>
                </a:ext>
              </a:extLst>
            </p:cNvPr>
            <p:cNvSpPr/>
            <p:nvPr/>
          </p:nvSpPr>
          <p:spPr>
            <a:xfrm>
              <a:off x="4232717" y="2867948"/>
              <a:ext cx="1707954" cy="624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与死亡人数进行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对比分析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30016DE-60B6-B215-F282-DA64CABD1188}"/>
                </a:ext>
              </a:extLst>
            </p:cNvPr>
            <p:cNvSpPr/>
            <p:nvPr/>
          </p:nvSpPr>
          <p:spPr>
            <a:xfrm>
              <a:off x="4395441" y="2091394"/>
              <a:ext cx="1382505" cy="458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感染人数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FD49D94-B93B-F118-8BA3-79ECDA93265E}"/>
              </a:ext>
            </a:extLst>
          </p:cNvPr>
          <p:cNvGrpSpPr/>
          <p:nvPr/>
        </p:nvGrpSpPr>
        <p:grpSpPr>
          <a:xfrm>
            <a:off x="10593076" y="1909709"/>
            <a:ext cx="1261885" cy="874386"/>
            <a:chOff x="4232715" y="2076462"/>
            <a:chExt cx="1707956" cy="118347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D9205E-7A8E-24FE-FD9A-1D260D917CBF}"/>
                </a:ext>
              </a:extLst>
            </p:cNvPr>
            <p:cNvSpPr/>
            <p:nvPr/>
          </p:nvSpPr>
          <p:spPr>
            <a:xfrm>
              <a:off x="4232715" y="2885022"/>
              <a:ext cx="1707956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对数据进行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清洗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1D96CD0-04BC-0486-1FC3-840CED8DA5FC}"/>
                </a:ext>
              </a:extLst>
            </p:cNvPr>
            <p:cNvSpPr/>
            <p:nvPr/>
          </p:nvSpPr>
          <p:spPr>
            <a:xfrm>
              <a:off x="4395439" y="2076462"/>
              <a:ext cx="1382505" cy="791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每十万人的感染数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ED288A-0F0E-9D99-246D-73250185CFEF}"/>
              </a:ext>
            </a:extLst>
          </p:cNvPr>
          <p:cNvGrpSpPr/>
          <p:nvPr/>
        </p:nvGrpSpPr>
        <p:grpSpPr>
          <a:xfrm>
            <a:off x="6263188" y="4361570"/>
            <a:ext cx="1261884" cy="1127741"/>
            <a:chOff x="4207226" y="2091395"/>
            <a:chExt cx="1707954" cy="152639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BCE067C-6081-C14C-3A91-E92488E1293A}"/>
                </a:ext>
              </a:extLst>
            </p:cNvPr>
            <p:cNvSpPr/>
            <p:nvPr/>
          </p:nvSpPr>
          <p:spPr>
            <a:xfrm>
              <a:off x="4207226" y="2992924"/>
              <a:ext cx="1707954" cy="624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与感染人数进行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对比分析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995B3F0-42D0-E24D-11A1-7424790408F8}"/>
                </a:ext>
              </a:extLst>
            </p:cNvPr>
            <p:cNvSpPr/>
            <p:nvPr/>
          </p:nvSpPr>
          <p:spPr>
            <a:xfrm>
              <a:off x="4395442" y="2091395"/>
              <a:ext cx="1382505" cy="458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死亡人数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E02878D-5DDC-03E8-9278-6383D3C2DF60}"/>
              </a:ext>
            </a:extLst>
          </p:cNvPr>
          <p:cNvGrpSpPr/>
          <p:nvPr/>
        </p:nvGrpSpPr>
        <p:grpSpPr>
          <a:xfrm>
            <a:off x="7740564" y="4326717"/>
            <a:ext cx="1261885" cy="943074"/>
            <a:chOff x="4207224" y="2091395"/>
            <a:chExt cx="1707956" cy="12764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C66B90D-FD6B-B684-85F8-98F43957D077}"/>
                </a:ext>
              </a:extLst>
            </p:cNvPr>
            <p:cNvSpPr/>
            <p:nvPr/>
          </p:nvSpPr>
          <p:spPr>
            <a:xfrm>
              <a:off x="4207224" y="2992924"/>
              <a:ext cx="1707956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对数据进行清洗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8B8B625-FD11-94D9-A8B2-850AD92CC979}"/>
                </a:ext>
              </a:extLst>
            </p:cNvPr>
            <p:cNvSpPr/>
            <p:nvPr/>
          </p:nvSpPr>
          <p:spPr>
            <a:xfrm>
              <a:off x="4395442" y="2091395"/>
              <a:ext cx="1382505" cy="791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疫苗接种剂量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8D06C1B-C29F-CBE9-0C14-278425943AB7}"/>
              </a:ext>
            </a:extLst>
          </p:cNvPr>
          <p:cNvGrpSpPr/>
          <p:nvPr/>
        </p:nvGrpSpPr>
        <p:grpSpPr>
          <a:xfrm>
            <a:off x="9435175" y="4316960"/>
            <a:ext cx="1021433" cy="1172348"/>
            <a:chOff x="4369946" y="2031018"/>
            <a:chExt cx="1382505" cy="1586766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C88B287-067B-18AB-5EC7-D503D5519EA8}"/>
                </a:ext>
              </a:extLst>
            </p:cNvPr>
            <p:cNvSpPr/>
            <p:nvPr/>
          </p:nvSpPr>
          <p:spPr>
            <a:xfrm>
              <a:off x="4415509" y="2992923"/>
              <a:ext cx="1291380" cy="624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与最后一剂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对比分析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7B37D66-85BC-267E-EAB3-05DAA1BDDD12}"/>
                </a:ext>
              </a:extLst>
            </p:cNvPr>
            <p:cNvSpPr/>
            <p:nvPr/>
          </p:nvSpPr>
          <p:spPr>
            <a:xfrm>
              <a:off x="4369946" y="2031018"/>
              <a:ext cx="1382505" cy="791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接种第一剂的人数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B8D9C15-A0C8-B47C-E695-ABE201EAC22D}"/>
              </a:ext>
            </a:extLst>
          </p:cNvPr>
          <p:cNvGrpSpPr/>
          <p:nvPr/>
        </p:nvGrpSpPr>
        <p:grpSpPr>
          <a:xfrm>
            <a:off x="10614626" y="4326717"/>
            <a:ext cx="1415773" cy="985689"/>
            <a:chOff x="4103081" y="2033716"/>
            <a:chExt cx="1916243" cy="133412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2C7013-8D8B-BC5F-8F06-E2F9DE87B561}"/>
                </a:ext>
              </a:extLst>
            </p:cNvPr>
            <p:cNvSpPr/>
            <p:nvPr/>
          </p:nvSpPr>
          <p:spPr>
            <a:xfrm>
              <a:off x="4103081" y="2992924"/>
              <a:ext cx="1916243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与第一剂对比分析</a:t>
              </a:r>
              <a:endPara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1B33AF8-6410-BB3B-34D1-9C212AEC3715}"/>
                </a:ext>
              </a:extLst>
            </p:cNvPr>
            <p:cNvSpPr/>
            <p:nvPr/>
          </p:nvSpPr>
          <p:spPr>
            <a:xfrm>
              <a:off x="4395442" y="2033716"/>
              <a:ext cx="1382505" cy="791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最后一剂接种人数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5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1524354" y="2641919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49109" y="2567890"/>
            <a:ext cx="5218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数据处理实现方案</a:t>
            </a:r>
          </a:p>
        </p:txBody>
      </p:sp>
    </p:spTree>
    <p:extLst>
      <p:ext uri="{BB962C8B-B14F-4D97-AF65-F5344CB8AC3E}">
        <p14:creationId xmlns:p14="http://schemas.microsoft.com/office/powerpoint/2010/main" val="2890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E0CFE9D2-5079-43EB-A266-5FEEC6714B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849373" y="0"/>
            <a:ext cx="5342626" cy="6858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2D066987-5C7C-47CB-9A3E-DA66CD6D8A70}"/>
              </a:ext>
            </a:extLst>
          </p:cNvPr>
          <p:cNvSpPr txBox="1"/>
          <p:nvPr/>
        </p:nvSpPr>
        <p:spPr>
          <a:xfrm>
            <a:off x="1779824" y="2118208"/>
            <a:ext cx="285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负责搜集资料，从世卫组织网查询可供数据分析的素材</a:t>
            </a:r>
            <a:endParaRPr lang="en-US" sz="1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8B83F552-DD5F-4EBE-9477-C571A7EB49D9}"/>
              </a:ext>
            </a:extLst>
          </p:cNvPr>
          <p:cNvSpPr/>
          <p:nvPr/>
        </p:nvSpPr>
        <p:spPr>
          <a:xfrm>
            <a:off x="1779824" y="1524821"/>
            <a:ext cx="113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张子衡</a:t>
            </a:r>
            <a:endParaRPr lang="en-US" sz="24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4FC17787-388F-4131-8F0D-8045EAAEF589}"/>
              </a:ext>
            </a:extLst>
          </p:cNvPr>
          <p:cNvSpPr txBox="1"/>
          <p:nvPr/>
        </p:nvSpPr>
        <p:spPr>
          <a:xfrm>
            <a:off x="5767301" y="2118209"/>
            <a:ext cx="304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负责</a:t>
            </a:r>
            <a:r>
              <a:rPr lang="en-US" altLang="zh-CN" sz="1600" kern="1200" dirty="0">
                <a:solidFill>
                  <a:schemeClr val="bg1"/>
                </a:solidFill>
                <a:cs typeface="+mn-ea"/>
                <a:sym typeface="+mn-lt"/>
              </a:rPr>
              <a:t>DOC</a:t>
            </a:r>
            <a:r>
              <a:rPr lang="zh-CN" altLang="en-US" sz="1600" kern="1200" dirty="0">
                <a:solidFill>
                  <a:schemeClr val="bg1"/>
                </a:solidFill>
                <a:cs typeface="+mn-ea"/>
                <a:sym typeface="+mn-lt"/>
              </a:rPr>
              <a:t>文档总结、参与代码编写，参与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制作</a:t>
            </a:r>
            <a:endParaRPr lang="en-US" altLang="zh-CN" sz="1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DE49BCBF-C397-41A1-947F-4D929FBB6EC9}"/>
              </a:ext>
            </a:extLst>
          </p:cNvPr>
          <p:cNvSpPr/>
          <p:nvPr/>
        </p:nvSpPr>
        <p:spPr>
          <a:xfrm>
            <a:off x="5767301" y="1524821"/>
            <a:ext cx="113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蔡倩涛</a:t>
            </a:r>
            <a:endParaRPr lang="en-US" sz="24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42C1C0C3-D614-4C90-95BC-2F7DA3F37DE7}"/>
              </a:ext>
            </a:extLst>
          </p:cNvPr>
          <p:cNvSpPr txBox="1"/>
          <p:nvPr/>
        </p:nvSpPr>
        <p:spPr>
          <a:xfrm>
            <a:off x="1779824" y="4617571"/>
            <a:ext cx="285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kern="1200" dirty="0">
                <a:solidFill>
                  <a:schemeClr val="bg1"/>
                </a:solidFill>
                <a:cs typeface="+mn-ea"/>
                <a:sym typeface="+mn-lt"/>
              </a:rPr>
              <a:t>负责代码编写，细节顾问</a:t>
            </a:r>
            <a:endParaRPr lang="en-US" sz="1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523BEDB4-CA3C-4C1B-8F16-00E603E049D7}"/>
              </a:ext>
            </a:extLst>
          </p:cNvPr>
          <p:cNvSpPr/>
          <p:nvPr/>
        </p:nvSpPr>
        <p:spPr>
          <a:xfrm>
            <a:off x="1779824" y="4024184"/>
            <a:ext cx="113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2400" b="1" kern="1200" dirty="0">
                <a:solidFill>
                  <a:schemeClr val="bg1"/>
                </a:solidFill>
                <a:cs typeface="+mn-ea"/>
                <a:sym typeface="+mn-lt"/>
              </a:rPr>
              <a:t>郭子航</a:t>
            </a:r>
            <a:endParaRPr lang="en-US" sz="24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7A086B16-A1DD-4C5E-B054-61CDD3C6FF47}"/>
              </a:ext>
            </a:extLst>
          </p:cNvPr>
          <p:cNvSpPr txBox="1"/>
          <p:nvPr/>
        </p:nvSpPr>
        <p:spPr>
          <a:xfrm>
            <a:off x="5767300" y="4617571"/>
            <a:ext cx="304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演示讲解并传达数据处理内容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3DF70D47-FBEA-40D5-8C08-28FFF94958D5}"/>
              </a:ext>
            </a:extLst>
          </p:cNvPr>
          <p:cNvSpPr/>
          <p:nvPr/>
        </p:nvSpPr>
        <p:spPr>
          <a:xfrm>
            <a:off x="5767301" y="4024184"/>
            <a:ext cx="113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黄浩</a:t>
            </a:r>
            <a:endParaRPr lang="en-US" sz="24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BA55D7-6DE4-4992-8182-A6189906675C}"/>
              </a:ext>
            </a:extLst>
          </p:cNvPr>
          <p:cNvSpPr/>
          <p:nvPr/>
        </p:nvSpPr>
        <p:spPr>
          <a:xfrm>
            <a:off x="1474839" y="1637071"/>
            <a:ext cx="117987" cy="707923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886A248-063E-4B0C-B22F-6DA0110A2BBC}"/>
              </a:ext>
            </a:extLst>
          </p:cNvPr>
          <p:cNvSpPr/>
          <p:nvPr/>
        </p:nvSpPr>
        <p:spPr>
          <a:xfrm>
            <a:off x="5528265" y="1637071"/>
            <a:ext cx="117987" cy="707923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601092-4B85-4237-BEB7-9D64DECA9928}"/>
              </a:ext>
            </a:extLst>
          </p:cNvPr>
          <p:cNvSpPr/>
          <p:nvPr/>
        </p:nvSpPr>
        <p:spPr>
          <a:xfrm>
            <a:off x="1489587" y="4131887"/>
            <a:ext cx="117987" cy="707923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675474-7980-4F08-BF50-3FE8CCF50BCF}"/>
              </a:ext>
            </a:extLst>
          </p:cNvPr>
          <p:cNvSpPr/>
          <p:nvPr/>
        </p:nvSpPr>
        <p:spPr>
          <a:xfrm>
            <a:off x="5543013" y="4131887"/>
            <a:ext cx="117987" cy="707923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5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  <p:bldP spid="2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FE0FFC0-09C6-4572-A89A-11D293FF736A}"/>
              </a:ext>
            </a:extLst>
          </p:cNvPr>
          <p:cNvSpPr txBox="1"/>
          <p:nvPr/>
        </p:nvSpPr>
        <p:spPr>
          <a:xfrm>
            <a:off x="1856748" y="1413063"/>
            <a:ext cx="93761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             任务块：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solidFill>
                  <a:schemeClr val="bg1"/>
                </a:solidFill>
              </a:rPr>
              <a:t>郭子航：负责对数据进一步分析，提供可视化代码</a:t>
            </a:r>
            <a:r>
              <a:rPr lang="en-US" altLang="zh-CN" sz="3200" kern="0" dirty="0">
                <a:solidFill>
                  <a:schemeClr val="bg1"/>
                </a:solidFill>
              </a:rPr>
              <a:t>			</a:t>
            </a:r>
            <a:r>
              <a:rPr lang="zh-CN" altLang="en-US" sz="3200" kern="0" dirty="0">
                <a:solidFill>
                  <a:schemeClr val="bg1"/>
                </a:solidFill>
              </a:rPr>
              <a:t>算法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3200" kern="0" dirty="0">
                <a:solidFill>
                  <a:schemeClr val="bg1"/>
                </a:solidFill>
              </a:rPr>
              <a:t>张子衡：负责对数据初步分析，从</a:t>
            </a:r>
            <a:r>
              <a:rPr lang="en-US" altLang="zh-CN" sz="3200" kern="0" dirty="0">
                <a:solidFill>
                  <a:schemeClr val="bg1"/>
                </a:solidFill>
              </a:rPr>
              <a:t>CSV</a:t>
            </a:r>
            <a:r>
              <a:rPr lang="zh-CN" altLang="en-US" sz="3200" kern="0" dirty="0">
                <a:solidFill>
                  <a:schemeClr val="bg1"/>
                </a:solidFill>
              </a:rPr>
              <a:t>筛查出有益</a:t>
            </a:r>
            <a:r>
              <a:rPr lang="en-US" altLang="zh-CN" sz="3200" kern="0" dirty="0">
                <a:solidFill>
                  <a:schemeClr val="bg1"/>
                </a:solidFill>
              </a:rPr>
              <a:t>			</a:t>
            </a:r>
            <a:r>
              <a:rPr lang="zh-CN" altLang="en-US" sz="3200" kern="0" dirty="0">
                <a:solidFill>
                  <a:schemeClr val="bg1"/>
                </a:solidFill>
              </a:rPr>
              <a:t>信息，并提供数据列代码算法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solidFill>
                  <a:schemeClr val="bg1"/>
                </a:solidFill>
              </a:rPr>
              <a:t>蔡倩涛：负责从网上获取数据，布局任务，理清任</a:t>
            </a:r>
            <a:r>
              <a:rPr lang="en-US" altLang="zh-CN" sz="3200" kern="0" dirty="0">
                <a:solidFill>
                  <a:schemeClr val="bg1"/>
                </a:solidFill>
              </a:rPr>
              <a:t>			</a:t>
            </a:r>
            <a:r>
              <a:rPr lang="zh-CN" altLang="en-US" sz="3200" kern="0" dirty="0">
                <a:solidFill>
                  <a:schemeClr val="bg1"/>
                </a:solidFill>
              </a:rPr>
              <a:t>务的总思路，并提供关键性意见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solidFill>
                  <a:schemeClr val="bg1"/>
                </a:solidFill>
              </a:rPr>
              <a:t>黄浩：负责演讲</a:t>
            </a:r>
            <a:r>
              <a:rPr lang="en-US" altLang="zh-CN" sz="3200" kern="0" dirty="0">
                <a:solidFill>
                  <a:schemeClr val="bg1"/>
                </a:solidFill>
              </a:rPr>
              <a:t>PPT</a:t>
            </a:r>
            <a:r>
              <a:rPr lang="zh-CN" altLang="en-US" sz="3200" kern="0" dirty="0">
                <a:solidFill>
                  <a:schemeClr val="bg1"/>
                </a:solidFill>
              </a:rPr>
              <a:t>，传递信息</a:t>
            </a:r>
            <a:endParaRPr lang="en-US" altLang="zh-CN" sz="3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07781012-D778-495A-B983-899FC45F6BC3}"/>
              </a:ext>
            </a:extLst>
          </p:cNvPr>
          <p:cNvSpPr/>
          <p:nvPr/>
        </p:nvSpPr>
        <p:spPr>
          <a:xfrm>
            <a:off x="5503506" y="2412553"/>
            <a:ext cx="5764742" cy="360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读取数据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清洗数据（去重，查询，填充）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获取需要的数据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对数据进行预处理、可视化，对比及分析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0B319D65-EC08-454D-9834-05ACB51657B3}"/>
              </a:ext>
            </a:extLst>
          </p:cNvPr>
          <p:cNvSpPr/>
          <p:nvPr/>
        </p:nvSpPr>
        <p:spPr>
          <a:xfrm>
            <a:off x="5264132" y="2612552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3DB7051-0610-430F-91A1-C5967B94EB2E}"/>
              </a:ext>
            </a:extLst>
          </p:cNvPr>
          <p:cNvSpPr/>
          <p:nvPr/>
        </p:nvSpPr>
        <p:spPr>
          <a:xfrm>
            <a:off x="5264132" y="3870778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410C52C-9231-4822-A565-0221EFC3815B}"/>
              </a:ext>
            </a:extLst>
          </p:cNvPr>
          <p:cNvSpPr>
            <a:spLocks noEditPoints="1"/>
          </p:cNvSpPr>
          <p:nvPr/>
        </p:nvSpPr>
        <p:spPr bwMode="auto">
          <a:xfrm>
            <a:off x="2296067" y="2558049"/>
            <a:ext cx="1530581" cy="147679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D0E1EB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160">
            <a:extLst>
              <a:ext uri="{FF2B5EF4-FFF2-40B4-BE49-F238E27FC236}">
                <a16:creationId xmlns:a16="http://schemas.microsoft.com/office/drawing/2014/main" id="{D900C264-0A63-4066-B890-8B44F16ECE78}"/>
              </a:ext>
            </a:extLst>
          </p:cNvPr>
          <p:cNvSpPr/>
          <p:nvPr/>
        </p:nvSpPr>
        <p:spPr>
          <a:xfrm>
            <a:off x="1636656" y="4212726"/>
            <a:ext cx="258292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243828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  实现流程概括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3qymvt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10628</TotalTime>
  <Words>710</Words>
  <Application>Microsoft Office PowerPoint</Application>
  <PresentationFormat>宽屏</PresentationFormat>
  <Paragraphs>130</Paragraphs>
  <Slides>24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Verceeti</cp:lastModifiedBy>
  <cp:revision>653</cp:revision>
  <dcterms:created xsi:type="dcterms:W3CDTF">2019-07-04T08:14:45Z</dcterms:created>
  <dcterms:modified xsi:type="dcterms:W3CDTF">2023-12-17T16:05:26Z</dcterms:modified>
</cp:coreProperties>
</file>