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1" r:id="rId4"/>
    <p:sldId id="258" r:id="rId5"/>
    <p:sldId id="259" r:id="rId6"/>
    <p:sldId id="282" r:id="rId7"/>
    <p:sldId id="260" r:id="rId8"/>
    <p:sldId id="284" r:id="rId9"/>
    <p:sldId id="285" r:id="rId10"/>
    <p:sldId id="286" r:id="rId11"/>
    <p:sldId id="288" r:id="rId12"/>
    <p:sldId id="290" r:id="rId13"/>
    <p:sldId id="291" r:id="rId14"/>
    <p:sldId id="287" r:id="rId15"/>
    <p:sldId id="283" r:id="rId16"/>
    <p:sldId id="261" r:id="rId17"/>
    <p:sldId id="262" r:id="rId18"/>
    <p:sldId id="263" r:id="rId19"/>
    <p:sldId id="268" r:id="rId20"/>
    <p:sldId id="267" r:id="rId21"/>
    <p:sldId id="264" r:id="rId22"/>
    <p:sldId id="265" r:id="rId23"/>
    <p:sldId id="266" r:id="rId24"/>
    <p:sldId id="269" r:id="rId25"/>
    <p:sldId id="299" r:id="rId26"/>
    <p:sldId id="271" r:id="rId27"/>
    <p:sldId id="292" r:id="rId28"/>
    <p:sldId id="293" r:id="rId29"/>
    <p:sldId id="294" r:id="rId30"/>
    <p:sldId id="295" r:id="rId31"/>
    <p:sldId id="270" r:id="rId32"/>
    <p:sldId id="272" r:id="rId33"/>
    <p:sldId id="273" r:id="rId34"/>
    <p:sldId id="274" r:id="rId35"/>
    <p:sldId id="275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CCCC00"/>
    <a:srgbClr val="F1671B"/>
    <a:srgbClr val="FFFF66"/>
    <a:srgbClr val="FF66FF"/>
    <a:srgbClr val="33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66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989EE-B80D-4BAE-A706-BBF3ABA80A0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99B79-7664-4A9A-B34B-74A710AA7349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Chủ </a:t>
          </a:r>
          <a:r>
            <a:rPr lang="en-US" sz="2400" b="1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nghĩa</a:t>
          </a:r>
          <a:endParaRPr lang="en-US" sz="24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Mác-Lênin</a:t>
          </a:r>
          <a:endParaRPr lang="en-US" sz="24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4C3F335-4735-4001-9E33-540CA0397FBF}" type="parTrans" cxnId="{796C46DF-F871-4EB8-AEBC-B226489676B0}">
      <dgm:prSet/>
      <dgm:spPr/>
      <dgm:t>
        <a:bodyPr/>
        <a:lstStyle/>
        <a:p>
          <a:endParaRPr lang="en-US"/>
        </a:p>
      </dgm:t>
    </dgm:pt>
    <dgm:pt modelId="{492A1ECC-AFE2-447D-BE79-3E34587DBB6C}" type="sibTrans" cxnId="{796C46DF-F871-4EB8-AEBC-B226489676B0}">
      <dgm:prSet/>
      <dgm:spPr/>
      <dgm:t>
        <a:bodyPr/>
        <a:lstStyle/>
        <a:p>
          <a:endParaRPr lang="en-US"/>
        </a:p>
      </dgm:t>
    </dgm:pt>
    <dgm:pt modelId="{5D033E37-866B-4801-AE38-7EB944DBFE1E}" type="pres">
      <dgm:prSet presAssocID="{22A989EE-B80D-4BAE-A706-BBF3ABA80A0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F37671-AA80-43BD-9116-5D8BF52C7A6F}" type="pres">
      <dgm:prSet presAssocID="{22A989EE-B80D-4BAE-A706-BBF3ABA80A05}" presName="comp1" presStyleCnt="0"/>
      <dgm:spPr/>
    </dgm:pt>
    <dgm:pt modelId="{3601224B-1A35-45F4-8339-7C88BB2DA289}" type="pres">
      <dgm:prSet presAssocID="{22A989EE-B80D-4BAE-A706-BBF3ABA80A05}" presName="circle1" presStyleLbl="node1" presStyleIdx="0" presStyleCnt="1" custScaleX="64797" custScaleY="21222" custLinFactNeighborX="-59435" custLinFactNeighborY="5050"/>
      <dgm:spPr/>
      <dgm:t>
        <a:bodyPr/>
        <a:lstStyle/>
        <a:p>
          <a:endParaRPr lang="en-US"/>
        </a:p>
      </dgm:t>
    </dgm:pt>
    <dgm:pt modelId="{1E4A102A-EC7F-483F-8B0C-DB729CC67F42}" type="pres">
      <dgm:prSet presAssocID="{22A989EE-B80D-4BAE-A706-BBF3ABA80A05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2E3DB-A92A-4D5B-9EE0-3728B732A4B8}" type="presOf" srcId="{CFD99B79-7664-4A9A-B34B-74A710AA7349}" destId="{3601224B-1A35-45F4-8339-7C88BB2DA289}" srcOrd="0" destOrd="0" presId="urn:microsoft.com/office/officeart/2005/8/layout/venn2"/>
    <dgm:cxn modelId="{796C46DF-F871-4EB8-AEBC-B226489676B0}" srcId="{22A989EE-B80D-4BAE-A706-BBF3ABA80A05}" destId="{CFD99B79-7664-4A9A-B34B-74A710AA7349}" srcOrd="0" destOrd="0" parTransId="{04C3F335-4735-4001-9E33-540CA0397FBF}" sibTransId="{492A1ECC-AFE2-447D-BE79-3E34587DBB6C}"/>
    <dgm:cxn modelId="{2930AED5-1E9D-41C6-B886-2E09985BFC2A}" type="presOf" srcId="{22A989EE-B80D-4BAE-A706-BBF3ABA80A05}" destId="{5D033E37-866B-4801-AE38-7EB944DBFE1E}" srcOrd="0" destOrd="0" presId="urn:microsoft.com/office/officeart/2005/8/layout/venn2"/>
    <dgm:cxn modelId="{2FCDBD87-A49D-4DEE-9E11-33890E5FB654}" type="presOf" srcId="{CFD99B79-7664-4A9A-B34B-74A710AA7349}" destId="{1E4A102A-EC7F-483F-8B0C-DB729CC67F42}" srcOrd="1" destOrd="0" presId="urn:microsoft.com/office/officeart/2005/8/layout/venn2"/>
    <dgm:cxn modelId="{126B0FF9-85A9-4497-B2FF-B9BC467CCA3E}" type="presParOf" srcId="{5D033E37-866B-4801-AE38-7EB944DBFE1E}" destId="{86F37671-AA80-43BD-9116-5D8BF52C7A6F}" srcOrd="0" destOrd="0" presId="urn:microsoft.com/office/officeart/2005/8/layout/venn2"/>
    <dgm:cxn modelId="{9B004D79-D94E-42D6-8BA4-C5B1D7E81748}" type="presParOf" srcId="{86F37671-AA80-43BD-9116-5D8BF52C7A6F}" destId="{3601224B-1A35-45F4-8339-7C88BB2DA289}" srcOrd="0" destOrd="0" presId="urn:microsoft.com/office/officeart/2005/8/layout/venn2"/>
    <dgm:cxn modelId="{67714369-6540-4337-AC6B-7F1EF0E13730}" type="presParOf" srcId="{86F37671-AA80-43BD-9116-5D8BF52C7A6F}" destId="{1E4A102A-EC7F-483F-8B0C-DB729CC67F4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1224B-1A35-45F4-8339-7C88BB2DA289}">
      <dsp:nvSpPr>
        <dsp:cNvPr id="0" name=""/>
        <dsp:cNvSpPr/>
      </dsp:nvSpPr>
      <dsp:spPr>
        <a:xfrm>
          <a:off x="0" y="2011292"/>
          <a:ext cx="2932688" cy="960499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Chủ </a:t>
          </a:r>
          <a:r>
            <a:rPr lang="en-US" sz="2400" b="1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nghĩa</a:t>
          </a:r>
          <a:endParaRPr lang="en-US" sz="24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Mác-Lênin</a:t>
          </a:r>
          <a:endParaRPr lang="en-US" sz="24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29482" y="2251417"/>
        <a:ext cx="2073723" cy="480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7971-D36B-4907-8BBE-3C2992CE7245}" type="datetimeFigureOut">
              <a:rPr lang="vi-VN" smtClean="0"/>
              <a:t>08/01/2022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6723-F22A-4062-B2E4-093DF9E1ED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85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D6723-F22A-4062-B2E4-093DF9E1ED9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08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Xô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CNXH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vi-VN" dirty="0" smtClean="0"/>
              <a:t>ư</a:t>
            </a:r>
            <a:r>
              <a:rPr lang="en-US" dirty="0" smtClean="0"/>
              <a:t>c </a:t>
            </a:r>
            <a:r>
              <a:rPr lang="vi-VN" dirty="0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D6723-F22A-4062-B2E4-093DF9E1ED9A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188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991600" cy="3048000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Chương 1</a:t>
            </a:r>
            <a:r>
              <a:rPr lang="vi-VN" dirty="0">
                <a:latin typeface="+mn-lt"/>
              </a:rPr>
              <a:t/>
            </a:r>
            <a:br>
              <a:rPr lang="vi-VN" dirty="0">
                <a:latin typeface="+mn-lt"/>
              </a:rPr>
            </a:br>
            <a:r>
              <a:rPr lang="vi-VN" dirty="0" smtClean="0">
                <a:latin typeface="+mn-lt"/>
              </a:rPr>
              <a:t/>
            </a:r>
            <a:br>
              <a:rPr lang="vi-VN" dirty="0" smtClean="0">
                <a:latin typeface="+mn-lt"/>
              </a:rPr>
            </a:br>
            <a:r>
              <a:rPr lang="vi-VN" dirty="0" smtClean="0">
                <a:latin typeface="+mn-lt"/>
              </a:rPr>
              <a:t>NHẬP </a:t>
            </a:r>
            <a:r>
              <a:rPr lang="vi-VN" dirty="0">
                <a:latin typeface="+mn-lt"/>
              </a:rPr>
              <a:t>MÔN </a:t>
            </a:r>
            <a:r>
              <a:rPr lang="vi-VN" dirty="0" smtClean="0">
                <a:latin typeface="+mn-lt"/>
              </a:rPr>
              <a:t/>
            </a:r>
            <a:br>
              <a:rPr lang="vi-VN" dirty="0" smtClean="0">
                <a:latin typeface="+mn-lt"/>
              </a:rPr>
            </a:br>
            <a:r>
              <a:rPr lang="vi-VN" dirty="0" smtClean="0">
                <a:latin typeface="+mn-lt"/>
              </a:rPr>
              <a:t>CHỦ </a:t>
            </a:r>
            <a:r>
              <a:rPr lang="vi-VN" dirty="0">
                <a:latin typeface="+mn-lt"/>
              </a:rPr>
              <a:t>NGHĨA XÃ HỘI KHOA </a:t>
            </a:r>
            <a:r>
              <a:rPr lang="vi-VN" dirty="0" smtClean="0">
                <a:latin typeface="+mn-lt"/>
              </a:rPr>
              <a:t> HỌC</a:t>
            </a:r>
            <a:endParaRPr lang="vi-V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3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981200" y="152400"/>
            <a:ext cx="4953000" cy="9906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2" name="Oval 1"/>
          <p:cNvSpPr/>
          <p:nvPr/>
        </p:nvSpPr>
        <p:spPr>
          <a:xfrm>
            <a:off x="3657600" y="2667000"/>
            <a:ext cx="1524000" cy="1905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ĐỘC LẬP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uble Bracket 2"/>
          <p:cNvSpPr/>
          <p:nvPr/>
        </p:nvSpPr>
        <p:spPr>
          <a:xfrm>
            <a:off x="152400" y="1600200"/>
            <a:ext cx="2590800" cy="990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Triết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Mác-Lênin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2" idx="2"/>
          </p:cNvCxnSpPr>
          <p:nvPr/>
        </p:nvCxnSpPr>
        <p:spPr>
          <a:xfrm>
            <a:off x="2895600" y="36195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ket 6"/>
          <p:cNvSpPr/>
          <p:nvPr/>
        </p:nvSpPr>
        <p:spPr>
          <a:xfrm>
            <a:off x="152400" y="3124200"/>
            <a:ext cx="2743200" cy="990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́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chính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trị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Mác-Lênin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76200" y="4876800"/>
            <a:ext cx="2971800" cy="990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Chủ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nghĩa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̃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hội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học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3" idx="3"/>
            <a:endCxn id="2" idx="2"/>
          </p:cNvCxnSpPr>
          <p:nvPr/>
        </p:nvCxnSpPr>
        <p:spPr>
          <a:xfrm>
            <a:off x="2743200" y="2095500"/>
            <a:ext cx="914400" cy="1524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2" idx="2"/>
          </p:cNvCxnSpPr>
          <p:nvPr/>
        </p:nvCxnSpPr>
        <p:spPr>
          <a:xfrm flipV="1">
            <a:off x="3048000" y="3619500"/>
            <a:ext cx="6096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6019800" y="1981200"/>
            <a:ext cx="27432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3200" b="1" dirty="0" smtClean="0">
                <a:latin typeface="Arial" pitchFamily="34" charset="0"/>
                <a:cs typeface="Arial" pitchFamily="34" charset="0"/>
              </a:rPr>
              <a:t>ượng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uble Bracket 28"/>
          <p:cNvSpPr/>
          <p:nvPr/>
        </p:nvSpPr>
        <p:spPr>
          <a:xfrm>
            <a:off x="6096000" y="3886200"/>
            <a:ext cx="27432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>
            <a:stCxn id="2" idx="6"/>
          </p:cNvCxnSpPr>
          <p:nvPr/>
        </p:nvCxnSpPr>
        <p:spPr>
          <a:xfrm>
            <a:off x="5181600" y="3619500"/>
            <a:ext cx="900545" cy="8104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6"/>
            <a:endCxn id="27" idx="1"/>
          </p:cNvCxnSpPr>
          <p:nvPr/>
        </p:nvCxnSpPr>
        <p:spPr>
          <a:xfrm flipV="1">
            <a:off x="5181600" y="2476500"/>
            <a:ext cx="8382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2667000" y="685800"/>
            <a:ext cx="4191000" cy="762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Triết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Mác-Lênin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1143000" y="2514600"/>
            <a:ext cx="6781800" cy="2667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ưới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38700" y="1600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2667000" y="685800"/>
            <a:ext cx="4191000" cy="762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Mác-Lênin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457200" y="2514600"/>
            <a:ext cx="8382000" cy="32766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ưới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sang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1600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2667000" y="685800"/>
            <a:ext cx="4191000" cy="762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học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457200" y="2362200"/>
            <a:ext cx="8382000" cy="32766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ưới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i="1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40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sang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1600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981200" y="152400"/>
            <a:ext cx="4953000" cy="9906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6" name="Double Bracket 5"/>
          <p:cNvSpPr/>
          <p:nvPr/>
        </p:nvSpPr>
        <p:spPr>
          <a:xfrm>
            <a:off x="1981200" y="1295400"/>
            <a:ext cx="4876800" cy="1371600"/>
          </a:xfrm>
          <a:prstGeom prst="bracketPai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TRIẾT HỌC </a:t>
            </a:r>
            <a:r>
              <a:rPr lang="vi-VN" sz="2800" dirty="0" smtClean="0"/>
              <a:t>MÁC-LÊ NIN</a:t>
            </a:r>
            <a:endParaRPr lang="vi-VN" sz="2800" dirty="0"/>
          </a:p>
        </p:txBody>
      </p:sp>
      <p:sp>
        <p:nvSpPr>
          <p:cNvPr id="7" name="Double Bracket 6"/>
          <p:cNvSpPr/>
          <p:nvPr/>
        </p:nvSpPr>
        <p:spPr>
          <a:xfrm>
            <a:off x="304800" y="4191000"/>
            <a:ext cx="3733800" cy="1905000"/>
          </a:xfrm>
          <a:prstGeom prst="bracketPair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KINH TẾ CHÍNH </a:t>
            </a:r>
            <a:r>
              <a:rPr lang="vi-VN" sz="2800" dirty="0" smtClean="0"/>
              <a:t>TRỊ HỌC MÁC-LÊ NIN</a:t>
            </a:r>
            <a:endParaRPr lang="vi-VN" sz="2800" dirty="0"/>
          </a:p>
        </p:txBody>
      </p:sp>
      <p:sp>
        <p:nvSpPr>
          <p:cNvPr id="8" name="Double Bracket 7"/>
          <p:cNvSpPr/>
          <p:nvPr/>
        </p:nvSpPr>
        <p:spPr>
          <a:xfrm>
            <a:off x="5029200" y="4114800"/>
            <a:ext cx="3733800" cy="1905000"/>
          </a:xfrm>
          <a:prstGeom prst="bracketPair">
            <a:avLst/>
          </a:prstGeom>
          <a:solidFill>
            <a:srgbClr val="FF006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XÃ HỘI KHOA </a:t>
            </a:r>
            <a:r>
              <a:rPr lang="vi-VN" sz="2800" dirty="0" smtClean="0"/>
              <a:t>HỌC </a:t>
            </a:r>
            <a:endParaRPr lang="vi-VN" sz="2800" dirty="0"/>
          </a:p>
        </p:txBody>
      </p:sp>
      <p:sp>
        <p:nvSpPr>
          <p:cNvPr id="38" name="Left-Up Arrow 37"/>
          <p:cNvSpPr/>
          <p:nvPr/>
        </p:nvSpPr>
        <p:spPr>
          <a:xfrm flipV="1">
            <a:off x="6858000" y="1981200"/>
            <a:ext cx="419100" cy="2133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Left-Up Arrow 38"/>
          <p:cNvSpPr/>
          <p:nvPr/>
        </p:nvSpPr>
        <p:spPr>
          <a:xfrm flipH="1" flipV="1">
            <a:off x="1600200" y="1981200"/>
            <a:ext cx="381000" cy="2209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Left-Right Arrow 40"/>
          <p:cNvSpPr/>
          <p:nvPr/>
        </p:nvSpPr>
        <p:spPr>
          <a:xfrm>
            <a:off x="4038600" y="4876800"/>
            <a:ext cx="990600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7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ble Bracket 6"/>
          <p:cNvSpPr/>
          <p:nvPr/>
        </p:nvSpPr>
        <p:spPr>
          <a:xfrm>
            <a:off x="1371600" y="1219200"/>
            <a:ext cx="7315200" cy="3810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Chủ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nghĩa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̃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hội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học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là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kết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luận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hợp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lôgic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rút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̀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Triết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học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Mác-Lênin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̀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tê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́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chính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trị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Mác-Lênin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, là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sư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̣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hoàn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tất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chu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̉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nghĩa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 smtClean="0">
                <a:latin typeface="Arial" pitchFamily="34" charset="0"/>
                <a:cs typeface="Arial" pitchFamily="34" charset="0"/>
              </a:rPr>
              <a:t>Mác-Lênin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1000" y="2514600"/>
            <a:ext cx="8382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838200" y="381000"/>
            <a:ext cx="7086600" cy="8382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1.2 ĐỐI TƯỢNG NGHIÊN CỨU CỦA </a:t>
            </a:r>
            <a:endParaRPr lang="vi-VN" sz="2800" dirty="0" smtClean="0"/>
          </a:p>
          <a:p>
            <a:pPr algn="ctr"/>
            <a:r>
              <a:rPr lang="vi-VN" sz="2800" dirty="0" smtClean="0"/>
              <a:t>CHỦ </a:t>
            </a:r>
            <a:r>
              <a:rPr lang="vi-VN" sz="2800" dirty="0"/>
              <a:t>NGHĨA XÃ HỘI KHOA HỌC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457200" y="1981200"/>
            <a:ext cx="8305800" cy="38862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vi-VN" sz="32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tri-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tế-xã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hội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81500" y="13716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76200" y="228600"/>
            <a:ext cx="8991600" cy="1752600"/>
          </a:xfrm>
          <a:prstGeom prst="bracketPair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PHÂN BIỆT ĐỐI TƯỢNG NGHIÊN CỨU CỦA CHỦ NGHĨA XÃ HỘI KHOA HỌC VỚI TRIẾT HỌC </a:t>
            </a:r>
            <a:r>
              <a:rPr lang="vi-VN" sz="2800" dirty="0" smtClean="0"/>
              <a:t>MÁC-LÊNIN </a:t>
            </a:r>
            <a:r>
              <a:rPr lang="vi-VN" sz="2800" dirty="0"/>
              <a:t>VÀ KINH TẾ CHÍNH TRỊ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6" name="Hexagon 5"/>
          <p:cNvSpPr/>
          <p:nvPr/>
        </p:nvSpPr>
        <p:spPr>
          <a:xfrm>
            <a:off x="609600" y="2743200"/>
            <a:ext cx="3962400" cy="320040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NỘI DUNG 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4572000" y="2743200"/>
            <a:ext cx="3962400" cy="320040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PHẠM VI 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2514600" y="152400"/>
            <a:ext cx="3962400" cy="1295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VỀ </a:t>
            </a:r>
            <a:r>
              <a:rPr lang="vi-VN" sz="2800" b="1" dirty="0" smtClean="0"/>
              <a:t>NỘI DUNG</a:t>
            </a:r>
            <a:endParaRPr lang="vi-VN" sz="2800" b="1" dirty="0"/>
          </a:p>
        </p:txBody>
      </p:sp>
      <p:sp>
        <p:nvSpPr>
          <p:cNvPr id="7" name="Double Bracket 6"/>
          <p:cNvSpPr/>
          <p:nvPr/>
        </p:nvSpPr>
        <p:spPr>
          <a:xfrm>
            <a:off x="152400" y="1752600"/>
            <a:ext cx="18288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vi-VN" dirty="0"/>
              <a:t>TRIẾT HỌC MÁC - </a:t>
            </a:r>
            <a:r>
              <a:rPr lang="vi-VN" dirty="0" smtClean="0"/>
              <a:t>LÊNIN</a:t>
            </a:r>
            <a:endParaRPr lang="vi-VN" dirty="0"/>
          </a:p>
        </p:txBody>
      </p:sp>
      <p:sp>
        <p:nvSpPr>
          <p:cNvPr id="8" name="Double Bracket 7"/>
          <p:cNvSpPr/>
          <p:nvPr/>
        </p:nvSpPr>
        <p:spPr>
          <a:xfrm>
            <a:off x="152400" y="3276600"/>
            <a:ext cx="18288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KINH TẾ CHÍNH TRỊ MÁC -</a:t>
            </a:r>
            <a:r>
              <a:rPr lang="vi-VN" dirty="0" smtClean="0"/>
              <a:t>LÊNIN</a:t>
            </a:r>
            <a:endParaRPr lang="vi-VN" dirty="0"/>
          </a:p>
        </p:txBody>
      </p:sp>
      <p:sp>
        <p:nvSpPr>
          <p:cNvPr id="9" name="Double Bracket 8"/>
          <p:cNvSpPr/>
          <p:nvPr/>
        </p:nvSpPr>
        <p:spPr>
          <a:xfrm>
            <a:off x="152400" y="4800600"/>
            <a:ext cx="24765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</a:t>
            </a:r>
            <a:endParaRPr lang="en-US" dirty="0" smtClean="0"/>
          </a:p>
          <a:p>
            <a:pPr algn="ctr"/>
            <a:r>
              <a:rPr lang="vi-VN" dirty="0" smtClean="0"/>
              <a:t>XÃ HỘI KHOA HOC</a:t>
            </a:r>
            <a:endParaRPr lang="vi-V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8400" y="22860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3276600" y="1676400"/>
            <a:ext cx="52578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q</a:t>
            </a:r>
            <a:r>
              <a:rPr lang="vi-VN" sz="2800" dirty="0">
                <a:solidFill>
                  <a:schemeClr val="tx1"/>
                </a:solidFill>
              </a:rPr>
              <a:t>Quy luật chung nhất </a:t>
            </a:r>
            <a:endParaRPr lang="vi-VN" sz="28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276600" y="3276600"/>
            <a:ext cx="51816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q</a:t>
            </a:r>
            <a:r>
              <a:rPr lang="vi-VN" sz="2800" dirty="0">
                <a:solidFill>
                  <a:schemeClr val="tx1"/>
                </a:solidFill>
              </a:rPr>
              <a:t>Quy luật kinh tế </a:t>
            </a:r>
            <a:endParaRPr lang="vi-VN" sz="28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3429000" y="4800600"/>
            <a:ext cx="50292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q</a:t>
            </a:r>
            <a:r>
              <a:rPr lang="vi-VN" sz="2800" dirty="0">
                <a:solidFill>
                  <a:schemeClr val="tx1"/>
                </a:solidFill>
              </a:rPr>
              <a:t>Quy luật chính trị - xã </a:t>
            </a:r>
            <a:r>
              <a:rPr lang="vi-VN" sz="2800" dirty="0" smtClean="0">
                <a:solidFill>
                  <a:schemeClr val="tx1"/>
                </a:solidFill>
              </a:rPr>
              <a:t>hội </a:t>
            </a:r>
            <a:endParaRPr lang="vi-VN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38862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628900" y="5448300"/>
            <a:ext cx="723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2514600" y="152400"/>
            <a:ext cx="3962400" cy="1295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VỀ </a:t>
            </a:r>
            <a:r>
              <a:rPr lang="vi-VN" sz="2800" b="1" dirty="0" smtClean="0"/>
              <a:t>PHẠM VI</a:t>
            </a:r>
            <a:endParaRPr lang="vi-VN" sz="2800" b="1" dirty="0"/>
          </a:p>
        </p:txBody>
      </p:sp>
      <p:sp>
        <p:nvSpPr>
          <p:cNvPr id="7" name="Double Bracket 6"/>
          <p:cNvSpPr/>
          <p:nvPr/>
        </p:nvSpPr>
        <p:spPr>
          <a:xfrm>
            <a:off x="228600" y="1676400"/>
            <a:ext cx="17526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TRIẾT HỌC MÁC - </a:t>
            </a:r>
            <a:r>
              <a:rPr lang="vi-VN" dirty="0" smtClean="0"/>
              <a:t>LÊNIN</a:t>
            </a:r>
            <a:endParaRPr lang="vi-VN" dirty="0"/>
          </a:p>
        </p:txBody>
      </p:sp>
      <p:sp>
        <p:nvSpPr>
          <p:cNvPr id="8" name="Double Bracket 7"/>
          <p:cNvSpPr/>
          <p:nvPr/>
        </p:nvSpPr>
        <p:spPr>
          <a:xfrm>
            <a:off x="228600" y="3276600"/>
            <a:ext cx="17526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KINH TẾ CHÍNH TRỊ MÁC -</a:t>
            </a:r>
            <a:r>
              <a:rPr lang="vi-VN" dirty="0" smtClean="0"/>
              <a:t>LÊNIN</a:t>
            </a:r>
            <a:endParaRPr lang="vi-VN" dirty="0"/>
          </a:p>
        </p:txBody>
      </p:sp>
      <p:sp>
        <p:nvSpPr>
          <p:cNvPr id="9" name="Double Bracket 8"/>
          <p:cNvSpPr/>
          <p:nvPr/>
        </p:nvSpPr>
        <p:spPr>
          <a:xfrm>
            <a:off x="228600" y="4800600"/>
            <a:ext cx="1752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</a:t>
            </a:r>
            <a:r>
              <a:rPr lang="vi-VN" dirty="0" smtClean="0"/>
              <a:t>HỘI KHOA HOC</a:t>
            </a:r>
            <a:endParaRPr lang="vi-V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09800" y="22860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2895600" y="1676400"/>
            <a:ext cx="54864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vi-VN" sz="2800" i="1" dirty="0" smtClean="0">
                <a:solidFill>
                  <a:schemeClr val="tx1"/>
                </a:solidFill>
              </a:rPr>
              <a:t>ác </a:t>
            </a:r>
            <a:r>
              <a:rPr lang="vi-VN" sz="2800" i="1" dirty="0">
                <a:solidFill>
                  <a:schemeClr val="tx1"/>
                </a:solidFill>
              </a:rPr>
              <a:t>giai đoạn phát triển của xã hội </a:t>
            </a:r>
            <a:endParaRPr lang="vi-VN" sz="2800" i="1" dirty="0"/>
          </a:p>
        </p:txBody>
      </p:sp>
      <p:sp>
        <p:nvSpPr>
          <p:cNvPr id="10" name="Flowchart: Terminator 9"/>
          <p:cNvSpPr/>
          <p:nvPr/>
        </p:nvSpPr>
        <p:spPr>
          <a:xfrm>
            <a:off x="2971800" y="3276600"/>
            <a:ext cx="54102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i="1" dirty="0" smtClean="0"/>
              <a:t>q</a:t>
            </a:r>
            <a:r>
              <a:rPr lang="vi-VN" sz="2800" i="1" dirty="0">
                <a:solidFill>
                  <a:schemeClr val="tx1"/>
                </a:solidFill>
              </a:rPr>
              <a:t>Quá trình vận động từ CNTB sang CNXH </a:t>
            </a:r>
            <a:r>
              <a:rPr lang="vi-VN" sz="2800" i="1" dirty="0" smtClean="0">
                <a:solidFill>
                  <a:schemeClr val="tx1"/>
                </a:solidFill>
              </a:rPr>
              <a:t>và CNCS</a:t>
            </a:r>
            <a:endParaRPr lang="vi-VN" sz="2800" i="1" dirty="0"/>
          </a:p>
        </p:txBody>
      </p:sp>
      <p:sp>
        <p:nvSpPr>
          <p:cNvPr id="11" name="Flowchart: Terminator 10"/>
          <p:cNvSpPr/>
          <p:nvPr/>
        </p:nvSpPr>
        <p:spPr>
          <a:xfrm>
            <a:off x="3124200" y="4800600"/>
            <a:ext cx="5410200" cy="12192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i="1" dirty="0" smtClean="0"/>
              <a:t>q</a:t>
            </a:r>
            <a:r>
              <a:rPr lang="vi-VN" sz="2800" i="1" dirty="0">
                <a:solidFill>
                  <a:schemeClr val="tx1"/>
                </a:solidFill>
              </a:rPr>
              <a:t>Quá trình vận động từ CNTB sang CNXH </a:t>
            </a:r>
            <a:r>
              <a:rPr lang="vi-VN" sz="2800" i="1" dirty="0" smtClean="0">
                <a:solidFill>
                  <a:schemeClr val="tx1"/>
                </a:solidFill>
              </a:rPr>
              <a:t>và CNCS</a:t>
            </a:r>
            <a:endParaRPr lang="vi-VN" sz="28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38862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54864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vi-VN" dirty="0" smtClean="0">
                <a:latin typeface="+mn-lt"/>
              </a:rPr>
              <a:t>NỘI DUNG</a:t>
            </a:r>
            <a:endParaRPr lang="vi-VN" dirty="0">
              <a:latin typeface="+mn-lt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457200" y="1600200"/>
            <a:ext cx="3962400" cy="4724400"/>
          </a:xfrm>
          <a:prstGeom prst="bracketPair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 </a:t>
            </a:r>
          </a:p>
          <a:p>
            <a:pPr algn="ctr"/>
            <a:r>
              <a:rPr lang="vi-VN" sz="2800" dirty="0"/>
              <a:t>VỊ TRÍ, </a:t>
            </a:r>
            <a:endParaRPr lang="vi-VN" sz="2800" dirty="0" smtClean="0"/>
          </a:p>
          <a:p>
            <a:pPr algn="ctr"/>
            <a:r>
              <a:rPr lang="vi-VN" sz="2800" dirty="0" smtClean="0"/>
              <a:t>ĐỐI TƯỢNG</a:t>
            </a:r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VÀ </a:t>
            </a:r>
            <a:endParaRPr lang="vi-VN" sz="2800" dirty="0" smtClean="0"/>
          </a:p>
          <a:p>
            <a:pPr algn="ctr"/>
            <a:r>
              <a:rPr lang="vi-VN" sz="2800" dirty="0" smtClean="0"/>
              <a:t>PHƯƠNG </a:t>
            </a:r>
            <a:r>
              <a:rPr lang="vi-VN" sz="2800" dirty="0"/>
              <a:t>PHÁP NGHIÊN </a:t>
            </a:r>
            <a:r>
              <a:rPr lang="vi-VN" sz="2800" dirty="0" smtClean="0"/>
              <a:t>CỨU </a:t>
            </a:r>
          </a:p>
          <a:p>
            <a:pPr algn="ctr"/>
            <a:r>
              <a:rPr lang="vi-VN" sz="2800" dirty="0" smtClean="0"/>
              <a:t>CỦA </a:t>
            </a:r>
          </a:p>
          <a:p>
            <a:pPr algn="ctr"/>
            <a:r>
              <a:rPr lang="vi-VN" sz="2800" dirty="0" smtClean="0"/>
              <a:t>CHỦ </a:t>
            </a:r>
            <a:r>
              <a:rPr lang="vi-VN" sz="2800" dirty="0"/>
              <a:t>NGHĨA XÃ </a:t>
            </a:r>
            <a:r>
              <a:rPr lang="vi-VN" sz="2800" dirty="0" smtClean="0"/>
              <a:t>HỘI</a:t>
            </a:r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KHOA </a:t>
            </a:r>
            <a:r>
              <a:rPr lang="vi-VN" sz="2800" dirty="0" smtClean="0"/>
              <a:t>HỌC</a:t>
            </a:r>
            <a:endParaRPr lang="vi-VN" sz="2800" dirty="0"/>
          </a:p>
        </p:txBody>
      </p:sp>
      <p:sp>
        <p:nvSpPr>
          <p:cNvPr id="5" name="Double Bracket 4"/>
          <p:cNvSpPr/>
          <p:nvPr/>
        </p:nvSpPr>
        <p:spPr>
          <a:xfrm>
            <a:off x="4800600" y="1600200"/>
            <a:ext cx="4038600" cy="4724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SỰ RA ĐỜI </a:t>
            </a:r>
            <a:endParaRPr lang="vi-VN" sz="2800" dirty="0" smtClean="0"/>
          </a:p>
          <a:p>
            <a:pPr algn="ctr"/>
            <a:r>
              <a:rPr lang="vi-VN" sz="2800" dirty="0" smtClean="0"/>
              <a:t>VÀ  </a:t>
            </a:r>
          </a:p>
          <a:p>
            <a:pPr algn="ctr"/>
            <a:r>
              <a:rPr lang="vi-VN" sz="2800" dirty="0"/>
              <a:t>CÁC GIAI ĐOẠN PHÁT TRIỂN CƠ </a:t>
            </a:r>
            <a:r>
              <a:rPr lang="vi-VN" sz="2800" dirty="0" smtClean="0"/>
              <a:t>BẢN CỦA </a:t>
            </a:r>
          </a:p>
          <a:p>
            <a:pPr algn="ctr"/>
            <a:r>
              <a:rPr lang="vi-VN" sz="2800" dirty="0" smtClean="0"/>
              <a:t>CHỦ </a:t>
            </a:r>
            <a:r>
              <a:rPr lang="vi-VN" sz="2800" dirty="0"/>
              <a:t>NGHĨA XÃ </a:t>
            </a:r>
            <a:r>
              <a:rPr lang="vi-VN" sz="2800" dirty="0" smtClean="0"/>
              <a:t>HỘI</a:t>
            </a:r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KHOA </a:t>
            </a:r>
            <a:r>
              <a:rPr lang="vi-VN" sz="2800" dirty="0" smtClean="0"/>
              <a:t>HỌC</a:t>
            </a:r>
            <a:endParaRPr lang="vi-VN" sz="2800" dirty="0"/>
          </a:p>
        </p:txBody>
      </p:sp>
      <p:sp>
        <p:nvSpPr>
          <p:cNvPr id="3" name="Flowchart: Decision 2"/>
          <p:cNvSpPr/>
          <p:nvPr/>
        </p:nvSpPr>
        <p:spPr>
          <a:xfrm>
            <a:off x="1828800" y="990600"/>
            <a:ext cx="1143000" cy="838200"/>
          </a:xfrm>
          <a:prstGeom prst="flowChartDecision">
            <a:avLst/>
          </a:prstGeom>
          <a:solidFill>
            <a:srgbClr val="FFFF00"/>
          </a:solidFill>
          <a:ln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6096000" y="1066800"/>
            <a:ext cx="1143000" cy="914400"/>
          </a:xfrm>
          <a:prstGeom prst="flowChartDecision">
            <a:avLst/>
          </a:prstGeom>
          <a:solidFill>
            <a:srgbClr val="FFFF00"/>
          </a:solidFill>
          <a:ln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06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381000" y="152400"/>
            <a:ext cx="83058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1.3 PHƯƠNG PHÁP NGHIÊN CỨU </a:t>
            </a:r>
            <a:endParaRPr lang="vi-VN" sz="2800" dirty="0" smtClean="0"/>
          </a:p>
          <a:p>
            <a:pPr algn="ctr"/>
            <a:r>
              <a:rPr lang="vi-VN" sz="2800" dirty="0" smtClean="0"/>
              <a:t>CHỦ </a:t>
            </a:r>
            <a:r>
              <a:rPr lang="vi-VN" sz="2800" dirty="0"/>
              <a:t>NGHĨA XÃ HỘI KHOA HỌC</a:t>
            </a:r>
          </a:p>
        </p:txBody>
      </p:sp>
      <p:sp>
        <p:nvSpPr>
          <p:cNvPr id="2" name="Double Bracket 1"/>
          <p:cNvSpPr/>
          <p:nvPr/>
        </p:nvSpPr>
        <p:spPr>
          <a:xfrm>
            <a:off x="228600" y="1905000"/>
            <a:ext cx="2743200" cy="32766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Kết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hợp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lôgic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lịch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̉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3352800" y="1981200"/>
            <a:ext cx="2590800" cy="3200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cứu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̃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hội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cụ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̉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6248400" y="2133600"/>
            <a:ext cx="2590800" cy="28956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Gắn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́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luận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với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trào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457200" y="304800"/>
            <a:ext cx="8153400" cy="9906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1.4 Ý NGHĨA CỦA VIỆC NGHIÊN CỨU</a:t>
            </a:r>
          </a:p>
          <a:p>
            <a:pPr algn="ctr"/>
            <a:r>
              <a:rPr lang="vi-VN" sz="2800" dirty="0" smtClean="0"/>
              <a:t>CHỦ </a:t>
            </a:r>
            <a:r>
              <a:rPr lang="vi-VN" sz="2800" dirty="0"/>
              <a:t>NGHĨA XÃ HỘI KHOA HỌC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914400" y="2133600"/>
            <a:ext cx="2819400" cy="3352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VỀ LÝ LUẬN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4724400" y="2057400"/>
            <a:ext cx="3276600" cy="3352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VỀ THỰC </a:t>
            </a:r>
            <a:r>
              <a:rPr lang="vi-VN" sz="2800" dirty="0" smtClean="0"/>
              <a:t>TIỄN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0179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381000" y="228600"/>
            <a:ext cx="8382000" cy="1447800"/>
          </a:xfrm>
          <a:prstGeom prst="bracketPair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2. SỰ RA ĐỜI </a:t>
            </a:r>
            <a:r>
              <a:rPr lang="vi-VN" sz="2800" dirty="0" smtClean="0"/>
              <a:t>VÀ  CÁC </a:t>
            </a:r>
            <a:r>
              <a:rPr lang="vi-VN" sz="2800" dirty="0"/>
              <a:t>GIAI ĐOẠN PHÁT TRIỂN CƠ </a:t>
            </a:r>
            <a:r>
              <a:rPr lang="vi-VN" sz="2800" dirty="0" smtClean="0"/>
              <a:t>BẢN CỦA CHỦ </a:t>
            </a:r>
            <a:r>
              <a:rPr lang="vi-VN" sz="2800" dirty="0"/>
              <a:t>NGHĨA XÃ </a:t>
            </a:r>
            <a:r>
              <a:rPr lang="vi-VN" sz="2800" dirty="0" smtClean="0"/>
              <a:t>HỘI  </a:t>
            </a:r>
            <a:r>
              <a:rPr lang="vi-VN" sz="2800" dirty="0"/>
              <a:t>KHOA </a:t>
            </a:r>
            <a:r>
              <a:rPr lang="vi-VN" sz="2800" dirty="0" smtClean="0"/>
              <a:t>HỌC</a:t>
            </a:r>
            <a:endParaRPr lang="vi-VN" sz="2800" dirty="0"/>
          </a:p>
        </p:txBody>
      </p:sp>
      <p:sp>
        <p:nvSpPr>
          <p:cNvPr id="6" name="Double Bracket 5"/>
          <p:cNvSpPr/>
          <p:nvPr/>
        </p:nvSpPr>
        <p:spPr>
          <a:xfrm>
            <a:off x="838200" y="2438400"/>
            <a:ext cx="2971800" cy="3200400"/>
          </a:xfrm>
          <a:prstGeom prst="bracketPair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 </a:t>
            </a:r>
            <a:endParaRPr lang="en-US" sz="2800" dirty="0" smtClean="0"/>
          </a:p>
          <a:p>
            <a:pPr algn="ctr"/>
            <a:r>
              <a:rPr lang="vi-VN" sz="2800" dirty="0" smtClean="0"/>
              <a:t>SỰ </a:t>
            </a:r>
            <a:r>
              <a:rPr lang="vi-VN" sz="2800" dirty="0"/>
              <a:t>RA ĐỜI CỦA CHỦ NGHĨA XÃ HỘI KHOA HỌC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4953000" y="2362200"/>
            <a:ext cx="3048000" cy="3200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 </a:t>
            </a:r>
            <a:endParaRPr lang="en-US" sz="2800" dirty="0" smtClean="0"/>
          </a:p>
          <a:p>
            <a:pPr algn="ctr"/>
            <a:r>
              <a:rPr lang="vi-VN" sz="2800" dirty="0" smtClean="0"/>
              <a:t>CÁC </a:t>
            </a:r>
            <a:r>
              <a:rPr lang="vi-VN" sz="2800" dirty="0"/>
              <a:t>GIAI ĐOẠN PHÁT </a:t>
            </a:r>
            <a:r>
              <a:rPr lang="vi-VN" sz="2800" dirty="0" smtClean="0"/>
              <a:t>TRIỂN CƠ </a:t>
            </a:r>
            <a:r>
              <a:rPr lang="vi-VN" sz="2800" dirty="0"/>
              <a:t>BẢN </a:t>
            </a:r>
            <a:r>
              <a:rPr lang="vi-VN" sz="2800" dirty="0" smtClean="0"/>
              <a:t> </a:t>
            </a:r>
            <a:r>
              <a:rPr lang="vi-VN" sz="2800" dirty="0"/>
              <a:t>CỦA CHỦ NGHĨA XÃ HỘI KHOA HỌC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676400" y="2050473"/>
            <a:ext cx="1461655" cy="6096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2.1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701145" y="1981200"/>
            <a:ext cx="1461655" cy="6096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2.2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152400" y="1219200"/>
            <a:ext cx="2576945" cy="3200400"/>
          </a:xfrm>
          <a:prstGeom prst="bracketPair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SỰ RA ĐỜI </a:t>
            </a:r>
            <a:r>
              <a:rPr lang="vi-VN" sz="2800" dirty="0" smtClean="0"/>
              <a:t>CỦA</a:t>
            </a:r>
            <a:endParaRPr lang="en-US" sz="2800" dirty="0" smtClean="0"/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CHỦ NGHĨA XÃ HỘI KHOA HỌC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3155372" y="990600"/>
            <a:ext cx="5988628" cy="1295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2.1.1 </a:t>
            </a:r>
            <a:r>
              <a:rPr lang="vi-VN" sz="2800" dirty="0" smtClean="0"/>
              <a:t>Điều </a:t>
            </a:r>
            <a:r>
              <a:rPr lang="vi-VN" sz="2800" dirty="0"/>
              <a:t>kiện, tiền đề cho sự ra đời của chủ nghĩa xã hội khoa học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3429000" y="3581400"/>
            <a:ext cx="5638800" cy="16002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 2.1.2 </a:t>
            </a:r>
            <a:r>
              <a:rPr lang="vi-VN" sz="2800" dirty="0" smtClean="0"/>
              <a:t>Vai </a:t>
            </a:r>
            <a:r>
              <a:rPr lang="vi-VN" sz="2800" dirty="0"/>
              <a:t>trò của C.Mác và </a:t>
            </a:r>
            <a:r>
              <a:rPr lang="vi-VN" sz="2800" dirty="0" smtClean="0"/>
              <a:t>Ph</a:t>
            </a:r>
            <a:r>
              <a:rPr lang="en-US" sz="2800" dirty="0" smtClean="0"/>
              <a:t>.</a:t>
            </a:r>
            <a:r>
              <a:rPr lang="vi-VN" sz="2800" dirty="0" smtClean="0"/>
              <a:t>Ăngghen </a:t>
            </a:r>
            <a:r>
              <a:rPr lang="vi-VN" sz="2800" dirty="0"/>
              <a:t>đối </a:t>
            </a:r>
            <a:r>
              <a:rPr lang="vi-VN" sz="2800" dirty="0" smtClean="0"/>
              <a:t>với sự </a:t>
            </a:r>
            <a:r>
              <a:rPr lang="vi-VN" sz="2800" dirty="0"/>
              <a:t>ra đời của chủ nghĩa xã hội khoa học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729345" y="1638300"/>
            <a:ext cx="426027" cy="1181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729345" y="2819400"/>
            <a:ext cx="852055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671945" y="838200"/>
            <a:ext cx="1461655" cy="6096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2.1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2.1.1 </a:t>
            </a:r>
            <a:r>
              <a:rPr lang="vi-VN" sz="2800" dirty="0" smtClean="0"/>
              <a:t>Điều </a:t>
            </a:r>
            <a:r>
              <a:rPr lang="vi-VN" sz="2800" dirty="0"/>
              <a:t>kiện, tiền đề cho sự ra đời </a:t>
            </a:r>
            <a:r>
              <a:rPr lang="vi-VN" sz="2800" dirty="0" smtClean="0"/>
              <a:t/>
            </a:r>
            <a:br>
              <a:rPr lang="vi-VN" sz="2800" dirty="0" smtClean="0"/>
            </a:br>
            <a:r>
              <a:rPr lang="vi-VN" sz="2800" dirty="0" smtClean="0"/>
              <a:t>của </a:t>
            </a:r>
            <a:r>
              <a:rPr lang="vi-VN" sz="2800" dirty="0"/>
              <a:t>chủ nghĩa xã hội khoa học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" y="2133600"/>
            <a:ext cx="1981200" cy="248689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Điều kiện </a:t>
            </a:r>
            <a:r>
              <a:rPr lang="vi-VN" sz="2800" dirty="0" smtClean="0"/>
              <a:t>KT-XH </a:t>
            </a:r>
            <a:endParaRPr lang="vi-VN" sz="2800" dirty="0"/>
          </a:p>
        </p:txBody>
      </p:sp>
      <p:sp>
        <p:nvSpPr>
          <p:cNvPr id="7" name="Double Bracket 6"/>
          <p:cNvSpPr/>
          <p:nvPr/>
        </p:nvSpPr>
        <p:spPr>
          <a:xfrm>
            <a:off x="2514600" y="1981200"/>
            <a:ext cx="335280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Arial" pitchFamily="34" charset="0"/>
                <a:cs typeface="Arial" pitchFamily="34" charset="0"/>
              </a:rPr>
              <a:t>SỰ PHÁT TRIỂN CỦA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PTSXTBCN– ĐCN </a:t>
            </a:r>
          </a:p>
          <a:p>
            <a:pPr algn="ctr"/>
            <a:endParaRPr lang="vi-VN" dirty="0"/>
          </a:p>
        </p:txBody>
      </p:sp>
      <p:sp>
        <p:nvSpPr>
          <p:cNvPr id="8" name="Double Bracket 7"/>
          <p:cNvSpPr/>
          <p:nvPr/>
        </p:nvSpPr>
        <p:spPr>
          <a:xfrm>
            <a:off x="2514600" y="3962400"/>
            <a:ext cx="3352800" cy="15240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MÂU </a:t>
            </a:r>
            <a:r>
              <a:rPr lang="vi-VN" sz="2400" dirty="0"/>
              <a:t>THUẪN </a:t>
            </a:r>
            <a:endParaRPr lang="en-US" sz="2400" dirty="0" smtClean="0"/>
          </a:p>
          <a:p>
            <a:pPr algn="ctr"/>
            <a:r>
              <a:rPr lang="vi-VN" sz="2400" dirty="0" smtClean="0"/>
              <a:t>GIAI </a:t>
            </a:r>
            <a:r>
              <a:rPr lang="vi-VN" sz="2400" dirty="0"/>
              <a:t>CẤP CÔNG NHÂN VÀ GIAI CẤP TƯ SẢN</a:t>
            </a:r>
          </a:p>
        </p:txBody>
      </p:sp>
      <p:sp>
        <p:nvSpPr>
          <p:cNvPr id="10" name="Double Bracket 9"/>
          <p:cNvSpPr/>
          <p:nvPr/>
        </p:nvSpPr>
        <p:spPr>
          <a:xfrm>
            <a:off x="6400800" y="4267200"/>
            <a:ext cx="2667000" cy="60959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Phong trào đấu tranh của giai cấp công </a:t>
            </a:r>
            <a:r>
              <a:rPr lang="vi-VN" dirty="0" smtClean="0"/>
              <a:t>nhân</a:t>
            </a:r>
            <a:endParaRPr lang="vi-VN" dirty="0"/>
          </a:p>
        </p:txBody>
      </p:sp>
      <p:sp>
        <p:nvSpPr>
          <p:cNvPr id="11" name="Double Bracket 10"/>
          <p:cNvSpPr/>
          <p:nvPr/>
        </p:nvSpPr>
        <p:spPr>
          <a:xfrm>
            <a:off x="6477000" y="2209800"/>
            <a:ext cx="24384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Sự phát triển của lực lượng sản xuất</a:t>
            </a:r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2057400" y="2667000"/>
            <a:ext cx="457200" cy="7100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2057400" y="3377046"/>
            <a:ext cx="457200" cy="1347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26670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5867400" y="45720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Điều kiện, tiền đề cho sự ra đời </a:t>
            </a:r>
            <a:r>
              <a:rPr lang="vi-VN" sz="2800" dirty="0" smtClean="0"/>
              <a:t/>
            </a:r>
            <a:br>
              <a:rPr lang="vi-VN" sz="2800" dirty="0" smtClean="0"/>
            </a:br>
            <a:r>
              <a:rPr lang="vi-VN" sz="2800" dirty="0" smtClean="0"/>
              <a:t>của </a:t>
            </a:r>
            <a:r>
              <a:rPr lang="vi-VN" sz="2800" dirty="0"/>
              <a:t>chủ nghĩa xã hội khoa học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228600" y="2362200"/>
            <a:ext cx="1828800" cy="2486891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Tiền đề khoa </a:t>
            </a:r>
            <a:r>
              <a:rPr lang="vi-VN" sz="2800" dirty="0" smtClean="0"/>
              <a:t>học,  </a:t>
            </a:r>
            <a:r>
              <a:rPr lang="vi-VN" sz="2800" dirty="0"/>
              <a:t>lý luận, tư tưởng 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590800" y="3352800"/>
            <a:ext cx="29718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000" dirty="0"/>
              <a:t>Triết học cổ điển </a:t>
            </a:r>
            <a:r>
              <a:rPr lang="vi-VN" sz="2000" dirty="0" smtClean="0"/>
              <a:t>Đức,</a:t>
            </a:r>
          </a:p>
          <a:p>
            <a:pPr algn="ctr"/>
            <a:r>
              <a:rPr lang="vi-VN" sz="2000" dirty="0"/>
              <a:t>Kinh tế chính trị cổ </a:t>
            </a:r>
            <a:r>
              <a:rPr lang="vi-VN" sz="2000" dirty="0" smtClean="0"/>
              <a:t>điển Anh</a:t>
            </a:r>
            <a:endParaRPr lang="vi-VN" sz="2000" dirty="0"/>
          </a:p>
        </p:txBody>
      </p:sp>
      <p:sp>
        <p:nvSpPr>
          <p:cNvPr id="8" name="Double Bracket 7"/>
          <p:cNvSpPr/>
          <p:nvPr/>
        </p:nvSpPr>
        <p:spPr>
          <a:xfrm>
            <a:off x="2590800" y="4953000"/>
            <a:ext cx="29718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Chủ nghĩa xã hội không tưởng </a:t>
            </a:r>
            <a:r>
              <a:rPr lang="vi-VN" sz="2400" dirty="0" smtClean="0"/>
              <a:t>Pháp</a:t>
            </a:r>
            <a:endParaRPr lang="vi-VN" sz="2400" dirty="0"/>
          </a:p>
        </p:txBody>
      </p:sp>
      <p:sp>
        <p:nvSpPr>
          <p:cNvPr id="10" name="Double Bracket 9"/>
          <p:cNvSpPr/>
          <p:nvPr/>
        </p:nvSpPr>
        <p:spPr>
          <a:xfrm>
            <a:off x="6248400" y="3352800"/>
            <a:ext cx="2667000" cy="106679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000" dirty="0"/>
              <a:t>Cung cấp tiền đề lý luận cho sự hình thành chủ nghĩa xã hội khoa học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6248400" y="1981200"/>
            <a:ext cx="26670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000" dirty="0"/>
              <a:t>Cung cấp cơ sở khoa học cho sự hình </a:t>
            </a:r>
            <a:r>
              <a:rPr lang="vi-VN" sz="2000" dirty="0" smtClean="0"/>
              <a:t>thành PBCDV</a:t>
            </a:r>
            <a:endParaRPr lang="vi-VN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7400" y="2400300"/>
            <a:ext cx="609600" cy="11291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3529446"/>
            <a:ext cx="554182" cy="4589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38800" y="2438400"/>
            <a:ext cx="533400" cy="138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600" y="5638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ble Bracket 11"/>
          <p:cNvSpPr/>
          <p:nvPr/>
        </p:nvSpPr>
        <p:spPr>
          <a:xfrm>
            <a:off x="2667000" y="1828800"/>
            <a:ext cx="29718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T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/>
              <a:t>khoa </a:t>
            </a:r>
            <a:r>
              <a:rPr lang="vi-VN" sz="2400" dirty="0"/>
              <a:t>học tự </a:t>
            </a:r>
            <a:r>
              <a:rPr lang="vi-VN" sz="2400" dirty="0" smtClean="0"/>
              <a:t>nhiên</a:t>
            </a:r>
            <a:endParaRPr lang="vi-VN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7400" y="3529446"/>
            <a:ext cx="533400" cy="1995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38800" y="38862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6248400" y="5105400"/>
            <a:ext cx="2667000" cy="106679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000" dirty="0"/>
              <a:t>Tiền đề tư tưởng trực tiếp cho sự hình thành chủ nghĩa xã hội khoa </a:t>
            </a:r>
            <a:r>
              <a:rPr lang="vi-VN" sz="2000" dirty="0" smtClean="0"/>
              <a:t>học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0758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sz="36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tựu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khoa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học tự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nhiên</a:t>
            </a:r>
            <a:endParaRPr lang="vi-V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381000" y="3048000"/>
            <a:ext cx="3581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hóa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381000" y="1447800"/>
            <a:ext cx="35814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ượng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4648200" y="1447800"/>
            <a:ext cx="41910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Lomonosov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(1711-1765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Mayer (1814-1878),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20574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35052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4724400" y="2895600"/>
            <a:ext cx="41910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Robert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Darwin (1802-1882)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ouble Bracket 11"/>
          <p:cNvSpPr/>
          <p:nvPr/>
        </p:nvSpPr>
        <p:spPr>
          <a:xfrm>
            <a:off x="457200" y="4495800"/>
            <a:ext cx="3581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1000" y="4953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uble Bracket 13"/>
          <p:cNvSpPr/>
          <p:nvPr/>
        </p:nvSpPr>
        <p:spPr>
          <a:xfrm>
            <a:off x="4876800" y="4495800"/>
            <a:ext cx="40386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Schleiden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(1804-1881),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Schwam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(1810-1882)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914400" y="3733800"/>
            <a:ext cx="7239000" cy="22098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sang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762000" y="1981200"/>
            <a:ext cx="7239000" cy="1295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biện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chứng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sz="36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tựu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khoa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học tự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nhiên</a:t>
            </a:r>
            <a:endParaRPr lang="vi-VN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143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3429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dirty="0">
                <a:latin typeface="Arial" pitchFamily="34" charset="0"/>
                <a:cs typeface="Arial" pitchFamily="34" charset="0"/>
              </a:rPr>
              <a:t>ưởng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228600" y="1905000"/>
            <a:ext cx="31242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Arial" pitchFamily="34" charset="0"/>
                <a:cs typeface="Arial" pitchFamily="34" charset="0"/>
              </a:rPr>
              <a:t>Triết học cổ điển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Đức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3200400" y="2895600"/>
            <a:ext cx="28194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Kinh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tế chính trị cổ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điển Anh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90700" y="1143000"/>
            <a:ext cx="2819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1143000"/>
            <a:ext cx="29337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uble Bracket 13"/>
          <p:cNvSpPr/>
          <p:nvPr/>
        </p:nvSpPr>
        <p:spPr>
          <a:xfrm>
            <a:off x="6096000" y="1752600"/>
            <a:ext cx="28956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Anh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8200" y="1143000"/>
            <a:ext cx="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0" y="2895600"/>
            <a:ext cx="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uble Bracket 31"/>
          <p:cNvSpPr/>
          <p:nvPr/>
        </p:nvSpPr>
        <p:spPr>
          <a:xfrm>
            <a:off x="76200" y="3581400"/>
            <a:ext cx="2971800" cy="1981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/>
              <a:t>CNDV </a:t>
            </a:r>
            <a:r>
              <a:rPr lang="en-US" sz="2400" dirty="0" err="1" smtClean="0"/>
              <a:t>của</a:t>
            </a:r>
            <a:r>
              <a:rPr lang="en-US" sz="2400" dirty="0"/>
              <a:t> </a:t>
            </a:r>
            <a:r>
              <a:rPr lang="en-US" sz="2400" dirty="0" err="1" smtClean="0"/>
              <a:t>Phoi</a:t>
            </a:r>
            <a:r>
              <a:rPr lang="vi-VN" sz="2400" dirty="0" smtClean="0"/>
              <a:t>ơ</a:t>
            </a:r>
            <a:r>
              <a:rPr lang="en-US" sz="2400" dirty="0" err="1" smtClean="0"/>
              <a:t>bắc</a:t>
            </a:r>
            <a:r>
              <a:rPr lang="en-US" sz="2400" dirty="0" smtClean="0"/>
              <a:t> (1804-1872)</a:t>
            </a:r>
          </a:p>
          <a:p>
            <a:pPr algn="just"/>
            <a:r>
              <a:rPr lang="en-US" sz="2400" dirty="0" smtClean="0"/>
              <a:t> PBC </a:t>
            </a:r>
            <a:r>
              <a:rPr lang="en-US" sz="2400" dirty="0" err="1" smtClean="0"/>
              <a:t>của</a:t>
            </a:r>
            <a:r>
              <a:rPr lang="en-US" sz="2400" dirty="0"/>
              <a:t> </a:t>
            </a:r>
            <a:r>
              <a:rPr lang="en-US" sz="2400" dirty="0" err="1" smtClean="0"/>
              <a:t>Hêghen</a:t>
            </a:r>
            <a:r>
              <a:rPr lang="en-US" sz="2400" dirty="0" smtClean="0"/>
              <a:t> (1770-1790)</a:t>
            </a:r>
            <a:endParaRPr lang="en-US" sz="2400" dirty="0"/>
          </a:p>
        </p:txBody>
      </p:sp>
      <p:sp>
        <p:nvSpPr>
          <p:cNvPr id="33" name="Double Bracket 32"/>
          <p:cNvSpPr/>
          <p:nvPr/>
        </p:nvSpPr>
        <p:spPr>
          <a:xfrm>
            <a:off x="3390900" y="4495800"/>
            <a:ext cx="2438400" cy="2057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A.Smith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1723-1790)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Ricac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(1772-1823)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Double Bracket 33"/>
          <p:cNvSpPr/>
          <p:nvPr/>
        </p:nvSpPr>
        <p:spPr>
          <a:xfrm>
            <a:off x="6248400" y="3276600"/>
            <a:ext cx="2743200" cy="2743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trị-xã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H.Xanhximông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(1760-1825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S.Phurie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(1772-1837); R.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Ôoen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(1771-1858)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7620000" y="28956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48200" y="3848100"/>
            <a:ext cx="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52600"/>
            <a:ext cx="8839200" cy="2133600"/>
          </a:xfrm>
          <a:prstGeom prst="bracketPair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sz="3200" b="1" dirty="0"/>
              <a:t>1. </a:t>
            </a:r>
            <a:r>
              <a:rPr lang="vi-VN" sz="3200" b="1" dirty="0" smtClean="0"/>
              <a:t>VỊ </a:t>
            </a:r>
            <a:r>
              <a:rPr lang="vi-VN" sz="3200" b="1" dirty="0"/>
              <a:t>TRÍ, </a:t>
            </a:r>
            <a:r>
              <a:rPr lang="vi-VN" sz="3200" b="1" dirty="0" smtClean="0"/>
              <a:t>ĐỐI TƯỢNG </a:t>
            </a:r>
            <a:r>
              <a:rPr lang="vi-VN" sz="3200" b="1" dirty="0"/>
              <a:t>VÀ </a:t>
            </a:r>
            <a:r>
              <a:rPr lang="vi-VN" sz="3200" b="1" dirty="0" smtClean="0"/>
              <a:t>PHƯƠNG </a:t>
            </a:r>
            <a:r>
              <a:rPr lang="vi-VN" sz="3200" b="1" dirty="0"/>
              <a:t>PHÁP NGHIÊN </a:t>
            </a:r>
            <a:r>
              <a:rPr lang="vi-VN" sz="3200" b="1" dirty="0" smtClean="0"/>
              <a:t>CỨU CỦA CHỦ </a:t>
            </a:r>
            <a:r>
              <a:rPr lang="vi-VN" sz="3200" b="1" dirty="0"/>
              <a:t>NGHĨA XÃ </a:t>
            </a:r>
            <a:r>
              <a:rPr lang="vi-VN" sz="3200" b="1" dirty="0" smtClean="0"/>
              <a:t>HỘI </a:t>
            </a:r>
            <a:r>
              <a:rPr lang="vi-VN" sz="3200" b="1" dirty="0"/>
              <a:t>KHOA </a:t>
            </a:r>
            <a:r>
              <a:rPr lang="vi-VN" sz="3200" b="1" dirty="0" smtClean="0"/>
              <a:t>HỌC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31225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2362200" y="838200"/>
            <a:ext cx="3733800" cy="1143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Anh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1752600" y="2743200"/>
            <a:ext cx="5257800" cy="2209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ề 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học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19812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914400" y="0"/>
            <a:ext cx="7391400" cy="16002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2.1.2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Vai </a:t>
            </a:r>
            <a:r>
              <a:rPr lang="vi-VN" sz="2800" dirty="0"/>
              <a:t>trò của C.Mác và Ph. </a:t>
            </a:r>
            <a:r>
              <a:rPr lang="vi-VN" sz="2800" dirty="0" smtClean="0"/>
              <a:t>Ăngghen </a:t>
            </a:r>
            <a:r>
              <a:rPr lang="vi-VN" sz="2800" dirty="0"/>
              <a:t>đối </a:t>
            </a:r>
            <a:r>
              <a:rPr lang="vi-VN" sz="2800" dirty="0" smtClean="0"/>
              <a:t>với sự </a:t>
            </a:r>
            <a:r>
              <a:rPr lang="vi-VN" sz="2800" dirty="0"/>
              <a:t>ra đời của chủ nghĩa xã hội khoa học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533400" y="2133600"/>
            <a:ext cx="2209800" cy="3962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Sự chuyển biến thế giới quan triết học và lập trường chính trị của C.Mác và </a:t>
            </a:r>
            <a:r>
              <a:rPr lang="vi-VN" sz="2400" dirty="0" smtClean="0"/>
              <a:t>Ph.Ăngghen</a:t>
            </a:r>
            <a:endParaRPr lang="vi-VN" sz="2400" dirty="0"/>
          </a:p>
        </p:txBody>
      </p:sp>
      <p:sp>
        <p:nvSpPr>
          <p:cNvPr id="6" name="Double Bracket 5"/>
          <p:cNvSpPr/>
          <p:nvPr/>
        </p:nvSpPr>
        <p:spPr>
          <a:xfrm>
            <a:off x="3505200" y="1981200"/>
            <a:ext cx="2209800" cy="3962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C.Mác và Ph. Ăngghen đưa </a:t>
            </a:r>
            <a:r>
              <a:rPr lang="vi-VN" sz="2400" dirty="0" smtClean="0"/>
              <a:t>chủ nghĩa </a:t>
            </a:r>
            <a:r>
              <a:rPr lang="vi-VN" sz="2400" dirty="0"/>
              <a:t>xã hội từ không tưởng trở thành khoa </a:t>
            </a:r>
            <a:r>
              <a:rPr lang="vi-VN" sz="2400" dirty="0" smtClean="0"/>
              <a:t>học </a:t>
            </a:r>
            <a:endParaRPr lang="vi-VN" sz="2400" dirty="0"/>
          </a:p>
        </p:txBody>
      </p:sp>
      <p:sp>
        <p:nvSpPr>
          <p:cNvPr id="7" name="Double Bracket 6"/>
          <p:cNvSpPr/>
          <p:nvPr/>
        </p:nvSpPr>
        <p:spPr>
          <a:xfrm>
            <a:off x="6553200" y="1752600"/>
            <a:ext cx="2362200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Quan niệm duy vật về lịch sử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6553200" y="3491345"/>
            <a:ext cx="2362200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Học thuyết giá </a:t>
            </a:r>
            <a:r>
              <a:rPr lang="vi-VN" sz="2400" dirty="0" smtClean="0"/>
              <a:t>trị </a:t>
            </a:r>
            <a:r>
              <a:rPr lang="vi-VN" sz="2400" dirty="0"/>
              <a:t>thặng </a:t>
            </a:r>
            <a:r>
              <a:rPr lang="vi-VN" sz="2400" dirty="0" smtClean="0"/>
              <a:t>dư</a:t>
            </a:r>
            <a:endParaRPr lang="vi-VN" sz="2400" dirty="0"/>
          </a:p>
        </p:txBody>
      </p:sp>
      <p:sp>
        <p:nvSpPr>
          <p:cNvPr id="9" name="Double Bracket 8"/>
          <p:cNvSpPr/>
          <p:nvPr/>
        </p:nvSpPr>
        <p:spPr>
          <a:xfrm>
            <a:off x="6553200" y="5334000"/>
            <a:ext cx="2362200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Sứ mệnh lịch sử của giai cấp công </a:t>
            </a:r>
            <a:r>
              <a:rPr lang="vi-VN" sz="2400" dirty="0" smtClean="0"/>
              <a:t>nhân </a:t>
            </a:r>
            <a:endParaRPr lang="vi-VN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15000" y="39624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15000" y="2286000"/>
            <a:ext cx="838200" cy="1676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15000" y="3962400"/>
            <a:ext cx="83820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2819400" y="3886200"/>
            <a:ext cx="685800" cy="76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52400" y="152400"/>
            <a:ext cx="8915400" cy="12192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“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TUYÊN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NGÔN CỦA ĐẢNG CỘNG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C.</a:t>
            </a:r>
            <a:r>
              <a:rPr lang="vi-VN" sz="2800" i="1" dirty="0" smtClean="0">
                <a:latin typeface="Arial" pitchFamily="34" charset="0"/>
                <a:cs typeface="Arial" pitchFamily="34" charset="0"/>
              </a:rPr>
              <a:t>Mác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̀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Ph.Ăngghen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 (1848)</a:t>
            </a:r>
            <a:endParaRPr lang="vi-VN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600200" y="2133600"/>
            <a:ext cx="5943600" cy="1752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SỰ RA ĐỜI CỦA CHỦ NGHĨA XÃ HỘI KHOA HỌC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291" y="13716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uble Bracket 5"/>
          <p:cNvSpPr/>
          <p:nvPr/>
        </p:nvSpPr>
        <p:spPr>
          <a:xfrm>
            <a:off x="1752600" y="4495800"/>
            <a:ext cx="5943600" cy="17526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5800" y="41148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2971800" y="838200"/>
            <a:ext cx="6019800" cy="12954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2.2.1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C.MÁC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VÀ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PH.ĂNGGHEN PHÁT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TRIỂN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CHỦ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NGHĨA XÃ HỘI KHOA HỌC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3124200" y="2514600"/>
            <a:ext cx="5867400" cy="12954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/>
              <a:t>2.2.2 </a:t>
            </a:r>
            <a:r>
              <a:rPr lang="vi-VN" sz="2400" dirty="0" smtClean="0"/>
              <a:t>V.I.LÊNIN </a:t>
            </a:r>
            <a:r>
              <a:rPr lang="vi-VN" sz="2400" dirty="0"/>
              <a:t>BẢO VỆ VÀ PHÁT TRIỂN CHỦ NGHĨA </a:t>
            </a:r>
            <a:r>
              <a:rPr lang="en-US" sz="2400" smtClean="0"/>
              <a:t> </a:t>
            </a:r>
            <a:r>
              <a:rPr lang="en-US" sz="2400"/>
              <a:t>X</a:t>
            </a:r>
            <a:r>
              <a:rPr lang="vi-VN" sz="2400" smtClean="0"/>
              <a:t>Ã </a:t>
            </a:r>
            <a:r>
              <a:rPr lang="vi-VN" sz="2400" dirty="0"/>
              <a:t>HỘI KHOA </a:t>
            </a:r>
            <a:r>
              <a:rPr lang="vi-VN" sz="2400" dirty="0" smtClean="0"/>
              <a:t>HỌC</a:t>
            </a:r>
            <a:endParaRPr lang="vi-VN" sz="2400" dirty="0"/>
          </a:p>
        </p:txBody>
      </p:sp>
      <p:sp>
        <p:nvSpPr>
          <p:cNvPr id="7" name="Double Bracket 6"/>
          <p:cNvSpPr/>
          <p:nvPr/>
        </p:nvSpPr>
        <p:spPr>
          <a:xfrm>
            <a:off x="3124200" y="4419600"/>
            <a:ext cx="5943600" cy="14478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/>
              <a:t>2.2.3 </a:t>
            </a:r>
            <a:r>
              <a:rPr lang="vi-VN" sz="2400" dirty="0" smtClean="0"/>
              <a:t>CÁC </a:t>
            </a:r>
            <a:r>
              <a:rPr lang="vi-VN" sz="2400" dirty="0"/>
              <a:t>ĐẢNG CỘNG SẢN VẬN DỤNG </a:t>
            </a:r>
            <a:r>
              <a:rPr lang="vi-VN" sz="2400" dirty="0" smtClean="0"/>
              <a:t>VÀ PHÁT </a:t>
            </a:r>
            <a:r>
              <a:rPr lang="vi-VN" sz="2400" dirty="0"/>
              <a:t>TRIỂN CHỦ NGHĨA XÃ HỘI KHOA  </a:t>
            </a:r>
            <a:r>
              <a:rPr lang="vi-VN" sz="2400" dirty="0" smtClean="0"/>
              <a:t>HỌC SAU V.I.LÊNIN</a:t>
            </a:r>
            <a:endParaRPr lang="vi-VN" sz="2400" dirty="0"/>
          </a:p>
        </p:txBody>
      </p:sp>
      <p:sp>
        <p:nvSpPr>
          <p:cNvPr id="2" name="Double Bracket 1"/>
          <p:cNvSpPr/>
          <p:nvPr/>
        </p:nvSpPr>
        <p:spPr>
          <a:xfrm>
            <a:off x="152400" y="1104900"/>
            <a:ext cx="1828800" cy="42291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dirty="0"/>
              <a:t>CÁC GIAI ĐOẠN PHÁT TRIỂN CƠ BẢN  CỦA CHỦ NGHĨA XÃ HỘI KHOA HỌC</a:t>
            </a:r>
            <a:endParaRPr lang="en-US" sz="2400" dirty="0"/>
          </a:p>
        </p:txBody>
      </p:sp>
      <p:sp>
        <p:nvSpPr>
          <p:cNvPr id="8" name="Flowchart: Decision 7"/>
          <p:cNvSpPr/>
          <p:nvPr/>
        </p:nvSpPr>
        <p:spPr>
          <a:xfrm>
            <a:off x="290945" y="838200"/>
            <a:ext cx="1461655" cy="6096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2.2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1981200" y="1485900"/>
            <a:ext cx="990600" cy="1485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981200" y="316230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3352800"/>
            <a:ext cx="114300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400" b="1" dirty="0" smtClean="0"/>
              <a:t>2.2.1 </a:t>
            </a:r>
            <a:r>
              <a:rPr lang="vi-VN" sz="2400" b="1" dirty="0" smtClean="0"/>
              <a:t>C.MÁC </a:t>
            </a:r>
            <a:r>
              <a:rPr lang="vi-VN" sz="2400" b="1" dirty="0"/>
              <a:t>VÀ </a:t>
            </a:r>
            <a:r>
              <a:rPr lang="vi-VN" sz="2400" b="1" dirty="0" smtClean="0"/>
              <a:t>PH.ĂNGGHEN PHÁT </a:t>
            </a:r>
            <a:r>
              <a:rPr lang="vi-VN" sz="2400" b="1" dirty="0"/>
              <a:t>TRIỂN </a:t>
            </a:r>
            <a:endParaRPr lang="vi-VN" sz="2400" b="1" dirty="0" smtClean="0"/>
          </a:p>
          <a:p>
            <a:pPr algn="ctr"/>
            <a:r>
              <a:rPr lang="vi-VN" sz="2400" b="1" dirty="0" smtClean="0"/>
              <a:t>CHỦ </a:t>
            </a:r>
            <a:r>
              <a:rPr lang="vi-VN" sz="2400" b="1" dirty="0"/>
              <a:t>NGHĨA XÃ HỘI KHOA </a:t>
            </a:r>
            <a:r>
              <a:rPr lang="vi-VN" sz="2400" b="1" dirty="0" smtClean="0"/>
              <a:t>HỌC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(1848-1895)</a:t>
            </a:r>
            <a:endParaRPr lang="vi-VN" sz="2400" b="1" dirty="0"/>
          </a:p>
        </p:txBody>
      </p:sp>
      <p:sp>
        <p:nvSpPr>
          <p:cNvPr id="5" name="Double Bracket 4"/>
          <p:cNvSpPr/>
          <p:nvPr/>
        </p:nvSpPr>
        <p:spPr>
          <a:xfrm>
            <a:off x="152400" y="2667000"/>
            <a:ext cx="1981200" cy="1524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Hoàn</a:t>
            </a:r>
            <a:r>
              <a:rPr lang="en-US" sz="2800" dirty="0"/>
              <a:t> </a:t>
            </a:r>
            <a:r>
              <a:rPr lang="en-US" sz="2800" dirty="0" err="1" smtClean="0"/>
              <a:t>cảnh</a:t>
            </a:r>
            <a:r>
              <a:rPr lang="en-US" sz="2800" dirty="0"/>
              <a:t> </a:t>
            </a:r>
            <a:r>
              <a:rPr lang="en-US" sz="2800" dirty="0" err="1" smtClean="0"/>
              <a:t>lịch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endParaRPr lang="vi-VN" sz="2800" dirty="0"/>
          </a:p>
        </p:txBody>
      </p:sp>
      <p:sp>
        <p:nvSpPr>
          <p:cNvPr id="6" name="Double Bracket 5"/>
          <p:cNvSpPr/>
          <p:nvPr/>
        </p:nvSpPr>
        <p:spPr>
          <a:xfrm>
            <a:off x="2971800" y="1752600"/>
            <a:ext cx="6019800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đập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2971800" y="2667000"/>
            <a:ext cx="6019800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ngừng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2971800" y="3581400"/>
            <a:ext cx="6019800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2971800" y="4495800"/>
            <a:ext cx="6019800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ouble Bracket 10"/>
          <p:cNvSpPr/>
          <p:nvPr/>
        </p:nvSpPr>
        <p:spPr>
          <a:xfrm>
            <a:off x="3048000" y="5486400"/>
            <a:ext cx="6019800" cy="914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…………………….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33600" y="2209800"/>
            <a:ext cx="8382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133600" y="3124200"/>
            <a:ext cx="8382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133600" y="32766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133600" y="3276600"/>
            <a:ext cx="8382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2133600" y="3276600"/>
            <a:ext cx="914400" cy="2667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400" b="1" dirty="0" smtClean="0"/>
              <a:t>2.2.2 </a:t>
            </a:r>
            <a:r>
              <a:rPr lang="vi-VN" sz="2400" b="1" dirty="0" smtClean="0"/>
              <a:t>V.I.LÊNIN </a:t>
            </a:r>
            <a:r>
              <a:rPr lang="vi-VN" sz="2400" b="1" dirty="0"/>
              <a:t>BẢO VỆ VÀ PHÁT TRIỂN </a:t>
            </a:r>
            <a:r>
              <a:rPr lang="vi-VN" sz="2400" b="1" dirty="0" smtClean="0"/>
              <a:t/>
            </a:r>
            <a:br>
              <a:rPr lang="vi-VN" sz="2400" b="1" dirty="0" smtClean="0"/>
            </a:br>
            <a:r>
              <a:rPr lang="vi-VN" sz="2400" b="1" dirty="0" smtClean="0"/>
              <a:t>CHỦ </a:t>
            </a:r>
            <a:r>
              <a:rPr lang="vi-VN" sz="2400" b="1" dirty="0"/>
              <a:t>NGHĨA XÃ HỘI KHOA </a:t>
            </a:r>
            <a:r>
              <a:rPr lang="vi-VN" sz="2400" b="1" dirty="0" smtClean="0"/>
              <a:t>HỌC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(1895-1924)</a:t>
            </a:r>
            <a:endParaRPr lang="vi-VN" sz="2400" b="1" dirty="0"/>
          </a:p>
        </p:txBody>
      </p:sp>
      <p:sp>
        <p:nvSpPr>
          <p:cNvPr id="6" name="Double Bracket 5"/>
          <p:cNvSpPr/>
          <p:nvPr/>
        </p:nvSpPr>
        <p:spPr>
          <a:xfrm>
            <a:off x="3962400" y="1828800"/>
            <a:ext cx="5029200" cy="16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 </a:t>
            </a:r>
            <a:r>
              <a:rPr lang="vi-VN" sz="2800" dirty="0"/>
              <a:t>CHỦ NGHĨA XÃ HỘI TỪ LÝ LUẬN THÀNH HIỆN </a:t>
            </a:r>
            <a:r>
              <a:rPr lang="vi-VN" sz="2800" dirty="0" smtClean="0"/>
              <a:t>THỰC</a:t>
            </a:r>
            <a:endParaRPr lang="en-US" sz="2800" dirty="0" smtClean="0"/>
          </a:p>
          <a:p>
            <a:pPr algn="ctr"/>
            <a:r>
              <a:rPr lang="en-US" sz="2800" dirty="0"/>
              <a:t>(</a:t>
            </a:r>
            <a:r>
              <a:rPr lang="en-US" sz="2800" dirty="0" err="1" smtClean="0"/>
              <a:t>mô</a:t>
            </a:r>
            <a:r>
              <a:rPr lang="en-US" sz="2800" dirty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XHCN </a:t>
            </a:r>
            <a:r>
              <a:rPr lang="vi-VN" sz="2800" dirty="0" smtClean="0"/>
              <a:t>đầu</a:t>
            </a:r>
            <a:r>
              <a:rPr lang="en-US" sz="2800" dirty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vi-VN" sz="2800" dirty="0" smtClean="0"/>
              <a:t>đời</a:t>
            </a:r>
            <a:r>
              <a:rPr lang="en-US" sz="2800" dirty="0" smtClean="0"/>
              <a:t>)</a:t>
            </a:r>
            <a:endParaRPr lang="vi-VN" sz="2800" dirty="0"/>
          </a:p>
        </p:txBody>
      </p:sp>
      <p:sp>
        <p:nvSpPr>
          <p:cNvPr id="7" name="Double Bracket 6"/>
          <p:cNvSpPr/>
          <p:nvPr/>
        </p:nvSpPr>
        <p:spPr>
          <a:xfrm>
            <a:off x="228600" y="1828800"/>
            <a:ext cx="2667000" cy="17526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endParaRPr lang="vi-VN" sz="2800" dirty="0" smtClean="0"/>
          </a:p>
          <a:p>
            <a:pPr algn="ctr"/>
            <a:r>
              <a:rPr lang="vi-VN" sz="2800" dirty="0" smtClean="0"/>
              <a:t>TƯ BẢN</a:t>
            </a:r>
          </a:p>
          <a:p>
            <a:pPr algn="ctr"/>
            <a:r>
              <a:rPr lang="vi-VN" sz="2800" dirty="0" smtClean="0"/>
              <a:t> </a:t>
            </a:r>
            <a:r>
              <a:rPr lang="vi-VN" sz="2800" dirty="0"/>
              <a:t>ĐỘC </a:t>
            </a:r>
            <a:r>
              <a:rPr lang="vi-VN" sz="2800" dirty="0" smtClean="0"/>
              <a:t>QUYỀN</a:t>
            </a:r>
            <a:endParaRPr lang="vi-VN" sz="2800" dirty="0"/>
          </a:p>
        </p:txBody>
      </p:sp>
      <p:sp>
        <p:nvSpPr>
          <p:cNvPr id="9" name="Double Bracket 8"/>
          <p:cNvSpPr/>
          <p:nvPr/>
        </p:nvSpPr>
        <p:spPr>
          <a:xfrm>
            <a:off x="3657600" y="4191000"/>
            <a:ext cx="5410200" cy="16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BẢO VỆ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PHÁT </a:t>
            </a:r>
            <a:r>
              <a:rPr lang="vi-VN" sz="2800" dirty="0" smtClean="0"/>
              <a:t>TRIỂN CHỦ </a:t>
            </a:r>
            <a:r>
              <a:rPr lang="vi-VN" sz="2800" dirty="0"/>
              <a:t>NGHĨA XÃ HỘI KHOA </a:t>
            </a:r>
            <a:r>
              <a:rPr lang="vi-VN" sz="2800" dirty="0" smtClean="0"/>
              <a:t>HỌC </a:t>
            </a:r>
            <a:endParaRPr lang="vi-VN" sz="2800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895600" y="27051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77000" y="3505200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52400" y="381000"/>
            <a:ext cx="1219200" cy="5105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1917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2286000" y="152400"/>
            <a:ext cx="6553200" cy="1524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2286000" y="2057400"/>
            <a:ext cx="65532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2306782" y="3505200"/>
            <a:ext cx="6532418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2376055" y="5105400"/>
            <a:ext cx="6553200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143000" y="914400"/>
            <a:ext cx="1143000" cy="2019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1219200" y="2628900"/>
            <a:ext cx="1066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143000" y="2933700"/>
            <a:ext cx="1163782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1143000" y="2933700"/>
            <a:ext cx="1233055" cy="255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52400" y="381000"/>
            <a:ext cx="1219200" cy="51054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1917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3276600" y="457200"/>
            <a:ext cx="4267200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3276600" y="1676400"/>
            <a:ext cx="4267200" cy="7239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3124200" y="2819400"/>
            <a:ext cx="4648200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3124199" y="3810000"/>
            <a:ext cx="5805055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algn="ctr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371600" y="838200"/>
            <a:ext cx="1905000" cy="1885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1295400" y="2038350"/>
            <a:ext cx="1981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295400" y="2724150"/>
            <a:ext cx="1828800" cy="476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2724150"/>
            <a:ext cx="1600200" cy="2305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/>
          <p:cNvSpPr/>
          <p:nvPr/>
        </p:nvSpPr>
        <p:spPr>
          <a:xfrm>
            <a:off x="3124200" y="4800600"/>
            <a:ext cx="5805055" cy="762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sung 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905000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vi-VN" sz="2800" b="1" dirty="0" smtClean="0"/>
              <a:t>1.1 </a:t>
            </a:r>
            <a:r>
              <a:rPr lang="en-US" sz="2800" b="1" dirty="0" smtClean="0"/>
              <a:t> </a:t>
            </a:r>
            <a:r>
              <a:rPr lang="vi-VN" sz="2800" b="1" dirty="0" smtClean="0"/>
              <a:t>VỊ TRÍ CỦA CHỦ </a:t>
            </a:r>
            <a:r>
              <a:rPr lang="vi-VN" sz="2800" b="1" dirty="0"/>
              <a:t>NGHĨA XÃ HỘI KHOA HỌC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TRONG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CHỦ NGHĨA</a:t>
            </a:r>
            <a:r>
              <a:rPr lang="vi-VN" sz="2800" b="1" dirty="0" smtClean="0">
                <a:latin typeface="Arial" pitchFamily="34" charset="0"/>
                <a:cs typeface="Arial" pitchFamily="34" charset="0"/>
              </a:rPr>
              <a:t> MÁC-LÊNIN</a:t>
            </a:r>
            <a:endParaRPr lang="vi-V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304800" y="2667000"/>
            <a:ext cx="2209800" cy="2209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CÁC KHÁI NIỆM CƠ BẢN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4114800" y="76200"/>
            <a:ext cx="46482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HỘI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4114800" y="1447800"/>
            <a:ext cx="46482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HỘI KHOA </a:t>
            </a:r>
            <a:r>
              <a:rPr lang="vi-VN" dirty="0" smtClean="0"/>
              <a:t>HỌC</a:t>
            </a:r>
            <a:endParaRPr lang="vi-VN" dirty="0"/>
          </a:p>
        </p:txBody>
      </p:sp>
      <p:sp>
        <p:nvSpPr>
          <p:cNvPr id="7" name="Double Bracket 6"/>
          <p:cNvSpPr/>
          <p:nvPr/>
        </p:nvSpPr>
        <p:spPr>
          <a:xfrm>
            <a:off x="4114800" y="4114800"/>
            <a:ext cx="46482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HỘI LÝ </a:t>
            </a:r>
            <a:r>
              <a:rPr lang="vi-VN" dirty="0" smtClean="0"/>
              <a:t>LUẬN</a:t>
            </a:r>
            <a:endParaRPr lang="vi-VN" dirty="0"/>
          </a:p>
        </p:txBody>
      </p:sp>
      <p:sp>
        <p:nvSpPr>
          <p:cNvPr id="8" name="Double Bracket 7"/>
          <p:cNvSpPr/>
          <p:nvPr/>
        </p:nvSpPr>
        <p:spPr>
          <a:xfrm>
            <a:off x="4114800" y="2819400"/>
            <a:ext cx="46482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HỘI KHÔNG </a:t>
            </a:r>
            <a:r>
              <a:rPr lang="vi-VN" dirty="0" smtClean="0"/>
              <a:t>TƯỞNG</a:t>
            </a:r>
            <a:endParaRPr lang="vi-VN" dirty="0"/>
          </a:p>
        </p:txBody>
      </p:sp>
      <p:sp>
        <p:nvSpPr>
          <p:cNvPr id="9" name="Double Bracket 8"/>
          <p:cNvSpPr/>
          <p:nvPr/>
        </p:nvSpPr>
        <p:spPr>
          <a:xfrm>
            <a:off x="4191000" y="5334000"/>
            <a:ext cx="46482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dirty="0"/>
              <a:t>CHỦ NGHĨA XÃ HỘI HIỆN THỰC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2514600" y="609600"/>
            <a:ext cx="1524000" cy="3162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514600" y="1981200"/>
            <a:ext cx="1600200" cy="1790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2514600" y="3295650"/>
            <a:ext cx="1600200" cy="476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514600" y="3771900"/>
            <a:ext cx="1600200" cy="876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9" idx="1"/>
          </p:cNvCxnSpPr>
          <p:nvPr/>
        </p:nvCxnSpPr>
        <p:spPr>
          <a:xfrm>
            <a:off x="2514600" y="3771900"/>
            <a:ext cx="1676400" cy="2095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217410"/>
              </p:ext>
            </p:extLst>
          </p:nvPr>
        </p:nvGraphicFramePr>
        <p:xfrm>
          <a:off x="0" y="533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uble Bracket 5"/>
          <p:cNvSpPr/>
          <p:nvPr/>
        </p:nvSpPr>
        <p:spPr>
          <a:xfrm>
            <a:off x="2895600" y="457200"/>
            <a:ext cx="6096000" cy="525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Là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̣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thống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́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luận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gồm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̣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phận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cấu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thành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triết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Mác-Lênin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́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chính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tri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Mác-Lênin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̉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nghĩa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̃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hội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nhằm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luận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giải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các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luật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vận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động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̀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phát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triển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của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̃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hội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là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sơ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̉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ly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́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luận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của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phong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trào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nhằm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thực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hiện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bước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chuyển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̀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̉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nghĩa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bản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sang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̉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nghĩa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̃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hội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̀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̉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nghĩa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cộng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sản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0" y="3048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981200" y="152400"/>
            <a:ext cx="4953000" cy="9906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6" name="Double Bracket 5"/>
          <p:cNvSpPr/>
          <p:nvPr/>
        </p:nvSpPr>
        <p:spPr>
          <a:xfrm>
            <a:off x="1981200" y="1295400"/>
            <a:ext cx="4876800" cy="1371600"/>
          </a:xfrm>
          <a:prstGeom prst="bracketPai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TRIẾT HỌC </a:t>
            </a:r>
            <a:r>
              <a:rPr lang="vi-VN" sz="2800" dirty="0" smtClean="0"/>
              <a:t>MÁC-LÊ NIN</a:t>
            </a:r>
            <a:endParaRPr lang="vi-VN" sz="2800" dirty="0"/>
          </a:p>
        </p:txBody>
      </p:sp>
      <p:sp>
        <p:nvSpPr>
          <p:cNvPr id="7" name="Double Bracket 6"/>
          <p:cNvSpPr/>
          <p:nvPr/>
        </p:nvSpPr>
        <p:spPr>
          <a:xfrm>
            <a:off x="304800" y="4191000"/>
            <a:ext cx="3733800" cy="1905000"/>
          </a:xfrm>
          <a:prstGeom prst="bracketPair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KINH TẾ CHÍNH </a:t>
            </a:r>
            <a:r>
              <a:rPr lang="vi-VN" sz="2800" dirty="0" smtClean="0"/>
              <a:t>TRỊ HỌC MÁC-LÊ NIN</a:t>
            </a:r>
            <a:endParaRPr lang="vi-VN" sz="2800" dirty="0"/>
          </a:p>
        </p:txBody>
      </p:sp>
      <p:sp>
        <p:nvSpPr>
          <p:cNvPr id="8" name="Double Bracket 7"/>
          <p:cNvSpPr/>
          <p:nvPr/>
        </p:nvSpPr>
        <p:spPr>
          <a:xfrm>
            <a:off x="5029200" y="4114800"/>
            <a:ext cx="3733800" cy="1905000"/>
          </a:xfrm>
          <a:prstGeom prst="bracketPair">
            <a:avLst/>
          </a:prstGeom>
          <a:solidFill>
            <a:srgbClr val="FF006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XÃ HỘI KHOA </a:t>
            </a:r>
            <a:r>
              <a:rPr lang="vi-VN" sz="2800" dirty="0" smtClean="0"/>
              <a:t>HỌC </a:t>
            </a:r>
            <a:endParaRPr lang="vi-VN" sz="2800" dirty="0"/>
          </a:p>
        </p:txBody>
      </p:sp>
      <p:sp>
        <p:nvSpPr>
          <p:cNvPr id="38" name="Left-Up Arrow 37"/>
          <p:cNvSpPr/>
          <p:nvPr/>
        </p:nvSpPr>
        <p:spPr>
          <a:xfrm flipV="1">
            <a:off x="6858000" y="1981200"/>
            <a:ext cx="419100" cy="2133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Left-Up Arrow 38"/>
          <p:cNvSpPr/>
          <p:nvPr/>
        </p:nvSpPr>
        <p:spPr>
          <a:xfrm flipH="1" flipV="1">
            <a:off x="1600200" y="1981200"/>
            <a:ext cx="381000" cy="2209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Left-Right Arrow 40"/>
          <p:cNvSpPr/>
          <p:nvPr/>
        </p:nvSpPr>
        <p:spPr>
          <a:xfrm>
            <a:off x="4038600" y="4876800"/>
            <a:ext cx="990600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3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981200" y="152400"/>
            <a:ext cx="4953000" cy="9906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6" name="Double Bracket 5"/>
          <p:cNvSpPr/>
          <p:nvPr/>
        </p:nvSpPr>
        <p:spPr>
          <a:xfrm>
            <a:off x="533400" y="1295400"/>
            <a:ext cx="4572000" cy="1371600"/>
          </a:xfrm>
          <a:prstGeom prst="bracketPai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TRIẾT HỌC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7" name="Double Bracket 6"/>
          <p:cNvSpPr/>
          <p:nvPr/>
        </p:nvSpPr>
        <p:spPr>
          <a:xfrm>
            <a:off x="609600" y="2895600"/>
            <a:ext cx="4419600" cy="1524000"/>
          </a:xfrm>
          <a:prstGeom prst="bracketPair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KINH TẾ CHÍNH </a:t>
            </a:r>
            <a:r>
              <a:rPr lang="vi-VN" sz="2800" dirty="0" smtClean="0"/>
              <a:t>TRỊ HỌC MÁC-LÊNIN</a:t>
            </a:r>
            <a:endParaRPr lang="vi-VN" sz="2800" dirty="0"/>
          </a:p>
        </p:txBody>
      </p:sp>
      <p:sp>
        <p:nvSpPr>
          <p:cNvPr id="8" name="Double Bracket 7"/>
          <p:cNvSpPr/>
          <p:nvPr/>
        </p:nvSpPr>
        <p:spPr>
          <a:xfrm>
            <a:off x="533400" y="4648200"/>
            <a:ext cx="4495800" cy="1600200"/>
          </a:xfrm>
          <a:prstGeom prst="bracketPair">
            <a:avLst/>
          </a:prstGeom>
          <a:solidFill>
            <a:srgbClr val="FF006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XÃ HỘI KHOA </a:t>
            </a:r>
            <a:r>
              <a:rPr lang="vi-VN" sz="2800" dirty="0" smtClean="0"/>
              <a:t>HỌC </a:t>
            </a:r>
            <a:endParaRPr lang="vi-VN" sz="2800" dirty="0"/>
          </a:p>
        </p:txBody>
      </p:sp>
      <p:sp>
        <p:nvSpPr>
          <p:cNvPr id="2" name="Oval 1"/>
          <p:cNvSpPr/>
          <p:nvPr/>
        </p:nvSpPr>
        <p:spPr>
          <a:xfrm>
            <a:off x="6324600" y="1371600"/>
            <a:ext cx="2362200" cy="1905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THỐNG NHẤT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2" idx="2"/>
          </p:cNvCxnSpPr>
          <p:nvPr/>
        </p:nvCxnSpPr>
        <p:spPr>
          <a:xfrm>
            <a:off x="5105400" y="1981200"/>
            <a:ext cx="1219200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2" idx="2"/>
          </p:cNvCxnSpPr>
          <p:nvPr/>
        </p:nvCxnSpPr>
        <p:spPr>
          <a:xfrm flipV="1">
            <a:off x="5029200" y="2324100"/>
            <a:ext cx="1295400" cy="1333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2" idx="2"/>
          </p:cNvCxnSpPr>
          <p:nvPr/>
        </p:nvCxnSpPr>
        <p:spPr>
          <a:xfrm flipV="1">
            <a:off x="5029200" y="2324100"/>
            <a:ext cx="1295400" cy="3124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00800" y="4343400"/>
            <a:ext cx="2362200" cy="190500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ĐỘC LẬP 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5029200" y="3657600"/>
            <a:ext cx="1371600" cy="17907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5448300"/>
            <a:ext cx="1371600" cy="242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</p:cNvCxnSpPr>
          <p:nvPr/>
        </p:nvCxnSpPr>
        <p:spPr>
          <a:xfrm>
            <a:off x="5105400" y="1981200"/>
            <a:ext cx="1295400" cy="34671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981200" y="152400"/>
            <a:ext cx="4953000" cy="990600"/>
          </a:xfrm>
          <a:prstGeom prst="bracketPai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CHỦ NGHĨA </a:t>
            </a:r>
            <a:r>
              <a:rPr lang="vi-VN" sz="2800" dirty="0" smtClean="0"/>
              <a:t>MÁC-LÊNIN</a:t>
            </a:r>
            <a:endParaRPr lang="vi-VN" sz="2800" dirty="0"/>
          </a:p>
        </p:txBody>
      </p:sp>
      <p:sp>
        <p:nvSpPr>
          <p:cNvPr id="2" name="Oval 1"/>
          <p:cNvSpPr/>
          <p:nvPr/>
        </p:nvSpPr>
        <p:spPr>
          <a:xfrm>
            <a:off x="76200" y="2514600"/>
            <a:ext cx="2362200" cy="1905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THỐNG NHẤT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uble Bracket 2"/>
          <p:cNvSpPr/>
          <p:nvPr/>
        </p:nvSpPr>
        <p:spPr>
          <a:xfrm>
            <a:off x="3429000" y="1295400"/>
            <a:ext cx="54864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2" idx="6"/>
            <a:endCxn id="3" idx="1"/>
          </p:cNvCxnSpPr>
          <p:nvPr/>
        </p:nvCxnSpPr>
        <p:spPr>
          <a:xfrm flipV="1">
            <a:off x="2438400" y="1714500"/>
            <a:ext cx="9906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ket 6"/>
          <p:cNvSpPr/>
          <p:nvPr/>
        </p:nvSpPr>
        <p:spPr>
          <a:xfrm>
            <a:off x="3429000" y="3810000"/>
            <a:ext cx="54864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tỏ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3352800" y="2590800"/>
            <a:ext cx="56388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3429000" y="5257800"/>
            <a:ext cx="5486400" cy="838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2" idx="6"/>
          </p:cNvCxnSpPr>
          <p:nvPr/>
        </p:nvCxnSpPr>
        <p:spPr>
          <a:xfrm flipV="1">
            <a:off x="2438400" y="2895600"/>
            <a:ext cx="914400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7" idx="1"/>
          </p:cNvCxnSpPr>
          <p:nvPr/>
        </p:nvCxnSpPr>
        <p:spPr>
          <a:xfrm>
            <a:off x="2438400" y="3467100"/>
            <a:ext cx="9906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9" idx="1"/>
          </p:cNvCxnSpPr>
          <p:nvPr/>
        </p:nvCxnSpPr>
        <p:spPr>
          <a:xfrm>
            <a:off x="2438400" y="3467100"/>
            <a:ext cx="990600" cy="2209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1673</Words>
  <Application>Microsoft Office PowerPoint</Application>
  <PresentationFormat>On-screen Show (4:3)</PresentationFormat>
  <Paragraphs>196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Chương 1  NHẬP MÔN  CHỦ NGHĨA XÃ HỘI KHOA  HỌC</vt:lpstr>
      <vt:lpstr>NỘI DUNG</vt:lpstr>
      <vt:lpstr>1. VỊ TRÍ, ĐỐI TƯỢNG VÀ PHƯƠNG PHÁP NGHIÊN CỨU CỦA CHỦ NGHĨA XÃ HỘI KHOA HỌC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2.1.1 Điều kiện, tiền đề cho sự ra đời  của chủ nghĩa xã hội khoa học</vt:lpstr>
      <vt:lpstr>PowerPoint Presentation</vt:lpstr>
      <vt:lpstr>Điều kiện, tiền đề cho sự ra đời  của chủ nghĩa xã hội khoa học</vt:lpstr>
      <vt:lpstr>Thành tựu của khoa học tự nhiên</vt:lpstr>
      <vt:lpstr>Thành tựu của khoa học tự nhiên</vt:lpstr>
      <vt:lpstr>Tiền đề lý luận, tư tưởng</vt:lpstr>
      <vt:lpstr>PowerPoint Presentation</vt:lpstr>
      <vt:lpstr>PowerPoint Presentation</vt:lpstr>
      <vt:lpstr>PowerPoint Presentation</vt:lpstr>
      <vt:lpstr>PowerPoint Presentation</vt:lpstr>
      <vt:lpstr>2.2.1 C.MÁC VÀ PH.ĂNGGHEN PHÁT TRIỂN  CHỦ NGHĨA XÃ HỘI KHOA HỌC (1848-1895)</vt:lpstr>
      <vt:lpstr>2.2.2 V.I.LÊNIN BẢO VỆ VÀ PHÁT TRIỂN  CHỦ NGHĨA XÃ HỘI KHOA HỌC (1895-1924)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 NHẬP MÔN  CHỦ NGHĨA XÃ HỘI KHOA  HỌC</dc:title>
  <dc:creator>Ngo Thi Phuong</dc:creator>
  <cp:lastModifiedBy>hp</cp:lastModifiedBy>
  <cp:revision>106</cp:revision>
  <dcterms:created xsi:type="dcterms:W3CDTF">2006-08-16T00:00:00Z</dcterms:created>
  <dcterms:modified xsi:type="dcterms:W3CDTF">2022-01-08T02:18:49Z</dcterms:modified>
</cp:coreProperties>
</file>