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87" r:id="rId2"/>
    <p:sldId id="257" r:id="rId3"/>
    <p:sldId id="288" r:id="rId4"/>
    <p:sldId id="261" r:id="rId5"/>
    <p:sldId id="263" r:id="rId6"/>
    <p:sldId id="268" r:id="rId7"/>
    <p:sldId id="267" r:id="rId8"/>
    <p:sldId id="264" r:id="rId9"/>
    <p:sldId id="291" r:id="rId10"/>
    <p:sldId id="292" r:id="rId11"/>
    <p:sldId id="289" r:id="rId12"/>
    <p:sldId id="293" r:id="rId13"/>
    <p:sldId id="294" r:id="rId14"/>
    <p:sldId id="296" r:id="rId15"/>
    <p:sldId id="305" r:id="rId16"/>
    <p:sldId id="304" r:id="rId17"/>
    <p:sldId id="307" r:id="rId18"/>
    <p:sldId id="306" r:id="rId19"/>
    <p:sldId id="308" r:id="rId20"/>
    <p:sldId id="309" r:id="rId21"/>
    <p:sldId id="310" r:id="rId22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24"/>
      <p:bold r:id="rId25"/>
      <p:italic r:id="rId26"/>
      <p:boldItalic r:id="rId27"/>
    </p:embeddedFont>
    <p:embeddedFont>
      <p:font typeface="Barlow Semi Condensed" panose="020B0604020202020204" charset="0"/>
      <p:regular r:id="rId28"/>
      <p:bold r:id="rId29"/>
      <p:italic r:id="rId30"/>
      <p:boldItalic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  <p:embeddedFont>
      <p:font typeface="Zilla Slab Light" panose="020B060402020202020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cfa781d9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cfa781d9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cfa781d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cfa781d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cfa781d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cfa781d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7cfa781d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7cfa781d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7cfa781d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7cfa781d9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7cfa781d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7cfa781d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7cfa781d9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7cfa781d9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6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0"/>
            <a:ext cx="25914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4965550" y="1283100"/>
            <a:ext cx="1930800" cy="25773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937050" y="1283100"/>
            <a:ext cx="1930800" cy="25773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6994050" y="1283100"/>
            <a:ext cx="1930800" cy="25773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7054200" y="2687725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2"/>
          </p:nvPr>
        </p:nvSpPr>
        <p:spPr>
          <a:xfrm>
            <a:off x="5025700" y="2682200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3"/>
          </p:nvPr>
        </p:nvSpPr>
        <p:spPr>
          <a:xfrm>
            <a:off x="2997200" y="2687725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ctrTitle"/>
          </p:nvPr>
        </p:nvSpPr>
        <p:spPr>
          <a:xfrm>
            <a:off x="623700" y="418104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USTOM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0"/>
            <a:ext cx="9144053" cy="5148387"/>
          </a:xfrm>
          <a:custGeom>
            <a:avLst/>
            <a:gdLst/>
            <a:ahLst/>
            <a:cxnLst/>
            <a:rect l="l" t="t" r="r" b="b"/>
            <a:pathLst>
              <a:path w="85299" h="48026" extrusionOk="0">
                <a:moveTo>
                  <a:pt x="18261" y="5228"/>
                </a:moveTo>
                <a:lnTo>
                  <a:pt x="32892" y="19859"/>
                </a:lnTo>
                <a:lnTo>
                  <a:pt x="18261" y="34512"/>
                </a:lnTo>
                <a:lnTo>
                  <a:pt x="3607" y="19859"/>
                </a:lnTo>
                <a:lnTo>
                  <a:pt x="18261" y="5228"/>
                </a:lnTo>
                <a:close/>
                <a:moveTo>
                  <a:pt x="41451" y="15408"/>
                </a:moveTo>
                <a:lnTo>
                  <a:pt x="56105" y="30039"/>
                </a:lnTo>
                <a:lnTo>
                  <a:pt x="41451" y="44693"/>
                </a:lnTo>
                <a:lnTo>
                  <a:pt x="26820" y="30039"/>
                </a:lnTo>
                <a:lnTo>
                  <a:pt x="41451" y="15408"/>
                </a:lnTo>
                <a:close/>
                <a:moveTo>
                  <a:pt x="1" y="1"/>
                </a:moveTo>
                <a:lnTo>
                  <a:pt x="1" y="48025"/>
                </a:lnTo>
                <a:lnTo>
                  <a:pt x="85299" y="48025"/>
                </a:lnTo>
                <a:lnTo>
                  <a:pt x="852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2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3317025" y="3826575"/>
            <a:ext cx="30600" cy="131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3142675" y="-7975"/>
            <a:ext cx="30600" cy="1388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94075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 flipH="1">
            <a:off x="3141359" y="295713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3141334" y="961104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 flipH="1">
            <a:off x="208716" y="3540388"/>
            <a:ext cx="3138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1104216" y="4205779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4545200" y="402150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0">
          <p15:clr>
            <a:srgbClr val="FA7B17"/>
          </p15:clr>
        </p15:guide>
        <p15:guide id="2" orient="horz" pos="6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2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0" y="-44625"/>
            <a:ext cx="4675761" cy="5223068"/>
          </a:xfrm>
          <a:custGeom>
            <a:avLst/>
            <a:gdLst/>
            <a:ahLst/>
            <a:cxnLst/>
            <a:rect l="l" t="t" r="r" b="b"/>
            <a:pathLst>
              <a:path w="47249" h="48026" extrusionOk="0">
                <a:moveTo>
                  <a:pt x="1" y="1"/>
                </a:moveTo>
                <a:lnTo>
                  <a:pt x="1" y="48025"/>
                </a:lnTo>
                <a:lnTo>
                  <a:pt x="47249" y="48025"/>
                </a:lnTo>
                <a:lnTo>
                  <a:pt x="30039" y="183"/>
                </a:lnTo>
                <a:lnTo>
                  <a:pt x="1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1"/>
          </p:nvPr>
        </p:nvSpPr>
        <p:spPr>
          <a:xfrm>
            <a:off x="5401850" y="2303100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1177800" y="-44625"/>
            <a:ext cx="143700" cy="29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ctrTitle"/>
          </p:nvPr>
        </p:nvSpPr>
        <p:spPr>
          <a:xfrm>
            <a:off x="1081955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2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177800" y="-44625"/>
            <a:ext cx="143700" cy="29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3308247"/>
            <a:ext cx="9144053" cy="1835264"/>
          </a:xfrm>
          <a:custGeom>
            <a:avLst/>
            <a:gdLst/>
            <a:ahLst/>
            <a:cxnLst/>
            <a:rect l="l" t="t" r="r" b="b"/>
            <a:pathLst>
              <a:path w="85299" h="17120" extrusionOk="0">
                <a:moveTo>
                  <a:pt x="1" y="1"/>
                </a:moveTo>
                <a:lnTo>
                  <a:pt x="1" y="17120"/>
                </a:lnTo>
                <a:lnTo>
                  <a:pt x="85299" y="17120"/>
                </a:lnTo>
                <a:lnTo>
                  <a:pt x="852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1500553" y="2889674"/>
            <a:ext cx="814934" cy="814934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1" y="0"/>
                </a:moveTo>
                <a:lnTo>
                  <a:pt x="1" y="7601"/>
                </a:lnTo>
                <a:lnTo>
                  <a:pt x="7601" y="7601"/>
                </a:lnTo>
                <a:lnTo>
                  <a:pt x="7601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 flipH="1">
            <a:off x="1072446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2"/>
          </p:nvPr>
        </p:nvSpPr>
        <p:spPr>
          <a:xfrm>
            <a:off x="607375" y="3846907"/>
            <a:ext cx="2601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164328" y="2889674"/>
            <a:ext cx="814934" cy="814934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1" y="0"/>
                </a:moveTo>
                <a:lnTo>
                  <a:pt x="1" y="7601"/>
                </a:lnTo>
                <a:lnTo>
                  <a:pt x="7601" y="7601"/>
                </a:lnTo>
                <a:lnTo>
                  <a:pt x="7601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3"/>
          </p:nvPr>
        </p:nvSpPr>
        <p:spPr>
          <a:xfrm flipH="1">
            <a:off x="3736221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4"/>
          </p:nvPr>
        </p:nvSpPr>
        <p:spPr>
          <a:xfrm>
            <a:off x="3271204" y="3846907"/>
            <a:ext cx="2601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828353" y="2889674"/>
            <a:ext cx="814934" cy="814934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1" y="0"/>
                </a:moveTo>
                <a:lnTo>
                  <a:pt x="1" y="7601"/>
                </a:lnTo>
                <a:lnTo>
                  <a:pt x="7601" y="7601"/>
                </a:lnTo>
                <a:lnTo>
                  <a:pt x="7601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5"/>
          </p:nvPr>
        </p:nvSpPr>
        <p:spPr>
          <a:xfrm flipH="1">
            <a:off x="6400246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 Medium"/>
              <a:buNone/>
              <a:defRPr sz="1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6"/>
          </p:nvPr>
        </p:nvSpPr>
        <p:spPr>
          <a:xfrm>
            <a:off x="5935021" y="3846907"/>
            <a:ext cx="2601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7"/>
          </p:nvPr>
        </p:nvSpPr>
        <p:spPr>
          <a:xfrm>
            <a:off x="1125900" y="40479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ubTitle" idx="8"/>
          </p:nvPr>
        </p:nvSpPr>
        <p:spPr>
          <a:xfrm>
            <a:off x="3789750" y="40479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ubTitle" idx="9"/>
          </p:nvPr>
        </p:nvSpPr>
        <p:spPr>
          <a:xfrm>
            <a:off x="6453775" y="40479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ctrTitle"/>
          </p:nvPr>
        </p:nvSpPr>
        <p:spPr>
          <a:xfrm>
            <a:off x="1138443" y="694775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632050" y="402150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3">
  <p:cSld name="CUSTOM_6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8481725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ctrTitle"/>
          </p:nvPr>
        </p:nvSpPr>
        <p:spPr>
          <a:xfrm>
            <a:off x="5869725" y="551025"/>
            <a:ext cx="28080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0">
          <p15:clr>
            <a:srgbClr val="FA7B17"/>
          </p15:clr>
        </p15:guide>
        <p15:guide id="2" orient="horz" pos="6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8481725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064400" y="6879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130975" y="6879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064400" y="26536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130975" y="26536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 flipH="1">
            <a:off x="2122675" y="1429123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2122600" y="1592325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 flipH="1">
            <a:off x="4189250" y="1429123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4"/>
          </p:nvPr>
        </p:nvSpPr>
        <p:spPr>
          <a:xfrm>
            <a:off x="4189169" y="1592325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 flipH="1">
            <a:off x="2122675" y="3368368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2122600" y="3531478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 flipH="1">
            <a:off x="4189250" y="3368368"/>
            <a:ext cx="1788900" cy="3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 Medium"/>
              <a:buNone/>
              <a:defRPr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 Medium"/>
              <a:buNone/>
              <a:defRPr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4189169" y="3531476"/>
            <a:ext cx="1788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ctrTitle"/>
          </p:nvPr>
        </p:nvSpPr>
        <p:spPr>
          <a:xfrm>
            <a:off x="5869725" y="551025"/>
            <a:ext cx="28080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 Medium"/>
              <a:buNone/>
              <a:defRPr sz="2800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 Semi Condensed"/>
              <a:buNone/>
              <a:defRPr sz="28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26A1BF-3D04-70EE-7DB7-AB7CBBCF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30" y="1238400"/>
            <a:ext cx="6174070" cy="2752535"/>
          </a:xfrm>
          <a:prstGeom prst="rect">
            <a:avLst/>
          </a:prstGeom>
        </p:spPr>
      </p:pic>
      <p:sp>
        <p:nvSpPr>
          <p:cNvPr id="12" name="Google Shape;127;p17">
            <a:extLst>
              <a:ext uri="{FF2B5EF4-FFF2-40B4-BE49-F238E27FC236}">
                <a16:creationId xmlns:a16="http://schemas.microsoft.com/office/drawing/2014/main" id="{C98D02ED-A54C-3077-170C-3797547D7B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1513" y="320759"/>
            <a:ext cx="69246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Group 4</a:t>
            </a:r>
            <a:r>
              <a:rPr lang="es" dirty="0"/>
              <a:t/>
            </a:r>
            <a:br>
              <a:rPr lang="es" dirty="0"/>
            </a:br>
            <a:r>
              <a:rPr lang="es" sz="4000" dirty="0"/>
              <a:t>Đề </a:t>
            </a:r>
            <a:r>
              <a:rPr lang="es" sz="4000" dirty="0" smtClean="0"/>
              <a:t>tài: </a:t>
            </a:r>
            <a:r>
              <a:rPr lang="es" sz="4000" dirty="0"/>
              <a:t>Thiết kế và triển khai hệ </a:t>
            </a:r>
            <a:r>
              <a:rPr lang="es" sz="4000" dirty="0" smtClean="0"/>
              <a:t>thống giám sát trong lớp học</a:t>
            </a:r>
            <a:endParaRPr dirty="0"/>
          </a:p>
        </p:txBody>
      </p:sp>
      <p:pic>
        <p:nvPicPr>
          <p:cNvPr id="2058" name="Picture 10" descr="Iot Sensor Icon - Iot Icon - (500x500) Png Clipart Download">
            <a:extLst>
              <a:ext uri="{FF2B5EF4-FFF2-40B4-BE49-F238E27FC236}">
                <a16:creationId xmlns:a16="http://schemas.microsoft.com/office/drawing/2014/main" id="{357220FA-7707-83D5-AB0C-141D1CA2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65" y="2090426"/>
            <a:ext cx="2980256" cy="28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4;p20">
            <a:extLst>
              <a:ext uri="{FF2B5EF4-FFF2-40B4-BE49-F238E27FC236}">
                <a16:creationId xmlns:a16="http://schemas.microsoft.com/office/drawing/2014/main" id="{97B1336A-E4B0-BCD5-7A35-62E4EFC2A2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1955" y="6598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NODE - RED</a:t>
            </a:r>
            <a:endParaRPr dirty="0"/>
          </a:p>
        </p:txBody>
      </p:sp>
      <p:sp>
        <p:nvSpPr>
          <p:cNvPr id="5" name="Google Shape;160;p19">
            <a:extLst>
              <a:ext uri="{FF2B5EF4-FFF2-40B4-BE49-F238E27FC236}">
                <a16:creationId xmlns:a16="http://schemas.microsoft.com/office/drawing/2014/main" id="{2328E9C8-289B-45CF-7B7D-79781E7CA8D2}"/>
              </a:ext>
            </a:extLst>
          </p:cNvPr>
          <p:cNvSpPr txBox="1">
            <a:spLocks/>
          </p:cNvSpPr>
          <p:nvPr/>
        </p:nvSpPr>
        <p:spPr>
          <a:xfrm>
            <a:off x="1076149" y="467975"/>
            <a:ext cx="1049095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s" sz="6600" dirty="0"/>
              <a:t>02</a:t>
            </a:r>
          </a:p>
        </p:txBody>
      </p:sp>
      <p:pic>
        <p:nvPicPr>
          <p:cNvPr id="7174" name="Picture 6" descr="Resources : Node-RED">
            <a:extLst>
              <a:ext uri="{FF2B5EF4-FFF2-40B4-BE49-F238E27FC236}">
                <a16:creationId xmlns:a16="http://schemas.microsoft.com/office/drawing/2014/main" id="{4341D105-1EFA-A08C-775F-EFDBFB4B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81" y="501000"/>
            <a:ext cx="2822693" cy="3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556D7-AACA-C6B9-9673-30B254C7F915}"/>
              </a:ext>
            </a:extLst>
          </p:cNvPr>
          <p:cNvSpPr txBox="1"/>
          <p:nvPr/>
        </p:nvSpPr>
        <p:spPr>
          <a:xfrm>
            <a:off x="5549523" y="3895200"/>
            <a:ext cx="2395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10505"/>
                </a:solidFill>
                <a:latin typeface="Barlow Semi Condensed Medium" panose="00000606000000000000" pitchFamily="2" charset="0"/>
              </a:rPr>
              <a:t>Node - Red</a:t>
            </a:r>
          </a:p>
        </p:txBody>
      </p:sp>
    </p:spTree>
    <p:extLst>
      <p:ext uri="{BB962C8B-B14F-4D97-AF65-F5344CB8AC3E}">
        <p14:creationId xmlns:p14="http://schemas.microsoft.com/office/powerpoint/2010/main" val="380214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432D31B-1B25-BB97-C2C5-152583C6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07" y="3511349"/>
            <a:ext cx="5363585" cy="11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829F8-2E0E-7AE0-5086-94A3A4AD02B4}"/>
              </a:ext>
            </a:extLst>
          </p:cNvPr>
          <p:cNvSpPr txBox="1"/>
          <p:nvPr/>
        </p:nvSpPr>
        <p:spPr>
          <a:xfrm>
            <a:off x="570861" y="526784"/>
            <a:ext cx="7617600" cy="2652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Node – RED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mẽ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API (Application Programming Interface)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IoT.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Cung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soạn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node (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Node – RED bao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node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input, output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1986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3;p27">
            <a:extLst>
              <a:ext uri="{FF2B5EF4-FFF2-40B4-BE49-F238E27FC236}">
                <a16:creationId xmlns:a16="http://schemas.microsoft.com/office/drawing/2014/main" id="{284DAE51-C318-FEFB-DC2C-F8630BFAA8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57858" y="278261"/>
            <a:ext cx="3243483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NODE – RED VÀ IOT</a:t>
            </a:r>
            <a:endParaRPr sz="3200" dirty="0"/>
          </a:p>
        </p:txBody>
      </p:sp>
      <p:sp>
        <p:nvSpPr>
          <p:cNvPr id="4" name="Google Shape;303;p25">
            <a:extLst>
              <a:ext uri="{FF2B5EF4-FFF2-40B4-BE49-F238E27FC236}">
                <a16:creationId xmlns:a16="http://schemas.microsoft.com/office/drawing/2014/main" id="{7EEB06E2-417D-4F9C-2C6A-42C143F0B1B0}"/>
              </a:ext>
            </a:extLst>
          </p:cNvPr>
          <p:cNvSpPr/>
          <p:nvPr/>
        </p:nvSpPr>
        <p:spPr>
          <a:xfrm>
            <a:off x="604050" y="1066950"/>
            <a:ext cx="2345800" cy="3501324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7;p25">
            <a:extLst>
              <a:ext uri="{FF2B5EF4-FFF2-40B4-BE49-F238E27FC236}">
                <a16:creationId xmlns:a16="http://schemas.microsoft.com/office/drawing/2014/main" id="{02BAFD8A-BED1-06EC-A5D4-4139F2D653F9}"/>
              </a:ext>
            </a:extLst>
          </p:cNvPr>
          <p:cNvSpPr txBox="1">
            <a:spLocks/>
          </p:cNvSpPr>
          <p:nvPr/>
        </p:nvSpPr>
        <p:spPr>
          <a:xfrm>
            <a:off x="2597450" y="1006563"/>
            <a:ext cx="352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Zilla Slab Light"/>
              <a:buNone/>
            </a:pPr>
            <a:r>
              <a:rPr lang="es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lang="es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311;p25">
            <a:extLst>
              <a:ext uri="{FF2B5EF4-FFF2-40B4-BE49-F238E27FC236}">
                <a16:creationId xmlns:a16="http://schemas.microsoft.com/office/drawing/2014/main" id="{DC466E84-5644-C5F9-2595-01FC75315C52}"/>
              </a:ext>
            </a:extLst>
          </p:cNvPr>
          <p:cNvSpPr txBox="1">
            <a:spLocks/>
          </p:cNvSpPr>
          <p:nvPr/>
        </p:nvSpPr>
        <p:spPr>
          <a:xfrm flipH="1">
            <a:off x="604050" y="1315475"/>
            <a:ext cx="2345800" cy="35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dựa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luồng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(flow),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luồng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sự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nút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kích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quá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ra.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trưng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bởi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sự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thế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kích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loạt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hành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thế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đóng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gói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sự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cung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giản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Google Shape;303;p25">
            <a:extLst>
              <a:ext uri="{FF2B5EF4-FFF2-40B4-BE49-F238E27FC236}">
                <a16:creationId xmlns:a16="http://schemas.microsoft.com/office/drawing/2014/main" id="{E5860DB5-24CF-54E2-57E6-9D34E03795A9}"/>
              </a:ext>
            </a:extLst>
          </p:cNvPr>
          <p:cNvSpPr/>
          <p:nvPr/>
        </p:nvSpPr>
        <p:spPr>
          <a:xfrm>
            <a:off x="3341250" y="1066950"/>
            <a:ext cx="2345800" cy="240345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7;p25">
            <a:extLst>
              <a:ext uri="{FF2B5EF4-FFF2-40B4-BE49-F238E27FC236}">
                <a16:creationId xmlns:a16="http://schemas.microsoft.com/office/drawing/2014/main" id="{4ADF44A2-E26F-110C-FDC1-5A297502E52E}"/>
              </a:ext>
            </a:extLst>
          </p:cNvPr>
          <p:cNvSpPr txBox="1">
            <a:spLocks/>
          </p:cNvSpPr>
          <p:nvPr/>
        </p:nvSpPr>
        <p:spPr>
          <a:xfrm>
            <a:off x="5334650" y="1006563"/>
            <a:ext cx="352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Zilla Slab Light"/>
              <a:buNone/>
            </a:pPr>
            <a:r>
              <a:rPr lang="e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</a:p>
        </p:txBody>
      </p:sp>
      <p:sp>
        <p:nvSpPr>
          <p:cNvPr id="9" name="Google Shape;311;p25">
            <a:extLst>
              <a:ext uri="{FF2B5EF4-FFF2-40B4-BE49-F238E27FC236}">
                <a16:creationId xmlns:a16="http://schemas.microsoft.com/office/drawing/2014/main" id="{5C8D6D7C-DA47-C466-DFA6-6FFBA4B0EA02}"/>
              </a:ext>
            </a:extLst>
          </p:cNvPr>
          <p:cNvSpPr txBox="1">
            <a:spLocks/>
          </p:cNvSpPr>
          <p:nvPr/>
        </p:nvSpPr>
        <p:spPr>
          <a:xfrm flipH="1">
            <a:off x="3341250" y="1365876"/>
            <a:ext cx="2345800" cy="6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nút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sẵn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cung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khối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phép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chóng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nối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luồng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nắm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chi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42" name="Picture 2" descr="Node-red cơ bản | Học ARM">
            <a:extLst>
              <a:ext uri="{FF2B5EF4-FFF2-40B4-BE49-F238E27FC236}">
                <a16:creationId xmlns:a16="http://schemas.microsoft.com/office/drawing/2014/main" id="{E54DABBB-9958-53DC-1DBA-2801C1C9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91" y="3328005"/>
            <a:ext cx="4779150" cy="19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1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/>
          <p:nvPr/>
        </p:nvSpPr>
        <p:spPr>
          <a:xfrm>
            <a:off x="2064400" y="6879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4130975" y="687988"/>
            <a:ext cx="1905300" cy="18018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27"/>
          <p:cNvGrpSpPr/>
          <p:nvPr/>
        </p:nvGrpSpPr>
        <p:grpSpPr>
          <a:xfrm>
            <a:off x="4889940" y="954438"/>
            <a:ext cx="387370" cy="387370"/>
            <a:chOff x="892750" y="4993750"/>
            <a:chExt cx="483125" cy="483125"/>
          </a:xfrm>
        </p:grpSpPr>
        <p:sp>
          <p:nvSpPr>
            <p:cNvPr id="425" name="Google Shape;425;p27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2841422" y="2951567"/>
            <a:ext cx="351155" cy="351183"/>
            <a:chOff x="-63252250" y="1930850"/>
            <a:chExt cx="319000" cy="319025"/>
          </a:xfrm>
        </p:grpSpPr>
        <p:sp>
          <p:nvSpPr>
            <p:cNvPr id="429" name="Google Shape;429;p27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27"/>
          <p:cNvSpPr/>
          <p:nvPr/>
        </p:nvSpPr>
        <p:spPr>
          <a:xfrm>
            <a:off x="4912127" y="2955092"/>
            <a:ext cx="342995" cy="344133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27"/>
          <p:cNvGrpSpPr/>
          <p:nvPr/>
        </p:nvGrpSpPr>
        <p:grpSpPr>
          <a:xfrm>
            <a:off x="2830110" y="997936"/>
            <a:ext cx="373780" cy="342900"/>
            <a:chOff x="6239575" y="4416275"/>
            <a:chExt cx="489625" cy="449175"/>
          </a:xfrm>
        </p:grpSpPr>
        <p:sp>
          <p:nvSpPr>
            <p:cNvPr id="433" name="Google Shape;433;p2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EFAFFC46-3CE2-A70C-735A-B2A86CA74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TÍNH NĂNG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1E093-E88B-CCCB-46ED-A517DCBD4310}"/>
              </a:ext>
            </a:extLst>
          </p:cNvPr>
          <p:cNvSpPr txBox="1"/>
          <p:nvPr/>
        </p:nvSpPr>
        <p:spPr>
          <a:xfrm>
            <a:off x="2171293" y="1440541"/>
            <a:ext cx="1688875" cy="998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Node.js,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môi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trường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chạy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nhẹ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6ACBCE-5901-69B6-96EC-D5315E25CDCF}"/>
              </a:ext>
            </a:extLst>
          </p:cNvPr>
          <p:cNvSpPr txBox="1"/>
          <p:nvPr/>
        </p:nvSpPr>
        <p:spPr>
          <a:xfrm>
            <a:off x="4240441" y="1480389"/>
            <a:ext cx="1683700" cy="768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chóng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IoT.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9D626-D563-40A2-573A-A9394C93D734}"/>
              </a:ext>
            </a:extLst>
          </p:cNvPr>
          <p:cNvSpPr txBox="1"/>
          <p:nvPr/>
        </p:nvSpPr>
        <p:spPr>
          <a:xfrm>
            <a:off x="2254271" y="3402455"/>
            <a:ext cx="1522918" cy="771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Lấy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cảm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9737580B-CF2B-2D9E-E016-05EBC45F3532}"/>
              </a:ext>
            </a:extLst>
          </p:cNvPr>
          <p:cNvSpPr txBox="1"/>
          <p:nvPr/>
        </p:nvSpPr>
        <p:spPr>
          <a:xfrm>
            <a:off x="4130222" y="3282189"/>
            <a:ext cx="1905300" cy="122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Phù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hầu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rãi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Raspberry, Arduino,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Android.</a:t>
            </a:r>
          </a:p>
        </p:txBody>
      </p:sp>
    </p:spTree>
    <p:extLst>
      <p:ext uri="{BB962C8B-B14F-4D97-AF65-F5344CB8AC3E}">
        <p14:creationId xmlns:p14="http://schemas.microsoft.com/office/powerpoint/2010/main" val="41589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064C-49AF-6CC4-EEA9-28E050B0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9725" y="75825"/>
            <a:ext cx="2808000" cy="706800"/>
          </a:xfrm>
        </p:spPr>
        <p:txBody>
          <a:bodyPr/>
          <a:lstStyle/>
          <a:p>
            <a:r>
              <a:rPr lang="en-US" dirty="0"/>
              <a:t>GIAO DIỆN NODE - 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A0CF4-829C-C2BE-6A1F-D67E3A25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9" y="1006000"/>
            <a:ext cx="5119355" cy="3414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DEC96-2B73-169F-F37F-5114A223EB2F}"/>
              </a:ext>
            </a:extLst>
          </p:cNvPr>
          <p:cNvSpPr txBox="1"/>
          <p:nvPr/>
        </p:nvSpPr>
        <p:spPr>
          <a:xfrm>
            <a:off x="5439599" y="1880640"/>
            <a:ext cx="3092400" cy="166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trái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nút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sẵn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+ Trung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tâm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nơi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nối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nút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phải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thuộc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cài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nút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95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4;p20">
            <a:extLst>
              <a:ext uri="{FF2B5EF4-FFF2-40B4-BE49-F238E27FC236}">
                <a16:creationId xmlns:a16="http://schemas.microsoft.com/office/drawing/2014/main" id="{97B1336A-E4B0-BCD5-7A35-62E4EFC2A2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1955" y="6598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MÔ PHỎNG HỆ THỐNG</a:t>
            </a:r>
            <a:endParaRPr dirty="0"/>
          </a:p>
        </p:txBody>
      </p:sp>
      <p:sp>
        <p:nvSpPr>
          <p:cNvPr id="5" name="Google Shape;160;p19">
            <a:extLst>
              <a:ext uri="{FF2B5EF4-FFF2-40B4-BE49-F238E27FC236}">
                <a16:creationId xmlns:a16="http://schemas.microsoft.com/office/drawing/2014/main" id="{2328E9C8-289B-45CF-7B7D-79781E7CA8D2}"/>
              </a:ext>
            </a:extLst>
          </p:cNvPr>
          <p:cNvSpPr txBox="1">
            <a:spLocks/>
          </p:cNvSpPr>
          <p:nvPr/>
        </p:nvSpPr>
        <p:spPr>
          <a:xfrm>
            <a:off x="1076149" y="467975"/>
            <a:ext cx="1049095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s" sz="6600" dirty="0" smtClean="0"/>
              <a:t>03</a:t>
            </a:r>
            <a:endParaRPr lang="es" sz="6600" dirty="0"/>
          </a:p>
        </p:txBody>
      </p:sp>
      <p:pic>
        <p:nvPicPr>
          <p:cNvPr id="9" name="Picture 6" descr="MQTT là gì? Vì sao doanh nghiệp của bạn cần MQTT trong kiến trúc IoT?">
            <a:extLst>
              <a:ext uri="{FF2B5EF4-FFF2-40B4-BE49-F238E27FC236}">
                <a16:creationId xmlns:a16="http://schemas.microsoft.com/office/drawing/2014/main" id="{AA25FDFA-5E28-38A1-8535-ACBB9833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30" y="1196575"/>
            <a:ext cx="3746786" cy="260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79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PHẦN CỨNG</a:t>
            </a:r>
            <a:endParaRPr lang="en-US" sz="3200" dirty="0"/>
          </a:p>
        </p:txBody>
      </p:sp>
      <p:pic>
        <p:nvPicPr>
          <p:cNvPr id="1026" name="Picture 2" descr="ESP8266 NodeMCU Lua CP2102 - storelinhkie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19" y="1203383"/>
            <a:ext cx="1746112" cy="17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ekcreit® 5V 2004 20X4 204 2004A LCD Display Module Blue 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57" y="1257825"/>
            <a:ext cx="1429750" cy="142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HT11 Temperature and Humidity Sensor Module Break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33" y="3377359"/>
            <a:ext cx="882456" cy="88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ấu tạo &amp; nguyên lý của đèn LED - Vật tư Led quảng cáo - Thi công biển L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184" y="3280016"/>
            <a:ext cx="784745" cy="10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152" y="725103"/>
            <a:ext cx="4079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HỆ THỐNG GIÁM SÁT LỚP HỌC</a:t>
            </a:r>
            <a:endParaRPr lang="en-US" sz="2000" dirty="0"/>
          </a:p>
        </p:txBody>
      </p:sp>
      <p:pic>
        <p:nvPicPr>
          <p:cNvPr id="1034" name="Picture 10" descr="Quạt tản nhiệt 3V-5V 0.2A cho Raspberry Pi (kèm ốc vít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01" y="3093646"/>
            <a:ext cx="1263513" cy="12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ODULE RELAY 2 KÊNH 12V 10A - Điện Tử Chip Việ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38" y="1203383"/>
            <a:ext cx="1650274" cy="16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5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PHẦN MỀM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8709" y="692160"/>
            <a:ext cx="580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SẢM PHẨM 1: HỆ THỐNG GIÁM SÁT LỚP HỌC</a:t>
            </a:r>
            <a:endParaRPr lang="en-US" sz="2000" dirty="0"/>
          </a:p>
        </p:txBody>
      </p:sp>
      <p:pic>
        <p:nvPicPr>
          <p:cNvPr id="9" name="Picture 6" descr="MQTT là gì? Vì sao doanh nghiệp của bạn cần MQTT trong kiến trúc IoT?">
            <a:extLst>
              <a:ext uri="{FF2B5EF4-FFF2-40B4-BE49-F238E27FC236}">
                <a16:creationId xmlns:a16="http://schemas.microsoft.com/office/drawing/2014/main" id="{AA25FDFA-5E28-38A1-8535-ACBB9833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10" y="1717388"/>
            <a:ext cx="3399183" cy="236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Node-RED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25" y="2899819"/>
            <a:ext cx="2004610" cy="20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ới thiệu về Arduino - Viet 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48" y="1185722"/>
            <a:ext cx="1620645" cy="16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7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9725" y="551025"/>
            <a:ext cx="3201388" cy="706800"/>
          </a:xfrm>
        </p:spPr>
        <p:txBody>
          <a:bodyPr/>
          <a:lstStyle/>
          <a:p>
            <a:r>
              <a:rPr lang="en-US" sz="3200" dirty="0" smtClean="0"/>
              <a:t>SƠ ĐỒ THIẾT KẾ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89561" y="704370"/>
            <a:ext cx="580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SẢM PHẨM 1: HỆ THỐNG GIÁM SÁT LỚP HỌC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46" y="1311964"/>
            <a:ext cx="4088801" cy="34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9725" y="551025"/>
            <a:ext cx="3201388" cy="706800"/>
          </a:xfrm>
        </p:spPr>
        <p:txBody>
          <a:bodyPr/>
          <a:lstStyle/>
          <a:p>
            <a:r>
              <a:rPr lang="en-US" sz="3200" dirty="0" smtClean="0"/>
              <a:t>SƠ ĐỒ THIẾT KẾ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89561" y="704370"/>
            <a:ext cx="580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SẢM PHẨM 1: HỆ THỐNG GIÁM SÁT LỚP HỌC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7" y="1510747"/>
            <a:ext cx="4108948" cy="276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61" y="1603682"/>
            <a:ext cx="2980560" cy="2477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949" y="1276865"/>
            <a:ext cx="2964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3A3A3A"/>
                </a:solidFill>
                <a:latin typeface="Helvetica" panose="020B0604020202020204" pitchFamily="34" charset="0"/>
              </a:rPr>
              <a:t>http://</a:t>
            </a:r>
            <a:r>
              <a:rPr lang="en-US" b="1" i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your-pi-ip-address</a:t>
            </a:r>
            <a:r>
              <a:rPr lang="en-US" b="1" i="1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:1880/ui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r="71462"/>
          <a:stretch/>
        </p:blipFill>
        <p:spPr>
          <a:xfrm>
            <a:off x="0" y="0"/>
            <a:ext cx="2609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3" y="0"/>
            <a:ext cx="2609400" cy="5143500"/>
          </a:xfrm>
          <a:prstGeom prst="rect">
            <a:avLst/>
          </a:prstGeom>
          <a:solidFill>
            <a:srgbClr val="FFFFFF">
              <a:alpha val="2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2"/>
          </p:nvPr>
        </p:nvSpPr>
        <p:spPr>
          <a:xfrm>
            <a:off x="5025700" y="2495000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NODE - RED</a:t>
            </a:r>
            <a:endParaRPr sz="2000"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3"/>
          </p:nvPr>
        </p:nvSpPr>
        <p:spPr>
          <a:xfrm>
            <a:off x="2997200" y="2478925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GIAO THỨC MQTT</a:t>
            </a:r>
            <a:endParaRPr sz="2000" dirty="0"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3730299" y="3281189"/>
            <a:ext cx="344290" cy="345205"/>
            <a:chOff x="-1333200" y="2770450"/>
            <a:chExt cx="291450" cy="292225"/>
          </a:xfrm>
        </p:grpSpPr>
        <p:sp>
          <p:nvSpPr>
            <p:cNvPr id="137" name="Google Shape;137;p18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5729946" y="3280381"/>
            <a:ext cx="345205" cy="346800"/>
            <a:chOff x="-1333975" y="2365850"/>
            <a:chExt cx="292225" cy="293575"/>
          </a:xfrm>
        </p:grpSpPr>
        <p:sp>
          <p:nvSpPr>
            <p:cNvPr id="140" name="Google Shape;140;p18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7776858" y="3271201"/>
            <a:ext cx="365183" cy="365154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7054200" y="2500525"/>
            <a:ext cx="1810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/>
              <a:t>MÔ PHỎNG</a:t>
            </a:r>
            <a:endParaRPr sz="2000" dirty="0"/>
          </a:p>
        </p:txBody>
      </p:sp>
      <p:sp>
        <p:nvSpPr>
          <p:cNvPr id="150" name="Google Shape;150;p18"/>
          <p:cNvSpPr/>
          <p:nvPr/>
        </p:nvSpPr>
        <p:spPr>
          <a:xfrm>
            <a:off x="667150" y="-7975"/>
            <a:ext cx="143700" cy="29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ctrTitle"/>
          </p:nvPr>
        </p:nvSpPr>
        <p:spPr>
          <a:xfrm>
            <a:off x="737113" y="338904"/>
            <a:ext cx="41325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NỘI DUNG</a:t>
            </a:r>
            <a:endParaRPr sz="1800" dirty="0"/>
          </a:p>
        </p:txBody>
      </p:sp>
      <p:sp>
        <p:nvSpPr>
          <p:cNvPr id="2" name="Google Shape;160;p19">
            <a:extLst>
              <a:ext uri="{FF2B5EF4-FFF2-40B4-BE49-F238E27FC236}">
                <a16:creationId xmlns:a16="http://schemas.microsoft.com/office/drawing/2014/main" id="{11ECD9A2-DD22-936C-AF8C-9C40A350FC1A}"/>
              </a:ext>
            </a:extLst>
          </p:cNvPr>
          <p:cNvSpPr txBox="1">
            <a:spLocks/>
          </p:cNvSpPr>
          <p:nvPr/>
        </p:nvSpPr>
        <p:spPr>
          <a:xfrm>
            <a:off x="3499200" y="1468775"/>
            <a:ext cx="699374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/>
            <a:r>
              <a:rPr lang="es" sz="4800" dirty="0"/>
              <a:t>01</a:t>
            </a:r>
          </a:p>
        </p:txBody>
      </p:sp>
      <p:sp>
        <p:nvSpPr>
          <p:cNvPr id="3" name="Google Shape;160;p19">
            <a:extLst>
              <a:ext uri="{FF2B5EF4-FFF2-40B4-BE49-F238E27FC236}">
                <a16:creationId xmlns:a16="http://schemas.microsoft.com/office/drawing/2014/main" id="{6943AD2D-26BF-CBD3-9E95-8D7182ABBA90}"/>
              </a:ext>
            </a:extLst>
          </p:cNvPr>
          <p:cNvSpPr txBox="1">
            <a:spLocks/>
          </p:cNvSpPr>
          <p:nvPr/>
        </p:nvSpPr>
        <p:spPr>
          <a:xfrm>
            <a:off x="5515200" y="1469975"/>
            <a:ext cx="808574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/>
            <a:r>
              <a:rPr lang="es" sz="4800" dirty="0"/>
              <a:t>02</a:t>
            </a:r>
          </a:p>
        </p:txBody>
      </p:sp>
      <p:sp>
        <p:nvSpPr>
          <p:cNvPr id="4" name="Google Shape;160;p19">
            <a:extLst>
              <a:ext uri="{FF2B5EF4-FFF2-40B4-BE49-F238E27FC236}">
                <a16:creationId xmlns:a16="http://schemas.microsoft.com/office/drawing/2014/main" id="{B0936B02-8D5E-A859-5197-CEAA13D199DD}"/>
              </a:ext>
            </a:extLst>
          </p:cNvPr>
          <p:cNvSpPr txBox="1">
            <a:spLocks/>
          </p:cNvSpPr>
          <p:nvPr/>
        </p:nvSpPr>
        <p:spPr>
          <a:xfrm>
            <a:off x="7544400" y="1468775"/>
            <a:ext cx="808574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/>
            <a:r>
              <a:rPr lang="es" sz="4800" dirty="0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9725" y="551025"/>
            <a:ext cx="3201388" cy="706800"/>
          </a:xfrm>
        </p:spPr>
        <p:txBody>
          <a:bodyPr/>
          <a:lstStyle/>
          <a:p>
            <a:r>
              <a:rPr lang="en-US" sz="3200" dirty="0"/>
              <a:t>PHẦN CỨNG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747" y="551025"/>
            <a:ext cx="2555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CỬA THÔNG MINH </a:t>
            </a:r>
            <a:endParaRPr lang="en-US" sz="2000" dirty="0"/>
          </a:p>
        </p:txBody>
      </p:sp>
      <p:pic>
        <p:nvPicPr>
          <p:cNvPr id="4098" name="Picture 2" descr="Ai-thinker ESP32-CAM Chính Hãng, Mô-đun Máy Ảnh Dựa Trên ESP32, Bao Gồm Máy  Ảnh OV2640 | Lazada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92" y="1257825"/>
            <a:ext cx="2299562" cy="17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Động cơ servo SG90 180 độ - N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83" y="1203516"/>
            <a:ext cx="1833287" cy="18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SB turn TTL support 5V FT232RL 3.3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73" y="2584450"/>
            <a:ext cx="2024910" cy="20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00255" y="4209541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FT232RL FTDI</a:t>
            </a:r>
          </a:p>
        </p:txBody>
      </p:sp>
    </p:spTree>
    <p:extLst>
      <p:ext uri="{BB962C8B-B14F-4D97-AF65-F5344CB8AC3E}">
        <p14:creationId xmlns:p14="http://schemas.microsoft.com/office/powerpoint/2010/main" val="198656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9724" y="551025"/>
            <a:ext cx="3274275" cy="706800"/>
          </a:xfrm>
        </p:spPr>
        <p:txBody>
          <a:bodyPr/>
          <a:lstStyle/>
          <a:p>
            <a:r>
              <a:rPr lang="en-US" sz="3200" dirty="0"/>
              <a:t>SƠ ĐỒ THIẾT KẾ</a:t>
            </a:r>
          </a:p>
        </p:txBody>
      </p:sp>
      <p:sp>
        <p:nvSpPr>
          <p:cNvPr id="3" name="Rectangle 2"/>
          <p:cNvSpPr/>
          <p:nvPr/>
        </p:nvSpPr>
        <p:spPr>
          <a:xfrm>
            <a:off x="328709" y="692160"/>
            <a:ext cx="4278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SẢM PHẨM 2: CỬA THÔNG MINH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4" y="1444488"/>
            <a:ext cx="7842885" cy="2968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201" y="3829218"/>
            <a:ext cx="16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FT232RL FTDI</a:t>
            </a:r>
          </a:p>
        </p:txBody>
      </p:sp>
    </p:spTree>
    <p:extLst>
      <p:ext uri="{BB962C8B-B14F-4D97-AF65-F5344CB8AC3E}">
        <p14:creationId xmlns:p14="http://schemas.microsoft.com/office/powerpoint/2010/main" val="21954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4;p20">
            <a:extLst>
              <a:ext uri="{FF2B5EF4-FFF2-40B4-BE49-F238E27FC236}">
                <a16:creationId xmlns:a16="http://schemas.microsoft.com/office/drawing/2014/main" id="{97B1336A-E4B0-BCD5-7A35-62E4EFC2A2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1955" y="1561298"/>
            <a:ext cx="1983250" cy="1151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GIAO THỨC MQTT</a:t>
            </a:r>
            <a:endParaRPr dirty="0"/>
          </a:p>
        </p:txBody>
      </p:sp>
      <p:sp>
        <p:nvSpPr>
          <p:cNvPr id="5" name="Google Shape;160;p19">
            <a:extLst>
              <a:ext uri="{FF2B5EF4-FFF2-40B4-BE49-F238E27FC236}">
                <a16:creationId xmlns:a16="http://schemas.microsoft.com/office/drawing/2014/main" id="{2328E9C8-289B-45CF-7B7D-79781E7CA8D2}"/>
              </a:ext>
            </a:extLst>
          </p:cNvPr>
          <p:cNvSpPr txBox="1">
            <a:spLocks/>
          </p:cNvSpPr>
          <p:nvPr/>
        </p:nvSpPr>
        <p:spPr>
          <a:xfrm>
            <a:off x="196505" y="403175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/>
            <a:r>
              <a:rPr lang="es" sz="6600" dirty="0"/>
              <a:t>01</a:t>
            </a:r>
          </a:p>
        </p:txBody>
      </p:sp>
      <p:pic>
        <p:nvPicPr>
          <p:cNvPr id="4102" name="Picture 6" descr="MQTT là gì? Vì sao doanh nghiệp của bạn cần MQTT trong kiến trúc IoT?">
            <a:extLst>
              <a:ext uri="{FF2B5EF4-FFF2-40B4-BE49-F238E27FC236}">
                <a16:creationId xmlns:a16="http://schemas.microsoft.com/office/drawing/2014/main" id="{AA25FDFA-5E28-38A1-8535-ACBB9833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23" y="821728"/>
            <a:ext cx="4552258" cy="3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42A8D-4574-35A1-CB64-2FADF75DEB1D}"/>
              </a:ext>
            </a:extLst>
          </p:cNvPr>
          <p:cNvSpPr txBox="1"/>
          <p:nvPr/>
        </p:nvSpPr>
        <p:spPr>
          <a:xfrm>
            <a:off x="1227600" y="303336"/>
            <a:ext cx="7578000" cy="16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MQTT (Message Queuing Telemetry Transport)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(message)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Publish/Subscribe,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xa</a:t>
            </a:r>
            <a:r>
              <a:rPr lang="en-US" sz="20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nhẹ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(M2M Machine to Machine), WSN (Wireless Sensor Networks)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IoT.</a:t>
            </a:r>
          </a:p>
        </p:txBody>
      </p:sp>
      <p:pic>
        <p:nvPicPr>
          <p:cNvPr id="7" name="Picture 4" descr="Giới thiệu giao thức truyền thông điệp/giao tiếp MQTT - Cục Chuyển đổi số  quốc gia">
            <a:extLst>
              <a:ext uri="{FF2B5EF4-FFF2-40B4-BE49-F238E27FC236}">
                <a16:creationId xmlns:a16="http://schemas.microsoft.com/office/drawing/2014/main" id="{D9BD4401-5921-3F57-3372-F4E8C0ED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12" y="2188800"/>
            <a:ext cx="5142794" cy="249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subTitle" idx="4294967295"/>
          </p:nvPr>
        </p:nvSpPr>
        <p:spPr>
          <a:xfrm>
            <a:off x="4782171" y="1585075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</a:rPr>
              <a:t>Topic</a:t>
            </a:r>
            <a:endParaRPr sz="1000" dirty="0">
              <a:latin typeface="Zilla Slab Light" panose="020B0604020202020204" charset="0"/>
              <a:ea typeface="Zilla Slab Light" panose="020B0604020202020204" charset="0"/>
            </a:endParaRPr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4294967295"/>
          </p:nvPr>
        </p:nvSpPr>
        <p:spPr>
          <a:xfrm>
            <a:off x="1678850" y="1441075"/>
            <a:ext cx="1894142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</a:rPr>
              <a:t>Client (Publisher, Subscriber)</a:t>
            </a:r>
            <a:endParaRPr sz="1000" dirty="0">
              <a:latin typeface="Zilla Slab Light" panose="020B0604020202020204" charset="0"/>
              <a:ea typeface="Zilla Slab Light" panose="020B0604020202020204" charset="0"/>
            </a:endParaRPr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4294967295"/>
          </p:nvPr>
        </p:nvSpPr>
        <p:spPr>
          <a:xfrm>
            <a:off x="2999902" y="3533019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</a:rPr>
              <a:t>Server (Broker)</a:t>
            </a:r>
            <a:endParaRPr sz="1000" dirty="0">
              <a:latin typeface="Zilla Slab Light" panose="020B0604020202020204" charset="0"/>
              <a:ea typeface="Zilla Slab Light" panose="020B0604020202020204" charset="0"/>
            </a:endParaRPr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4294967295"/>
          </p:nvPr>
        </p:nvSpPr>
        <p:spPr>
          <a:xfrm>
            <a:off x="6144392" y="3533019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</a:rPr>
              <a:t>Message</a:t>
            </a:r>
            <a:endParaRPr sz="1000" dirty="0">
              <a:latin typeface="Zilla Slab Light" panose="020B0604020202020204" charset="0"/>
              <a:ea typeface="Zilla Slab Light" panose="020B0604020202020204" charset="0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ctrTitle"/>
          </p:nvPr>
        </p:nvSpPr>
        <p:spPr>
          <a:xfrm>
            <a:off x="632050" y="344550"/>
            <a:ext cx="2325854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THÀNH PHẦN</a:t>
            </a:r>
            <a:endParaRPr sz="3200" dirty="0"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2165604" y="2129564"/>
            <a:ext cx="5608788" cy="1328150"/>
            <a:chOff x="2182679" y="2005614"/>
            <a:chExt cx="5608788" cy="1328150"/>
          </a:xfrm>
        </p:grpSpPr>
        <p:cxnSp>
          <p:nvCxnSpPr>
            <p:cNvPr id="278" name="Google Shape;278;p24"/>
            <p:cNvCxnSpPr>
              <a:stCxn id="279" idx="6"/>
              <a:endCxn id="280" idx="2"/>
            </p:cNvCxnSpPr>
            <p:nvPr/>
          </p:nvCxnSpPr>
          <p:spPr>
            <a:xfrm>
              <a:off x="2974979" y="2688872"/>
              <a:ext cx="40242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1" name="Google Shape;281;p24"/>
            <p:cNvGrpSpPr/>
            <p:nvPr/>
          </p:nvGrpSpPr>
          <p:grpSpPr>
            <a:xfrm>
              <a:off x="2182679" y="2005614"/>
              <a:ext cx="792300" cy="1079558"/>
              <a:chOff x="2182679" y="2005614"/>
              <a:chExt cx="792300" cy="1079558"/>
            </a:xfrm>
          </p:grpSpPr>
          <p:cxnSp>
            <p:nvCxnSpPr>
              <p:cNvPr id="282" name="Google Shape;282;p24"/>
              <p:cNvCxnSpPr>
                <a:stCxn id="283" idx="0"/>
              </p:cNvCxnSpPr>
              <p:nvPr/>
            </p:nvCxnSpPr>
            <p:spPr>
              <a:xfrm rot="10800000">
                <a:off x="2578961" y="2005614"/>
                <a:ext cx="0" cy="38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79" name="Google Shape;279;p24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4"/>
            <p:cNvGrpSpPr/>
            <p:nvPr/>
          </p:nvGrpSpPr>
          <p:grpSpPr>
            <a:xfrm>
              <a:off x="5393704" y="2005614"/>
              <a:ext cx="792300" cy="1079558"/>
              <a:chOff x="5393704" y="2005614"/>
              <a:chExt cx="792300" cy="1079558"/>
            </a:xfrm>
          </p:grpSpPr>
          <p:cxnSp>
            <p:nvCxnSpPr>
              <p:cNvPr id="285" name="Google Shape;285;p24"/>
              <p:cNvCxnSpPr>
                <a:stCxn id="286" idx="0"/>
              </p:cNvCxnSpPr>
              <p:nvPr/>
            </p:nvCxnSpPr>
            <p:spPr>
              <a:xfrm rot="10800000">
                <a:off x="5789986" y="2005614"/>
                <a:ext cx="0" cy="38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87" name="Google Shape;287;p24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4"/>
            <p:cNvGrpSpPr/>
            <p:nvPr/>
          </p:nvGrpSpPr>
          <p:grpSpPr>
            <a:xfrm>
              <a:off x="6999166" y="2292572"/>
              <a:ext cx="792300" cy="1041192"/>
              <a:chOff x="6999166" y="2292572"/>
              <a:chExt cx="792300" cy="1041192"/>
            </a:xfrm>
          </p:grpSpPr>
          <p:cxnSp>
            <p:nvCxnSpPr>
              <p:cNvPr id="289" name="Google Shape;289;p24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80" name="Google Shape;280;p24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4"/>
            <p:cNvGrpSpPr/>
            <p:nvPr/>
          </p:nvGrpSpPr>
          <p:grpSpPr>
            <a:xfrm>
              <a:off x="3788216" y="2292572"/>
              <a:ext cx="792300" cy="1041192"/>
              <a:chOff x="3788216" y="2292572"/>
              <a:chExt cx="792300" cy="1041192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378821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3889448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4" name="Google Shape;294;p24"/>
              <p:cNvCxnSpPr/>
              <p:nvPr/>
            </p:nvCxnSpPr>
            <p:spPr>
              <a:xfrm>
                <a:off x="4184153" y="2983964"/>
                <a:ext cx="0" cy="34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95" name="Google Shape;295;p24"/>
          <p:cNvSpPr txBox="1">
            <a:spLocks noGrp="1"/>
          </p:cNvSpPr>
          <p:nvPr>
            <p:ph type="ctrTitle" idx="4294967295"/>
          </p:nvPr>
        </p:nvSpPr>
        <p:spPr>
          <a:xfrm>
            <a:off x="2210228" y="2458952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6" name="Google Shape;296;p24"/>
          <p:cNvSpPr txBox="1">
            <a:spLocks noGrp="1"/>
          </p:cNvSpPr>
          <p:nvPr>
            <p:ph type="ctrTitle" idx="4294967295"/>
          </p:nvPr>
        </p:nvSpPr>
        <p:spPr>
          <a:xfrm>
            <a:off x="3811008" y="243982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7" name="Google Shape;297;p24"/>
          <p:cNvSpPr txBox="1">
            <a:spLocks noGrp="1"/>
          </p:cNvSpPr>
          <p:nvPr>
            <p:ph type="ctrTitle" idx="4294967295"/>
          </p:nvPr>
        </p:nvSpPr>
        <p:spPr>
          <a:xfrm>
            <a:off x="5416614" y="245893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8" name="Google Shape;298;p24"/>
          <p:cNvSpPr txBox="1">
            <a:spLocks noGrp="1"/>
          </p:cNvSpPr>
          <p:nvPr>
            <p:ph type="ctrTitle" idx="4294967295"/>
          </p:nvPr>
        </p:nvSpPr>
        <p:spPr>
          <a:xfrm>
            <a:off x="7017682" y="2442067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 flipH="1">
            <a:off x="1072446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effectLst/>
                <a:latin typeface="Barlow Semi Condensed Medium" panose="00000606000000000000" pitchFamily="2" charset="0"/>
                <a:ea typeface="Arial" panose="020B0604020202020204" pitchFamily="34" charset="0"/>
              </a:rPr>
              <a:t>QoSO</a:t>
            </a:r>
            <a:endParaRPr sz="1600" dirty="0">
              <a:latin typeface="Barlow Semi Condensed Medium" panose="00000606000000000000" pitchFamily="2" charset="0"/>
            </a:endParaRPr>
          </a:p>
        </p:txBody>
      </p:sp>
      <p:sp>
        <p:nvSpPr>
          <p:cNvPr id="465" name="Google Shape;465;p29"/>
          <p:cNvSpPr txBox="1">
            <a:spLocks noGrp="1"/>
          </p:cNvSpPr>
          <p:nvPr>
            <p:ph type="subTitle" idx="3"/>
          </p:nvPr>
        </p:nvSpPr>
        <p:spPr>
          <a:xfrm flipH="1">
            <a:off x="3736221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Barlow Semi Condensed Medium" panose="00000606000000000000" pitchFamily="2" charset="0"/>
                <a:ea typeface="Arial" panose="020B0604020202020204" pitchFamily="34" charset="0"/>
              </a:rPr>
              <a:t>QoS1</a:t>
            </a:r>
            <a:endParaRPr sz="1600" dirty="0">
              <a:latin typeface="Barlow Semi Condensed Medium" panose="00000606000000000000" pitchFamily="2" charset="0"/>
            </a:endParaRPr>
          </a:p>
        </p:txBody>
      </p:sp>
      <p:sp>
        <p:nvSpPr>
          <p:cNvPr id="467" name="Google Shape;467;p29"/>
          <p:cNvSpPr txBox="1">
            <a:spLocks noGrp="1"/>
          </p:cNvSpPr>
          <p:nvPr>
            <p:ph type="subTitle" idx="5"/>
          </p:nvPr>
        </p:nvSpPr>
        <p:spPr>
          <a:xfrm flipH="1">
            <a:off x="6400254" y="3184904"/>
            <a:ext cx="1671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Barlow Semi Condensed Medium" panose="00000606000000000000" pitchFamily="2" charset="0"/>
                <a:ea typeface="Arial" panose="020B0604020202020204" pitchFamily="34" charset="0"/>
              </a:rPr>
              <a:t>QoS2</a:t>
            </a:r>
            <a:endParaRPr sz="1600" dirty="0">
              <a:latin typeface="Barlow Semi Condensed Medium" panose="00000606000000000000" pitchFamily="2" charset="0"/>
            </a:endParaRPr>
          </a:p>
        </p:txBody>
      </p:sp>
      <p:sp>
        <p:nvSpPr>
          <p:cNvPr id="469" name="Google Shape;469;p29"/>
          <p:cNvSpPr txBox="1">
            <a:spLocks noGrp="1"/>
          </p:cNvSpPr>
          <p:nvPr>
            <p:ph type="subTitle" idx="7"/>
          </p:nvPr>
        </p:nvSpPr>
        <p:spPr>
          <a:xfrm>
            <a:off x="833554" y="3931604"/>
            <a:ext cx="2149084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Đảm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bảo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mức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thấp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nhất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dữ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liệu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được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gửi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đúng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một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lần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và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sẽ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không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được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kiểm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tra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đã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đến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các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Broker hay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chưa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.</a:t>
            </a:r>
            <a:endParaRPr sz="1200" dirty="0">
              <a:latin typeface="Zilla Slab Light" panose="020B0604020202020204" charset="0"/>
              <a:ea typeface="Zilla Slab Light" panose="020B0604020202020204" charset="0"/>
            </a:endParaRPr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8"/>
          </p:nvPr>
        </p:nvSpPr>
        <p:spPr>
          <a:xfrm>
            <a:off x="3789750" y="3997525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Đảm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bảo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nơi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ít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lần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9"/>
          </p:nvPr>
        </p:nvSpPr>
        <p:spPr>
          <a:xfrm>
            <a:off x="5807503" y="3993737"/>
            <a:ext cx="2848625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Mức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đảm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bảo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cao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nhất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, Broker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đảm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bảo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các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dữ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liệu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có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QoS2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sẽ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đến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nơi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nhận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chỉ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đúng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một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lần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duy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nhất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không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bị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trùng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lặp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không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thất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lạc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dữ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liệu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đồng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thời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tốn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băng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thông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hơn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hai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cách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</a:rPr>
              <a:t>trên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</a:rPr>
              <a:t>.</a:t>
            </a:r>
            <a:endParaRPr sz="1200" dirty="0">
              <a:latin typeface="Zilla Slab Light" panose="020B0604020202020204" charset="0"/>
              <a:ea typeface="Zilla Slab Light" panose="020B0604020202020204" charset="0"/>
            </a:endParaRPr>
          </a:p>
        </p:txBody>
      </p:sp>
      <p:grpSp>
        <p:nvGrpSpPr>
          <p:cNvPr id="472" name="Google Shape;472;p29"/>
          <p:cNvGrpSpPr/>
          <p:nvPr/>
        </p:nvGrpSpPr>
        <p:grpSpPr>
          <a:xfrm>
            <a:off x="1762784" y="3135831"/>
            <a:ext cx="280832" cy="265842"/>
            <a:chOff x="-39055650" y="2315975"/>
            <a:chExt cx="331600" cy="313900"/>
          </a:xfrm>
        </p:grpSpPr>
        <p:sp>
          <p:nvSpPr>
            <p:cNvPr id="473" name="Google Shape;473;p29"/>
            <p:cNvSpPr/>
            <p:nvPr/>
          </p:nvSpPr>
          <p:spPr>
            <a:xfrm>
              <a:off x="-38976900" y="2390225"/>
              <a:ext cx="167775" cy="165825"/>
            </a:xfrm>
            <a:custGeom>
              <a:avLst/>
              <a:gdLst/>
              <a:ahLst/>
              <a:cxnLst/>
              <a:rect l="l" t="t" r="r" b="b"/>
              <a:pathLst>
                <a:path w="6711" h="6633" extrusionOk="0">
                  <a:moveTo>
                    <a:pt x="3765" y="1"/>
                  </a:moveTo>
                  <a:cubicBezTo>
                    <a:pt x="3655" y="1"/>
                    <a:pt x="3545" y="40"/>
                    <a:pt x="3466" y="119"/>
                  </a:cubicBezTo>
                  <a:cubicBezTo>
                    <a:pt x="3309" y="276"/>
                    <a:pt x="3309" y="560"/>
                    <a:pt x="3466" y="718"/>
                  </a:cubicBezTo>
                  <a:lnTo>
                    <a:pt x="4411" y="1663"/>
                  </a:lnTo>
                  <a:lnTo>
                    <a:pt x="3340" y="2734"/>
                  </a:lnTo>
                  <a:lnTo>
                    <a:pt x="2395" y="1789"/>
                  </a:lnTo>
                  <a:cubicBezTo>
                    <a:pt x="2316" y="1710"/>
                    <a:pt x="2214" y="1671"/>
                    <a:pt x="2111" y="1671"/>
                  </a:cubicBezTo>
                  <a:cubicBezTo>
                    <a:pt x="2009" y="1671"/>
                    <a:pt x="1907" y="1710"/>
                    <a:pt x="1828" y="1789"/>
                  </a:cubicBezTo>
                  <a:cubicBezTo>
                    <a:pt x="1670" y="1946"/>
                    <a:pt x="1670" y="2198"/>
                    <a:pt x="1828" y="2387"/>
                  </a:cubicBezTo>
                  <a:lnTo>
                    <a:pt x="2773" y="3332"/>
                  </a:lnTo>
                  <a:lnTo>
                    <a:pt x="1702" y="4372"/>
                  </a:lnTo>
                  <a:lnTo>
                    <a:pt x="757" y="3427"/>
                  </a:lnTo>
                  <a:cubicBezTo>
                    <a:pt x="678" y="3348"/>
                    <a:pt x="568" y="3309"/>
                    <a:pt x="457" y="3309"/>
                  </a:cubicBezTo>
                  <a:cubicBezTo>
                    <a:pt x="347" y="3309"/>
                    <a:pt x="237" y="3348"/>
                    <a:pt x="158" y="3427"/>
                  </a:cubicBezTo>
                  <a:cubicBezTo>
                    <a:pt x="1" y="3584"/>
                    <a:pt x="1" y="3868"/>
                    <a:pt x="158" y="4026"/>
                  </a:cubicBezTo>
                  <a:lnTo>
                    <a:pt x="1103" y="4971"/>
                  </a:lnTo>
                  <a:lnTo>
                    <a:pt x="977" y="5097"/>
                  </a:lnTo>
                  <a:cubicBezTo>
                    <a:pt x="820" y="5254"/>
                    <a:pt x="820" y="5538"/>
                    <a:pt x="977" y="5695"/>
                  </a:cubicBezTo>
                  <a:cubicBezTo>
                    <a:pt x="1056" y="5774"/>
                    <a:pt x="1166" y="5813"/>
                    <a:pt x="1276" y="5813"/>
                  </a:cubicBezTo>
                  <a:cubicBezTo>
                    <a:pt x="1387" y="5813"/>
                    <a:pt x="1497" y="5774"/>
                    <a:pt x="1576" y="5695"/>
                  </a:cubicBezTo>
                  <a:lnTo>
                    <a:pt x="1702" y="5569"/>
                  </a:lnTo>
                  <a:lnTo>
                    <a:pt x="2647" y="6514"/>
                  </a:lnTo>
                  <a:cubicBezTo>
                    <a:pt x="2726" y="6593"/>
                    <a:pt x="2836" y="6633"/>
                    <a:pt x="2946" y="6633"/>
                  </a:cubicBezTo>
                  <a:cubicBezTo>
                    <a:pt x="3057" y="6633"/>
                    <a:pt x="3167" y="6593"/>
                    <a:pt x="3246" y="6514"/>
                  </a:cubicBezTo>
                  <a:cubicBezTo>
                    <a:pt x="3403" y="6357"/>
                    <a:pt x="3403" y="6073"/>
                    <a:pt x="3246" y="5916"/>
                  </a:cubicBezTo>
                  <a:lnTo>
                    <a:pt x="2300" y="4971"/>
                  </a:lnTo>
                  <a:lnTo>
                    <a:pt x="3340" y="3899"/>
                  </a:lnTo>
                  <a:lnTo>
                    <a:pt x="4285" y="4845"/>
                  </a:lnTo>
                  <a:cubicBezTo>
                    <a:pt x="4364" y="4923"/>
                    <a:pt x="4474" y="4963"/>
                    <a:pt x="4585" y="4963"/>
                  </a:cubicBezTo>
                  <a:cubicBezTo>
                    <a:pt x="4695" y="4963"/>
                    <a:pt x="4805" y="4923"/>
                    <a:pt x="4884" y="4845"/>
                  </a:cubicBezTo>
                  <a:cubicBezTo>
                    <a:pt x="5041" y="4687"/>
                    <a:pt x="5041" y="4435"/>
                    <a:pt x="4884" y="4278"/>
                  </a:cubicBezTo>
                  <a:lnTo>
                    <a:pt x="3939" y="3332"/>
                  </a:lnTo>
                  <a:lnTo>
                    <a:pt x="5010" y="2261"/>
                  </a:lnTo>
                  <a:lnTo>
                    <a:pt x="5955" y="3206"/>
                  </a:lnTo>
                  <a:cubicBezTo>
                    <a:pt x="6034" y="3285"/>
                    <a:pt x="6144" y="3325"/>
                    <a:pt x="6254" y="3325"/>
                  </a:cubicBezTo>
                  <a:cubicBezTo>
                    <a:pt x="6365" y="3325"/>
                    <a:pt x="6475" y="3285"/>
                    <a:pt x="6554" y="3206"/>
                  </a:cubicBezTo>
                  <a:cubicBezTo>
                    <a:pt x="6711" y="3049"/>
                    <a:pt x="6711" y="2765"/>
                    <a:pt x="6554" y="2608"/>
                  </a:cubicBezTo>
                  <a:lnTo>
                    <a:pt x="5608" y="1663"/>
                  </a:lnTo>
                  <a:lnTo>
                    <a:pt x="5703" y="1537"/>
                  </a:lnTo>
                  <a:cubicBezTo>
                    <a:pt x="5860" y="1379"/>
                    <a:pt x="5860" y="1127"/>
                    <a:pt x="5703" y="970"/>
                  </a:cubicBezTo>
                  <a:cubicBezTo>
                    <a:pt x="5624" y="891"/>
                    <a:pt x="5522" y="851"/>
                    <a:pt x="5419" y="851"/>
                  </a:cubicBezTo>
                  <a:cubicBezTo>
                    <a:pt x="5317" y="851"/>
                    <a:pt x="5215" y="891"/>
                    <a:pt x="5136" y="970"/>
                  </a:cubicBezTo>
                  <a:lnTo>
                    <a:pt x="5010" y="1064"/>
                  </a:lnTo>
                  <a:lnTo>
                    <a:pt x="4065" y="119"/>
                  </a:lnTo>
                  <a:cubicBezTo>
                    <a:pt x="3986" y="40"/>
                    <a:pt x="3876" y="1"/>
                    <a:pt x="376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-39055650" y="2315975"/>
              <a:ext cx="331600" cy="313900"/>
            </a:xfrm>
            <a:custGeom>
              <a:avLst/>
              <a:gdLst/>
              <a:ahLst/>
              <a:cxnLst/>
              <a:rect l="l" t="t" r="r" b="b"/>
              <a:pathLst>
                <a:path w="13264" h="12556" extrusionOk="0">
                  <a:moveTo>
                    <a:pt x="9083" y="792"/>
                  </a:moveTo>
                  <a:cubicBezTo>
                    <a:pt x="9988" y="792"/>
                    <a:pt x="10673" y="917"/>
                    <a:pt x="11121" y="1041"/>
                  </a:cubicBezTo>
                  <a:cubicBezTo>
                    <a:pt x="11216" y="1073"/>
                    <a:pt x="11373" y="1167"/>
                    <a:pt x="11499" y="1199"/>
                  </a:cubicBezTo>
                  <a:lnTo>
                    <a:pt x="11625" y="1325"/>
                  </a:lnTo>
                  <a:cubicBezTo>
                    <a:pt x="11814" y="1608"/>
                    <a:pt x="11909" y="2144"/>
                    <a:pt x="11940" y="2459"/>
                  </a:cubicBezTo>
                  <a:cubicBezTo>
                    <a:pt x="12003" y="3152"/>
                    <a:pt x="12003" y="3845"/>
                    <a:pt x="11972" y="4475"/>
                  </a:cubicBezTo>
                  <a:lnTo>
                    <a:pt x="8317" y="821"/>
                  </a:lnTo>
                  <a:cubicBezTo>
                    <a:pt x="8588" y="801"/>
                    <a:pt x="8843" y="792"/>
                    <a:pt x="9083" y="792"/>
                  </a:cubicBezTo>
                  <a:close/>
                  <a:moveTo>
                    <a:pt x="7246" y="978"/>
                  </a:moveTo>
                  <a:lnTo>
                    <a:pt x="11814" y="5546"/>
                  </a:lnTo>
                  <a:cubicBezTo>
                    <a:pt x="11184" y="8728"/>
                    <a:pt x="9136" y="11028"/>
                    <a:pt x="5797" y="11595"/>
                  </a:cubicBezTo>
                  <a:lnTo>
                    <a:pt x="1229" y="7027"/>
                  </a:lnTo>
                  <a:cubicBezTo>
                    <a:pt x="1890" y="3845"/>
                    <a:pt x="3907" y="1608"/>
                    <a:pt x="7246" y="978"/>
                  </a:cubicBezTo>
                  <a:close/>
                  <a:moveTo>
                    <a:pt x="1071" y="8004"/>
                  </a:moveTo>
                  <a:lnTo>
                    <a:pt x="4726" y="11690"/>
                  </a:lnTo>
                  <a:cubicBezTo>
                    <a:pt x="4391" y="11722"/>
                    <a:pt x="4083" y="11736"/>
                    <a:pt x="3800" y="11736"/>
                  </a:cubicBezTo>
                  <a:cubicBezTo>
                    <a:pt x="2431" y="11736"/>
                    <a:pt x="1669" y="11411"/>
                    <a:pt x="1512" y="11280"/>
                  </a:cubicBezTo>
                  <a:cubicBezTo>
                    <a:pt x="1229" y="11028"/>
                    <a:pt x="914" y="9799"/>
                    <a:pt x="1071" y="8004"/>
                  </a:cubicBezTo>
                  <a:close/>
                  <a:moveTo>
                    <a:pt x="9132" y="0"/>
                  </a:moveTo>
                  <a:cubicBezTo>
                    <a:pt x="8355" y="0"/>
                    <a:pt x="7508" y="77"/>
                    <a:pt x="6742" y="222"/>
                  </a:cubicBezTo>
                  <a:cubicBezTo>
                    <a:pt x="5482" y="506"/>
                    <a:pt x="4411" y="978"/>
                    <a:pt x="3560" y="1640"/>
                  </a:cubicBezTo>
                  <a:cubicBezTo>
                    <a:pt x="1764" y="2931"/>
                    <a:pt x="756" y="4948"/>
                    <a:pt x="347" y="7090"/>
                  </a:cubicBezTo>
                  <a:lnTo>
                    <a:pt x="347" y="7122"/>
                  </a:lnTo>
                  <a:cubicBezTo>
                    <a:pt x="0" y="9012"/>
                    <a:pt x="189" y="10934"/>
                    <a:pt x="756" y="11721"/>
                  </a:cubicBezTo>
                  <a:cubicBezTo>
                    <a:pt x="882" y="11879"/>
                    <a:pt x="945" y="11942"/>
                    <a:pt x="1103" y="12036"/>
                  </a:cubicBezTo>
                  <a:cubicBezTo>
                    <a:pt x="1678" y="12389"/>
                    <a:pt x="2725" y="12556"/>
                    <a:pt x="3868" y="12556"/>
                  </a:cubicBezTo>
                  <a:cubicBezTo>
                    <a:pt x="4664" y="12556"/>
                    <a:pt x="5506" y="12475"/>
                    <a:pt x="6270" y="12320"/>
                  </a:cubicBezTo>
                  <a:cubicBezTo>
                    <a:pt x="8380" y="11879"/>
                    <a:pt x="9956" y="10776"/>
                    <a:pt x="11058" y="9295"/>
                  </a:cubicBezTo>
                  <a:cubicBezTo>
                    <a:pt x="13264" y="6302"/>
                    <a:pt x="13075" y="2018"/>
                    <a:pt x="12255" y="852"/>
                  </a:cubicBezTo>
                  <a:cubicBezTo>
                    <a:pt x="12129" y="695"/>
                    <a:pt x="11972" y="537"/>
                    <a:pt x="11657" y="411"/>
                  </a:cubicBezTo>
                  <a:cubicBezTo>
                    <a:pt x="11279" y="222"/>
                    <a:pt x="10712" y="159"/>
                    <a:pt x="10271" y="64"/>
                  </a:cubicBezTo>
                  <a:cubicBezTo>
                    <a:pt x="9925" y="21"/>
                    <a:pt x="9538" y="0"/>
                    <a:pt x="91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9"/>
          <p:cNvGrpSpPr/>
          <p:nvPr/>
        </p:nvGrpSpPr>
        <p:grpSpPr>
          <a:xfrm>
            <a:off x="7085844" y="3122771"/>
            <a:ext cx="292733" cy="291999"/>
            <a:chOff x="-27358650" y="1961575"/>
            <a:chExt cx="296950" cy="296175"/>
          </a:xfrm>
        </p:grpSpPr>
        <p:sp>
          <p:nvSpPr>
            <p:cNvPr id="476" name="Google Shape;476;p29"/>
            <p:cNvSpPr/>
            <p:nvPr/>
          </p:nvSpPr>
          <p:spPr>
            <a:xfrm>
              <a:off x="-27358650" y="196157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-27246025" y="21521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9"/>
          <p:cNvGrpSpPr/>
          <p:nvPr/>
        </p:nvGrpSpPr>
        <p:grpSpPr>
          <a:xfrm>
            <a:off x="4409408" y="3095189"/>
            <a:ext cx="352500" cy="347134"/>
            <a:chOff x="-20550425" y="2789350"/>
            <a:chExt cx="308750" cy="304050"/>
          </a:xfrm>
        </p:grpSpPr>
        <p:sp>
          <p:nvSpPr>
            <p:cNvPr id="479" name="Google Shape;479;p29"/>
            <p:cNvSpPr/>
            <p:nvPr/>
          </p:nvSpPr>
          <p:spPr>
            <a:xfrm>
              <a:off x="-20550425" y="2824800"/>
              <a:ext cx="308750" cy="268600"/>
            </a:xfrm>
            <a:custGeom>
              <a:avLst/>
              <a:gdLst/>
              <a:ahLst/>
              <a:cxnLst/>
              <a:rect l="l" t="t" r="r" b="b"/>
              <a:pathLst>
                <a:path w="12350" h="10744" extrusionOk="0">
                  <a:moveTo>
                    <a:pt x="2962" y="662"/>
                  </a:moveTo>
                  <a:cubicBezTo>
                    <a:pt x="3403" y="662"/>
                    <a:pt x="3718" y="1009"/>
                    <a:pt x="3686" y="1450"/>
                  </a:cubicBezTo>
                  <a:cubicBezTo>
                    <a:pt x="3529" y="1481"/>
                    <a:pt x="3403" y="1576"/>
                    <a:pt x="3277" y="1670"/>
                  </a:cubicBezTo>
                  <a:cubicBezTo>
                    <a:pt x="3119" y="1828"/>
                    <a:pt x="3119" y="2048"/>
                    <a:pt x="3277" y="2206"/>
                  </a:cubicBezTo>
                  <a:cubicBezTo>
                    <a:pt x="3355" y="2285"/>
                    <a:pt x="3442" y="2324"/>
                    <a:pt x="3529" y="2324"/>
                  </a:cubicBezTo>
                  <a:cubicBezTo>
                    <a:pt x="3615" y="2324"/>
                    <a:pt x="3702" y="2285"/>
                    <a:pt x="3781" y="2206"/>
                  </a:cubicBezTo>
                  <a:cubicBezTo>
                    <a:pt x="3844" y="2174"/>
                    <a:pt x="3907" y="2111"/>
                    <a:pt x="3938" y="2111"/>
                  </a:cubicBezTo>
                  <a:lnTo>
                    <a:pt x="4064" y="2111"/>
                  </a:lnTo>
                  <a:cubicBezTo>
                    <a:pt x="4190" y="2111"/>
                    <a:pt x="4316" y="2237"/>
                    <a:pt x="4379" y="2363"/>
                  </a:cubicBezTo>
                  <a:cubicBezTo>
                    <a:pt x="4474" y="2584"/>
                    <a:pt x="4316" y="2836"/>
                    <a:pt x="4064" y="2836"/>
                  </a:cubicBezTo>
                  <a:lnTo>
                    <a:pt x="1953" y="2836"/>
                  </a:lnTo>
                  <a:cubicBezTo>
                    <a:pt x="1544" y="2836"/>
                    <a:pt x="1386" y="2489"/>
                    <a:pt x="1607" y="2237"/>
                  </a:cubicBezTo>
                  <a:cubicBezTo>
                    <a:pt x="1701" y="2174"/>
                    <a:pt x="1764" y="2111"/>
                    <a:pt x="1859" y="2111"/>
                  </a:cubicBezTo>
                  <a:lnTo>
                    <a:pt x="1985" y="2111"/>
                  </a:lnTo>
                  <a:cubicBezTo>
                    <a:pt x="2048" y="2111"/>
                    <a:pt x="2111" y="2174"/>
                    <a:pt x="2142" y="2206"/>
                  </a:cubicBezTo>
                  <a:cubicBezTo>
                    <a:pt x="2221" y="2285"/>
                    <a:pt x="2308" y="2324"/>
                    <a:pt x="2394" y="2324"/>
                  </a:cubicBezTo>
                  <a:cubicBezTo>
                    <a:pt x="2481" y="2324"/>
                    <a:pt x="2568" y="2285"/>
                    <a:pt x="2646" y="2206"/>
                  </a:cubicBezTo>
                  <a:cubicBezTo>
                    <a:pt x="2804" y="2048"/>
                    <a:pt x="2804" y="1828"/>
                    <a:pt x="2646" y="1670"/>
                  </a:cubicBezTo>
                  <a:cubicBezTo>
                    <a:pt x="2520" y="1576"/>
                    <a:pt x="2426" y="1481"/>
                    <a:pt x="2268" y="1450"/>
                  </a:cubicBezTo>
                  <a:lnTo>
                    <a:pt x="2268" y="1387"/>
                  </a:lnTo>
                  <a:cubicBezTo>
                    <a:pt x="2268" y="977"/>
                    <a:pt x="2583" y="662"/>
                    <a:pt x="2962" y="662"/>
                  </a:cubicBezTo>
                  <a:close/>
                  <a:moveTo>
                    <a:pt x="5009" y="2899"/>
                  </a:moveTo>
                  <a:cubicBezTo>
                    <a:pt x="5198" y="2994"/>
                    <a:pt x="5324" y="3120"/>
                    <a:pt x="5387" y="3309"/>
                  </a:cubicBezTo>
                  <a:lnTo>
                    <a:pt x="6553" y="5860"/>
                  </a:lnTo>
                  <a:lnTo>
                    <a:pt x="6112" y="6302"/>
                  </a:lnTo>
                  <a:lnTo>
                    <a:pt x="4915" y="5104"/>
                  </a:lnTo>
                  <a:cubicBezTo>
                    <a:pt x="4836" y="5026"/>
                    <a:pt x="4749" y="4986"/>
                    <a:pt x="4663" y="4986"/>
                  </a:cubicBezTo>
                  <a:cubicBezTo>
                    <a:pt x="4576" y="4986"/>
                    <a:pt x="4490" y="5026"/>
                    <a:pt x="4411" y="5104"/>
                  </a:cubicBezTo>
                  <a:lnTo>
                    <a:pt x="3245" y="6302"/>
                  </a:lnTo>
                  <a:lnTo>
                    <a:pt x="2804" y="5860"/>
                  </a:lnTo>
                  <a:lnTo>
                    <a:pt x="3812" y="3592"/>
                  </a:lnTo>
                  <a:cubicBezTo>
                    <a:pt x="4033" y="3592"/>
                    <a:pt x="4411" y="3592"/>
                    <a:pt x="4757" y="3277"/>
                  </a:cubicBezTo>
                  <a:cubicBezTo>
                    <a:pt x="4883" y="3151"/>
                    <a:pt x="4978" y="3025"/>
                    <a:pt x="5009" y="2899"/>
                  </a:cubicBezTo>
                  <a:close/>
                  <a:moveTo>
                    <a:pt x="4694" y="5829"/>
                  </a:moveTo>
                  <a:lnTo>
                    <a:pt x="5860" y="6995"/>
                  </a:lnTo>
                  <a:cubicBezTo>
                    <a:pt x="5955" y="7073"/>
                    <a:pt x="6049" y="7113"/>
                    <a:pt x="6140" y="7113"/>
                  </a:cubicBezTo>
                  <a:cubicBezTo>
                    <a:pt x="6230" y="7113"/>
                    <a:pt x="6317" y="7073"/>
                    <a:pt x="6396" y="6995"/>
                  </a:cubicBezTo>
                  <a:lnTo>
                    <a:pt x="6868" y="6522"/>
                  </a:lnTo>
                  <a:lnTo>
                    <a:pt x="8443" y="9988"/>
                  </a:lnTo>
                  <a:lnTo>
                    <a:pt x="945" y="9988"/>
                  </a:lnTo>
                  <a:lnTo>
                    <a:pt x="2520" y="6522"/>
                  </a:lnTo>
                  <a:lnTo>
                    <a:pt x="2993" y="6995"/>
                  </a:lnTo>
                  <a:cubicBezTo>
                    <a:pt x="3072" y="7073"/>
                    <a:pt x="3158" y="7113"/>
                    <a:pt x="3245" y="7113"/>
                  </a:cubicBezTo>
                  <a:cubicBezTo>
                    <a:pt x="3332" y="7113"/>
                    <a:pt x="3418" y="7073"/>
                    <a:pt x="3497" y="6995"/>
                  </a:cubicBezTo>
                  <a:lnTo>
                    <a:pt x="4694" y="5829"/>
                  </a:lnTo>
                  <a:close/>
                  <a:moveTo>
                    <a:pt x="8270" y="4986"/>
                  </a:moveTo>
                  <a:cubicBezTo>
                    <a:pt x="8554" y="4986"/>
                    <a:pt x="8837" y="5120"/>
                    <a:pt x="8979" y="5388"/>
                  </a:cubicBezTo>
                  <a:lnTo>
                    <a:pt x="11310" y="9988"/>
                  </a:lnTo>
                  <a:lnTo>
                    <a:pt x="9231" y="9988"/>
                  </a:lnTo>
                  <a:lnTo>
                    <a:pt x="7341" y="5860"/>
                  </a:lnTo>
                  <a:lnTo>
                    <a:pt x="7561" y="5388"/>
                  </a:lnTo>
                  <a:cubicBezTo>
                    <a:pt x="7703" y="5120"/>
                    <a:pt x="7987" y="4986"/>
                    <a:pt x="8270" y="4986"/>
                  </a:cubicBezTo>
                  <a:close/>
                  <a:moveTo>
                    <a:pt x="2962" y="1"/>
                  </a:moveTo>
                  <a:cubicBezTo>
                    <a:pt x="2174" y="1"/>
                    <a:pt x="1512" y="662"/>
                    <a:pt x="1544" y="1481"/>
                  </a:cubicBezTo>
                  <a:cubicBezTo>
                    <a:pt x="1166" y="1639"/>
                    <a:pt x="851" y="2048"/>
                    <a:pt x="851" y="2521"/>
                  </a:cubicBezTo>
                  <a:cubicBezTo>
                    <a:pt x="851" y="3120"/>
                    <a:pt x="1323" y="3592"/>
                    <a:pt x="1890" y="3592"/>
                  </a:cubicBezTo>
                  <a:lnTo>
                    <a:pt x="3151" y="3592"/>
                  </a:lnTo>
                  <a:lnTo>
                    <a:pt x="126" y="10240"/>
                  </a:lnTo>
                  <a:cubicBezTo>
                    <a:pt x="0" y="10460"/>
                    <a:pt x="189" y="10744"/>
                    <a:pt x="441" y="10744"/>
                  </a:cubicBezTo>
                  <a:lnTo>
                    <a:pt x="11909" y="10744"/>
                  </a:lnTo>
                  <a:cubicBezTo>
                    <a:pt x="12161" y="10744"/>
                    <a:pt x="12350" y="10460"/>
                    <a:pt x="12224" y="10240"/>
                  </a:cubicBezTo>
                  <a:lnTo>
                    <a:pt x="9609" y="5073"/>
                  </a:lnTo>
                  <a:cubicBezTo>
                    <a:pt x="9339" y="4533"/>
                    <a:pt x="8814" y="4265"/>
                    <a:pt x="8290" y="4265"/>
                  </a:cubicBezTo>
                  <a:cubicBezTo>
                    <a:pt x="7774" y="4265"/>
                    <a:pt x="7260" y="4525"/>
                    <a:pt x="6994" y="5041"/>
                  </a:cubicBezTo>
                  <a:lnTo>
                    <a:pt x="6081" y="2994"/>
                  </a:lnTo>
                  <a:cubicBezTo>
                    <a:pt x="5860" y="2552"/>
                    <a:pt x="5482" y="2237"/>
                    <a:pt x="5041" y="2174"/>
                  </a:cubicBezTo>
                  <a:cubicBezTo>
                    <a:pt x="5009" y="2017"/>
                    <a:pt x="4883" y="1859"/>
                    <a:pt x="4789" y="1733"/>
                  </a:cubicBezTo>
                  <a:cubicBezTo>
                    <a:pt x="4663" y="1607"/>
                    <a:pt x="4537" y="1544"/>
                    <a:pt x="4379" y="1481"/>
                  </a:cubicBezTo>
                  <a:cubicBezTo>
                    <a:pt x="4411" y="662"/>
                    <a:pt x="3781" y="1"/>
                    <a:pt x="296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-20388175" y="2789350"/>
              <a:ext cx="144150" cy="106350"/>
            </a:xfrm>
            <a:custGeom>
              <a:avLst/>
              <a:gdLst/>
              <a:ahLst/>
              <a:cxnLst/>
              <a:rect l="l" t="t" r="r" b="b"/>
              <a:pathLst>
                <a:path w="5766" h="4254" extrusionOk="0">
                  <a:moveTo>
                    <a:pt x="3938" y="662"/>
                  </a:moveTo>
                  <a:cubicBezTo>
                    <a:pt x="4537" y="662"/>
                    <a:pt x="5009" y="1135"/>
                    <a:pt x="5009" y="1734"/>
                  </a:cubicBezTo>
                  <a:cubicBezTo>
                    <a:pt x="5009" y="2238"/>
                    <a:pt x="4694" y="2647"/>
                    <a:pt x="4222" y="2742"/>
                  </a:cubicBezTo>
                  <a:cubicBezTo>
                    <a:pt x="4190" y="2647"/>
                    <a:pt x="4096" y="2490"/>
                    <a:pt x="4001" y="2395"/>
                  </a:cubicBezTo>
                  <a:cubicBezTo>
                    <a:pt x="3875" y="2269"/>
                    <a:pt x="3749" y="2206"/>
                    <a:pt x="3592" y="2175"/>
                  </a:cubicBezTo>
                  <a:lnTo>
                    <a:pt x="3592" y="2080"/>
                  </a:lnTo>
                  <a:cubicBezTo>
                    <a:pt x="3592" y="1639"/>
                    <a:pt x="3403" y="1293"/>
                    <a:pt x="3119" y="1009"/>
                  </a:cubicBezTo>
                  <a:cubicBezTo>
                    <a:pt x="3371" y="820"/>
                    <a:pt x="3623" y="662"/>
                    <a:pt x="3938" y="662"/>
                  </a:cubicBezTo>
                  <a:close/>
                  <a:moveTo>
                    <a:pt x="2174" y="1387"/>
                  </a:moveTo>
                  <a:cubicBezTo>
                    <a:pt x="2584" y="1387"/>
                    <a:pt x="2899" y="1702"/>
                    <a:pt x="2899" y="2080"/>
                  </a:cubicBezTo>
                  <a:lnTo>
                    <a:pt x="2899" y="2175"/>
                  </a:lnTo>
                  <a:cubicBezTo>
                    <a:pt x="2741" y="2206"/>
                    <a:pt x="2615" y="2269"/>
                    <a:pt x="2489" y="2395"/>
                  </a:cubicBezTo>
                  <a:cubicBezTo>
                    <a:pt x="2331" y="2553"/>
                    <a:pt x="2331" y="2742"/>
                    <a:pt x="2489" y="2899"/>
                  </a:cubicBezTo>
                  <a:cubicBezTo>
                    <a:pt x="2568" y="2978"/>
                    <a:pt x="2662" y="3017"/>
                    <a:pt x="2757" y="3017"/>
                  </a:cubicBezTo>
                  <a:cubicBezTo>
                    <a:pt x="2851" y="3017"/>
                    <a:pt x="2946" y="2978"/>
                    <a:pt x="3025" y="2899"/>
                  </a:cubicBezTo>
                  <a:cubicBezTo>
                    <a:pt x="3056" y="2868"/>
                    <a:pt x="3119" y="2836"/>
                    <a:pt x="3182" y="2836"/>
                  </a:cubicBezTo>
                  <a:lnTo>
                    <a:pt x="3277" y="2836"/>
                  </a:lnTo>
                  <a:cubicBezTo>
                    <a:pt x="3371" y="2836"/>
                    <a:pt x="3434" y="2868"/>
                    <a:pt x="3529" y="2962"/>
                  </a:cubicBezTo>
                  <a:cubicBezTo>
                    <a:pt x="3749" y="3183"/>
                    <a:pt x="3592" y="3529"/>
                    <a:pt x="3277" y="3529"/>
                  </a:cubicBezTo>
                  <a:lnTo>
                    <a:pt x="1166" y="3529"/>
                  </a:lnTo>
                  <a:cubicBezTo>
                    <a:pt x="977" y="3529"/>
                    <a:pt x="756" y="3340"/>
                    <a:pt x="819" y="3151"/>
                  </a:cubicBezTo>
                  <a:lnTo>
                    <a:pt x="819" y="3120"/>
                  </a:lnTo>
                  <a:cubicBezTo>
                    <a:pt x="851" y="2962"/>
                    <a:pt x="977" y="2836"/>
                    <a:pt x="1134" y="2805"/>
                  </a:cubicBezTo>
                  <a:lnTo>
                    <a:pt x="1229" y="2805"/>
                  </a:lnTo>
                  <a:cubicBezTo>
                    <a:pt x="1323" y="2805"/>
                    <a:pt x="1355" y="2836"/>
                    <a:pt x="1386" y="2868"/>
                  </a:cubicBezTo>
                  <a:cubicBezTo>
                    <a:pt x="1465" y="2947"/>
                    <a:pt x="1560" y="2986"/>
                    <a:pt x="1654" y="2986"/>
                  </a:cubicBezTo>
                  <a:cubicBezTo>
                    <a:pt x="1749" y="2986"/>
                    <a:pt x="1843" y="2947"/>
                    <a:pt x="1922" y="2868"/>
                  </a:cubicBezTo>
                  <a:cubicBezTo>
                    <a:pt x="2079" y="2710"/>
                    <a:pt x="2079" y="2521"/>
                    <a:pt x="1922" y="2364"/>
                  </a:cubicBezTo>
                  <a:cubicBezTo>
                    <a:pt x="1796" y="2238"/>
                    <a:pt x="1670" y="2175"/>
                    <a:pt x="1512" y="2112"/>
                  </a:cubicBezTo>
                  <a:cubicBezTo>
                    <a:pt x="1418" y="1734"/>
                    <a:pt x="1733" y="1387"/>
                    <a:pt x="2174" y="1387"/>
                  </a:cubicBezTo>
                  <a:close/>
                  <a:moveTo>
                    <a:pt x="4001" y="1"/>
                  </a:moveTo>
                  <a:cubicBezTo>
                    <a:pt x="3403" y="1"/>
                    <a:pt x="2836" y="284"/>
                    <a:pt x="2520" y="757"/>
                  </a:cubicBezTo>
                  <a:cubicBezTo>
                    <a:pt x="2426" y="694"/>
                    <a:pt x="2331" y="694"/>
                    <a:pt x="2205" y="694"/>
                  </a:cubicBezTo>
                  <a:cubicBezTo>
                    <a:pt x="1386" y="694"/>
                    <a:pt x="756" y="1387"/>
                    <a:pt x="788" y="2206"/>
                  </a:cubicBezTo>
                  <a:cubicBezTo>
                    <a:pt x="378" y="2269"/>
                    <a:pt x="63" y="2679"/>
                    <a:pt x="63" y="3120"/>
                  </a:cubicBezTo>
                  <a:cubicBezTo>
                    <a:pt x="0" y="3687"/>
                    <a:pt x="473" y="4222"/>
                    <a:pt x="1071" y="4254"/>
                  </a:cubicBezTo>
                  <a:lnTo>
                    <a:pt x="3434" y="4254"/>
                  </a:lnTo>
                  <a:cubicBezTo>
                    <a:pt x="3844" y="4159"/>
                    <a:pt x="4159" y="3907"/>
                    <a:pt x="4253" y="3529"/>
                  </a:cubicBezTo>
                  <a:cubicBezTo>
                    <a:pt x="5104" y="3372"/>
                    <a:pt x="5766" y="2679"/>
                    <a:pt x="5766" y="1765"/>
                  </a:cubicBezTo>
                  <a:cubicBezTo>
                    <a:pt x="5766" y="788"/>
                    <a:pt x="4978" y="1"/>
                    <a:pt x="400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9"/>
          <p:cNvSpPr txBox="1">
            <a:spLocks noGrp="1"/>
          </p:cNvSpPr>
          <p:nvPr>
            <p:ph type="ctrTitle"/>
          </p:nvPr>
        </p:nvSpPr>
        <p:spPr>
          <a:xfrm>
            <a:off x="1138450" y="1366225"/>
            <a:ext cx="291515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bg1"/>
                </a:solidFill>
                <a:effectLst/>
                <a:latin typeface="Barlow Semi Condensed Medium" panose="00000606000000000000" pitchFamily="2" charset="0"/>
                <a:ea typeface="Arial" panose="020B0604020202020204" pitchFamily="34" charset="0"/>
              </a:rPr>
              <a:t>MQTT QOS</a:t>
            </a:r>
            <a:endParaRPr sz="5400" dirty="0">
              <a:solidFill>
                <a:schemeClr val="bg1"/>
              </a:solidFill>
              <a:latin typeface="Barlow Semi Condensed Medium" panose="00000606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subTitle" idx="2"/>
          </p:nvPr>
        </p:nvSpPr>
        <p:spPr>
          <a:xfrm>
            <a:off x="3215532" y="354832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Broker MQTT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raspberry, server, ...</a:t>
            </a:r>
          </a:p>
        </p:txBody>
      </p:sp>
      <p:sp>
        <p:nvSpPr>
          <p:cNvPr id="451" name="Google Shape;451;p28"/>
          <p:cNvSpPr txBox="1">
            <a:spLocks noGrp="1"/>
          </p:cNvSpPr>
          <p:nvPr>
            <p:ph type="subTitle" idx="4"/>
          </p:nvPr>
        </p:nvSpPr>
        <p:spPr>
          <a:xfrm>
            <a:off x="1104216" y="3680179"/>
            <a:ext cx="2243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MQTT Broker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sẳn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Cloud MQTT.</a:t>
            </a:r>
          </a:p>
        </p:txBody>
      </p:sp>
      <p:cxnSp>
        <p:nvCxnSpPr>
          <p:cNvPr id="456" name="Google Shape;456;p28"/>
          <p:cNvCxnSpPr/>
          <p:nvPr/>
        </p:nvCxnSpPr>
        <p:spPr>
          <a:xfrm rot="10800000" flipH="1">
            <a:off x="271134" y="245249"/>
            <a:ext cx="1648200" cy="1599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8"/>
          <p:cNvCxnSpPr/>
          <p:nvPr/>
        </p:nvCxnSpPr>
        <p:spPr>
          <a:xfrm rot="10800000" flipH="1">
            <a:off x="4455622" y="3337574"/>
            <a:ext cx="1648200" cy="1599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AB5B1B-C38B-3E0A-D7B0-772802AF555D}"/>
              </a:ext>
            </a:extLst>
          </p:cNvPr>
          <p:cNvSpPr txBox="1">
            <a:spLocks/>
          </p:cNvSpPr>
          <p:nvPr/>
        </p:nvSpPr>
        <p:spPr>
          <a:xfrm>
            <a:off x="5904000" y="402150"/>
            <a:ext cx="259015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Barlow Semi Condensed Medium"/>
              <a:buNone/>
              <a:defRPr sz="2000" b="0" i="0" u="none" strike="noStrike" cap="non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Font typeface="Barlow Semi Condensed"/>
              <a:buNone/>
              <a:defRPr sz="5200" b="0" i="0" u="none" strike="noStrike" cap="none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2400" dirty="0">
                <a:latin typeface="Barlow Semi Condensed Medium" panose="00000606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BROKER TRONG IOT</a:t>
            </a:r>
            <a:br>
              <a:rPr lang="en-US" sz="2400" dirty="0">
                <a:latin typeface="Barlow Semi Condensed Medium" panose="00000606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Barlow Semi Condensed Medium" panose="000006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225B5-1D9C-E4D7-C7C3-F566377E49C7}"/>
              </a:ext>
            </a:extLst>
          </p:cNvPr>
          <p:cNvSpPr txBox="1"/>
          <p:nvPr/>
        </p:nvSpPr>
        <p:spPr>
          <a:xfrm>
            <a:off x="6280259" y="834937"/>
            <a:ext cx="2076215" cy="244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Broker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Platform,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nằm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IoT.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chịu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trách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nhiệm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soát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giám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122" name="Picture 2" descr="CloudMQTT - Hosted message broker for the Internet of Things">
            <a:extLst>
              <a:ext uri="{FF2B5EF4-FFF2-40B4-BE49-F238E27FC236}">
                <a16:creationId xmlns:a16="http://schemas.microsoft.com/office/drawing/2014/main" id="{EC1539EB-114A-DE39-7F74-6DDB294AB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75" y="2419394"/>
            <a:ext cx="205085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oud server - Free computer icons">
            <a:extLst>
              <a:ext uri="{FF2B5EF4-FFF2-40B4-BE49-F238E27FC236}">
                <a16:creationId xmlns:a16="http://schemas.microsoft.com/office/drawing/2014/main" id="{E3308E01-098D-C1B9-7300-1F26D4D0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7" y="806066"/>
            <a:ext cx="1965933" cy="196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/>
          <p:nvPr/>
        </p:nvSpPr>
        <p:spPr>
          <a:xfrm>
            <a:off x="1964850" y="1146150"/>
            <a:ext cx="2345800" cy="1425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subTitle" idx="4294967295"/>
          </p:nvPr>
        </p:nvSpPr>
        <p:spPr>
          <a:xfrm>
            <a:off x="3958250" y="1085763"/>
            <a:ext cx="352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1" name="Google Shape;311;p25"/>
          <p:cNvSpPr txBox="1">
            <a:spLocks noGrp="1"/>
          </p:cNvSpPr>
          <p:nvPr>
            <p:ph type="subTitle" idx="4294967295"/>
          </p:nvPr>
        </p:nvSpPr>
        <p:spPr>
          <a:xfrm flipH="1">
            <a:off x="1964850" y="1394675"/>
            <a:ext cx="2345800" cy="110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Đây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nhẹ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Do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dễ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dàng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mềm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nhanh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chóng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nhận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ít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ảnh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hưởng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bởi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tốc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mạng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1" name="Google Shape;371;p25"/>
          <p:cNvSpPr txBox="1">
            <a:spLocks noGrp="1"/>
          </p:cNvSpPr>
          <p:nvPr>
            <p:ph type="ctrTitle"/>
          </p:nvPr>
        </p:nvSpPr>
        <p:spPr>
          <a:xfrm>
            <a:off x="7094325" y="407025"/>
            <a:ext cx="15834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ƯU ĐIỂM</a:t>
            </a:r>
            <a:endParaRPr sz="3200" dirty="0"/>
          </a:p>
        </p:txBody>
      </p:sp>
      <p:sp>
        <p:nvSpPr>
          <p:cNvPr id="5" name="Google Shape;303;p25">
            <a:extLst>
              <a:ext uri="{FF2B5EF4-FFF2-40B4-BE49-F238E27FC236}">
                <a16:creationId xmlns:a16="http://schemas.microsoft.com/office/drawing/2014/main" id="{81612C1B-F3AF-3A71-600C-00FC5F77A972}"/>
              </a:ext>
            </a:extLst>
          </p:cNvPr>
          <p:cNvSpPr/>
          <p:nvPr/>
        </p:nvSpPr>
        <p:spPr>
          <a:xfrm>
            <a:off x="4702050" y="1146150"/>
            <a:ext cx="2345800" cy="1425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7;p25">
            <a:extLst>
              <a:ext uri="{FF2B5EF4-FFF2-40B4-BE49-F238E27FC236}">
                <a16:creationId xmlns:a16="http://schemas.microsoft.com/office/drawing/2014/main" id="{662936D1-9CBC-D6A0-DA11-BD3AA32721DC}"/>
              </a:ext>
            </a:extLst>
          </p:cNvPr>
          <p:cNvSpPr txBox="1">
            <a:spLocks/>
          </p:cNvSpPr>
          <p:nvPr/>
        </p:nvSpPr>
        <p:spPr>
          <a:xfrm>
            <a:off x="6695450" y="1085763"/>
            <a:ext cx="352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Zilla Slab Light"/>
              <a:buNone/>
            </a:pPr>
            <a:r>
              <a:rPr lang="e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</a:p>
        </p:txBody>
      </p:sp>
      <p:sp>
        <p:nvSpPr>
          <p:cNvPr id="7" name="Google Shape;311;p25">
            <a:extLst>
              <a:ext uri="{FF2B5EF4-FFF2-40B4-BE49-F238E27FC236}">
                <a16:creationId xmlns:a16="http://schemas.microsoft.com/office/drawing/2014/main" id="{F2C31A2F-7319-4A54-11D1-5BE385357020}"/>
              </a:ext>
            </a:extLst>
          </p:cNvPr>
          <p:cNvSpPr txBox="1">
            <a:spLocks/>
          </p:cNvSpPr>
          <p:nvPr/>
        </p:nvSpPr>
        <p:spPr>
          <a:xfrm flipH="1">
            <a:off x="4702050" y="1445076"/>
            <a:ext cx="2345800" cy="6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dựa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kỹ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nhắn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vì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vậy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tốc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khá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nhanh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Google Shape;303;p25">
            <a:extLst>
              <a:ext uri="{FF2B5EF4-FFF2-40B4-BE49-F238E27FC236}">
                <a16:creationId xmlns:a16="http://schemas.microsoft.com/office/drawing/2014/main" id="{A73EFA4E-BD25-1B2F-9D10-749497C3736F}"/>
              </a:ext>
            </a:extLst>
          </p:cNvPr>
          <p:cNvSpPr/>
          <p:nvPr/>
        </p:nvSpPr>
        <p:spPr>
          <a:xfrm>
            <a:off x="590850" y="3205200"/>
            <a:ext cx="2345800" cy="1425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7;p25">
            <a:extLst>
              <a:ext uri="{FF2B5EF4-FFF2-40B4-BE49-F238E27FC236}">
                <a16:creationId xmlns:a16="http://schemas.microsoft.com/office/drawing/2014/main" id="{63C350F8-8697-4BBF-6AA8-12791E7DB9A5}"/>
              </a:ext>
            </a:extLst>
          </p:cNvPr>
          <p:cNvSpPr txBox="1">
            <a:spLocks/>
          </p:cNvSpPr>
          <p:nvPr/>
        </p:nvSpPr>
        <p:spPr>
          <a:xfrm>
            <a:off x="2584250" y="3144813"/>
            <a:ext cx="352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Zilla Slab Light"/>
              <a:buNone/>
            </a:pPr>
            <a:r>
              <a:rPr lang="e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</a:t>
            </a:r>
          </a:p>
        </p:txBody>
      </p:sp>
      <p:sp>
        <p:nvSpPr>
          <p:cNvPr id="13" name="Google Shape;311;p25">
            <a:extLst>
              <a:ext uri="{FF2B5EF4-FFF2-40B4-BE49-F238E27FC236}">
                <a16:creationId xmlns:a16="http://schemas.microsoft.com/office/drawing/2014/main" id="{270C4EF3-7FAC-3F99-2EAA-5A333865F8E1}"/>
              </a:ext>
            </a:extLst>
          </p:cNvPr>
          <p:cNvSpPr txBox="1">
            <a:spLocks/>
          </p:cNvSpPr>
          <p:nvPr/>
        </p:nvSpPr>
        <p:spPr>
          <a:xfrm flipH="1">
            <a:off x="590850" y="3583325"/>
            <a:ext cx="2345800" cy="54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Gói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ưu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Google Shape;303;p25">
            <a:extLst>
              <a:ext uri="{FF2B5EF4-FFF2-40B4-BE49-F238E27FC236}">
                <a16:creationId xmlns:a16="http://schemas.microsoft.com/office/drawing/2014/main" id="{89FFC336-C628-3828-FE19-8BD0991E1988}"/>
              </a:ext>
            </a:extLst>
          </p:cNvPr>
          <p:cNvSpPr/>
          <p:nvPr/>
        </p:nvSpPr>
        <p:spPr>
          <a:xfrm>
            <a:off x="3334050" y="3205200"/>
            <a:ext cx="2345800" cy="1425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7;p25">
            <a:extLst>
              <a:ext uri="{FF2B5EF4-FFF2-40B4-BE49-F238E27FC236}">
                <a16:creationId xmlns:a16="http://schemas.microsoft.com/office/drawing/2014/main" id="{21A12444-50EA-3C7D-273F-3BA69E3B130E}"/>
              </a:ext>
            </a:extLst>
          </p:cNvPr>
          <p:cNvSpPr txBox="1">
            <a:spLocks/>
          </p:cNvSpPr>
          <p:nvPr/>
        </p:nvSpPr>
        <p:spPr>
          <a:xfrm>
            <a:off x="5327450" y="3144813"/>
            <a:ext cx="352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Zilla Slab Light"/>
              <a:buNone/>
            </a:pPr>
            <a:r>
              <a:rPr lang="e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</a:t>
            </a:r>
          </a:p>
        </p:txBody>
      </p:sp>
      <p:sp>
        <p:nvSpPr>
          <p:cNvPr id="16" name="Google Shape;311;p25">
            <a:extLst>
              <a:ext uri="{FF2B5EF4-FFF2-40B4-BE49-F238E27FC236}">
                <a16:creationId xmlns:a16="http://schemas.microsoft.com/office/drawing/2014/main" id="{7B2F0D48-3612-4215-4756-070EEF66006C}"/>
              </a:ext>
            </a:extLst>
          </p:cNvPr>
          <p:cNvSpPr txBox="1">
            <a:spLocks/>
          </p:cNvSpPr>
          <p:nvPr/>
        </p:nvSpPr>
        <p:spPr>
          <a:xfrm flipH="1">
            <a:off x="3334050" y="3540125"/>
            <a:ext cx="2345800" cy="7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nguồn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thấp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kiệm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lượng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nối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Google Shape;303;p25">
            <a:extLst>
              <a:ext uri="{FF2B5EF4-FFF2-40B4-BE49-F238E27FC236}">
                <a16:creationId xmlns:a16="http://schemas.microsoft.com/office/drawing/2014/main" id="{A60CF4FB-C258-E95F-EE53-F90BA69C628C}"/>
              </a:ext>
            </a:extLst>
          </p:cNvPr>
          <p:cNvSpPr/>
          <p:nvPr/>
        </p:nvSpPr>
        <p:spPr>
          <a:xfrm>
            <a:off x="6026850" y="3205200"/>
            <a:ext cx="2345800" cy="1425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7;p25">
            <a:extLst>
              <a:ext uri="{FF2B5EF4-FFF2-40B4-BE49-F238E27FC236}">
                <a16:creationId xmlns:a16="http://schemas.microsoft.com/office/drawing/2014/main" id="{9E874917-303F-0842-8498-11C5EF9CD212}"/>
              </a:ext>
            </a:extLst>
          </p:cNvPr>
          <p:cNvSpPr txBox="1">
            <a:spLocks/>
          </p:cNvSpPr>
          <p:nvPr/>
        </p:nvSpPr>
        <p:spPr>
          <a:xfrm>
            <a:off x="8020250" y="3144813"/>
            <a:ext cx="352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Zilla Slab Light"/>
              <a:buNone/>
            </a:pPr>
            <a:r>
              <a:rPr lang="e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</a:t>
            </a:r>
          </a:p>
        </p:txBody>
      </p:sp>
      <p:sp>
        <p:nvSpPr>
          <p:cNvPr id="19" name="Google Shape;311;p25">
            <a:extLst>
              <a:ext uri="{FF2B5EF4-FFF2-40B4-BE49-F238E27FC236}">
                <a16:creationId xmlns:a16="http://schemas.microsoft.com/office/drawing/2014/main" id="{37D34B41-0027-D443-7ED8-A8D55EDD9AFD}"/>
              </a:ext>
            </a:extLst>
          </p:cNvPr>
          <p:cNvSpPr txBox="1">
            <a:spLocks/>
          </p:cNvSpPr>
          <p:nvPr/>
        </p:nvSpPr>
        <p:spPr>
          <a:xfrm flipH="1">
            <a:off x="6026850" y="3504126"/>
            <a:ext cx="2345800" cy="79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đây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biệt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án</a:t>
            </a:r>
            <a:r>
              <a:rPr lang="en-US" sz="12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IoT.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752A-F4CC-8470-BB9A-A304EB2C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50" y="496800"/>
            <a:ext cx="1945550" cy="604800"/>
          </a:xfrm>
        </p:spPr>
        <p:txBody>
          <a:bodyPr/>
          <a:lstStyle/>
          <a:p>
            <a:r>
              <a:rPr lang="en-US" sz="3200" dirty="0">
                <a:effectLst/>
                <a:latin typeface="Barlow Semi Condensed Medium" panose="00000606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BẢO MẬT</a:t>
            </a:r>
            <a:endParaRPr lang="en-US" sz="3600" dirty="0">
              <a:latin typeface="Barlow Semi Condensed Medium" panose="00000606000000000000" pitchFamily="2" charset="0"/>
            </a:endParaRPr>
          </a:p>
        </p:txBody>
      </p:sp>
      <p:pic>
        <p:nvPicPr>
          <p:cNvPr id="6148" name="Picture 4" descr="Chính sách bảo mật thông tin">
            <a:extLst>
              <a:ext uri="{FF2B5EF4-FFF2-40B4-BE49-F238E27FC236}">
                <a16:creationId xmlns:a16="http://schemas.microsoft.com/office/drawing/2014/main" id="{61523317-C7CE-2902-6895-E8A9B022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00" y="2970086"/>
            <a:ext cx="3461069" cy="271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53039-6EC0-979E-D069-4569D4AE13C4}"/>
              </a:ext>
            </a:extLst>
          </p:cNvPr>
          <p:cNvSpPr txBox="1"/>
          <p:nvPr/>
        </p:nvSpPr>
        <p:spPr>
          <a:xfrm>
            <a:off x="1549800" y="1216800"/>
            <a:ext cx="6001200" cy="2715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MQTT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nhẹ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Do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tầng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client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quyền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Broker).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Tuy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MQTT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vẫn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cài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tầng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VNP ở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tầng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mạng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SSLL/TLS ở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tầng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transport.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MQTT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nhằm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phục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machine-to-machine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nhưng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chứng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minh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linh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mong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đợi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hoàn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áp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kịch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truyền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: machine to machine, app to app.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Broker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phù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MQTT Client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cài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đúng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nền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tảng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dàng</a:t>
            </a:r>
            <a:r>
              <a:rPr lang="en-US" sz="1400" dirty="0">
                <a:effectLst/>
                <a:latin typeface="Zilla Slab Light" panose="020B0604020202020204" charset="0"/>
                <a:ea typeface="Zilla Slab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980</Words>
  <Application>Microsoft Office PowerPoint</Application>
  <PresentationFormat>On-screen Show (16:9)</PresentationFormat>
  <Paragraphs>82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Barlow Semi Condensed Medium</vt:lpstr>
      <vt:lpstr>Barlow Semi Condensed</vt:lpstr>
      <vt:lpstr>Arial</vt:lpstr>
      <vt:lpstr>Helvetica</vt:lpstr>
      <vt:lpstr>Times New Roman</vt:lpstr>
      <vt:lpstr>Zilla Slab Light</vt:lpstr>
      <vt:lpstr>Roboto</vt:lpstr>
      <vt:lpstr>Simple Light</vt:lpstr>
      <vt:lpstr>Group 4 Đề tài: Thiết kế và triển khai hệ thống giám sát trong lớp học</vt:lpstr>
      <vt:lpstr>NỘI DUNG</vt:lpstr>
      <vt:lpstr>GIAO THỨC MQTT</vt:lpstr>
      <vt:lpstr>PowerPoint Presentation</vt:lpstr>
      <vt:lpstr>THÀNH PHẦN</vt:lpstr>
      <vt:lpstr>MQTT QOS</vt:lpstr>
      <vt:lpstr>PowerPoint Presentation</vt:lpstr>
      <vt:lpstr>ƯU ĐIỂM</vt:lpstr>
      <vt:lpstr>BẢO MẬT</vt:lpstr>
      <vt:lpstr>NODE - RED</vt:lpstr>
      <vt:lpstr>PowerPoint Presentation</vt:lpstr>
      <vt:lpstr>NODE – RED VÀ IOT</vt:lpstr>
      <vt:lpstr>TÍNH NĂNG</vt:lpstr>
      <vt:lpstr>GIAO DIỆN NODE - RED</vt:lpstr>
      <vt:lpstr>MÔ PHỎNG HỆ THỐNG</vt:lpstr>
      <vt:lpstr>PHẦN CỨNG</vt:lpstr>
      <vt:lpstr>PHẦN MỀM</vt:lpstr>
      <vt:lpstr>SƠ ĐỒ THIẾT KẾ</vt:lpstr>
      <vt:lpstr>SƠ ĐỒ THIẾT KẾ</vt:lpstr>
      <vt:lpstr>PHẦN CỨNG</vt:lpstr>
      <vt:lpstr>SƠ ĐỒ THIẾT KẾ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Đề tài 1: Thiết kế và triển khai hệ thống đo nhiệt độ, độ ẩm &amp; ánh sang trong lớp học và hiển thị màn hình LCD </dc:title>
  <cp:lastModifiedBy>Admin</cp:lastModifiedBy>
  <cp:revision>18</cp:revision>
  <dcterms:modified xsi:type="dcterms:W3CDTF">2023-05-25T06:56:08Z</dcterms:modified>
</cp:coreProperties>
</file>