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9" r:id="rId2"/>
    <p:sldId id="273" r:id="rId3"/>
    <p:sldId id="274" r:id="rId4"/>
    <p:sldId id="287" r:id="rId5"/>
    <p:sldId id="288" r:id="rId6"/>
    <p:sldId id="299" r:id="rId7"/>
    <p:sldId id="296" r:id="rId8"/>
    <p:sldId id="298" r:id="rId9"/>
    <p:sldId id="297" r:id="rId10"/>
    <p:sldId id="289" r:id="rId11"/>
    <p:sldId id="290" r:id="rId12"/>
    <p:sldId id="291" r:id="rId13"/>
    <p:sldId id="279" r:id="rId14"/>
    <p:sldId id="280" r:id="rId15"/>
    <p:sldId id="275" r:id="rId16"/>
    <p:sldId id="281" r:id="rId17"/>
    <p:sldId id="282" r:id="rId18"/>
    <p:sldId id="283" r:id="rId19"/>
    <p:sldId id="284" r:id="rId20"/>
    <p:sldId id="300" r:id="rId21"/>
    <p:sldId id="285" r:id="rId22"/>
    <p:sldId id="286" r:id="rId23"/>
    <p:sldId id="293" r:id="rId24"/>
    <p:sldId id="294"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p:restoredTop sz="94541"/>
  </p:normalViewPr>
  <p:slideViewPr>
    <p:cSldViewPr snapToGrid="0" snapToObjects="1">
      <p:cViewPr varScale="1">
        <p:scale>
          <a:sx n="103" d="100"/>
          <a:sy n="103" d="100"/>
        </p:scale>
        <p:origin x="1200"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10/12/2021</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Effects of economic conditions on crime</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8F16-66CF-4701-919B-3097600A9A01}"/>
              </a:ext>
            </a:extLst>
          </p:cNvPr>
          <p:cNvSpPr>
            <a:spLocks noGrp="1"/>
          </p:cNvSpPr>
          <p:nvPr>
            <p:ph type="title"/>
          </p:nvPr>
        </p:nvSpPr>
        <p:spPr/>
        <p:txBody>
          <a:bodyPr/>
          <a:lstStyle/>
          <a:p>
            <a:r>
              <a:rPr lang="en-US" sz="2000" dirty="0"/>
              <a:t>Yang – Labor markets and recidivism</a:t>
            </a:r>
          </a:p>
        </p:txBody>
      </p:sp>
      <p:sp>
        <p:nvSpPr>
          <p:cNvPr id="3" name="Content Placeholder 2">
            <a:extLst>
              <a:ext uri="{FF2B5EF4-FFF2-40B4-BE49-F238E27FC236}">
                <a16:creationId xmlns:a16="http://schemas.microsoft.com/office/drawing/2014/main" id="{4E2AF338-5B80-433E-A8BC-A681DD04C61F}"/>
              </a:ext>
            </a:extLst>
          </p:cNvPr>
          <p:cNvSpPr>
            <a:spLocks noGrp="1"/>
          </p:cNvSpPr>
          <p:nvPr>
            <p:ph idx="1"/>
          </p:nvPr>
        </p:nvSpPr>
        <p:spPr>
          <a:xfrm>
            <a:off x="838200" y="1690688"/>
            <a:ext cx="5935824" cy="4351338"/>
          </a:xfrm>
        </p:spPr>
        <p:txBody>
          <a:bodyPr/>
          <a:lstStyle/>
          <a:p>
            <a:pPr algn="l"/>
            <a:r>
              <a:rPr lang="en-US" dirty="0"/>
              <a:t>This is the main results table</a:t>
            </a:r>
          </a:p>
          <a:p>
            <a:pPr algn="l"/>
            <a:r>
              <a:rPr lang="en-US" dirty="0"/>
              <a:t>Results show that if the low-skill wage is higher, then recidivism decreases (hence the negative coefficient).</a:t>
            </a:r>
          </a:p>
          <a:p>
            <a:pPr algn="l"/>
            <a:r>
              <a:rPr lang="en-US" dirty="0"/>
              <a:t>Results are very similar even when control variables are added.</a:t>
            </a:r>
          </a:p>
          <a:p>
            <a:pPr algn="l"/>
            <a:r>
              <a:rPr lang="en-US" dirty="0"/>
              <a:t>Other results:</a:t>
            </a:r>
          </a:p>
          <a:p>
            <a:pPr lvl="1"/>
            <a:r>
              <a:rPr lang="en-US" dirty="0"/>
              <a:t>Blacks, non-Hispanics, younger people, those with less education, men, and those with less time served are more likely to recidivate.</a:t>
            </a:r>
          </a:p>
          <a:p>
            <a:pPr lvl="1"/>
            <a:endParaRPr lang="en-US" dirty="0"/>
          </a:p>
        </p:txBody>
      </p:sp>
      <p:pic>
        <p:nvPicPr>
          <p:cNvPr id="5" name="Picture 4">
            <a:extLst>
              <a:ext uri="{FF2B5EF4-FFF2-40B4-BE49-F238E27FC236}">
                <a16:creationId xmlns:a16="http://schemas.microsoft.com/office/drawing/2014/main" id="{77F320D3-DDC9-4E72-9C08-2C5AB1C6F569}"/>
              </a:ext>
            </a:extLst>
          </p:cNvPr>
          <p:cNvPicPr>
            <a:picLocks noChangeAspect="1"/>
          </p:cNvPicPr>
          <p:nvPr/>
        </p:nvPicPr>
        <p:blipFill>
          <a:blip r:embed="rId2"/>
          <a:stretch>
            <a:fillRect/>
          </a:stretch>
        </p:blipFill>
        <p:spPr>
          <a:xfrm>
            <a:off x="6577534" y="0"/>
            <a:ext cx="5614466" cy="6858000"/>
          </a:xfrm>
          <a:prstGeom prst="rect">
            <a:avLst/>
          </a:prstGeom>
        </p:spPr>
      </p:pic>
    </p:spTree>
    <p:extLst>
      <p:ext uri="{BB962C8B-B14F-4D97-AF65-F5344CB8AC3E}">
        <p14:creationId xmlns:p14="http://schemas.microsoft.com/office/powerpoint/2010/main" val="106489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8F16-66CF-4701-919B-3097600A9A01}"/>
              </a:ext>
            </a:extLst>
          </p:cNvPr>
          <p:cNvSpPr>
            <a:spLocks noGrp="1"/>
          </p:cNvSpPr>
          <p:nvPr>
            <p:ph type="title"/>
          </p:nvPr>
        </p:nvSpPr>
        <p:spPr/>
        <p:txBody>
          <a:bodyPr/>
          <a:lstStyle/>
          <a:p>
            <a:r>
              <a:rPr lang="en-US" dirty="0"/>
              <a:t>Yang – Labor markets and recidivism</a:t>
            </a:r>
          </a:p>
        </p:txBody>
      </p:sp>
      <p:pic>
        <p:nvPicPr>
          <p:cNvPr id="5" name="Picture 4">
            <a:extLst>
              <a:ext uri="{FF2B5EF4-FFF2-40B4-BE49-F238E27FC236}">
                <a16:creationId xmlns:a16="http://schemas.microsoft.com/office/drawing/2014/main" id="{AD58FDD2-800D-40DF-AD71-0025CEC87417}"/>
              </a:ext>
            </a:extLst>
          </p:cNvPr>
          <p:cNvPicPr>
            <a:picLocks noChangeAspect="1"/>
          </p:cNvPicPr>
          <p:nvPr/>
        </p:nvPicPr>
        <p:blipFill>
          <a:blip r:embed="rId2"/>
          <a:stretch>
            <a:fillRect/>
          </a:stretch>
        </p:blipFill>
        <p:spPr>
          <a:xfrm>
            <a:off x="573055" y="741821"/>
            <a:ext cx="11045890" cy="5070464"/>
          </a:xfrm>
          <a:prstGeom prst="rect">
            <a:avLst/>
          </a:prstGeom>
        </p:spPr>
      </p:pic>
    </p:spTree>
    <p:extLst>
      <p:ext uri="{BB962C8B-B14F-4D97-AF65-F5344CB8AC3E}">
        <p14:creationId xmlns:p14="http://schemas.microsoft.com/office/powerpoint/2010/main" val="806267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8F16-66CF-4701-919B-3097600A9A01}"/>
              </a:ext>
            </a:extLst>
          </p:cNvPr>
          <p:cNvSpPr>
            <a:spLocks noGrp="1"/>
          </p:cNvSpPr>
          <p:nvPr>
            <p:ph type="title"/>
          </p:nvPr>
        </p:nvSpPr>
        <p:spPr/>
        <p:txBody>
          <a:bodyPr/>
          <a:lstStyle/>
          <a:p>
            <a:r>
              <a:rPr lang="en-US" dirty="0"/>
              <a:t>Yang – Labor markets and recidivism</a:t>
            </a:r>
          </a:p>
        </p:txBody>
      </p:sp>
      <p:pic>
        <p:nvPicPr>
          <p:cNvPr id="5" name="Picture 4">
            <a:extLst>
              <a:ext uri="{FF2B5EF4-FFF2-40B4-BE49-F238E27FC236}">
                <a16:creationId xmlns:a16="http://schemas.microsoft.com/office/drawing/2014/main" id="{40E28A41-E532-4E5A-9524-D90A8603F6F8}"/>
              </a:ext>
            </a:extLst>
          </p:cNvPr>
          <p:cNvPicPr>
            <a:picLocks noChangeAspect="1"/>
          </p:cNvPicPr>
          <p:nvPr/>
        </p:nvPicPr>
        <p:blipFill>
          <a:blip r:embed="rId2"/>
          <a:stretch>
            <a:fillRect/>
          </a:stretch>
        </p:blipFill>
        <p:spPr>
          <a:xfrm>
            <a:off x="304051" y="1323681"/>
            <a:ext cx="7944959" cy="2105319"/>
          </a:xfrm>
          <a:prstGeom prst="rect">
            <a:avLst/>
          </a:prstGeom>
        </p:spPr>
      </p:pic>
      <p:pic>
        <p:nvPicPr>
          <p:cNvPr id="7" name="Picture 6">
            <a:extLst>
              <a:ext uri="{FF2B5EF4-FFF2-40B4-BE49-F238E27FC236}">
                <a16:creationId xmlns:a16="http://schemas.microsoft.com/office/drawing/2014/main" id="{0D78F779-C96A-4884-8B82-71E87DF3A737}"/>
              </a:ext>
            </a:extLst>
          </p:cNvPr>
          <p:cNvPicPr>
            <a:picLocks noChangeAspect="1"/>
          </p:cNvPicPr>
          <p:nvPr/>
        </p:nvPicPr>
        <p:blipFill>
          <a:blip r:embed="rId3"/>
          <a:stretch>
            <a:fillRect/>
          </a:stretch>
        </p:blipFill>
        <p:spPr>
          <a:xfrm>
            <a:off x="218314" y="3499407"/>
            <a:ext cx="8030696" cy="2229161"/>
          </a:xfrm>
          <a:prstGeom prst="rect">
            <a:avLst/>
          </a:prstGeom>
        </p:spPr>
      </p:pic>
      <p:sp>
        <p:nvSpPr>
          <p:cNvPr id="8" name="TextBox 7">
            <a:extLst>
              <a:ext uri="{FF2B5EF4-FFF2-40B4-BE49-F238E27FC236}">
                <a16:creationId xmlns:a16="http://schemas.microsoft.com/office/drawing/2014/main" id="{57253D0C-8665-47B3-9B6B-AF397A114EDB}"/>
              </a:ext>
            </a:extLst>
          </p:cNvPr>
          <p:cNvSpPr txBox="1"/>
          <p:nvPr/>
        </p:nvSpPr>
        <p:spPr>
          <a:xfrm>
            <a:off x="8249010" y="1474237"/>
            <a:ext cx="3852794" cy="2862322"/>
          </a:xfrm>
          <a:prstGeom prst="rect">
            <a:avLst/>
          </a:prstGeom>
          <a:noFill/>
        </p:spPr>
        <p:txBody>
          <a:bodyPr wrap="square" rtlCol="0">
            <a:spAutoFit/>
          </a:bodyPr>
          <a:lstStyle/>
          <a:p>
            <a:r>
              <a:rPr lang="en-US" dirty="0"/>
              <a:t>These are additional heterogeneity tests.</a:t>
            </a:r>
          </a:p>
          <a:p>
            <a:endParaRPr lang="en-US" dirty="0"/>
          </a:p>
          <a:p>
            <a:r>
              <a:rPr lang="en-US" dirty="0"/>
              <a:t>The idea is to see if certain groups/factors strengthen or weakened the effect of economic conditions on recidivism.</a:t>
            </a:r>
          </a:p>
          <a:p>
            <a:endParaRPr lang="en-US" dirty="0"/>
          </a:p>
          <a:p>
            <a:r>
              <a:rPr lang="en-US" dirty="0"/>
              <a:t>E.g., larger effect on blacks and those with no prior conviction.</a:t>
            </a:r>
          </a:p>
        </p:txBody>
      </p:sp>
    </p:spTree>
    <p:extLst>
      <p:ext uri="{BB962C8B-B14F-4D97-AF65-F5344CB8AC3E}">
        <p14:creationId xmlns:p14="http://schemas.microsoft.com/office/powerpoint/2010/main" val="112621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05D-3C6D-4350-8FE2-7E899DD29473}"/>
              </a:ext>
            </a:extLst>
          </p:cNvPr>
          <p:cNvSpPr>
            <a:spLocks noGrp="1"/>
          </p:cNvSpPr>
          <p:nvPr>
            <p:ph type="title"/>
          </p:nvPr>
        </p:nvSpPr>
        <p:spPr/>
        <p:txBody>
          <a:bodyPr/>
          <a:lstStyle/>
          <a:p>
            <a:r>
              <a:rPr lang="en-US" sz="3200" dirty="0"/>
              <a:t>Palmer et al – Emergency assistance on crime</a:t>
            </a:r>
          </a:p>
        </p:txBody>
      </p:sp>
      <p:sp>
        <p:nvSpPr>
          <p:cNvPr id="3" name="Content Placeholder 2">
            <a:extLst>
              <a:ext uri="{FF2B5EF4-FFF2-40B4-BE49-F238E27FC236}">
                <a16:creationId xmlns:a16="http://schemas.microsoft.com/office/drawing/2014/main" id="{5C9D6602-37E2-4CA8-9F28-498D5F644238}"/>
              </a:ext>
            </a:extLst>
          </p:cNvPr>
          <p:cNvSpPr>
            <a:spLocks noGrp="1"/>
          </p:cNvSpPr>
          <p:nvPr>
            <p:ph idx="1"/>
          </p:nvPr>
        </p:nvSpPr>
        <p:spPr/>
        <p:txBody>
          <a:bodyPr/>
          <a:lstStyle/>
          <a:p>
            <a:pPr algn="l"/>
            <a:r>
              <a:rPr lang="en-US" dirty="0"/>
              <a:t>Abstract: “</a:t>
            </a:r>
            <a:r>
              <a:rPr lang="en-US" b="0" i="0" u="none" strike="noStrike" baseline="0" dirty="0">
                <a:latin typeface="AdvTT5235d5a9"/>
              </a:rPr>
              <a:t>Does emergency </a:t>
            </a:r>
            <a:r>
              <a:rPr lang="en-US" b="0" i="0" u="none" strike="noStrike" baseline="0" dirty="0">
                <a:latin typeface="AdvTT5235d5a9+fb"/>
              </a:rPr>
              <a:t>fi</a:t>
            </a:r>
            <a:r>
              <a:rPr lang="en-US" b="0" i="0" u="none" strike="noStrike" baseline="0" dirty="0">
                <a:latin typeface="AdvTT5235d5a9"/>
              </a:rPr>
              <a:t>nancial assistance reduce criminal behavior among those experiencing negative shocks? To address this question, we exploit quasi-random variation in the allocation of temporary </a:t>
            </a:r>
            <a:r>
              <a:rPr lang="en-US" b="0" i="0" u="none" strike="noStrike" baseline="0" dirty="0">
                <a:latin typeface="AdvTT5235d5a9+fb"/>
              </a:rPr>
              <a:t>fi</a:t>
            </a:r>
            <a:r>
              <a:rPr lang="en-US" b="0" i="0" u="none" strike="noStrike" baseline="0" dirty="0">
                <a:latin typeface="AdvTT5235d5a9"/>
              </a:rPr>
              <a:t>nancial assistance to eligible individuals and families that have experienced an economic shock. Chicago's Homelessness Prevention Call Center (HPCC) connects such families and individuals with assistance, but the availability of funding varies unpredictably. Consequently, we can determine the impact of temporary assistance on crime by comparing outcomes for those who call when funds are available to those who call when no funds are available…</a:t>
            </a:r>
            <a:br>
              <a:rPr lang="en-US" dirty="0"/>
            </a:br>
            <a:endParaRPr lang="en-US" dirty="0"/>
          </a:p>
        </p:txBody>
      </p:sp>
    </p:spTree>
    <p:extLst>
      <p:ext uri="{BB962C8B-B14F-4D97-AF65-F5344CB8AC3E}">
        <p14:creationId xmlns:p14="http://schemas.microsoft.com/office/powerpoint/2010/main" val="134701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05D-3C6D-4350-8FE2-7E899DD29473}"/>
              </a:ext>
            </a:extLst>
          </p:cNvPr>
          <p:cNvSpPr>
            <a:spLocks noGrp="1"/>
          </p:cNvSpPr>
          <p:nvPr>
            <p:ph type="title"/>
          </p:nvPr>
        </p:nvSpPr>
        <p:spPr/>
        <p:txBody>
          <a:bodyPr/>
          <a:lstStyle/>
          <a:p>
            <a:r>
              <a:rPr lang="en-US" sz="3200" dirty="0"/>
              <a:t>Palmer et al – Emergency assistance on crime</a:t>
            </a:r>
          </a:p>
        </p:txBody>
      </p:sp>
      <p:sp>
        <p:nvSpPr>
          <p:cNvPr id="3" name="Content Placeholder 2">
            <a:extLst>
              <a:ext uri="{FF2B5EF4-FFF2-40B4-BE49-F238E27FC236}">
                <a16:creationId xmlns:a16="http://schemas.microsoft.com/office/drawing/2014/main" id="{5C9D6602-37E2-4CA8-9F28-498D5F644238}"/>
              </a:ext>
            </a:extLst>
          </p:cNvPr>
          <p:cNvSpPr>
            <a:spLocks noGrp="1"/>
          </p:cNvSpPr>
          <p:nvPr>
            <p:ph idx="1"/>
          </p:nvPr>
        </p:nvSpPr>
        <p:spPr>
          <a:xfrm>
            <a:off x="838200" y="1480392"/>
            <a:ext cx="10515600" cy="4351338"/>
          </a:xfrm>
        </p:spPr>
        <p:txBody>
          <a:bodyPr/>
          <a:lstStyle/>
          <a:p>
            <a:pPr algn="l"/>
            <a:r>
              <a:rPr lang="en-US" sz="2100" b="0" i="0" u="none" strike="noStrike" baseline="0" dirty="0">
                <a:latin typeface="AdvTT5235d5a9"/>
              </a:rPr>
              <a:t>…Linking this call center information to arrest records from the Chicago Police Department, we </a:t>
            </a:r>
            <a:r>
              <a:rPr lang="en-US" sz="2100" b="0" i="0" u="none" strike="noStrike" baseline="0" dirty="0">
                <a:latin typeface="AdvTT5235d5a9+fb"/>
              </a:rPr>
              <a:t>fi</a:t>
            </a:r>
            <a:r>
              <a:rPr lang="en-US" sz="2100" b="0" i="0" u="none" strike="noStrike" baseline="0" dirty="0">
                <a:latin typeface="AdvTT5235d5a9"/>
              </a:rPr>
              <a:t>nd some evidence that total arrests fall between 1 and 2 years after the call. </a:t>
            </a:r>
          </a:p>
          <a:p>
            <a:pPr algn="l"/>
            <a:r>
              <a:rPr lang="en-US" sz="2100" b="0" i="0" u="none" strike="noStrike" baseline="0" dirty="0">
                <a:latin typeface="AdvTT5235d5a9"/>
              </a:rPr>
              <a:t>For violent crime, police arrest those for whom funds were available 51% less often than those who were eligible but for whom no funds were available. </a:t>
            </a:r>
          </a:p>
          <a:p>
            <a:pPr algn="l"/>
            <a:r>
              <a:rPr lang="en-US" sz="2100" b="0" i="0" u="none" strike="noStrike" baseline="0" dirty="0">
                <a:latin typeface="AdvTT5235d5a9"/>
              </a:rPr>
              <a:t>Single individuals drive this decrease. </a:t>
            </a:r>
          </a:p>
          <a:p>
            <a:pPr algn="l"/>
            <a:r>
              <a:rPr lang="en-US" sz="2100" b="0" i="0" u="none" strike="noStrike" baseline="0" dirty="0">
                <a:latin typeface="AdvTT5235d5a9"/>
              </a:rPr>
              <a:t>The decline in crime appears to be related, in part, to greater housing stability</a:t>
            </a:r>
            <a:r>
              <a:rPr lang="en-US" sz="2100" b="0" i="0" u="none" strike="noStrike" baseline="0" dirty="0">
                <a:latin typeface="AdvTT5235d5a9+20"/>
              </a:rPr>
              <a:t>—</a:t>
            </a:r>
            <a:r>
              <a:rPr lang="en-US" sz="2100" b="0" i="0" u="none" strike="noStrike" baseline="0" dirty="0">
                <a:latin typeface="AdvTT5235d5a9"/>
              </a:rPr>
              <a:t>being referred to assistance signi</a:t>
            </a:r>
            <a:r>
              <a:rPr lang="en-US" sz="2100" b="0" i="0" u="none" strike="noStrike" baseline="0" dirty="0">
                <a:latin typeface="AdvTT5235d5a9+fb"/>
              </a:rPr>
              <a:t>fi</a:t>
            </a:r>
            <a:r>
              <a:rPr lang="en-US" sz="2100" b="0" i="0" u="none" strike="noStrike" baseline="0" dirty="0">
                <a:latin typeface="AdvTT5235d5a9"/>
              </a:rPr>
              <a:t>cantly decreases arrests for homelessness-related, outdoor crimes such as trespassing…</a:t>
            </a:r>
            <a:br>
              <a:rPr lang="en-US" dirty="0"/>
            </a:br>
            <a:endParaRPr lang="en-US" dirty="0"/>
          </a:p>
        </p:txBody>
      </p:sp>
    </p:spTree>
    <p:extLst>
      <p:ext uri="{BB962C8B-B14F-4D97-AF65-F5344CB8AC3E}">
        <p14:creationId xmlns:p14="http://schemas.microsoft.com/office/powerpoint/2010/main" val="2121444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05D-3C6D-4350-8FE2-7E899DD29473}"/>
              </a:ext>
            </a:extLst>
          </p:cNvPr>
          <p:cNvSpPr>
            <a:spLocks noGrp="1"/>
          </p:cNvSpPr>
          <p:nvPr>
            <p:ph type="title"/>
          </p:nvPr>
        </p:nvSpPr>
        <p:spPr/>
        <p:txBody>
          <a:bodyPr/>
          <a:lstStyle/>
          <a:p>
            <a:r>
              <a:rPr lang="en-US" sz="3200" dirty="0"/>
              <a:t>Palmer et al – Emergency assistance on crime</a:t>
            </a:r>
          </a:p>
        </p:txBody>
      </p:sp>
      <p:sp>
        <p:nvSpPr>
          <p:cNvPr id="3" name="Content Placeholder 2">
            <a:extLst>
              <a:ext uri="{FF2B5EF4-FFF2-40B4-BE49-F238E27FC236}">
                <a16:creationId xmlns:a16="http://schemas.microsoft.com/office/drawing/2014/main" id="{5C9D6602-37E2-4CA8-9F28-498D5F644238}"/>
              </a:ext>
            </a:extLst>
          </p:cNvPr>
          <p:cNvSpPr>
            <a:spLocks noGrp="1"/>
          </p:cNvSpPr>
          <p:nvPr>
            <p:ph idx="1"/>
          </p:nvPr>
        </p:nvSpPr>
        <p:spPr>
          <a:xfrm>
            <a:off x="838200" y="1480392"/>
            <a:ext cx="10515600" cy="4351338"/>
          </a:xfrm>
        </p:spPr>
        <p:txBody>
          <a:bodyPr/>
          <a:lstStyle/>
          <a:p>
            <a:pPr algn="l"/>
            <a:r>
              <a:rPr lang="en-US" sz="2100" b="0" i="0" u="none" strike="noStrike" baseline="0" dirty="0">
                <a:latin typeface="AdvTT5235d5a9"/>
              </a:rPr>
              <a:t>... However, we also </a:t>
            </a:r>
            <a:r>
              <a:rPr lang="en-US" sz="2100" b="0" i="0" u="none" strike="noStrike" baseline="0" dirty="0">
                <a:latin typeface="AdvTT5235d5a9+fb"/>
              </a:rPr>
              <a:t>fi</a:t>
            </a:r>
            <a:r>
              <a:rPr lang="en-US" sz="2100" b="0" i="0" u="none" strike="noStrike" baseline="0" dirty="0">
                <a:latin typeface="AdvTT5235d5a9"/>
              </a:rPr>
              <a:t>nd that </a:t>
            </a:r>
            <a:r>
              <a:rPr lang="en-US" sz="2100" b="0" i="0" u="none" strike="noStrike" baseline="0" dirty="0">
                <a:latin typeface="AdvTT5235d5a9+fb"/>
              </a:rPr>
              <a:t>fi</a:t>
            </a:r>
            <a:r>
              <a:rPr lang="en-US" sz="2100" b="0" i="0" u="none" strike="noStrike" baseline="0" dirty="0">
                <a:latin typeface="AdvTT5235d5a9"/>
              </a:rPr>
              <a:t>nancial assistance leads to an increase in property crime arrests. </a:t>
            </a:r>
          </a:p>
          <a:p>
            <a:pPr algn="l"/>
            <a:r>
              <a:rPr lang="en-US" sz="2100" b="0" i="0" u="none" strike="noStrike" baseline="0" dirty="0">
                <a:latin typeface="AdvTT5235d5a9"/>
              </a:rPr>
              <a:t>This increase is evident for family heads, but not single individuals; </a:t>
            </a:r>
          </a:p>
          <a:p>
            <a:pPr algn="l"/>
            <a:r>
              <a:rPr lang="en-US" sz="2100" b="0" i="0" u="none" strike="noStrike" baseline="0" dirty="0">
                <a:latin typeface="AdvTT5235d5a9"/>
              </a:rPr>
              <a:t>the increase is mostly due to shoplifting; and the timing of this increase suggests that </a:t>
            </a:r>
            <a:r>
              <a:rPr lang="en-US" sz="2100" b="0" i="0" u="none" strike="noStrike" baseline="0" dirty="0">
                <a:latin typeface="AdvTT5235d5a9+fb"/>
              </a:rPr>
              <a:t>fi</a:t>
            </a:r>
            <a:r>
              <a:rPr lang="en-US" sz="2100" b="0" i="0" u="none" strike="noStrike" baseline="0" dirty="0">
                <a:latin typeface="AdvTT5235d5a9"/>
              </a:rPr>
              <a:t>nancial assistance enables some families to take on </a:t>
            </a:r>
            <a:r>
              <a:rPr lang="en-US" sz="2100" b="0" i="0" u="none" strike="noStrike" baseline="0" dirty="0">
                <a:latin typeface="AdvTT5235d5a9+fb"/>
              </a:rPr>
              <a:t>fi</a:t>
            </a:r>
            <a:r>
              <a:rPr lang="en-US" sz="2100" b="0" i="0" u="none" strike="noStrike" baseline="0" dirty="0">
                <a:latin typeface="AdvTT5235d5a9"/>
              </a:rPr>
              <a:t>nancial obligations that they are subsequently unable to meet. </a:t>
            </a:r>
          </a:p>
          <a:p>
            <a:pPr algn="l"/>
            <a:r>
              <a:rPr lang="en-US" sz="2100" b="0" i="0" u="none" strike="noStrike" baseline="0" dirty="0">
                <a:latin typeface="AdvTT5235d5a9"/>
              </a:rPr>
              <a:t>Overall, the change in the mix of crime induced by </a:t>
            </a:r>
            <a:r>
              <a:rPr lang="en-US" sz="2100" b="0" i="0" u="none" strike="noStrike" baseline="0" dirty="0">
                <a:latin typeface="AdvTT5235d5a9+fb"/>
              </a:rPr>
              <a:t>fi</a:t>
            </a:r>
            <a:r>
              <a:rPr lang="en-US" sz="2100" b="0" i="0" u="none" strike="noStrike" baseline="0" dirty="0">
                <a:latin typeface="AdvTT5235d5a9"/>
              </a:rPr>
              <a:t>nancial assistance generates considerable social bene</a:t>
            </a:r>
            <a:r>
              <a:rPr lang="en-US" sz="2100" b="0" i="0" u="none" strike="noStrike" baseline="0" dirty="0">
                <a:latin typeface="AdvTT5235d5a9+fb"/>
              </a:rPr>
              <a:t>fi</a:t>
            </a:r>
            <a:r>
              <a:rPr lang="en-US" sz="2100" b="0" i="0" u="none" strike="noStrike" baseline="0" dirty="0">
                <a:latin typeface="AdvTT5235d5a9"/>
              </a:rPr>
              <a:t>ts due to the greater social cost of violence.</a:t>
            </a:r>
            <a:r>
              <a:rPr lang="en-US" sz="2100" dirty="0"/>
              <a:t>”</a:t>
            </a:r>
            <a:br>
              <a:rPr lang="en-US" dirty="0"/>
            </a:br>
            <a:endParaRPr lang="en-US" dirty="0"/>
          </a:p>
        </p:txBody>
      </p:sp>
    </p:spTree>
    <p:extLst>
      <p:ext uri="{BB962C8B-B14F-4D97-AF65-F5344CB8AC3E}">
        <p14:creationId xmlns:p14="http://schemas.microsoft.com/office/powerpoint/2010/main" val="1725522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696-DE6F-4AC2-833D-61F4CF882CFF}"/>
              </a:ext>
            </a:extLst>
          </p:cNvPr>
          <p:cNvSpPr>
            <a:spLocks noGrp="1"/>
          </p:cNvSpPr>
          <p:nvPr>
            <p:ph type="title"/>
          </p:nvPr>
        </p:nvSpPr>
        <p:spPr/>
        <p:txBody>
          <a:bodyPr/>
          <a:lstStyle/>
          <a:p>
            <a:r>
              <a:rPr lang="en-US" sz="2800" dirty="0"/>
              <a:t>Palmer et al – Emergency assistance and Crime</a:t>
            </a:r>
          </a:p>
        </p:txBody>
      </p:sp>
      <p:sp>
        <p:nvSpPr>
          <p:cNvPr id="3" name="Content Placeholder 2">
            <a:extLst>
              <a:ext uri="{FF2B5EF4-FFF2-40B4-BE49-F238E27FC236}">
                <a16:creationId xmlns:a16="http://schemas.microsoft.com/office/drawing/2014/main" id="{BF3F1187-7834-4309-8FF1-D9B58246DA20}"/>
              </a:ext>
            </a:extLst>
          </p:cNvPr>
          <p:cNvSpPr>
            <a:spLocks noGrp="1"/>
          </p:cNvSpPr>
          <p:nvPr>
            <p:ph idx="1"/>
          </p:nvPr>
        </p:nvSpPr>
        <p:spPr>
          <a:xfrm>
            <a:off x="838200" y="1825625"/>
            <a:ext cx="4442927" cy="3614122"/>
          </a:xfrm>
        </p:spPr>
        <p:txBody>
          <a:bodyPr/>
          <a:lstStyle/>
          <a:p>
            <a:r>
              <a:rPr lang="en-US" dirty="0"/>
              <a:t>The researchers use “eligible calls”, which are the people who are eligible, based on the HPCC’s criteria, for the assistance.</a:t>
            </a:r>
          </a:p>
          <a:p>
            <a:r>
              <a:rPr lang="en-US" dirty="0"/>
              <a:t>For these people it’s almost a coin toss if they get the funding.</a:t>
            </a:r>
          </a:p>
        </p:txBody>
      </p:sp>
      <p:pic>
        <p:nvPicPr>
          <p:cNvPr id="5" name="Picture 4">
            <a:extLst>
              <a:ext uri="{FF2B5EF4-FFF2-40B4-BE49-F238E27FC236}">
                <a16:creationId xmlns:a16="http://schemas.microsoft.com/office/drawing/2014/main" id="{AC6C597D-2C0D-4D2A-A153-EEF9EF96A35C}"/>
              </a:ext>
            </a:extLst>
          </p:cNvPr>
          <p:cNvPicPr>
            <a:picLocks noChangeAspect="1"/>
          </p:cNvPicPr>
          <p:nvPr/>
        </p:nvPicPr>
        <p:blipFill>
          <a:blip r:embed="rId2"/>
          <a:stretch>
            <a:fillRect/>
          </a:stretch>
        </p:blipFill>
        <p:spPr>
          <a:xfrm>
            <a:off x="5599897" y="1690688"/>
            <a:ext cx="5753903" cy="2676899"/>
          </a:xfrm>
          <a:prstGeom prst="rect">
            <a:avLst/>
          </a:prstGeom>
        </p:spPr>
      </p:pic>
    </p:spTree>
    <p:extLst>
      <p:ext uri="{BB962C8B-B14F-4D97-AF65-F5344CB8AC3E}">
        <p14:creationId xmlns:p14="http://schemas.microsoft.com/office/powerpoint/2010/main" val="2610294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696-DE6F-4AC2-833D-61F4CF882CFF}"/>
              </a:ext>
            </a:extLst>
          </p:cNvPr>
          <p:cNvSpPr>
            <a:spLocks noGrp="1"/>
          </p:cNvSpPr>
          <p:nvPr>
            <p:ph type="title"/>
          </p:nvPr>
        </p:nvSpPr>
        <p:spPr/>
        <p:txBody>
          <a:bodyPr/>
          <a:lstStyle/>
          <a:p>
            <a:r>
              <a:rPr lang="en-US" sz="2800" dirty="0"/>
              <a:t>Palmer et al – Emergency assistance and Crime</a:t>
            </a:r>
          </a:p>
        </p:txBody>
      </p:sp>
      <p:sp>
        <p:nvSpPr>
          <p:cNvPr id="3" name="Content Placeholder 2">
            <a:extLst>
              <a:ext uri="{FF2B5EF4-FFF2-40B4-BE49-F238E27FC236}">
                <a16:creationId xmlns:a16="http://schemas.microsoft.com/office/drawing/2014/main" id="{BF3F1187-7834-4309-8FF1-D9B58246DA20}"/>
              </a:ext>
            </a:extLst>
          </p:cNvPr>
          <p:cNvSpPr>
            <a:spLocks noGrp="1"/>
          </p:cNvSpPr>
          <p:nvPr>
            <p:ph idx="1"/>
          </p:nvPr>
        </p:nvSpPr>
        <p:spPr>
          <a:xfrm>
            <a:off x="838200" y="1825625"/>
            <a:ext cx="5497286" cy="3931363"/>
          </a:xfrm>
        </p:spPr>
        <p:txBody>
          <a:bodyPr/>
          <a:lstStyle/>
          <a:p>
            <a:r>
              <a:rPr lang="en-US" dirty="0"/>
              <a:t>For eligible callers, funding is pretty random.</a:t>
            </a:r>
          </a:p>
        </p:txBody>
      </p:sp>
      <p:pic>
        <p:nvPicPr>
          <p:cNvPr id="5" name="Picture 4">
            <a:extLst>
              <a:ext uri="{FF2B5EF4-FFF2-40B4-BE49-F238E27FC236}">
                <a16:creationId xmlns:a16="http://schemas.microsoft.com/office/drawing/2014/main" id="{C3503B25-CB64-4BE9-AF4F-FBBAB7820F7D}"/>
              </a:ext>
            </a:extLst>
          </p:cNvPr>
          <p:cNvPicPr>
            <a:picLocks noChangeAspect="1"/>
          </p:cNvPicPr>
          <p:nvPr/>
        </p:nvPicPr>
        <p:blipFill>
          <a:blip r:embed="rId2"/>
          <a:stretch>
            <a:fillRect/>
          </a:stretch>
        </p:blipFill>
        <p:spPr>
          <a:xfrm>
            <a:off x="6580992" y="1732835"/>
            <a:ext cx="5611008" cy="5125165"/>
          </a:xfrm>
          <a:prstGeom prst="rect">
            <a:avLst/>
          </a:prstGeom>
        </p:spPr>
      </p:pic>
    </p:spTree>
    <p:extLst>
      <p:ext uri="{BB962C8B-B14F-4D97-AF65-F5344CB8AC3E}">
        <p14:creationId xmlns:p14="http://schemas.microsoft.com/office/powerpoint/2010/main" val="200771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696-DE6F-4AC2-833D-61F4CF882CFF}"/>
              </a:ext>
            </a:extLst>
          </p:cNvPr>
          <p:cNvSpPr>
            <a:spLocks noGrp="1"/>
          </p:cNvSpPr>
          <p:nvPr>
            <p:ph type="title"/>
          </p:nvPr>
        </p:nvSpPr>
        <p:spPr>
          <a:xfrm>
            <a:off x="838200" y="365125"/>
            <a:ext cx="7232780" cy="1325563"/>
          </a:xfrm>
        </p:spPr>
        <p:txBody>
          <a:bodyPr/>
          <a:lstStyle/>
          <a:p>
            <a:r>
              <a:rPr lang="en-US" sz="2000" dirty="0"/>
              <a:t>Palmer et al – Emergency assistance and Crime</a:t>
            </a:r>
          </a:p>
        </p:txBody>
      </p:sp>
      <p:sp>
        <p:nvSpPr>
          <p:cNvPr id="3" name="Content Placeholder 2">
            <a:extLst>
              <a:ext uri="{FF2B5EF4-FFF2-40B4-BE49-F238E27FC236}">
                <a16:creationId xmlns:a16="http://schemas.microsoft.com/office/drawing/2014/main" id="{BF3F1187-7834-4309-8FF1-D9B58246DA20}"/>
              </a:ext>
            </a:extLst>
          </p:cNvPr>
          <p:cNvSpPr>
            <a:spLocks noGrp="1"/>
          </p:cNvSpPr>
          <p:nvPr>
            <p:ph idx="1"/>
          </p:nvPr>
        </p:nvSpPr>
        <p:spPr>
          <a:xfrm>
            <a:off x="838200" y="1825625"/>
            <a:ext cx="7092820" cy="3856718"/>
          </a:xfrm>
        </p:spPr>
        <p:txBody>
          <a:bodyPr/>
          <a:lstStyle/>
          <a:p>
            <a:r>
              <a:rPr lang="en-US" dirty="0"/>
              <a:t>This shows us what the sample of callers is like.</a:t>
            </a:r>
          </a:p>
          <a:p>
            <a:r>
              <a:rPr lang="en-US" dirty="0"/>
              <a:t>E.g., about a third have ever been arrested before they call.</a:t>
            </a:r>
          </a:p>
          <a:p>
            <a:r>
              <a:rPr lang="en-US" dirty="0"/>
              <a:t>83% women who call.</a:t>
            </a:r>
          </a:p>
          <a:p>
            <a:r>
              <a:rPr lang="en-US" dirty="0"/>
              <a:t>89% black, non-Hispanic people</a:t>
            </a:r>
          </a:p>
          <a:p>
            <a:r>
              <a:rPr lang="en-US" dirty="0"/>
              <a:t>Average monthly income just over $1,000</a:t>
            </a:r>
          </a:p>
        </p:txBody>
      </p:sp>
      <p:pic>
        <p:nvPicPr>
          <p:cNvPr id="7" name="Picture 6">
            <a:extLst>
              <a:ext uri="{FF2B5EF4-FFF2-40B4-BE49-F238E27FC236}">
                <a16:creationId xmlns:a16="http://schemas.microsoft.com/office/drawing/2014/main" id="{6CD0870C-E98E-4B59-A729-1517CCEF4276}"/>
              </a:ext>
            </a:extLst>
          </p:cNvPr>
          <p:cNvPicPr>
            <a:picLocks noChangeAspect="1"/>
          </p:cNvPicPr>
          <p:nvPr/>
        </p:nvPicPr>
        <p:blipFill>
          <a:blip r:embed="rId2"/>
          <a:stretch>
            <a:fillRect/>
          </a:stretch>
        </p:blipFill>
        <p:spPr>
          <a:xfrm>
            <a:off x="8248050" y="0"/>
            <a:ext cx="3813531" cy="6858000"/>
          </a:xfrm>
          <a:prstGeom prst="rect">
            <a:avLst/>
          </a:prstGeom>
        </p:spPr>
      </p:pic>
    </p:spTree>
    <p:extLst>
      <p:ext uri="{BB962C8B-B14F-4D97-AF65-F5344CB8AC3E}">
        <p14:creationId xmlns:p14="http://schemas.microsoft.com/office/powerpoint/2010/main" val="525764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696-DE6F-4AC2-833D-61F4CF882CFF}"/>
              </a:ext>
            </a:extLst>
          </p:cNvPr>
          <p:cNvSpPr>
            <a:spLocks noGrp="1"/>
          </p:cNvSpPr>
          <p:nvPr>
            <p:ph type="title"/>
          </p:nvPr>
        </p:nvSpPr>
        <p:spPr>
          <a:xfrm>
            <a:off x="838200" y="365125"/>
            <a:ext cx="6686977" cy="1325563"/>
          </a:xfrm>
        </p:spPr>
        <p:txBody>
          <a:bodyPr/>
          <a:lstStyle/>
          <a:p>
            <a:r>
              <a:rPr lang="en-US" sz="1800" dirty="0"/>
              <a:t>Palmer et al – Emergency assistance and Crime</a:t>
            </a:r>
          </a:p>
        </p:txBody>
      </p:sp>
      <p:sp>
        <p:nvSpPr>
          <p:cNvPr id="3" name="Content Placeholder 2">
            <a:extLst>
              <a:ext uri="{FF2B5EF4-FFF2-40B4-BE49-F238E27FC236}">
                <a16:creationId xmlns:a16="http://schemas.microsoft.com/office/drawing/2014/main" id="{BF3F1187-7834-4309-8FF1-D9B58246DA20}"/>
              </a:ext>
            </a:extLst>
          </p:cNvPr>
          <p:cNvSpPr>
            <a:spLocks noGrp="1"/>
          </p:cNvSpPr>
          <p:nvPr>
            <p:ph idx="1"/>
          </p:nvPr>
        </p:nvSpPr>
        <p:spPr>
          <a:xfrm>
            <a:off x="838200" y="1825625"/>
            <a:ext cx="6504992" cy="4351338"/>
          </a:xfrm>
        </p:spPr>
        <p:txBody>
          <a:bodyPr/>
          <a:lstStyle/>
          <a:p>
            <a:r>
              <a:rPr lang="en-US" dirty="0"/>
              <a:t>This is the main results table.</a:t>
            </a:r>
          </a:p>
          <a:p>
            <a:r>
              <a:rPr lang="en-US" dirty="0"/>
              <a:t>Effect are strongest (more statistically significant) for violent arrests.</a:t>
            </a:r>
          </a:p>
          <a:p>
            <a:r>
              <a:rPr lang="en-US" dirty="0"/>
              <a:t>E.g., one year after getting the funding, violent arrests are 0.0087 lower. Compared to average rate (control group mean of 0.017), this is a decrease of about 50%!!!</a:t>
            </a:r>
          </a:p>
          <a:p>
            <a:pPr marL="0" indent="0">
              <a:buNone/>
            </a:pPr>
            <a:endParaRPr lang="en-US" dirty="0"/>
          </a:p>
        </p:txBody>
      </p:sp>
      <p:pic>
        <p:nvPicPr>
          <p:cNvPr id="5" name="Picture 4">
            <a:extLst>
              <a:ext uri="{FF2B5EF4-FFF2-40B4-BE49-F238E27FC236}">
                <a16:creationId xmlns:a16="http://schemas.microsoft.com/office/drawing/2014/main" id="{9213D301-FFD9-4432-A7E5-72EF0ED9E1EB}"/>
              </a:ext>
            </a:extLst>
          </p:cNvPr>
          <p:cNvPicPr>
            <a:picLocks noChangeAspect="1"/>
          </p:cNvPicPr>
          <p:nvPr/>
        </p:nvPicPr>
        <p:blipFill>
          <a:blip r:embed="rId2"/>
          <a:stretch>
            <a:fillRect/>
          </a:stretch>
        </p:blipFill>
        <p:spPr>
          <a:xfrm>
            <a:off x="7525177" y="0"/>
            <a:ext cx="4666823" cy="6858000"/>
          </a:xfrm>
          <a:prstGeom prst="rect">
            <a:avLst/>
          </a:prstGeom>
        </p:spPr>
      </p:pic>
    </p:spTree>
    <p:extLst>
      <p:ext uri="{BB962C8B-B14F-4D97-AF65-F5344CB8AC3E}">
        <p14:creationId xmlns:p14="http://schemas.microsoft.com/office/powerpoint/2010/main" val="297824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Summarize two papers:</a:t>
            </a:r>
          </a:p>
          <a:p>
            <a:pPr algn="l"/>
            <a:r>
              <a:rPr lang="en-US" b="1" i="0" u="none" strike="noStrike" baseline="0" dirty="0">
                <a:latin typeface="URWPalladioL-Bold"/>
              </a:rPr>
              <a:t>Yang, Crystal S. </a:t>
            </a:r>
            <a:r>
              <a:rPr lang="en-US" b="0" i="0" u="none" strike="noStrike" baseline="0" dirty="0">
                <a:latin typeface="URWPalladioL-Roma"/>
              </a:rPr>
              <a:t>2017. “Local labor markets and criminal recidivism.” </a:t>
            </a:r>
            <a:r>
              <a:rPr lang="en-US" b="0" i="1" u="none" strike="noStrike" baseline="0" dirty="0">
                <a:latin typeface="URWPalladioL-Roma-Slant_167"/>
              </a:rPr>
              <a:t>Journal of Public Economics</a:t>
            </a:r>
            <a:r>
              <a:rPr lang="en-US" b="0" i="0" u="none" strike="noStrike" baseline="0" dirty="0">
                <a:latin typeface="URWPalladioL-Roma"/>
              </a:rPr>
              <a:t>, 147: 16–29.</a:t>
            </a:r>
          </a:p>
          <a:p>
            <a:pPr algn="l"/>
            <a:r>
              <a:rPr lang="en-US" b="1" i="0" u="none" strike="noStrike" baseline="0" dirty="0">
                <a:latin typeface="URWPalladioL-Bold"/>
              </a:rPr>
              <a:t>Palmer, Caroline, David C. Phillips, and James X. Sullivan. </a:t>
            </a:r>
            <a:r>
              <a:rPr lang="en-US" b="0" i="0" u="none" strike="noStrike" baseline="0" dirty="0">
                <a:latin typeface="URWPalladioL-Roma"/>
              </a:rPr>
              <a:t>2019. “Does emergency financial assistance reduce crime?” </a:t>
            </a:r>
            <a:r>
              <a:rPr lang="en-US" b="0" i="1" u="none" strike="noStrike" baseline="0" dirty="0">
                <a:latin typeface="URWPalladioL-Roma-Slant_167"/>
              </a:rPr>
              <a:t>Journal of Public Economics</a:t>
            </a:r>
            <a:r>
              <a:rPr lang="en-US" b="0" i="0" u="none" strike="noStrike" baseline="0" dirty="0">
                <a:latin typeface="URWPalladioL-Roma"/>
              </a:rPr>
              <a:t>, 169: 34–51.</a:t>
            </a:r>
          </a:p>
          <a:p>
            <a:pPr algn="l"/>
            <a:r>
              <a:rPr lang="en-US" altLang="en-US" dirty="0">
                <a:latin typeface="Century Gothic" panose="020B0502020202020204" pitchFamily="34" charset="0"/>
              </a:rPr>
              <a:t>Remaining time for practice questions in groups.</a:t>
            </a: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696-DE6F-4AC2-833D-61F4CF882CFF}"/>
              </a:ext>
            </a:extLst>
          </p:cNvPr>
          <p:cNvSpPr>
            <a:spLocks noGrp="1"/>
          </p:cNvSpPr>
          <p:nvPr>
            <p:ph type="title"/>
          </p:nvPr>
        </p:nvSpPr>
        <p:spPr>
          <a:xfrm>
            <a:off x="838200" y="365125"/>
            <a:ext cx="6686977" cy="1325563"/>
          </a:xfrm>
        </p:spPr>
        <p:txBody>
          <a:bodyPr/>
          <a:lstStyle/>
          <a:p>
            <a:r>
              <a:rPr lang="en-US" sz="1800" dirty="0"/>
              <a:t>Palmer et al – Emergency assistance and Crime</a:t>
            </a:r>
          </a:p>
        </p:txBody>
      </p:sp>
      <p:sp>
        <p:nvSpPr>
          <p:cNvPr id="3" name="Content Placeholder 2">
            <a:extLst>
              <a:ext uri="{FF2B5EF4-FFF2-40B4-BE49-F238E27FC236}">
                <a16:creationId xmlns:a16="http://schemas.microsoft.com/office/drawing/2014/main" id="{BF3F1187-7834-4309-8FF1-D9B58246DA20}"/>
              </a:ext>
            </a:extLst>
          </p:cNvPr>
          <p:cNvSpPr>
            <a:spLocks noGrp="1"/>
          </p:cNvSpPr>
          <p:nvPr>
            <p:ph idx="1"/>
          </p:nvPr>
        </p:nvSpPr>
        <p:spPr>
          <a:xfrm>
            <a:off x="838200" y="1825625"/>
            <a:ext cx="6504992" cy="4351338"/>
          </a:xfrm>
        </p:spPr>
        <p:txBody>
          <a:bodyPr/>
          <a:lstStyle/>
          <a:p>
            <a:r>
              <a:rPr lang="en-US" dirty="0"/>
              <a:t>There is an increase in property arrests three years later, due to getting the funding.</a:t>
            </a:r>
          </a:p>
          <a:p>
            <a:r>
              <a:rPr lang="en-US" dirty="0"/>
              <a:t>The authors argue that this may be that when the families get the funding, they get requests for that money, and they overcommit on who they promise to give money to.</a:t>
            </a:r>
          </a:p>
          <a:p>
            <a:r>
              <a:rPr lang="en-US" dirty="0"/>
              <a:t>This could lead to an incentive to commit shoplifting once those “debts” catch up.</a:t>
            </a:r>
          </a:p>
        </p:txBody>
      </p:sp>
      <p:pic>
        <p:nvPicPr>
          <p:cNvPr id="5" name="Picture 4">
            <a:extLst>
              <a:ext uri="{FF2B5EF4-FFF2-40B4-BE49-F238E27FC236}">
                <a16:creationId xmlns:a16="http://schemas.microsoft.com/office/drawing/2014/main" id="{9213D301-FFD9-4432-A7E5-72EF0ED9E1EB}"/>
              </a:ext>
            </a:extLst>
          </p:cNvPr>
          <p:cNvPicPr>
            <a:picLocks noChangeAspect="1"/>
          </p:cNvPicPr>
          <p:nvPr/>
        </p:nvPicPr>
        <p:blipFill>
          <a:blip r:embed="rId2"/>
          <a:stretch>
            <a:fillRect/>
          </a:stretch>
        </p:blipFill>
        <p:spPr>
          <a:xfrm>
            <a:off x="7525177" y="0"/>
            <a:ext cx="4666823" cy="6858000"/>
          </a:xfrm>
          <a:prstGeom prst="rect">
            <a:avLst/>
          </a:prstGeom>
        </p:spPr>
      </p:pic>
    </p:spTree>
    <p:extLst>
      <p:ext uri="{BB962C8B-B14F-4D97-AF65-F5344CB8AC3E}">
        <p14:creationId xmlns:p14="http://schemas.microsoft.com/office/powerpoint/2010/main" val="399277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696-DE6F-4AC2-833D-61F4CF882CFF}"/>
              </a:ext>
            </a:extLst>
          </p:cNvPr>
          <p:cNvSpPr>
            <a:spLocks noGrp="1"/>
          </p:cNvSpPr>
          <p:nvPr>
            <p:ph type="title"/>
          </p:nvPr>
        </p:nvSpPr>
        <p:spPr/>
        <p:txBody>
          <a:bodyPr/>
          <a:lstStyle/>
          <a:p>
            <a:r>
              <a:rPr lang="en-US" sz="2800" dirty="0"/>
              <a:t>Palmer et al – Emergency assistance and Crime</a:t>
            </a:r>
          </a:p>
        </p:txBody>
      </p:sp>
      <p:sp>
        <p:nvSpPr>
          <p:cNvPr id="3" name="Content Placeholder 2">
            <a:extLst>
              <a:ext uri="{FF2B5EF4-FFF2-40B4-BE49-F238E27FC236}">
                <a16:creationId xmlns:a16="http://schemas.microsoft.com/office/drawing/2014/main" id="{BF3F1187-7834-4309-8FF1-D9B58246DA20}"/>
              </a:ext>
            </a:extLst>
          </p:cNvPr>
          <p:cNvSpPr>
            <a:spLocks noGrp="1"/>
          </p:cNvSpPr>
          <p:nvPr>
            <p:ph idx="1"/>
          </p:nvPr>
        </p:nvSpPr>
        <p:spPr>
          <a:xfrm>
            <a:off x="838200" y="1825625"/>
            <a:ext cx="2782078" cy="3753374"/>
          </a:xfrm>
        </p:spPr>
        <p:txBody>
          <a:bodyPr/>
          <a:lstStyle/>
          <a:p>
            <a:r>
              <a:rPr lang="en-US" dirty="0"/>
              <a:t>Time on the x axis is relative to their eligible call.</a:t>
            </a:r>
          </a:p>
          <a:p>
            <a:r>
              <a:rPr lang="en-US" dirty="0"/>
              <a:t>0 = month of their eligible call.</a:t>
            </a:r>
          </a:p>
        </p:txBody>
      </p:sp>
      <p:pic>
        <p:nvPicPr>
          <p:cNvPr id="5" name="Picture 4">
            <a:extLst>
              <a:ext uri="{FF2B5EF4-FFF2-40B4-BE49-F238E27FC236}">
                <a16:creationId xmlns:a16="http://schemas.microsoft.com/office/drawing/2014/main" id="{03BC9F24-AEC9-43F3-A6B0-150E467AF2BD}"/>
              </a:ext>
            </a:extLst>
          </p:cNvPr>
          <p:cNvPicPr>
            <a:picLocks noChangeAspect="1"/>
          </p:cNvPicPr>
          <p:nvPr/>
        </p:nvPicPr>
        <p:blipFill>
          <a:blip r:embed="rId2"/>
          <a:stretch>
            <a:fillRect/>
          </a:stretch>
        </p:blipFill>
        <p:spPr>
          <a:xfrm>
            <a:off x="3770725" y="2096920"/>
            <a:ext cx="8421275" cy="3753374"/>
          </a:xfrm>
          <a:prstGeom prst="rect">
            <a:avLst/>
          </a:prstGeom>
        </p:spPr>
      </p:pic>
    </p:spTree>
    <p:extLst>
      <p:ext uri="{BB962C8B-B14F-4D97-AF65-F5344CB8AC3E}">
        <p14:creationId xmlns:p14="http://schemas.microsoft.com/office/powerpoint/2010/main" val="1915006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696-DE6F-4AC2-833D-61F4CF882CFF}"/>
              </a:ext>
            </a:extLst>
          </p:cNvPr>
          <p:cNvSpPr>
            <a:spLocks noGrp="1"/>
          </p:cNvSpPr>
          <p:nvPr>
            <p:ph type="title"/>
          </p:nvPr>
        </p:nvSpPr>
        <p:spPr/>
        <p:txBody>
          <a:bodyPr/>
          <a:lstStyle/>
          <a:p>
            <a:r>
              <a:rPr lang="en-US" sz="2800" dirty="0"/>
              <a:t>Palmer et al – Emergency assistance and Crime</a:t>
            </a:r>
          </a:p>
        </p:txBody>
      </p:sp>
      <p:sp>
        <p:nvSpPr>
          <p:cNvPr id="3" name="Content Placeholder 2">
            <a:extLst>
              <a:ext uri="{FF2B5EF4-FFF2-40B4-BE49-F238E27FC236}">
                <a16:creationId xmlns:a16="http://schemas.microsoft.com/office/drawing/2014/main" id="{BF3F1187-7834-4309-8FF1-D9B58246DA2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D40BBB6-134B-47FF-BD31-ADD499B04C9A}"/>
              </a:ext>
            </a:extLst>
          </p:cNvPr>
          <p:cNvPicPr>
            <a:picLocks noChangeAspect="1"/>
          </p:cNvPicPr>
          <p:nvPr/>
        </p:nvPicPr>
        <p:blipFill>
          <a:blip r:embed="rId2"/>
          <a:stretch>
            <a:fillRect/>
          </a:stretch>
        </p:blipFill>
        <p:spPr>
          <a:xfrm>
            <a:off x="0" y="1508336"/>
            <a:ext cx="5725324" cy="4401164"/>
          </a:xfrm>
          <a:prstGeom prst="rect">
            <a:avLst/>
          </a:prstGeom>
        </p:spPr>
      </p:pic>
      <p:pic>
        <p:nvPicPr>
          <p:cNvPr id="7" name="Picture 6">
            <a:extLst>
              <a:ext uri="{FF2B5EF4-FFF2-40B4-BE49-F238E27FC236}">
                <a16:creationId xmlns:a16="http://schemas.microsoft.com/office/drawing/2014/main" id="{A0F85139-216D-4D61-864C-8AC07B3D920A}"/>
              </a:ext>
            </a:extLst>
          </p:cNvPr>
          <p:cNvPicPr>
            <a:picLocks noChangeAspect="1"/>
          </p:cNvPicPr>
          <p:nvPr/>
        </p:nvPicPr>
        <p:blipFill>
          <a:blip r:embed="rId3"/>
          <a:stretch>
            <a:fillRect/>
          </a:stretch>
        </p:blipFill>
        <p:spPr>
          <a:xfrm>
            <a:off x="5725324" y="1422599"/>
            <a:ext cx="5496692" cy="4486901"/>
          </a:xfrm>
          <a:prstGeom prst="rect">
            <a:avLst/>
          </a:prstGeom>
        </p:spPr>
      </p:pic>
    </p:spTree>
    <p:extLst>
      <p:ext uri="{BB962C8B-B14F-4D97-AF65-F5344CB8AC3E}">
        <p14:creationId xmlns:p14="http://schemas.microsoft.com/office/powerpoint/2010/main" val="1678536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59BD-7ED2-4431-B538-60CC6A4B4F3D}"/>
              </a:ext>
            </a:extLst>
          </p:cNvPr>
          <p:cNvSpPr>
            <a:spLocks noGrp="1"/>
          </p:cNvSpPr>
          <p:nvPr>
            <p:ph type="title"/>
          </p:nvPr>
        </p:nvSpPr>
        <p:spPr/>
        <p:txBody>
          <a:bodyPr/>
          <a:lstStyle/>
          <a:p>
            <a:r>
              <a:rPr lang="en-US" dirty="0"/>
              <a:t>Practice questions</a:t>
            </a:r>
          </a:p>
        </p:txBody>
      </p:sp>
      <p:sp>
        <p:nvSpPr>
          <p:cNvPr id="3" name="Content Placeholder 2">
            <a:extLst>
              <a:ext uri="{FF2B5EF4-FFF2-40B4-BE49-F238E27FC236}">
                <a16:creationId xmlns:a16="http://schemas.microsoft.com/office/drawing/2014/main" id="{8E17790E-920E-41BD-B361-4E57566D0AFF}"/>
              </a:ext>
            </a:extLst>
          </p:cNvPr>
          <p:cNvSpPr>
            <a:spLocks noGrp="1"/>
          </p:cNvSpPr>
          <p:nvPr>
            <p:ph idx="1"/>
          </p:nvPr>
        </p:nvSpPr>
        <p:spPr>
          <a:xfrm>
            <a:off x="838200" y="1627221"/>
            <a:ext cx="10515600" cy="4351338"/>
          </a:xfrm>
        </p:spPr>
        <p:txBody>
          <a:bodyPr/>
          <a:lstStyle/>
          <a:p>
            <a:r>
              <a:rPr lang="en-US" dirty="0"/>
              <a:t>You may be wondering what quiz/exam questions on this content might be like…</a:t>
            </a:r>
          </a:p>
          <a:p>
            <a:r>
              <a:rPr lang="en-US" dirty="0"/>
              <a:t>The remaining class time will be dedicated to having you work on two practice problems.</a:t>
            </a:r>
          </a:p>
          <a:p>
            <a:r>
              <a:rPr lang="en-US" dirty="0"/>
              <a:t>One question on Yang, one on Palmer et al.</a:t>
            </a:r>
          </a:p>
          <a:p>
            <a:r>
              <a:rPr lang="en-US" dirty="0"/>
              <a:t>If you want feedback on these practice problems, then please submit by Sunday.</a:t>
            </a:r>
          </a:p>
        </p:txBody>
      </p:sp>
    </p:spTree>
    <p:extLst>
      <p:ext uri="{BB962C8B-B14F-4D97-AF65-F5344CB8AC3E}">
        <p14:creationId xmlns:p14="http://schemas.microsoft.com/office/powerpoint/2010/main" val="357753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59BD-7ED2-4431-B538-60CC6A4B4F3D}"/>
              </a:ext>
            </a:extLst>
          </p:cNvPr>
          <p:cNvSpPr>
            <a:spLocks noGrp="1"/>
          </p:cNvSpPr>
          <p:nvPr>
            <p:ph type="title"/>
          </p:nvPr>
        </p:nvSpPr>
        <p:spPr/>
        <p:txBody>
          <a:bodyPr/>
          <a:lstStyle/>
          <a:p>
            <a:r>
              <a:rPr lang="en-US" dirty="0"/>
              <a:t>Practice questions</a:t>
            </a:r>
          </a:p>
        </p:txBody>
      </p:sp>
      <p:sp>
        <p:nvSpPr>
          <p:cNvPr id="3" name="Content Placeholder 2">
            <a:extLst>
              <a:ext uri="{FF2B5EF4-FFF2-40B4-BE49-F238E27FC236}">
                <a16:creationId xmlns:a16="http://schemas.microsoft.com/office/drawing/2014/main" id="{8E17790E-920E-41BD-B361-4E57566D0AFF}"/>
              </a:ext>
            </a:extLst>
          </p:cNvPr>
          <p:cNvSpPr>
            <a:spLocks noGrp="1"/>
          </p:cNvSpPr>
          <p:nvPr>
            <p:ph idx="1"/>
          </p:nvPr>
        </p:nvSpPr>
        <p:spPr/>
        <p:txBody>
          <a:bodyPr/>
          <a:lstStyle/>
          <a:p>
            <a:r>
              <a:rPr lang="en-US" dirty="0"/>
              <a:t>For those on Zoom: I will randomize you into breakout rooms now and you can submit the answers as a group.</a:t>
            </a:r>
          </a:p>
          <a:p>
            <a:r>
              <a:rPr lang="en-US" dirty="0"/>
              <a:t>For those in person: you can either:</a:t>
            </a:r>
          </a:p>
          <a:p>
            <a:pPr lvl="1"/>
            <a:r>
              <a:rPr lang="en-US" dirty="0"/>
              <a:t>A) Form physically distanced groups in this classroom</a:t>
            </a:r>
          </a:p>
          <a:p>
            <a:pPr lvl="1"/>
            <a:r>
              <a:rPr lang="en-US" dirty="0"/>
              <a:t>B) Form physically distanced groups elsewhere (e.g., go outside)</a:t>
            </a:r>
          </a:p>
          <a:p>
            <a:pPr lvl="1"/>
            <a:r>
              <a:rPr lang="en-US" dirty="0"/>
              <a:t>C) Plan to collaborate at another time, either online or in-person</a:t>
            </a:r>
          </a:p>
          <a:p>
            <a:r>
              <a:rPr lang="en-US" dirty="0"/>
              <a:t>I will hang here in person / on Zoom in case anyone has any questions.</a:t>
            </a:r>
          </a:p>
          <a:p>
            <a:r>
              <a:rPr lang="en-US" dirty="0"/>
              <a:t>Thanks everyone!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84732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8F16-66CF-4701-919B-3097600A9A01}"/>
              </a:ext>
            </a:extLst>
          </p:cNvPr>
          <p:cNvSpPr>
            <a:spLocks noGrp="1"/>
          </p:cNvSpPr>
          <p:nvPr>
            <p:ph type="title"/>
          </p:nvPr>
        </p:nvSpPr>
        <p:spPr/>
        <p:txBody>
          <a:bodyPr/>
          <a:lstStyle/>
          <a:p>
            <a:r>
              <a:rPr lang="en-US" dirty="0"/>
              <a:t>Yang – Labor markets and recidivism</a:t>
            </a:r>
          </a:p>
        </p:txBody>
      </p:sp>
      <p:sp>
        <p:nvSpPr>
          <p:cNvPr id="3" name="Content Placeholder 2">
            <a:extLst>
              <a:ext uri="{FF2B5EF4-FFF2-40B4-BE49-F238E27FC236}">
                <a16:creationId xmlns:a16="http://schemas.microsoft.com/office/drawing/2014/main" id="{4E2AF338-5B80-433E-A8BC-A681DD04C61F}"/>
              </a:ext>
            </a:extLst>
          </p:cNvPr>
          <p:cNvSpPr>
            <a:spLocks noGrp="1"/>
          </p:cNvSpPr>
          <p:nvPr>
            <p:ph idx="1"/>
          </p:nvPr>
        </p:nvSpPr>
        <p:spPr>
          <a:xfrm>
            <a:off x="838200" y="1690688"/>
            <a:ext cx="10515600" cy="4351338"/>
          </a:xfrm>
        </p:spPr>
        <p:txBody>
          <a:bodyPr/>
          <a:lstStyle/>
          <a:p>
            <a:pPr algn="l"/>
            <a:r>
              <a:rPr lang="en-US" dirty="0"/>
              <a:t>Abstract: “</a:t>
            </a:r>
            <a:r>
              <a:rPr lang="en-US" b="0" i="0" u="none" strike="noStrike" baseline="0" dirty="0">
                <a:latin typeface="Gulliver"/>
              </a:rPr>
              <a:t>This paper estimates the impact of local labor market conditions on criminal recidivism using administrative prison records on four million offenders released from 43 states between 2000 and 2013. Exploiting the timing of each offender’s release from prison, I find that being released to a county with higher low-skilled wages significantly decreases the risk of recidivism. The impact of higher wages on recidivism is larger for both black offenders and first-time offenders, and in sectors that report being more willing to hire ex-offenders. These results are robust to individual- and county-level controls, such as policing and corrections activity, and do not appear to be driven by changes in the composition of released offenders during good or bad economic times.</a:t>
            </a:r>
            <a:r>
              <a:rPr lang="en-US" dirty="0"/>
              <a:t>”</a:t>
            </a:r>
          </a:p>
        </p:txBody>
      </p:sp>
    </p:spTree>
    <p:extLst>
      <p:ext uri="{BB962C8B-B14F-4D97-AF65-F5344CB8AC3E}">
        <p14:creationId xmlns:p14="http://schemas.microsoft.com/office/powerpoint/2010/main" val="15697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8F16-66CF-4701-919B-3097600A9A01}"/>
              </a:ext>
            </a:extLst>
          </p:cNvPr>
          <p:cNvSpPr>
            <a:spLocks noGrp="1"/>
          </p:cNvSpPr>
          <p:nvPr>
            <p:ph type="title"/>
          </p:nvPr>
        </p:nvSpPr>
        <p:spPr/>
        <p:txBody>
          <a:bodyPr/>
          <a:lstStyle/>
          <a:p>
            <a:r>
              <a:rPr lang="en-US" dirty="0"/>
              <a:t>Yang – Labor markets and recidivism</a:t>
            </a:r>
          </a:p>
        </p:txBody>
      </p:sp>
      <p:sp>
        <p:nvSpPr>
          <p:cNvPr id="3" name="Content Placeholder 2">
            <a:extLst>
              <a:ext uri="{FF2B5EF4-FFF2-40B4-BE49-F238E27FC236}">
                <a16:creationId xmlns:a16="http://schemas.microsoft.com/office/drawing/2014/main" id="{4E2AF338-5B80-433E-A8BC-A681DD04C61F}"/>
              </a:ext>
            </a:extLst>
          </p:cNvPr>
          <p:cNvSpPr>
            <a:spLocks noGrp="1"/>
          </p:cNvSpPr>
          <p:nvPr>
            <p:ph idx="1"/>
          </p:nvPr>
        </p:nvSpPr>
        <p:spPr>
          <a:xfrm>
            <a:off x="838200" y="1690688"/>
            <a:ext cx="3332584" cy="4351338"/>
          </a:xfrm>
        </p:spPr>
        <p:txBody>
          <a:bodyPr/>
          <a:lstStyle/>
          <a:p>
            <a:pPr algn="l"/>
            <a:r>
              <a:rPr lang="en-US" dirty="0"/>
              <a:t>This is a summary statistics table showing you what her data looks like.</a:t>
            </a:r>
          </a:p>
          <a:p>
            <a:pPr algn="l"/>
            <a:r>
              <a:rPr lang="en-US" dirty="0"/>
              <a:t>This one shows facts about how often people return to prison (recidivate)</a:t>
            </a:r>
          </a:p>
        </p:txBody>
      </p:sp>
      <p:pic>
        <p:nvPicPr>
          <p:cNvPr id="5" name="Picture 4">
            <a:extLst>
              <a:ext uri="{FF2B5EF4-FFF2-40B4-BE49-F238E27FC236}">
                <a16:creationId xmlns:a16="http://schemas.microsoft.com/office/drawing/2014/main" id="{1012CEEA-1859-43AE-BB7E-BE7F8DD0A01F}"/>
              </a:ext>
            </a:extLst>
          </p:cNvPr>
          <p:cNvPicPr>
            <a:picLocks noChangeAspect="1"/>
          </p:cNvPicPr>
          <p:nvPr/>
        </p:nvPicPr>
        <p:blipFill>
          <a:blip r:embed="rId2"/>
          <a:stretch>
            <a:fillRect/>
          </a:stretch>
        </p:blipFill>
        <p:spPr>
          <a:xfrm>
            <a:off x="4428042" y="1278766"/>
            <a:ext cx="7763958" cy="4972744"/>
          </a:xfrm>
          <a:prstGeom prst="rect">
            <a:avLst/>
          </a:prstGeom>
        </p:spPr>
      </p:pic>
    </p:spTree>
    <p:extLst>
      <p:ext uri="{BB962C8B-B14F-4D97-AF65-F5344CB8AC3E}">
        <p14:creationId xmlns:p14="http://schemas.microsoft.com/office/powerpoint/2010/main" val="269311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8F16-66CF-4701-919B-3097600A9A01}"/>
              </a:ext>
            </a:extLst>
          </p:cNvPr>
          <p:cNvSpPr>
            <a:spLocks noGrp="1"/>
          </p:cNvSpPr>
          <p:nvPr>
            <p:ph type="title"/>
          </p:nvPr>
        </p:nvSpPr>
        <p:spPr/>
        <p:txBody>
          <a:bodyPr/>
          <a:lstStyle/>
          <a:p>
            <a:r>
              <a:rPr lang="en-US" sz="2800" dirty="0"/>
              <a:t>Yang – Labor markets and recidivism</a:t>
            </a:r>
          </a:p>
        </p:txBody>
      </p:sp>
      <p:sp>
        <p:nvSpPr>
          <p:cNvPr id="3" name="Content Placeholder 2">
            <a:extLst>
              <a:ext uri="{FF2B5EF4-FFF2-40B4-BE49-F238E27FC236}">
                <a16:creationId xmlns:a16="http://schemas.microsoft.com/office/drawing/2014/main" id="{4E2AF338-5B80-433E-A8BC-A681DD04C61F}"/>
              </a:ext>
            </a:extLst>
          </p:cNvPr>
          <p:cNvSpPr>
            <a:spLocks noGrp="1"/>
          </p:cNvSpPr>
          <p:nvPr>
            <p:ph idx="1"/>
          </p:nvPr>
        </p:nvSpPr>
        <p:spPr>
          <a:xfrm>
            <a:off x="838200" y="1690688"/>
            <a:ext cx="7074159" cy="4000985"/>
          </a:xfrm>
        </p:spPr>
        <p:txBody>
          <a:bodyPr/>
          <a:lstStyle/>
          <a:p>
            <a:pPr algn="l"/>
            <a:r>
              <a:rPr lang="en-US" dirty="0"/>
              <a:t>This is another summary statistics table, showing what her sample looks like.</a:t>
            </a:r>
          </a:p>
          <a:p>
            <a:pPr algn="l"/>
            <a:r>
              <a:rPr lang="en-US" dirty="0"/>
              <a:t>E.g., what is the demographic and educational make-up of her sample?</a:t>
            </a:r>
          </a:p>
          <a:p>
            <a:pPr algn="l"/>
            <a:r>
              <a:rPr lang="en-US" dirty="0"/>
              <a:t>What kind of offenses were committed?</a:t>
            </a:r>
          </a:p>
        </p:txBody>
      </p:sp>
      <p:pic>
        <p:nvPicPr>
          <p:cNvPr id="5" name="Picture 4">
            <a:extLst>
              <a:ext uri="{FF2B5EF4-FFF2-40B4-BE49-F238E27FC236}">
                <a16:creationId xmlns:a16="http://schemas.microsoft.com/office/drawing/2014/main" id="{AB06D712-E733-41BD-AAD9-3CACAA96E456}"/>
              </a:ext>
            </a:extLst>
          </p:cNvPr>
          <p:cNvPicPr>
            <a:picLocks noChangeAspect="1"/>
          </p:cNvPicPr>
          <p:nvPr/>
        </p:nvPicPr>
        <p:blipFill>
          <a:blip r:embed="rId2"/>
          <a:stretch>
            <a:fillRect/>
          </a:stretch>
        </p:blipFill>
        <p:spPr>
          <a:xfrm>
            <a:off x="8538329" y="0"/>
            <a:ext cx="3653671" cy="6858000"/>
          </a:xfrm>
          <a:prstGeom prst="rect">
            <a:avLst/>
          </a:prstGeom>
        </p:spPr>
      </p:pic>
    </p:spTree>
    <p:extLst>
      <p:ext uri="{BB962C8B-B14F-4D97-AF65-F5344CB8AC3E}">
        <p14:creationId xmlns:p14="http://schemas.microsoft.com/office/powerpoint/2010/main" val="175109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FE9A-B00F-44AE-AE1E-7D6588E66DEB}"/>
              </a:ext>
            </a:extLst>
          </p:cNvPr>
          <p:cNvSpPr>
            <a:spLocks noGrp="1"/>
          </p:cNvSpPr>
          <p:nvPr>
            <p:ph type="title"/>
          </p:nvPr>
        </p:nvSpPr>
        <p:spPr/>
        <p:txBody>
          <a:bodyPr/>
          <a:lstStyle/>
          <a:p>
            <a:r>
              <a:rPr lang="en-US" dirty="0"/>
              <a:t>Yang – Labor markets and recidivism</a:t>
            </a:r>
          </a:p>
        </p:txBody>
      </p:sp>
      <p:sp>
        <p:nvSpPr>
          <p:cNvPr id="3" name="Content Placeholder 2">
            <a:extLst>
              <a:ext uri="{FF2B5EF4-FFF2-40B4-BE49-F238E27FC236}">
                <a16:creationId xmlns:a16="http://schemas.microsoft.com/office/drawing/2014/main" id="{12BB6A6F-CA5D-46F2-A8E1-A4E555A62D76}"/>
              </a:ext>
            </a:extLst>
          </p:cNvPr>
          <p:cNvSpPr>
            <a:spLocks noGrp="1"/>
          </p:cNvSpPr>
          <p:nvPr>
            <p:ph idx="1"/>
          </p:nvPr>
        </p:nvSpPr>
        <p:spPr>
          <a:xfrm>
            <a:off x="838200" y="1512359"/>
            <a:ext cx="10515600" cy="4351338"/>
          </a:xfrm>
        </p:spPr>
        <p:txBody>
          <a:bodyPr/>
          <a:lstStyle/>
          <a:p>
            <a:r>
              <a:rPr lang="en-US" dirty="0"/>
              <a:t>Yang’s general approach is a version of a difference-in-differences.</a:t>
            </a:r>
          </a:p>
          <a:p>
            <a:r>
              <a:rPr lang="en-US" dirty="0"/>
              <a:t>The idea to compare people released from prison </a:t>
            </a:r>
            <a:r>
              <a:rPr lang="en-US" i="1" dirty="0"/>
              <a:t>in the same county </a:t>
            </a:r>
            <a:r>
              <a:rPr lang="en-US" dirty="0"/>
              <a:t>in good economic conditions versus bad economic conditions.</a:t>
            </a:r>
          </a:p>
          <a:p>
            <a:r>
              <a:rPr lang="en-US" dirty="0"/>
              <a:t>Yang measures economic conditions through wages in low skilled jobs.</a:t>
            </a:r>
          </a:p>
          <a:p>
            <a:r>
              <a:rPr lang="en-US" dirty="0"/>
              <a:t>These are the jobs that are most likely to hire those with criminal records.</a:t>
            </a:r>
          </a:p>
        </p:txBody>
      </p:sp>
    </p:spTree>
    <p:extLst>
      <p:ext uri="{BB962C8B-B14F-4D97-AF65-F5344CB8AC3E}">
        <p14:creationId xmlns:p14="http://schemas.microsoft.com/office/powerpoint/2010/main" val="47360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FE9A-B00F-44AE-AE1E-7D6588E66DEB}"/>
              </a:ext>
            </a:extLst>
          </p:cNvPr>
          <p:cNvSpPr>
            <a:spLocks noGrp="1"/>
          </p:cNvSpPr>
          <p:nvPr>
            <p:ph type="title"/>
          </p:nvPr>
        </p:nvSpPr>
        <p:spPr/>
        <p:txBody>
          <a:bodyPr/>
          <a:lstStyle/>
          <a:p>
            <a:r>
              <a:rPr lang="en-US" dirty="0"/>
              <a:t>Yang – Labor markets and recidivism</a:t>
            </a:r>
          </a:p>
        </p:txBody>
      </p:sp>
      <p:sp>
        <p:nvSpPr>
          <p:cNvPr id="3" name="Content Placeholder 2">
            <a:extLst>
              <a:ext uri="{FF2B5EF4-FFF2-40B4-BE49-F238E27FC236}">
                <a16:creationId xmlns:a16="http://schemas.microsoft.com/office/drawing/2014/main" id="{12BB6A6F-CA5D-46F2-A8E1-A4E555A62D76}"/>
              </a:ext>
            </a:extLst>
          </p:cNvPr>
          <p:cNvSpPr>
            <a:spLocks noGrp="1"/>
          </p:cNvSpPr>
          <p:nvPr>
            <p:ph idx="1"/>
          </p:nvPr>
        </p:nvSpPr>
        <p:spPr>
          <a:xfrm>
            <a:off x="838200" y="1512359"/>
            <a:ext cx="10515600" cy="4351338"/>
          </a:xfrm>
        </p:spPr>
        <p:txBody>
          <a:bodyPr/>
          <a:lstStyle/>
          <a:p>
            <a:pPr marL="0" indent="0">
              <a:buNone/>
            </a:pPr>
            <a:endParaRPr lang="en-US" dirty="0"/>
          </a:p>
          <a:p>
            <a:r>
              <a:rPr lang="en-US" dirty="0"/>
              <a:t>By looking at people within the same county, during times with higher vs. lower wages, it removes any bias for the fixed differences between counties</a:t>
            </a:r>
          </a:p>
          <a:p>
            <a:pPr lvl="1"/>
            <a:r>
              <a:rPr lang="en-US" dirty="0"/>
              <a:t>Recidivism rates and other factors may be different between counties.</a:t>
            </a:r>
          </a:p>
          <a:p>
            <a:r>
              <a:rPr lang="en-US" dirty="0"/>
              <a:t>Comparisons between, rather than within counties would be more of an “apples to oranges” comparison.</a:t>
            </a:r>
          </a:p>
          <a:p>
            <a:r>
              <a:rPr lang="en-US" dirty="0"/>
              <a:t>Like other DiD examples, where there are fixed differences that exist between groups.</a:t>
            </a:r>
          </a:p>
        </p:txBody>
      </p:sp>
    </p:spTree>
    <p:extLst>
      <p:ext uri="{BB962C8B-B14F-4D97-AF65-F5344CB8AC3E}">
        <p14:creationId xmlns:p14="http://schemas.microsoft.com/office/powerpoint/2010/main" val="396661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FE9A-B00F-44AE-AE1E-7D6588E66DEB}"/>
              </a:ext>
            </a:extLst>
          </p:cNvPr>
          <p:cNvSpPr>
            <a:spLocks noGrp="1"/>
          </p:cNvSpPr>
          <p:nvPr>
            <p:ph type="title"/>
          </p:nvPr>
        </p:nvSpPr>
        <p:spPr/>
        <p:txBody>
          <a:bodyPr/>
          <a:lstStyle/>
          <a:p>
            <a:r>
              <a:rPr lang="en-US" dirty="0"/>
              <a:t>Yang – Labor markets and recidivism</a:t>
            </a:r>
          </a:p>
        </p:txBody>
      </p:sp>
      <p:sp>
        <p:nvSpPr>
          <p:cNvPr id="3" name="Content Placeholder 2">
            <a:extLst>
              <a:ext uri="{FF2B5EF4-FFF2-40B4-BE49-F238E27FC236}">
                <a16:creationId xmlns:a16="http://schemas.microsoft.com/office/drawing/2014/main" id="{12BB6A6F-CA5D-46F2-A8E1-A4E555A62D76}"/>
              </a:ext>
            </a:extLst>
          </p:cNvPr>
          <p:cNvSpPr>
            <a:spLocks noGrp="1"/>
          </p:cNvSpPr>
          <p:nvPr>
            <p:ph idx="1"/>
          </p:nvPr>
        </p:nvSpPr>
        <p:spPr>
          <a:xfrm>
            <a:off x="838200" y="1512359"/>
            <a:ext cx="10515600" cy="4351338"/>
          </a:xfrm>
        </p:spPr>
        <p:txBody>
          <a:bodyPr/>
          <a:lstStyle/>
          <a:p>
            <a:r>
              <a:rPr lang="en-US" dirty="0"/>
              <a:t>An assumption is required for Yang’s approach to provide an unbiased estimate of the causal effect of local economic conditions on crime.</a:t>
            </a:r>
          </a:p>
          <a:p>
            <a:r>
              <a:rPr lang="en-US" dirty="0"/>
              <a:t>The assumption is that when comparing those within the same county in good and bad economic times, there are no differences other than the different economic circumstances.</a:t>
            </a:r>
          </a:p>
          <a:p>
            <a:r>
              <a:rPr lang="en-US" dirty="0"/>
              <a:t>The ideal would be like a randomized control trial (RCT) -&gt; higher/lower wages are randomly assigned over time.</a:t>
            </a:r>
          </a:p>
          <a:p>
            <a:endParaRPr lang="en-US" dirty="0"/>
          </a:p>
        </p:txBody>
      </p:sp>
    </p:spTree>
    <p:extLst>
      <p:ext uri="{BB962C8B-B14F-4D97-AF65-F5344CB8AC3E}">
        <p14:creationId xmlns:p14="http://schemas.microsoft.com/office/powerpoint/2010/main" val="279050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FE9A-B00F-44AE-AE1E-7D6588E66DEB}"/>
              </a:ext>
            </a:extLst>
          </p:cNvPr>
          <p:cNvSpPr>
            <a:spLocks noGrp="1"/>
          </p:cNvSpPr>
          <p:nvPr>
            <p:ph type="title"/>
          </p:nvPr>
        </p:nvSpPr>
        <p:spPr/>
        <p:txBody>
          <a:bodyPr/>
          <a:lstStyle/>
          <a:p>
            <a:r>
              <a:rPr lang="en-US" dirty="0"/>
              <a:t>Yang – Labor markets and recidivism</a:t>
            </a:r>
          </a:p>
        </p:txBody>
      </p:sp>
      <p:sp>
        <p:nvSpPr>
          <p:cNvPr id="3" name="Content Placeholder 2">
            <a:extLst>
              <a:ext uri="{FF2B5EF4-FFF2-40B4-BE49-F238E27FC236}">
                <a16:creationId xmlns:a16="http://schemas.microsoft.com/office/drawing/2014/main" id="{12BB6A6F-CA5D-46F2-A8E1-A4E555A62D76}"/>
              </a:ext>
            </a:extLst>
          </p:cNvPr>
          <p:cNvSpPr>
            <a:spLocks noGrp="1"/>
          </p:cNvSpPr>
          <p:nvPr>
            <p:ph idx="1"/>
          </p:nvPr>
        </p:nvSpPr>
        <p:spPr>
          <a:xfrm>
            <a:off x="838200" y="1512359"/>
            <a:ext cx="10515600" cy="4351338"/>
          </a:xfrm>
        </p:spPr>
        <p:txBody>
          <a:bodyPr/>
          <a:lstStyle/>
          <a:p>
            <a:r>
              <a:rPr lang="en-US" dirty="0"/>
              <a:t>Obviously, that’s not possible.</a:t>
            </a:r>
          </a:p>
          <a:p>
            <a:r>
              <a:rPr lang="en-US" dirty="0"/>
              <a:t>But hopefully there are no important differences between good and bad economic times other than the economy.</a:t>
            </a:r>
          </a:p>
          <a:p>
            <a:r>
              <a:rPr lang="en-US" dirty="0"/>
              <a:t>Otherwise the treatment and control groups would be different.</a:t>
            </a:r>
          </a:p>
          <a:p>
            <a:r>
              <a:rPr lang="en-US" dirty="0"/>
              <a:t>The key example of possible differences are that the types of people released during good economic times, within the same county, could differ from those released during bad economic times, within the same county.</a:t>
            </a:r>
          </a:p>
          <a:p>
            <a:r>
              <a:rPr lang="en-US" dirty="0"/>
              <a:t>While some of this can be controlled for in the regression analysis (i.e. control variables), any differences that are not controlled for could cause bias.</a:t>
            </a:r>
          </a:p>
          <a:p>
            <a:endParaRPr lang="en-US" dirty="0"/>
          </a:p>
        </p:txBody>
      </p:sp>
    </p:spTree>
    <p:extLst>
      <p:ext uri="{BB962C8B-B14F-4D97-AF65-F5344CB8AC3E}">
        <p14:creationId xmlns:p14="http://schemas.microsoft.com/office/powerpoint/2010/main" val="3185743398"/>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TotalTime>
  <Words>1517</Words>
  <Application>Microsoft Office PowerPoint</Application>
  <PresentationFormat>Widescreen</PresentationFormat>
  <Paragraphs>100</Paragraphs>
  <Slides>24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AdvTT5235d5a9</vt:lpstr>
      <vt:lpstr>AdvTT5235d5a9+20</vt:lpstr>
      <vt:lpstr>AdvTT5235d5a9+fb</vt:lpstr>
      <vt:lpstr>Arial</vt:lpstr>
      <vt:lpstr>Calibri</vt:lpstr>
      <vt:lpstr>Century Gothic</vt:lpstr>
      <vt:lpstr>Gulliver</vt:lpstr>
      <vt:lpstr>URWPalladioL-Bold</vt:lpstr>
      <vt:lpstr>URWPalladioL-Roma</vt:lpstr>
      <vt:lpstr>URWPalladioL-Roma-Slant_167</vt:lpstr>
      <vt:lpstr>Office Theme</vt:lpstr>
      <vt:lpstr>PowerPoint Presentation</vt:lpstr>
      <vt:lpstr>Plan for today</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Yang – Labor markets and recidivism</vt:lpstr>
      <vt:lpstr>Palmer et al – Emergency assistance on crime</vt:lpstr>
      <vt:lpstr>Palmer et al – Emergency assistance on crime</vt:lpstr>
      <vt:lpstr>Palmer et al – Emergency assistance on crime</vt:lpstr>
      <vt:lpstr>Palmer et al – Emergency assistance and Crime</vt:lpstr>
      <vt:lpstr>Palmer et al – Emergency assistance and Crime</vt:lpstr>
      <vt:lpstr>Palmer et al – Emergency assistance and Crime</vt:lpstr>
      <vt:lpstr>Palmer et al – Emergency assistance and Crime</vt:lpstr>
      <vt:lpstr>Palmer et al – Emergency assistance and Crime</vt:lpstr>
      <vt:lpstr>Palmer et al – Emergency assistance and Crime</vt:lpstr>
      <vt:lpstr>Palmer et al – Emergency assistance and Crime</vt:lpstr>
      <vt:lpstr>Practice questions</vt:lpstr>
      <vt:lpstr>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131</cp:revision>
  <cp:lastPrinted>2017-03-15T17:14:36Z</cp:lastPrinted>
  <dcterms:created xsi:type="dcterms:W3CDTF">2017-02-22T17:33:23Z</dcterms:created>
  <dcterms:modified xsi:type="dcterms:W3CDTF">2021-10-12T23:01:14Z</dcterms:modified>
</cp:coreProperties>
</file>