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9" r:id="rId2"/>
    <p:sldId id="273" r:id="rId3"/>
    <p:sldId id="274" r:id="rId4"/>
    <p:sldId id="275" r:id="rId5"/>
    <p:sldId id="276" r:id="rId6"/>
    <p:sldId id="278" r:id="rId7"/>
    <p:sldId id="279" r:id="rId8"/>
    <p:sldId id="280" r:id="rId9"/>
    <p:sldId id="281" r:id="rId10"/>
    <p:sldId id="277" r:id="rId11"/>
    <p:sldId id="285" r:id="rId12"/>
    <p:sldId id="284" r:id="rId13"/>
    <p:sldId id="282" r:id="rId14"/>
    <p:sldId id="283" r:id="rId15"/>
    <p:sldId id="286" r:id="rId16"/>
    <p:sldId id="288" r:id="rId17"/>
    <p:sldId id="289" r:id="rId18"/>
    <p:sldId id="290" r:id="rId19"/>
    <p:sldId id="291" r:id="rId20"/>
    <p:sldId id="292" r:id="rId21"/>
    <p:sldId id="293" r:id="rId22"/>
    <p:sldId id="294" r:id="rId23"/>
    <p:sldId id="287" r:id="rId24"/>
    <p:sldId id="295" r:id="rId25"/>
    <p:sldId id="296" r:id="rId26"/>
    <p:sldId id="297" r:id="rId27"/>
    <p:sldId id="299" r:id="rId28"/>
    <p:sldId id="298" r:id="rId29"/>
    <p:sldId id="300" r:id="rId30"/>
    <p:sldId id="301" r:id="rId31"/>
    <p:sldId id="302" r:id="rId32"/>
    <p:sldId id="303" r:id="rId33"/>
    <p:sldId id="304"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11/11/2020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267182" y="839787"/>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Effects of incarceration on recidivism and labor market outcomes</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0F8B-64B0-4E18-811F-F528DC09D690}"/>
              </a:ext>
            </a:extLst>
          </p:cNvPr>
          <p:cNvSpPr>
            <a:spLocks noGrp="1"/>
          </p:cNvSpPr>
          <p:nvPr>
            <p:ph type="title"/>
          </p:nvPr>
        </p:nvSpPr>
        <p:spPr/>
        <p:txBody>
          <a:bodyPr/>
          <a:lstStyle/>
          <a:p>
            <a:r>
              <a:rPr lang="en-US" dirty="0" err="1"/>
              <a:t>Bhuller</a:t>
            </a:r>
            <a:r>
              <a:rPr lang="en-US" dirty="0"/>
              <a:t> et al. (2016)</a:t>
            </a:r>
          </a:p>
        </p:txBody>
      </p:sp>
      <p:sp>
        <p:nvSpPr>
          <p:cNvPr id="3" name="Content Placeholder 2">
            <a:extLst>
              <a:ext uri="{FF2B5EF4-FFF2-40B4-BE49-F238E27FC236}">
                <a16:creationId xmlns:a16="http://schemas.microsoft.com/office/drawing/2014/main" id="{EBFACE86-5E63-45DA-954B-8B4323964195}"/>
              </a:ext>
            </a:extLst>
          </p:cNvPr>
          <p:cNvSpPr>
            <a:spLocks noGrp="1"/>
          </p:cNvSpPr>
          <p:nvPr>
            <p:ph idx="1"/>
          </p:nvPr>
        </p:nvSpPr>
        <p:spPr/>
        <p:txBody>
          <a:bodyPr/>
          <a:lstStyle/>
          <a:p>
            <a:pPr marL="0" indent="0" algn="l">
              <a:buNone/>
            </a:pPr>
            <a:r>
              <a:rPr lang="en-US" sz="1800" b="1" i="0" u="none" strike="noStrike" baseline="0" dirty="0">
                <a:latin typeface="Times New Roman" panose="02020603050405020304" pitchFamily="18" charset="0"/>
              </a:rPr>
              <a:t>ABSTRACT: …</a:t>
            </a:r>
            <a:r>
              <a:rPr lang="en-US" sz="1800" b="0" i="0" u="none" strike="noStrike" baseline="0" dirty="0">
                <a:latin typeface="Times New Roman" panose="02020603050405020304" pitchFamily="18" charset="0"/>
              </a:rPr>
              <a:t>Exploring factors that may explain the preventive effect of incarceration, we find the decline in crime is driven by individuals who were not working prior to incarceration. </a:t>
            </a:r>
          </a:p>
          <a:p>
            <a:pPr marL="0" indent="0" algn="l">
              <a:buNone/>
            </a:pPr>
            <a:r>
              <a:rPr lang="en-US" sz="1800" b="0" i="0" u="none" strike="noStrike" baseline="0" dirty="0">
                <a:latin typeface="Times New Roman" panose="02020603050405020304" pitchFamily="18" charset="0"/>
              </a:rPr>
              <a:t>Among these individuals, imprisonment increases participation in programs directed at improving employability and reducing recidivism, and ultimately, raises employment and earnings while discouraging further criminal behavior. </a:t>
            </a:r>
          </a:p>
          <a:p>
            <a:pPr marL="0" indent="0" algn="l">
              <a:buNone/>
            </a:pPr>
            <a:r>
              <a:rPr lang="en-US" sz="1800" b="0" i="0" u="none" strike="noStrike" baseline="0" dirty="0">
                <a:latin typeface="Times New Roman" panose="02020603050405020304" pitchFamily="18" charset="0"/>
              </a:rPr>
              <a:t>Contrary to the widely embraced 'nothing works’ doctrine, these findings demonstrate that time spent in prison with a focus on rehabilitation can indeed be preventive.</a:t>
            </a:r>
            <a:endParaRPr lang="en-US" dirty="0"/>
          </a:p>
        </p:txBody>
      </p:sp>
    </p:spTree>
    <p:extLst>
      <p:ext uri="{BB962C8B-B14F-4D97-AF65-F5344CB8AC3E}">
        <p14:creationId xmlns:p14="http://schemas.microsoft.com/office/powerpoint/2010/main" val="221216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1349-E82E-4185-BD73-99D36BCF4936}"/>
              </a:ext>
            </a:extLst>
          </p:cNvPr>
          <p:cNvSpPr>
            <a:spLocks noGrp="1"/>
          </p:cNvSpPr>
          <p:nvPr>
            <p:ph type="title"/>
          </p:nvPr>
        </p:nvSpPr>
        <p:spPr/>
        <p:txBody>
          <a:bodyPr/>
          <a:lstStyle/>
          <a:p>
            <a:r>
              <a:rPr lang="en-US" dirty="0"/>
              <a:t>Recap – Judge Fixed Effects</a:t>
            </a:r>
          </a:p>
        </p:txBody>
      </p:sp>
      <p:sp>
        <p:nvSpPr>
          <p:cNvPr id="3" name="Content Placeholder 2">
            <a:extLst>
              <a:ext uri="{FF2B5EF4-FFF2-40B4-BE49-F238E27FC236}">
                <a16:creationId xmlns:a16="http://schemas.microsoft.com/office/drawing/2014/main" id="{1C76A4CE-C7EC-4ED2-946E-FD37A04AE4BC}"/>
              </a:ext>
            </a:extLst>
          </p:cNvPr>
          <p:cNvSpPr>
            <a:spLocks noGrp="1"/>
          </p:cNvSpPr>
          <p:nvPr>
            <p:ph idx="1"/>
          </p:nvPr>
        </p:nvSpPr>
        <p:spPr/>
        <p:txBody>
          <a:bodyPr/>
          <a:lstStyle/>
          <a:p>
            <a:r>
              <a:rPr lang="en-US" dirty="0"/>
              <a:t>This is another paper that uses judge fixed effects.</a:t>
            </a:r>
          </a:p>
          <a:p>
            <a:r>
              <a:rPr lang="en-US" dirty="0"/>
              <a:t>What are those again?</a:t>
            </a:r>
          </a:p>
          <a:p>
            <a:r>
              <a:rPr lang="en-US" dirty="0"/>
              <a:t>The idea is to exploit the fact that, naturally, in the judicial process in their data, there is random assignment to judges.</a:t>
            </a:r>
          </a:p>
          <a:p>
            <a:r>
              <a:rPr lang="en-US" dirty="0"/>
              <a:t>Some judges are more lenient while others are more strict.</a:t>
            </a:r>
          </a:p>
          <a:p>
            <a:r>
              <a:rPr lang="en-US" dirty="0"/>
              <a:t>This random allocation of judges creates quasi-random assignment in incarceration.</a:t>
            </a:r>
          </a:p>
          <a:p>
            <a:r>
              <a:rPr lang="en-US" dirty="0"/>
              <a:t>I.e. some individuals get incarcerated (or not) just because they randomly got a strict (lenient) judge.</a:t>
            </a:r>
          </a:p>
        </p:txBody>
      </p:sp>
    </p:spTree>
    <p:extLst>
      <p:ext uri="{BB962C8B-B14F-4D97-AF65-F5344CB8AC3E}">
        <p14:creationId xmlns:p14="http://schemas.microsoft.com/office/powerpoint/2010/main" val="220436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3785652"/>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a:t>
            </a:r>
          </a:p>
          <a:p>
            <a:endParaRPr lang="en-US" sz="2400" dirty="0"/>
          </a:p>
        </p:txBody>
      </p:sp>
    </p:spTree>
    <p:extLst>
      <p:ext uri="{BB962C8B-B14F-4D97-AF65-F5344CB8AC3E}">
        <p14:creationId xmlns:p14="http://schemas.microsoft.com/office/powerpoint/2010/main" val="332072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55704-E455-47B6-8589-BFB6CF360BCB}"/>
              </a:ext>
            </a:extLst>
          </p:cNvPr>
          <p:cNvSpPr>
            <a:spLocks noGrp="1"/>
          </p:cNvSpPr>
          <p:nvPr>
            <p:ph idx="1"/>
          </p:nvPr>
        </p:nvSpPr>
        <p:spPr>
          <a:xfrm>
            <a:off x="7053943" y="233265"/>
            <a:ext cx="4935893" cy="5943698"/>
          </a:xfrm>
        </p:spPr>
        <p:txBody>
          <a:bodyPr/>
          <a:lstStyle/>
          <a:p>
            <a:r>
              <a:rPr lang="en-US" dirty="0"/>
              <a:t>Columns (1) and (2) show how demographics, type of crime, and past work and criminal history affect the probability that you become incarcerated.</a:t>
            </a:r>
          </a:p>
          <a:p>
            <a:r>
              <a:rPr lang="en-US" dirty="0"/>
              <a:t>Not surprisingly, those who are incarcerated and different from those who are not.</a:t>
            </a:r>
          </a:p>
          <a:p>
            <a:r>
              <a:rPr lang="en-US" dirty="0"/>
              <a:t>E.g., older, more likely to be male, single, without education, more likely to have done violent crime, and they have more criminal history.</a:t>
            </a:r>
          </a:p>
        </p:txBody>
      </p:sp>
      <p:pic>
        <p:nvPicPr>
          <p:cNvPr id="5" name="Picture 4">
            <a:extLst>
              <a:ext uri="{FF2B5EF4-FFF2-40B4-BE49-F238E27FC236}">
                <a16:creationId xmlns:a16="http://schemas.microsoft.com/office/drawing/2014/main" id="{56A7B82A-2BF1-4F20-B9AF-433B3A5538F9}"/>
              </a:ext>
            </a:extLst>
          </p:cNvPr>
          <p:cNvPicPr>
            <a:picLocks noChangeAspect="1"/>
          </p:cNvPicPr>
          <p:nvPr/>
        </p:nvPicPr>
        <p:blipFill>
          <a:blip r:embed="rId2"/>
          <a:stretch>
            <a:fillRect/>
          </a:stretch>
        </p:blipFill>
        <p:spPr>
          <a:xfrm>
            <a:off x="0" y="0"/>
            <a:ext cx="6947413" cy="6858000"/>
          </a:xfrm>
          <a:prstGeom prst="rect">
            <a:avLst/>
          </a:prstGeom>
        </p:spPr>
      </p:pic>
    </p:spTree>
    <p:extLst>
      <p:ext uri="{BB962C8B-B14F-4D97-AF65-F5344CB8AC3E}">
        <p14:creationId xmlns:p14="http://schemas.microsoft.com/office/powerpoint/2010/main" val="23917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55704-E455-47B6-8589-BFB6CF360BCB}"/>
              </a:ext>
            </a:extLst>
          </p:cNvPr>
          <p:cNvSpPr>
            <a:spLocks noGrp="1"/>
          </p:cNvSpPr>
          <p:nvPr>
            <p:ph idx="1"/>
          </p:nvPr>
        </p:nvSpPr>
        <p:spPr>
          <a:xfrm>
            <a:off x="7053943" y="233265"/>
            <a:ext cx="4935893" cy="5943698"/>
          </a:xfrm>
        </p:spPr>
        <p:txBody>
          <a:bodyPr/>
          <a:lstStyle/>
          <a:p>
            <a:r>
              <a:rPr lang="en-US" dirty="0"/>
              <a:t>Columns (3) and (4) show how these factors related to judge stringency.</a:t>
            </a:r>
          </a:p>
          <a:p>
            <a:r>
              <a:rPr lang="en-US" dirty="0"/>
              <a:t>What we want to see if judge stringency is as-good-as-random is that there are few statistically significant relationships between judge stringency and demographic, crime, or work and criminal history factors.</a:t>
            </a:r>
          </a:p>
          <a:p>
            <a:r>
              <a:rPr lang="en-US" dirty="0"/>
              <a:t>There is no association (nothing is statistically significant), so this strongly suggests that the assignment is as-good-as-random</a:t>
            </a:r>
          </a:p>
        </p:txBody>
      </p:sp>
      <p:pic>
        <p:nvPicPr>
          <p:cNvPr id="5" name="Picture 4">
            <a:extLst>
              <a:ext uri="{FF2B5EF4-FFF2-40B4-BE49-F238E27FC236}">
                <a16:creationId xmlns:a16="http://schemas.microsoft.com/office/drawing/2014/main" id="{56A7B82A-2BF1-4F20-B9AF-433B3A5538F9}"/>
              </a:ext>
            </a:extLst>
          </p:cNvPr>
          <p:cNvPicPr>
            <a:picLocks noChangeAspect="1"/>
          </p:cNvPicPr>
          <p:nvPr/>
        </p:nvPicPr>
        <p:blipFill>
          <a:blip r:embed="rId2"/>
          <a:stretch>
            <a:fillRect/>
          </a:stretch>
        </p:blipFill>
        <p:spPr>
          <a:xfrm>
            <a:off x="0" y="0"/>
            <a:ext cx="6947413" cy="6858000"/>
          </a:xfrm>
          <a:prstGeom prst="rect">
            <a:avLst/>
          </a:prstGeom>
        </p:spPr>
      </p:pic>
    </p:spTree>
    <p:extLst>
      <p:ext uri="{BB962C8B-B14F-4D97-AF65-F5344CB8AC3E}">
        <p14:creationId xmlns:p14="http://schemas.microsoft.com/office/powerpoint/2010/main" val="366650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F6DCD-B65F-4A2D-B882-D44F2B17A895}"/>
              </a:ext>
            </a:extLst>
          </p:cNvPr>
          <p:cNvSpPr>
            <a:spLocks noGrp="1"/>
          </p:cNvSpPr>
          <p:nvPr>
            <p:ph idx="1"/>
          </p:nvPr>
        </p:nvSpPr>
        <p:spPr>
          <a:xfrm>
            <a:off x="7361852" y="251927"/>
            <a:ext cx="4646645" cy="5925036"/>
          </a:xfrm>
        </p:spPr>
        <p:txBody>
          <a:bodyPr/>
          <a:lstStyle/>
          <a:p>
            <a:pPr marL="0" indent="0">
              <a:buNone/>
            </a:pPr>
            <a:r>
              <a:rPr lang="en-US" dirty="0"/>
              <a:t>This descriptive statistics table tells you about the general make-up of their sample of individuals who are either assigned to incarceration or not.</a:t>
            </a:r>
          </a:p>
          <a:p>
            <a:pPr marL="0" indent="0">
              <a:buNone/>
            </a:pPr>
            <a:endParaRPr lang="en-US" dirty="0"/>
          </a:p>
          <a:p>
            <a:pPr marL="0" indent="0">
              <a:buNone/>
            </a:pPr>
            <a:r>
              <a:rPr lang="en-US" dirty="0"/>
              <a:t>Defendants are more likely to be male, unmarried, have children, have low levels of education, have criminal history, and have low levels of employment history.</a:t>
            </a:r>
          </a:p>
        </p:txBody>
      </p:sp>
      <p:pic>
        <p:nvPicPr>
          <p:cNvPr id="5" name="Picture 4">
            <a:extLst>
              <a:ext uri="{FF2B5EF4-FFF2-40B4-BE49-F238E27FC236}">
                <a16:creationId xmlns:a16="http://schemas.microsoft.com/office/drawing/2014/main" id="{479AD9D4-7BEE-43BD-8BF6-48D05B1CBE6B}"/>
              </a:ext>
            </a:extLst>
          </p:cNvPr>
          <p:cNvPicPr>
            <a:picLocks noChangeAspect="1"/>
          </p:cNvPicPr>
          <p:nvPr/>
        </p:nvPicPr>
        <p:blipFill>
          <a:blip r:embed="rId2"/>
          <a:stretch>
            <a:fillRect/>
          </a:stretch>
        </p:blipFill>
        <p:spPr>
          <a:xfrm>
            <a:off x="0" y="-65314"/>
            <a:ext cx="7235851" cy="6858000"/>
          </a:xfrm>
          <a:prstGeom prst="rect">
            <a:avLst/>
          </a:prstGeom>
        </p:spPr>
      </p:pic>
    </p:spTree>
    <p:extLst>
      <p:ext uri="{BB962C8B-B14F-4D97-AF65-F5344CB8AC3E}">
        <p14:creationId xmlns:p14="http://schemas.microsoft.com/office/powerpoint/2010/main" val="74722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59540-A61D-47F7-9971-7A7E1E7535C8}"/>
              </a:ext>
            </a:extLst>
          </p:cNvPr>
          <p:cNvSpPr>
            <a:spLocks noGrp="1"/>
          </p:cNvSpPr>
          <p:nvPr>
            <p:ph type="title"/>
          </p:nvPr>
        </p:nvSpPr>
        <p:spPr/>
        <p:txBody>
          <a:bodyPr/>
          <a:lstStyle/>
          <a:p>
            <a:r>
              <a:rPr lang="en-US" dirty="0"/>
              <a:t>First stage – Does judge stringency affect incarceration?</a:t>
            </a:r>
          </a:p>
        </p:txBody>
      </p:sp>
      <p:sp>
        <p:nvSpPr>
          <p:cNvPr id="3" name="Content Placeholder 2">
            <a:extLst>
              <a:ext uri="{FF2B5EF4-FFF2-40B4-BE49-F238E27FC236}">
                <a16:creationId xmlns:a16="http://schemas.microsoft.com/office/drawing/2014/main" id="{0C23CA8A-6EFC-448B-A5CE-EFE8133EE292}"/>
              </a:ext>
            </a:extLst>
          </p:cNvPr>
          <p:cNvSpPr>
            <a:spLocks noGrp="1"/>
          </p:cNvSpPr>
          <p:nvPr>
            <p:ph idx="1"/>
          </p:nvPr>
        </p:nvSpPr>
        <p:spPr>
          <a:xfrm>
            <a:off x="7511143" y="1253331"/>
            <a:ext cx="4590661" cy="4351338"/>
          </a:xfrm>
        </p:spPr>
        <p:txBody>
          <a:bodyPr/>
          <a:lstStyle/>
          <a:p>
            <a:r>
              <a:rPr lang="en-US" dirty="0"/>
              <a:t>Yes, as stringency increases, the probability of incarceration increases.</a:t>
            </a:r>
          </a:p>
          <a:p>
            <a:r>
              <a:rPr lang="en-US" dirty="0"/>
              <a:t>Range of probabilities is about 46% (most lenient) to 57% (most strict)</a:t>
            </a:r>
          </a:p>
          <a:p>
            <a:r>
              <a:rPr lang="en-US" dirty="0"/>
              <a:t>We can think of 11%/57% = about 19% of incarcerations occur due to judges being pickier than the more lenient judge.</a:t>
            </a:r>
          </a:p>
        </p:txBody>
      </p:sp>
      <p:pic>
        <p:nvPicPr>
          <p:cNvPr id="5" name="Picture 4">
            <a:extLst>
              <a:ext uri="{FF2B5EF4-FFF2-40B4-BE49-F238E27FC236}">
                <a16:creationId xmlns:a16="http://schemas.microsoft.com/office/drawing/2014/main" id="{41C614BE-682F-4842-8080-C3F04AF5DD26}"/>
              </a:ext>
            </a:extLst>
          </p:cNvPr>
          <p:cNvPicPr>
            <a:picLocks noChangeAspect="1"/>
          </p:cNvPicPr>
          <p:nvPr/>
        </p:nvPicPr>
        <p:blipFill>
          <a:blip r:embed="rId2"/>
          <a:stretch>
            <a:fillRect/>
          </a:stretch>
        </p:blipFill>
        <p:spPr>
          <a:xfrm>
            <a:off x="0" y="951676"/>
            <a:ext cx="7344800" cy="5906324"/>
          </a:xfrm>
          <a:prstGeom prst="rect">
            <a:avLst/>
          </a:prstGeom>
        </p:spPr>
      </p:pic>
    </p:spTree>
    <p:extLst>
      <p:ext uri="{BB962C8B-B14F-4D97-AF65-F5344CB8AC3E}">
        <p14:creationId xmlns:p14="http://schemas.microsoft.com/office/powerpoint/2010/main" val="238981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0884F1-C1C6-4820-816F-311745385C65}"/>
              </a:ext>
            </a:extLst>
          </p:cNvPr>
          <p:cNvPicPr>
            <a:picLocks noChangeAspect="1"/>
          </p:cNvPicPr>
          <p:nvPr/>
        </p:nvPicPr>
        <p:blipFill>
          <a:blip r:embed="rId2"/>
          <a:stretch>
            <a:fillRect/>
          </a:stretch>
        </p:blipFill>
        <p:spPr>
          <a:xfrm>
            <a:off x="151889" y="78854"/>
            <a:ext cx="10870156" cy="1415385"/>
          </a:xfrm>
          <a:prstGeom prst="rect">
            <a:avLst/>
          </a:prstGeom>
        </p:spPr>
      </p:pic>
      <p:pic>
        <p:nvPicPr>
          <p:cNvPr id="7" name="Picture 6">
            <a:extLst>
              <a:ext uri="{FF2B5EF4-FFF2-40B4-BE49-F238E27FC236}">
                <a16:creationId xmlns:a16="http://schemas.microsoft.com/office/drawing/2014/main" id="{8C0DC67B-B84F-4FDB-885D-0C5FF1A87039}"/>
              </a:ext>
            </a:extLst>
          </p:cNvPr>
          <p:cNvPicPr>
            <a:picLocks noChangeAspect="1"/>
          </p:cNvPicPr>
          <p:nvPr/>
        </p:nvPicPr>
        <p:blipFill>
          <a:blip r:embed="rId3"/>
          <a:stretch>
            <a:fillRect/>
          </a:stretch>
        </p:blipFill>
        <p:spPr>
          <a:xfrm>
            <a:off x="0" y="1532345"/>
            <a:ext cx="3839111" cy="2972215"/>
          </a:xfrm>
          <a:prstGeom prst="rect">
            <a:avLst/>
          </a:prstGeom>
        </p:spPr>
      </p:pic>
      <p:pic>
        <p:nvPicPr>
          <p:cNvPr id="9" name="Picture 8">
            <a:extLst>
              <a:ext uri="{FF2B5EF4-FFF2-40B4-BE49-F238E27FC236}">
                <a16:creationId xmlns:a16="http://schemas.microsoft.com/office/drawing/2014/main" id="{B020A337-A139-4EFC-A9FD-8C58D8372A5E}"/>
              </a:ext>
            </a:extLst>
          </p:cNvPr>
          <p:cNvPicPr>
            <a:picLocks noChangeAspect="1"/>
          </p:cNvPicPr>
          <p:nvPr/>
        </p:nvPicPr>
        <p:blipFill>
          <a:blip r:embed="rId4"/>
          <a:stretch>
            <a:fillRect/>
          </a:stretch>
        </p:blipFill>
        <p:spPr>
          <a:xfrm>
            <a:off x="3809999" y="1532345"/>
            <a:ext cx="3620005" cy="2934109"/>
          </a:xfrm>
          <a:prstGeom prst="rect">
            <a:avLst/>
          </a:prstGeom>
        </p:spPr>
      </p:pic>
      <p:pic>
        <p:nvPicPr>
          <p:cNvPr id="11" name="Picture 10">
            <a:extLst>
              <a:ext uri="{FF2B5EF4-FFF2-40B4-BE49-F238E27FC236}">
                <a16:creationId xmlns:a16="http://schemas.microsoft.com/office/drawing/2014/main" id="{2EEE9537-025D-4E34-8BB1-8A16606C6F4E}"/>
              </a:ext>
            </a:extLst>
          </p:cNvPr>
          <p:cNvPicPr>
            <a:picLocks noChangeAspect="1"/>
          </p:cNvPicPr>
          <p:nvPr/>
        </p:nvPicPr>
        <p:blipFill>
          <a:blip r:embed="rId5"/>
          <a:stretch>
            <a:fillRect/>
          </a:stretch>
        </p:blipFill>
        <p:spPr>
          <a:xfrm>
            <a:off x="7649110" y="1560923"/>
            <a:ext cx="3648584" cy="2876951"/>
          </a:xfrm>
          <a:prstGeom prst="rect">
            <a:avLst/>
          </a:prstGeom>
        </p:spPr>
      </p:pic>
    </p:spTree>
    <p:extLst>
      <p:ext uri="{BB962C8B-B14F-4D97-AF65-F5344CB8AC3E}">
        <p14:creationId xmlns:p14="http://schemas.microsoft.com/office/powerpoint/2010/main" val="355532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85F5A9-AD6B-403A-9BD2-E3F891E25B1A}"/>
              </a:ext>
            </a:extLst>
          </p:cNvPr>
          <p:cNvPicPr>
            <a:picLocks noChangeAspect="1"/>
          </p:cNvPicPr>
          <p:nvPr/>
        </p:nvPicPr>
        <p:blipFill>
          <a:blip r:embed="rId2"/>
          <a:stretch>
            <a:fillRect/>
          </a:stretch>
        </p:blipFill>
        <p:spPr>
          <a:xfrm>
            <a:off x="166570" y="174509"/>
            <a:ext cx="11612951" cy="1159769"/>
          </a:xfrm>
          <a:prstGeom prst="rect">
            <a:avLst/>
          </a:prstGeom>
        </p:spPr>
      </p:pic>
      <p:pic>
        <p:nvPicPr>
          <p:cNvPr id="7" name="Picture 6">
            <a:extLst>
              <a:ext uri="{FF2B5EF4-FFF2-40B4-BE49-F238E27FC236}">
                <a16:creationId xmlns:a16="http://schemas.microsoft.com/office/drawing/2014/main" id="{372DA817-C577-4E68-8B49-ECD7212324DD}"/>
              </a:ext>
            </a:extLst>
          </p:cNvPr>
          <p:cNvPicPr>
            <a:picLocks noChangeAspect="1"/>
          </p:cNvPicPr>
          <p:nvPr/>
        </p:nvPicPr>
        <p:blipFill>
          <a:blip r:embed="rId3"/>
          <a:stretch>
            <a:fillRect/>
          </a:stretch>
        </p:blipFill>
        <p:spPr>
          <a:xfrm>
            <a:off x="0" y="1242509"/>
            <a:ext cx="6223518" cy="4689760"/>
          </a:xfrm>
          <a:prstGeom prst="rect">
            <a:avLst/>
          </a:prstGeom>
        </p:spPr>
      </p:pic>
      <p:pic>
        <p:nvPicPr>
          <p:cNvPr id="9" name="Picture 8">
            <a:extLst>
              <a:ext uri="{FF2B5EF4-FFF2-40B4-BE49-F238E27FC236}">
                <a16:creationId xmlns:a16="http://schemas.microsoft.com/office/drawing/2014/main" id="{5CB97FA0-3FC3-43C5-8D64-E5B68137C4DD}"/>
              </a:ext>
            </a:extLst>
          </p:cNvPr>
          <p:cNvPicPr>
            <a:picLocks noChangeAspect="1"/>
          </p:cNvPicPr>
          <p:nvPr/>
        </p:nvPicPr>
        <p:blipFill>
          <a:blip r:embed="rId4"/>
          <a:stretch>
            <a:fillRect/>
          </a:stretch>
        </p:blipFill>
        <p:spPr>
          <a:xfrm>
            <a:off x="6519210" y="1468793"/>
            <a:ext cx="5672789" cy="4394617"/>
          </a:xfrm>
          <a:prstGeom prst="rect">
            <a:avLst/>
          </a:prstGeom>
        </p:spPr>
      </p:pic>
    </p:spTree>
    <p:extLst>
      <p:ext uri="{BB962C8B-B14F-4D97-AF65-F5344CB8AC3E}">
        <p14:creationId xmlns:p14="http://schemas.microsoft.com/office/powerpoint/2010/main" val="4769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A7995-4B6A-48AC-833C-AE291AB77175}"/>
              </a:ext>
            </a:extLst>
          </p:cNvPr>
          <p:cNvPicPr>
            <a:picLocks noChangeAspect="1"/>
          </p:cNvPicPr>
          <p:nvPr/>
        </p:nvPicPr>
        <p:blipFill>
          <a:blip r:embed="rId2"/>
          <a:stretch>
            <a:fillRect/>
          </a:stretch>
        </p:blipFill>
        <p:spPr>
          <a:xfrm>
            <a:off x="-1" y="0"/>
            <a:ext cx="8174821" cy="6858000"/>
          </a:xfrm>
          <a:prstGeom prst="rect">
            <a:avLst/>
          </a:prstGeom>
        </p:spPr>
      </p:pic>
      <p:sp>
        <p:nvSpPr>
          <p:cNvPr id="6" name="TextBox 5">
            <a:extLst>
              <a:ext uri="{FF2B5EF4-FFF2-40B4-BE49-F238E27FC236}">
                <a16:creationId xmlns:a16="http://schemas.microsoft.com/office/drawing/2014/main" id="{3483D1D3-51D0-4F5C-91D9-E3E316A3A536}"/>
              </a:ext>
            </a:extLst>
          </p:cNvPr>
          <p:cNvSpPr txBox="1"/>
          <p:nvPr/>
        </p:nvSpPr>
        <p:spPr>
          <a:xfrm>
            <a:off x="8462865" y="111967"/>
            <a:ext cx="3592286" cy="4247317"/>
          </a:xfrm>
          <a:prstGeom prst="rect">
            <a:avLst/>
          </a:prstGeom>
          <a:noFill/>
        </p:spPr>
        <p:txBody>
          <a:bodyPr wrap="square" rtlCol="0">
            <a:spAutoFit/>
          </a:bodyPr>
          <a:lstStyle/>
          <a:p>
            <a:r>
              <a:rPr lang="en-US" dirty="0"/>
              <a:t>OLS estimates = Ordinary Least Squares. These are naïve estimates that just compare those incarcerated to those who are not.</a:t>
            </a:r>
          </a:p>
          <a:p>
            <a:endParaRPr lang="en-US" dirty="0"/>
          </a:p>
          <a:p>
            <a:r>
              <a:rPr lang="en-US" dirty="0"/>
              <a:t>These show a positive association between incarceration and recidivism.</a:t>
            </a:r>
          </a:p>
          <a:p>
            <a:r>
              <a:rPr lang="en-US" dirty="0"/>
              <a:t>Adding control variables cuts the effect in half, but even trying to control for observable factors to make those incarcerated = to those not incarcerated is an imperfect exercise.</a:t>
            </a:r>
          </a:p>
          <a:p>
            <a:endParaRPr lang="en-US" dirty="0"/>
          </a:p>
        </p:txBody>
      </p:sp>
    </p:spTree>
    <p:extLst>
      <p:ext uri="{BB962C8B-B14F-4D97-AF65-F5344CB8AC3E}">
        <p14:creationId xmlns:p14="http://schemas.microsoft.com/office/powerpoint/2010/main" val="34256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a:xfrm>
            <a:off x="838200" y="1471062"/>
            <a:ext cx="10515600" cy="4351338"/>
          </a:xfrm>
        </p:spPr>
        <p:txBody>
          <a:bodyPr/>
          <a:lstStyle/>
          <a:p>
            <a:r>
              <a:rPr lang="en-US" altLang="en-US" dirty="0">
                <a:latin typeface="Century Gothic" panose="020B0502020202020204" pitchFamily="34" charset="0"/>
              </a:rPr>
              <a:t>Overview of the question of how to determine the effects of incarceration.</a:t>
            </a:r>
          </a:p>
          <a:p>
            <a:r>
              <a:rPr lang="en-US" altLang="en-US" dirty="0">
                <a:latin typeface="Century Gothic" panose="020B0502020202020204" pitchFamily="34" charset="0"/>
              </a:rPr>
              <a:t>Summary of two papers that measure how incarceration affects recidivism (re-committing crimes) and labor market outcomes (e.g., employment)</a:t>
            </a:r>
          </a:p>
          <a:p>
            <a:r>
              <a:rPr lang="en-US" dirty="0" err="1">
                <a:effectLst/>
              </a:rPr>
              <a:t>Bhuller</a:t>
            </a:r>
            <a:r>
              <a:rPr lang="en-US" dirty="0">
                <a:effectLst/>
              </a:rPr>
              <a:t>, </a:t>
            </a:r>
            <a:r>
              <a:rPr lang="en-US" dirty="0" err="1">
                <a:effectLst/>
              </a:rPr>
              <a:t>Manudeep</a:t>
            </a:r>
            <a:r>
              <a:rPr lang="en-US" dirty="0">
                <a:effectLst/>
              </a:rPr>
              <a:t>, Gordon Dahl, Katrine </a:t>
            </a:r>
            <a:r>
              <a:rPr lang="en-US" dirty="0" err="1">
                <a:effectLst/>
              </a:rPr>
              <a:t>Løken</a:t>
            </a:r>
            <a:r>
              <a:rPr lang="en-US" dirty="0">
                <a:effectLst/>
              </a:rPr>
              <a:t>, and </a:t>
            </a:r>
            <a:r>
              <a:rPr lang="en-US" dirty="0" err="1">
                <a:effectLst/>
              </a:rPr>
              <a:t>Magne</a:t>
            </a:r>
            <a:r>
              <a:rPr lang="en-US" dirty="0">
                <a:effectLst/>
              </a:rPr>
              <a:t> </a:t>
            </a:r>
            <a:r>
              <a:rPr lang="en-US" dirty="0" err="1">
                <a:effectLst/>
              </a:rPr>
              <a:t>Mogstad</a:t>
            </a:r>
            <a:r>
              <a:rPr lang="en-US" dirty="0">
                <a:effectLst/>
              </a:rPr>
              <a:t>. 2016. “Incarceration, Recidivism and Employment.” </a:t>
            </a:r>
            <a:r>
              <a:rPr lang="en-US" i="1" dirty="0">
                <a:effectLst/>
              </a:rPr>
              <a:t>NBER Working Paper 22648</a:t>
            </a:r>
            <a:r>
              <a:rPr lang="en-US" dirty="0">
                <a:effectLst/>
              </a:rPr>
              <a:t>. https://doi.org/10.3386/w22648.</a:t>
            </a:r>
          </a:p>
          <a:p>
            <a:r>
              <a:rPr lang="en-US" dirty="0" err="1">
                <a:effectLst/>
              </a:rPr>
              <a:t>Eren</a:t>
            </a:r>
            <a:r>
              <a:rPr lang="en-US" dirty="0">
                <a:effectLst/>
              </a:rPr>
              <a:t>, </a:t>
            </a:r>
            <a:r>
              <a:rPr lang="en-US" dirty="0" err="1">
                <a:effectLst/>
              </a:rPr>
              <a:t>Ozkan</a:t>
            </a:r>
            <a:r>
              <a:rPr lang="en-US" dirty="0">
                <a:effectLst/>
              </a:rPr>
              <a:t>, and Naci </a:t>
            </a:r>
            <a:r>
              <a:rPr lang="en-US" dirty="0" err="1">
                <a:effectLst/>
              </a:rPr>
              <a:t>Mocan</a:t>
            </a:r>
            <a:r>
              <a:rPr lang="en-US" dirty="0">
                <a:effectLst/>
              </a:rPr>
              <a:t>. 2019. “Juvenile Punishment, High School Graduation and Adult Crime: Evidence from Idiosyncratic Judge Harshness.” </a:t>
            </a:r>
            <a:r>
              <a:rPr lang="en-US" i="1" dirty="0">
                <a:effectLst/>
              </a:rPr>
              <a:t>The Review of Economics and Statistics</a:t>
            </a:r>
            <a:r>
              <a:rPr lang="en-US" dirty="0">
                <a:effectLst/>
              </a:rPr>
              <a:t>. https://doi.org/10.1162/rest_a_00872.</a:t>
            </a: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A7995-4B6A-48AC-833C-AE291AB77175}"/>
              </a:ext>
            </a:extLst>
          </p:cNvPr>
          <p:cNvPicPr>
            <a:picLocks noChangeAspect="1"/>
          </p:cNvPicPr>
          <p:nvPr/>
        </p:nvPicPr>
        <p:blipFill>
          <a:blip r:embed="rId2"/>
          <a:stretch>
            <a:fillRect/>
          </a:stretch>
        </p:blipFill>
        <p:spPr>
          <a:xfrm>
            <a:off x="-1" y="0"/>
            <a:ext cx="8174821" cy="6858000"/>
          </a:xfrm>
          <a:prstGeom prst="rect">
            <a:avLst/>
          </a:prstGeom>
        </p:spPr>
      </p:pic>
      <p:sp>
        <p:nvSpPr>
          <p:cNvPr id="6" name="TextBox 5">
            <a:extLst>
              <a:ext uri="{FF2B5EF4-FFF2-40B4-BE49-F238E27FC236}">
                <a16:creationId xmlns:a16="http://schemas.microsoft.com/office/drawing/2014/main" id="{3483D1D3-51D0-4F5C-91D9-E3E316A3A536}"/>
              </a:ext>
            </a:extLst>
          </p:cNvPr>
          <p:cNvSpPr txBox="1"/>
          <p:nvPr/>
        </p:nvSpPr>
        <p:spPr>
          <a:xfrm>
            <a:off x="8462865" y="111967"/>
            <a:ext cx="3592286" cy="3970318"/>
          </a:xfrm>
          <a:prstGeom prst="rect">
            <a:avLst/>
          </a:prstGeom>
          <a:noFill/>
        </p:spPr>
        <p:txBody>
          <a:bodyPr wrap="square" rtlCol="0">
            <a:spAutoFit/>
          </a:bodyPr>
          <a:lstStyle/>
          <a:p>
            <a:endParaRPr lang="en-US" dirty="0"/>
          </a:p>
          <a:p>
            <a:r>
              <a:rPr lang="en-US" dirty="0"/>
              <a:t>RF/IV estimates = estimates that use judge fixed effects to compare on-average identical defendants who happened to be randomly assigned lenient vs strict judges.</a:t>
            </a:r>
          </a:p>
          <a:p>
            <a:endParaRPr lang="en-US" dirty="0"/>
          </a:p>
          <a:p>
            <a:r>
              <a:rPr lang="en-US" dirty="0"/>
              <a:t>These estimates show the opposite effect – incarceration reduces recidivism. </a:t>
            </a:r>
          </a:p>
          <a:p>
            <a:endParaRPr lang="en-US" dirty="0"/>
          </a:p>
          <a:p>
            <a:r>
              <a:rPr lang="en-US" dirty="0"/>
              <a:t>The decrease in recidivism persists even up to 60 months later.</a:t>
            </a:r>
          </a:p>
          <a:p>
            <a:endParaRPr lang="en-US" dirty="0"/>
          </a:p>
        </p:txBody>
      </p:sp>
    </p:spTree>
    <p:extLst>
      <p:ext uri="{BB962C8B-B14F-4D97-AF65-F5344CB8AC3E}">
        <p14:creationId xmlns:p14="http://schemas.microsoft.com/office/powerpoint/2010/main" val="206942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A7995-4B6A-48AC-833C-AE291AB77175}"/>
              </a:ext>
            </a:extLst>
          </p:cNvPr>
          <p:cNvPicPr>
            <a:picLocks noChangeAspect="1"/>
          </p:cNvPicPr>
          <p:nvPr/>
        </p:nvPicPr>
        <p:blipFill>
          <a:blip r:embed="rId2"/>
          <a:stretch>
            <a:fillRect/>
          </a:stretch>
        </p:blipFill>
        <p:spPr>
          <a:xfrm>
            <a:off x="-1" y="0"/>
            <a:ext cx="8174821" cy="6858000"/>
          </a:xfrm>
          <a:prstGeom prst="rect">
            <a:avLst/>
          </a:prstGeom>
        </p:spPr>
      </p:pic>
      <p:sp>
        <p:nvSpPr>
          <p:cNvPr id="6" name="TextBox 5">
            <a:extLst>
              <a:ext uri="{FF2B5EF4-FFF2-40B4-BE49-F238E27FC236}">
                <a16:creationId xmlns:a16="http://schemas.microsoft.com/office/drawing/2014/main" id="{3483D1D3-51D0-4F5C-91D9-E3E316A3A536}"/>
              </a:ext>
            </a:extLst>
          </p:cNvPr>
          <p:cNvSpPr txBox="1"/>
          <p:nvPr/>
        </p:nvSpPr>
        <p:spPr>
          <a:xfrm>
            <a:off x="8462865" y="111967"/>
            <a:ext cx="3592286" cy="6186309"/>
          </a:xfrm>
          <a:prstGeom prst="rect">
            <a:avLst/>
          </a:prstGeom>
          <a:noFill/>
        </p:spPr>
        <p:txBody>
          <a:bodyPr wrap="square" rtlCol="0">
            <a:spAutoFit/>
          </a:bodyPr>
          <a:lstStyle/>
          <a:p>
            <a:r>
              <a:rPr lang="en-US" dirty="0"/>
              <a:t>The decrease is in recidivism is quite large. </a:t>
            </a:r>
          </a:p>
          <a:p>
            <a:endParaRPr lang="en-US" dirty="0"/>
          </a:p>
          <a:p>
            <a:r>
              <a:rPr lang="en-US" dirty="0"/>
              <a:t>The IV estimate for months 1-60 is </a:t>
            </a:r>
          </a:p>
          <a:p>
            <a:r>
              <a:rPr lang="en-US" dirty="0"/>
              <a:t>-0.274.</a:t>
            </a:r>
          </a:p>
          <a:p>
            <a:endParaRPr lang="en-US" dirty="0"/>
          </a:p>
          <a:p>
            <a:r>
              <a:rPr lang="en-US" dirty="0"/>
              <a:t>The dependent mean (the baseline mean) “ever charged” probability for those not incarcerated is 0.70.</a:t>
            </a:r>
          </a:p>
          <a:p>
            <a:endParaRPr lang="en-US" dirty="0"/>
          </a:p>
          <a:p>
            <a:r>
              <a:rPr lang="en-US" dirty="0"/>
              <a:t>Therefore, we can think of incarceration decreasing this probability from 0.70 (70%) to 0.70-0.274 = 0.426 (42.6%).</a:t>
            </a:r>
          </a:p>
          <a:p>
            <a:endParaRPr lang="en-US" dirty="0"/>
          </a:p>
          <a:p>
            <a:r>
              <a:rPr lang="en-US" dirty="0"/>
              <a:t>The incarceration rate decreases by 27.4 percentage points, or decreases by about 30.1% compared to the baseline rate of 70%.</a:t>
            </a:r>
          </a:p>
          <a:p>
            <a:endParaRPr lang="en-US" dirty="0"/>
          </a:p>
          <a:p>
            <a:endParaRPr lang="en-US" dirty="0"/>
          </a:p>
        </p:txBody>
      </p:sp>
    </p:spTree>
    <p:extLst>
      <p:ext uri="{BB962C8B-B14F-4D97-AF65-F5344CB8AC3E}">
        <p14:creationId xmlns:p14="http://schemas.microsoft.com/office/powerpoint/2010/main" val="104649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8C774-1E59-4546-9201-387E2BA4B7E4}"/>
              </a:ext>
            </a:extLst>
          </p:cNvPr>
          <p:cNvSpPr>
            <a:spLocks noGrp="1"/>
          </p:cNvSpPr>
          <p:nvPr>
            <p:ph idx="1"/>
          </p:nvPr>
        </p:nvSpPr>
        <p:spPr>
          <a:xfrm>
            <a:off x="7137918" y="146115"/>
            <a:ext cx="4887686" cy="6515942"/>
          </a:xfrm>
        </p:spPr>
        <p:txBody>
          <a:bodyPr/>
          <a:lstStyle/>
          <a:p>
            <a:pPr marL="0" indent="0">
              <a:buNone/>
            </a:pPr>
            <a:r>
              <a:rPr lang="en-US" dirty="0"/>
              <a:t>Being employed before the trial seems to affect the results.</a:t>
            </a:r>
          </a:p>
          <a:p>
            <a:pPr marL="0" indent="0">
              <a:buNone/>
            </a:pPr>
            <a:r>
              <a:rPr lang="en-US" dirty="0"/>
              <a:t>We see that those who had been previously employed have employment decreases due to incarceration.</a:t>
            </a:r>
          </a:p>
          <a:p>
            <a:pPr marL="0" indent="0">
              <a:buNone/>
            </a:pPr>
            <a:r>
              <a:rPr lang="en-US" dirty="0"/>
              <a:t>There is evidence that those who were non-employed before the trial experience an increase in employment due to incarceration.</a:t>
            </a:r>
          </a:p>
          <a:p>
            <a:pPr marL="0" indent="0">
              <a:buNone/>
            </a:pPr>
            <a:r>
              <a:rPr lang="en-US" dirty="0"/>
              <a:t>In other results, the authors find that those previous non-employed were more likely to attend job training programs while in prison.</a:t>
            </a:r>
          </a:p>
        </p:txBody>
      </p:sp>
      <p:pic>
        <p:nvPicPr>
          <p:cNvPr id="5" name="Picture 4">
            <a:extLst>
              <a:ext uri="{FF2B5EF4-FFF2-40B4-BE49-F238E27FC236}">
                <a16:creationId xmlns:a16="http://schemas.microsoft.com/office/drawing/2014/main" id="{19351A98-CAE4-4CF7-BB44-EC26C06F6525}"/>
              </a:ext>
            </a:extLst>
          </p:cNvPr>
          <p:cNvPicPr>
            <a:picLocks noChangeAspect="1"/>
          </p:cNvPicPr>
          <p:nvPr/>
        </p:nvPicPr>
        <p:blipFill>
          <a:blip r:embed="rId2"/>
          <a:stretch>
            <a:fillRect/>
          </a:stretch>
        </p:blipFill>
        <p:spPr>
          <a:xfrm>
            <a:off x="0" y="0"/>
            <a:ext cx="6910754" cy="6858000"/>
          </a:xfrm>
          <a:prstGeom prst="rect">
            <a:avLst/>
          </a:prstGeom>
        </p:spPr>
      </p:pic>
    </p:spTree>
    <p:extLst>
      <p:ext uri="{BB962C8B-B14F-4D97-AF65-F5344CB8AC3E}">
        <p14:creationId xmlns:p14="http://schemas.microsoft.com/office/powerpoint/2010/main" val="2507048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542-9B0E-40FA-85ED-E5A7F7DFE18F}"/>
              </a:ext>
            </a:extLst>
          </p:cNvPr>
          <p:cNvSpPr>
            <a:spLocks noGrp="1"/>
          </p:cNvSpPr>
          <p:nvPr>
            <p:ph type="title"/>
          </p:nvPr>
        </p:nvSpPr>
        <p:spPr/>
        <p:txBody>
          <a:bodyPr/>
          <a:lstStyle/>
          <a:p>
            <a:r>
              <a:rPr lang="en-US" dirty="0"/>
              <a:t>What does it mean to be incarcerated in Norway?</a:t>
            </a:r>
          </a:p>
        </p:txBody>
      </p:sp>
      <p:sp>
        <p:nvSpPr>
          <p:cNvPr id="3" name="Content Placeholder 2">
            <a:extLst>
              <a:ext uri="{FF2B5EF4-FFF2-40B4-BE49-F238E27FC236}">
                <a16:creationId xmlns:a16="http://schemas.microsoft.com/office/drawing/2014/main" id="{94D1F084-7CD7-4A69-B81C-FBE27241930D}"/>
              </a:ext>
            </a:extLst>
          </p:cNvPr>
          <p:cNvSpPr>
            <a:spLocks noGrp="1"/>
          </p:cNvSpPr>
          <p:nvPr>
            <p:ph idx="1"/>
          </p:nvPr>
        </p:nvSpPr>
        <p:spPr>
          <a:xfrm>
            <a:off x="838200" y="1706174"/>
            <a:ext cx="10515600" cy="4351338"/>
          </a:xfrm>
        </p:spPr>
        <p:txBody>
          <a:bodyPr/>
          <a:lstStyle/>
          <a:p>
            <a:r>
              <a:rPr lang="en-US" dirty="0"/>
              <a:t>Their result that incarceration reduced recidivism and has mixed effects on employment may seem odd when thinking about incarceration in the US.</a:t>
            </a:r>
          </a:p>
          <a:p>
            <a:r>
              <a:rPr lang="en-US" dirty="0"/>
              <a:t>Prisons in Norway are different, where “life inside will resemble life outside as much as possible” and “offenders shall be placed in the lowest possible security regime”.</a:t>
            </a:r>
          </a:p>
          <a:p>
            <a:r>
              <a:rPr lang="en-US" dirty="0"/>
              <a:t>Low-level offenders to go “open” prisons, which are more like dorms.</a:t>
            </a:r>
          </a:p>
          <a:p>
            <a:r>
              <a:rPr lang="en-US" dirty="0"/>
              <a:t>All prisons offer education, mental health and training programs.</a:t>
            </a:r>
          </a:p>
          <a:p>
            <a:r>
              <a:rPr lang="en-US" dirty="0"/>
              <a:t>The most common programs are for high school and work-related training. Those not enrolled must work within prison.</a:t>
            </a:r>
          </a:p>
        </p:txBody>
      </p:sp>
    </p:spTree>
    <p:extLst>
      <p:ext uri="{BB962C8B-B14F-4D97-AF65-F5344CB8AC3E}">
        <p14:creationId xmlns:p14="http://schemas.microsoft.com/office/powerpoint/2010/main" val="264039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542-9B0E-40FA-85ED-E5A7F7DFE18F}"/>
              </a:ext>
            </a:extLst>
          </p:cNvPr>
          <p:cNvSpPr>
            <a:spLocks noGrp="1"/>
          </p:cNvSpPr>
          <p:nvPr>
            <p:ph type="title"/>
          </p:nvPr>
        </p:nvSpPr>
        <p:spPr/>
        <p:txBody>
          <a:bodyPr/>
          <a:lstStyle/>
          <a:p>
            <a:r>
              <a:rPr lang="en-US" dirty="0"/>
              <a:t>What does it mean to be incarcerated in Norway?</a:t>
            </a:r>
          </a:p>
        </p:txBody>
      </p:sp>
      <p:sp>
        <p:nvSpPr>
          <p:cNvPr id="3" name="Content Placeholder 2">
            <a:extLst>
              <a:ext uri="{FF2B5EF4-FFF2-40B4-BE49-F238E27FC236}">
                <a16:creationId xmlns:a16="http://schemas.microsoft.com/office/drawing/2014/main" id="{94D1F084-7CD7-4A69-B81C-FBE27241930D}"/>
              </a:ext>
            </a:extLst>
          </p:cNvPr>
          <p:cNvSpPr>
            <a:spLocks noGrp="1"/>
          </p:cNvSpPr>
          <p:nvPr>
            <p:ph idx="1"/>
          </p:nvPr>
        </p:nvSpPr>
        <p:spPr>
          <a:xfrm>
            <a:off x="838200" y="1706174"/>
            <a:ext cx="10515600" cy="4351338"/>
          </a:xfrm>
        </p:spPr>
        <p:txBody>
          <a:bodyPr/>
          <a:lstStyle/>
          <a:p>
            <a:r>
              <a:rPr lang="en-US" dirty="0"/>
              <a:t>Inmates have the right to daily physical exercise and access to a library and newspapers.</a:t>
            </a:r>
          </a:p>
          <a:p>
            <a:r>
              <a:rPr lang="en-US" dirty="0"/>
              <a:t>They have the same rights to health care as the regular population.</a:t>
            </a:r>
          </a:p>
          <a:p>
            <a:r>
              <a:rPr lang="en-US" dirty="0"/>
              <a:t>18% of inmates participate in a drug-related program while in prison.</a:t>
            </a:r>
          </a:p>
          <a:p>
            <a:r>
              <a:rPr lang="en-US" dirty="0"/>
              <a:t>After release, there is also an emphasis on helping offenders reintegrate into society, with access to active labor market and other programs set up to help ex-convicts find a job and access social services like housing support.</a:t>
            </a:r>
          </a:p>
        </p:txBody>
      </p:sp>
    </p:spTree>
    <p:extLst>
      <p:ext uri="{BB962C8B-B14F-4D97-AF65-F5344CB8AC3E}">
        <p14:creationId xmlns:p14="http://schemas.microsoft.com/office/powerpoint/2010/main" val="2589530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3542-9B0E-40FA-85ED-E5A7F7DFE18F}"/>
              </a:ext>
            </a:extLst>
          </p:cNvPr>
          <p:cNvSpPr>
            <a:spLocks noGrp="1"/>
          </p:cNvSpPr>
          <p:nvPr>
            <p:ph type="title"/>
          </p:nvPr>
        </p:nvSpPr>
        <p:spPr/>
        <p:txBody>
          <a:bodyPr/>
          <a:lstStyle/>
          <a:p>
            <a:r>
              <a:rPr lang="en-US" dirty="0"/>
              <a:t>What does it mean to be incarcerated in Norway?</a:t>
            </a:r>
          </a:p>
        </p:txBody>
      </p:sp>
      <p:sp>
        <p:nvSpPr>
          <p:cNvPr id="3" name="Content Placeholder 2">
            <a:extLst>
              <a:ext uri="{FF2B5EF4-FFF2-40B4-BE49-F238E27FC236}">
                <a16:creationId xmlns:a16="http://schemas.microsoft.com/office/drawing/2014/main" id="{94D1F084-7CD7-4A69-B81C-FBE27241930D}"/>
              </a:ext>
            </a:extLst>
          </p:cNvPr>
          <p:cNvSpPr>
            <a:spLocks noGrp="1"/>
          </p:cNvSpPr>
          <p:nvPr>
            <p:ph idx="1"/>
          </p:nvPr>
        </p:nvSpPr>
        <p:spPr>
          <a:xfrm>
            <a:off x="838200" y="1706174"/>
            <a:ext cx="10515600" cy="4351338"/>
          </a:xfrm>
        </p:spPr>
        <p:txBody>
          <a:bodyPr/>
          <a:lstStyle/>
          <a:p>
            <a:r>
              <a:rPr lang="en-US" dirty="0"/>
              <a:t>Key question: if this study were to have been done in the US, would the results be the same? Or would they be different since prisons in the US provide a much worse experience?</a:t>
            </a:r>
          </a:p>
        </p:txBody>
      </p:sp>
    </p:spTree>
    <p:extLst>
      <p:ext uri="{BB962C8B-B14F-4D97-AF65-F5344CB8AC3E}">
        <p14:creationId xmlns:p14="http://schemas.microsoft.com/office/powerpoint/2010/main" val="57391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335B-226B-4C8D-B69F-20B2BB2717EC}"/>
              </a:ext>
            </a:extLst>
          </p:cNvPr>
          <p:cNvSpPr>
            <a:spLocks noGrp="1"/>
          </p:cNvSpPr>
          <p:nvPr>
            <p:ph type="title"/>
          </p:nvPr>
        </p:nvSpPr>
        <p:spPr/>
        <p:txBody>
          <a:bodyPr/>
          <a:lstStyle/>
          <a:p>
            <a:r>
              <a:rPr lang="en-US" sz="2400" dirty="0" err="1"/>
              <a:t>Eren</a:t>
            </a:r>
            <a:r>
              <a:rPr lang="en-US" sz="2400" dirty="0"/>
              <a:t> and </a:t>
            </a:r>
            <a:r>
              <a:rPr lang="en-US" sz="2400" dirty="0" err="1"/>
              <a:t>Mocan</a:t>
            </a:r>
            <a:r>
              <a:rPr lang="en-US" sz="2400" dirty="0"/>
              <a:t> – Juvenile incarceration in </a:t>
            </a:r>
            <a:r>
              <a:rPr lang="en-US" sz="2400" dirty="0" err="1"/>
              <a:t>louisiana</a:t>
            </a:r>
            <a:endParaRPr lang="en-US" sz="2400" dirty="0"/>
          </a:p>
        </p:txBody>
      </p:sp>
      <p:sp>
        <p:nvSpPr>
          <p:cNvPr id="3" name="Content Placeholder 2">
            <a:extLst>
              <a:ext uri="{FF2B5EF4-FFF2-40B4-BE49-F238E27FC236}">
                <a16:creationId xmlns:a16="http://schemas.microsoft.com/office/drawing/2014/main" id="{51EB6B2E-956A-4D7A-98BD-C0F04399CA5E}"/>
              </a:ext>
            </a:extLst>
          </p:cNvPr>
          <p:cNvSpPr>
            <a:spLocks noGrp="1"/>
          </p:cNvSpPr>
          <p:nvPr>
            <p:ph idx="1"/>
          </p:nvPr>
        </p:nvSpPr>
        <p:spPr/>
        <p:txBody>
          <a:bodyPr/>
          <a:lstStyle/>
          <a:p>
            <a:pPr marL="0" indent="0" algn="l">
              <a:buNone/>
            </a:pPr>
            <a:r>
              <a:rPr lang="en-US" dirty="0"/>
              <a:t>ABSTRACT: </a:t>
            </a:r>
            <a:r>
              <a:rPr lang="en-US" sz="1800" b="0" i="0" u="none" strike="noStrike" baseline="0" dirty="0">
                <a:latin typeface="TTdcr10"/>
              </a:rPr>
              <a:t>This paper contributes to the debate on the impact of juvenile crime punishment on high school completion and adult recidivism using administrative data from Louisiana. </a:t>
            </a:r>
          </a:p>
          <a:p>
            <a:pPr marL="0" indent="0" algn="l">
              <a:buNone/>
            </a:pPr>
            <a:r>
              <a:rPr lang="en-US" sz="1800" b="0" i="0" u="none" strike="noStrike" baseline="0" dirty="0">
                <a:latin typeface="TTdcr10"/>
              </a:rPr>
              <a:t>We exploit random assignment of cases to judges and use idiosyncratic judge stringency in imprisonment to estimate the causal effect of incarceration. </a:t>
            </a:r>
            <a:endParaRPr lang="en-US" sz="1800" dirty="0">
              <a:latin typeface="TTdcr10"/>
            </a:endParaRPr>
          </a:p>
          <a:p>
            <a:pPr marL="0" indent="0" algn="l">
              <a:buNone/>
            </a:pPr>
            <a:r>
              <a:rPr lang="en-US" sz="1800" i="1" dirty="0">
                <a:latin typeface="TTdcr10"/>
              </a:rPr>
              <a:t>(i.e. judge fixed effects yet again!)</a:t>
            </a:r>
          </a:p>
          <a:p>
            <a:pPr marL="0" indent="0" algn="l">
              <a:buNone/>
            </a:pPr>
            <a:r>
              <a:rPr lang="en-US" sz="1800" b="0" i="0" u="none" strike="noStrike" baseline="0" dirty="0">
                <a:latin typeface="TTdcr10"/>
              </a:rPr>
              <a:t>We find that juvenile incarceration increases the propensity of being convicted for a drug offense in adulthood while it lowers the propensity to be convicted of a property crime. </a:t>
            </a:r>
          </a:p>
          <a:p>
            <a:pPr marL="0" indent="0" algn="l">
              <a:buNone/>
            </a:pPr>
            <a:r>
              <a:rPr lang="en-US" sz="1800" b="0" i="0" u="none" strike="noStrike" baseline="0" dirty="0">
                <a:latin typeface="TTdcr10"/>
              </a:rPr>
              <a:t>Juvenile incarceration has also a detrimental effect on high school completion for earlier cohorts, but it has no impact on later cohorts.</a:t>
            </a:r>
            <a:endParaRPr lang="en-US" dirty="0"/>
          </a:p>
        </p:txBody>
      </p:sp>
    </p:spTree>
    <p:extLst>
      <p:ext uri="{BB962C8B-B14F-4D97-AF65-F5344CB8AC3E}">
        <p14:creationId xmlns:p14="http://schemas.microsoft.com/office/powerpoint/2010/main" val="286118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3785652"/>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a:t>
            </a:r>
          </a:p>
          <a:p>
            <a:endParaRPr lang="en-US" sz="2400" dirty="0"/>
          </a:p>
        </p:txBody>
      </p:sp>
    </p:spTree>
    <p:extLst>
      <p:ext uri="{BB962C8B-B14F-4D97-AF65-F5344CB8AC3E}">
        <p14:creationId xmlns:p14="http://schemas.microsoft.com/office/powerpoint/2010/main" val="375030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045749-E67E-4A80-80DC-DCCE7796072C}"/>
              </a:ext>
            </a:extLst>
          </p:cNvPr>
          <p:cNvPicPr>
            <a:picLocks noChangeAspect="1"/>
          </p:cNvPicPr>
          <p:nvPr/>
        </p:nvPicPr>
        <p:blipFill>
          <a:blip r:embed="rId2"/>
          <a:stretch>
            <a:fillRect/>
          </a:stretch>
        </p:blipFill>
        <p:spPr>
          <a:xfrm>
            <a:off x="0" y="0"/>
            <a:ext cx="7312230" cy="6858000"/>
          </a:xfrm>
          <a:prstGeom prst="rect">
            <a:avLst/>
          </a:prstGeom>
        </p:spPr>
      </p:pic>
      <p:sp>
        <p:nvSpPr>
          <p:cNvPr id="6" name="TextBox 5">
            <a:extLst>
              <a:ext uri="{FF2B5EF4-FFF2-40B4-BE49-F238E27FC236}">
                <a16:creationId xmlns:a16="http://schemas.microsoft.com/office/drawing/2014/main" id="{A3944B26-96CD-476E-8D59-0597AA1A3706}"/>
              </a:ext>
            </a:extLst>
          </p:cNvPr>
          <p:cNvSpPr txBox="1"/>
          <p:nvPr/>
        </p:nvSpPr>
        <p:spPr>
          <a:xfrm>
            <a:off x="7399176" y="111967"/>
            <a:ext cx="4609322" cy="4401205"/>
          </a:xfrm>
          <a:prstGeom prst="rect">
            <a:avLst/>
          </a:prstGeom>
          <a:noFill/>
        </p:spPr>
        <p:txBody>
          <a:bodyPr wrap="square" rtlCol="0">
            <a:spAutoFit/>
          </a:bodyPr>
          <a:lstStyle/>
          <a:p>
            <a:r>
              <a:rPr lang="en-US" sz="2000" dirty="0"/>
              <a:t>The juvenile defendants in their data are mostly black (65.3%), male (74.8%), and are age 15 on average.</a:t>
            </a:r>
          </a:p>
          <a:p>
            <a:endParaRPr lang="en-US" sz="2000" dirty="0"/>
          </a:p>
          <a:p>
            <a:r>
              <a:rPr lang="en-US" sz="2000" dirty="0"/>
              <a:t>Property and “other” crimes are most common.</a:t>
            </a:r>
          </a:p>
          <a:p>
            <a:endParaRPr lang="en-US" sz="2000" dirty="0"/>
          </a:p>
          <a:p>
            <a:r>
              <a:rPr lang="en-US" sz="2000" dirty="0"/>
              <a:t>On average 38.7% of these juvenile defendants get a conviction in adulthood, with the average age of the adult crime being at almost age 20.</a:t>
            </a:r>
          </a:p>
          <a:p>
            <a:endParaRPr lang="en-US" sz="2000" dirty="0"/>
          </a:p>
          <a:p>
            <a:r>
              <a:rPr lang="en-US" sz="2000" dirty="0"/>
              <a:t>Only 23.8% of the juvenile defendants will go on to eventually graduate high school.</a:t>
            </a:r>
          </a:p>
        </p:txBody>
      </p:sp>
    </p:spTree>
    <p:extLst>
      <p:ext uri="{BB962C8B-B14F-4D97-AF65-F5344CB8AC3E}">
        <p14:creationId xmlns:p14="http://schemas.microsoft.com/office/powerpoint/2010/main" val="3593691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1CB48-93AC-4770-A35C-47265E528FD7}"/>
              </a:ext>
            </a:extLst>
          </p:cNvPr>
          <p:cNvSpPr>
            <a:spLocks noGrp="1"/>
          </p:cNvSpPr>
          <p:nvPr>
            <p:ph idx="1"/>
          </p:nvPr>
        </p:nvSpPr>
        <p:spPr>
          <a:xfrm>
            <a:off x="5706271" y="365124"/>
            <a:ext cx="6300672" cy="5270565"/>
          </a:xfrm>
        </p:spPr>
        <p:txBody>
          <a:bodyPr/>
          <a:lstStyle/>
          <a:p>
            <a:pPr marL="0" indent="0">
              <a:buNone/>
            </a:pPr>
            <a:r>
              <a:rPr lang="en-US" dirty="0"/>
              <a:t>First stage = does judge stringency affect incarceration?</a:t>
            </a:r>
          </a:p>
          <a:p>
            <a:pPr marL="0" indent="0">
              <a:buNone/>
            </a:pPr>
            <a:endParaRPr lang="en-US" dirty="0"/>
          </a:p>
          <a:p>
            <a:pPr marL="0" indent="0">
              <a:buNone/>
            </a:pPr>
            <a:r>
              <a:rPr lang="en-US" dirty="0"/>
              <a:t>Answer: Yes, absolutely. Incarceration rates are strongly linked to judge stringency.</a:t>
            </a:r>
          </a:p>
        </p:txBody>
      </p:sp>
      <p:pic>
        <p:nvPicPr>
          <p:cNvPr id="5" name="Picture 4">
            <a:extLst>
              <a:ext uri="{FF2B5EF4-FFF2-40B4-BE49-F238E27FC236}">
                <a16:creationId xmlns:a16="http://schemas.microsoft.com/office/drawing/2014/main" id="{FA350F9B-1282-4A52-854F-5BF294349758}"/>
              </a:ext>
            </a:extLst>
          </p:cNvPr>
          <p:cNvPicPr>
            <a:picLocks noChangeAspect="1"/>
          </p:cNvPicPr>
          <p:nvPr/>
        </p:nvPicPr>
        <p:blipFill>
          <a:blip r:embed="rId2"/>
          <a:stretch>
            <a:fillRect/>
          </a:stretch>
        </p:blipFill>
        <p:spPr>
          <a:xfrm>
            <a:off x="0" y="365125"/>
            <a:ext cx="5706271" cy="5353797"/>
          </a:xfrm>
          <a:prstGeom prst="rect">
            <a:avLst/>
          </a:prstGeom>
        </p:spPr>
      </p:pic>
    </p:spTree>
    <p:extLst>
      <p:ext uri="{BB962C8B-B14F-4D97-AF65-F5344CB8AC3E}">
        <p14:creationId xmlns:p14="http://schemas.microsoft.com/office/powerpoint/2010/main" val="250788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DD6-1185-4B15-87B5-2ACA3C49045E}"/>
              </a:ext>
            </a:extLst>
          </p:cNvPr>
          <p:cNvSpPr>
            <a:spLocks noGrp="1"/>
          </p:cNvSpPr>
          <p:nvPr>
            <p:ph type="title"/>
          </p:nvPr>
        </p:nvSpPr>
        <p:spPr/>
        <p:txBody>
          <a:bodyPr/>
          <a:lstStyle/>
          <a:p>
            <a:r>
              <a:rPr lang="en-US" sz="3600" dirty="0"/>
              <a:t>Measuring the effects of incarceration</a:t>
            </a:r>
          </a:p>
        </p:txBody>
      </p:sp>
      <p:sp>
        <p:nvSpPr>
          <p:cNvPr id="3" name="Content Placeholder 2">
            <a:extLst>
              <a:ext uri="{FF2B5EF4-FFF2-40B4-BE49-F238E27FC236}">
                <a16:creationId xmlns:a16="http://schemas.microsoft.com/office/drawing/2014/main" id="{4376F957-018A-4E17-BF15-BA46BAA2EF1D}"/>
              </a:ext>
            </a:extLst>
          </p:cNvPr>
          <p:cNvSpPr>
            <a:spLocks noGrp="1"/>
          </p:cNvSpPr>
          <p:nvPr>
            <p:ph idx="1"/>
          </p:nvPr>
        </p:nvSpPr>
        <p:spPr/>
        <p:txBody>
          <a:bodyPr/>
          <a:lstStyle/>
          <a:p>
            <a:r>
              <a:rPr lang="en-US" dirty="0"/>
              <a:t>A key policy question is how incarceration affects recidivism and labor market outcomes.</a:t>
            </a:r>
          </a:p>
          <a:p>
            <a:r>
              <a:rPr lang="en-US" dirty="0"/>
              <a:t>The idea is that incarceration, i.e. putting people in jail, reduces the chances that they engage in criminal activity later.</a:t>
            </a:r>
          </a:p>
          <a:p>
            <a:r>
              <a:rPr lang="en-US" dirty="0"/>
              <a:t>Is this the case?</a:t>
            </a:r>
          </a:p>
          <a:p>
            <a:r>
              <a:rPr lang="en-US" dirty="0"/>
              <a:t>First, let’s summarize some possible mechanisms of how incarceration could affect recidivism and labor market outcomes.</a:t>
            </a:r>
          </a:p>
          <a:p>
            <a:pPr lvl="1"/>
            <a:endParaRPr lang="en-US" dirty="0"/>
          </a:p>
        </p:txBody>
      </p:sp>
    </p:spTree>
    <p:extLst>
      <p:ext uri="{BB962C8B-B14F-4D97-AF65-F5344CB8AC3E}">
        <p14:creationId xmlns:p14="http://schemas.microsoft.com/office/powerpoint/2010/main" val="572329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19FF7-6D07-45F7-BD24-6FA7037F623B}"/>
              </a:ext>
            </a:extLst>
          </p:cNvPr>
          <p:cNvSpPr>
            <a:spLocks noGrp="1"/>
          </p:cNvSpPr>
          <p:nvPr>
            <p:ph idx="1"/>
          </p:nvPr>
        </p:nvSpPr>
        <p:spPr>
          <a:xfrm>
            <a:off x="4674637" y="174106"/>
            <a:ext cx="7304314" cy="6590587"/>
          </a:xfrm>
        </p:spPr>
        <p:txBody>
          <a:bodyPr/>
          <a:lstStyle/>
          <a:p>
            <a:pPr marL="0" indent="0">
              <a:buNone/>
            </a:pPr>
            <a:r>
              <a:rPr lang="en-US" dirty="0"/>
              <a:t>Is assignment to more lenient or more stringent judges as-good-as-random?</a:t>
            </a:r>
          </a:p>
          <a:p>
            <a:pPr marL="0" indent="0">
              <a:buNone/>
            </a:pPr>
            <a:endParaRPr lang="en-US" dirty="0"/>
          </a:p>
          <a:p>
            <a:pPr marL="0" indent="0">
              <a:buNone/>
            </a:pPr>
            <a:r>
              <a:rPr lang="en-US" dirty="0"/>
              <a:t>Answer: Yes, there is almost no association between defendant characteristics and if they were assigned to a more stringent judge.</a:t>
            </a:r>
          </a:p>
          <a:p>
            <a:pPr marL="0" indent="0">
              <a:buNone/>
            </a:pPr>
            <a:endParaRPr lang="en-US" dirty="0"/>
          </a:p>
          <a:p>
            <a:pPr marL="0" indent="0">
              <a:buNone/>
            </a:pPr>
            <a:r>
              <a:rPr lang="en-US" sz="2000" dirty="0"/>
              <a:t>(Note: one estimate is significant at the 10% level, but even if there are no effects for all these variables, we would expect to find a false positive 10% of the time. So, likely this one significant estimate is a false positive.)</a:t>
            </a:r>
          </a:p>
        </p:txBody>
      </p:sp>
      <p:pic>
        <p:nvPicPr>
          <p:cNvPr id="5" name="Picture 4">
            <a:extLst>
              <a:ext uri="{FF2B5EF4-FFF2-40B4-BE49-F238E27FC236}">
                <a16:creationId xmlns:a16="http://schemas.microsoft.com/office/drawing/2014/main" id="{5CD6EB33-B7D6-4990-BBB0-F344736564D8}"/>
              </a:ext>
            </a:extLst>
          </p:cNvPr>
          <p:cNvPicPr>
            <a:picLocks noChangeAspect="1"/>
          </p:cNvPicPr>
          <p:nvPr/>
        </p:nvPicPr>
        <p:blipFill>
          <a:blip r:embed="rId2"/>
          <a:stretch>
            <a:fillRect/>
          </a:stretch>
        </p:blipFill>
        <p:spPr>
          <a:xfrm>
            <a:off x="0" y="0"/>
            <a:ext cx="4553785" cy="6858000"/>
          </a:xfrm>
          <a:prstGeom prst="rect">
            <a:avLst/>
          </a:prstGeom>
        </p:spPr>
      </p:pic>
    </p:spTree>
    <p:extLst>
      <p:ext uri="{BB962C8B-B14F-4D97-AF65-F5344CB8AC3E}">
        <p14:creationId xmlns:p14="http://schemas.microsoft.com/office/powerpoint/2010/main" val="1918519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D143-4804-42FB-95EE-29576F6E5671}"/>
              </a:ext>
            </a:extLst>
          </p:cNvPr>
          <p:cNvSpPr>
            <a:spLocks noGrp="1"/>
          </p:cNvSpPr>
          <p:nvPr>
            <p:ph idx="1"/>
          </p:nvPr>
        </p:nvSpPr>
        <p:spPr>
          <a:xfrm>
            <a:off x="7324530" y="127454"/>
            <a:ext cx="4766387" cy="6637240"/>
          </a:xfrm>
        </p:spPr>
        <p:txBody>
          <a:bodyPr/>
          <a:lstStyle/>
          <a:p>
            <a:r>
              <a:rPr lang="en-US" sz="2800" dirty="0"/>
              <a:t>Using judge fixed effects, where they compare on-average juvenile defendants assigned either more lenient or more picky judges, they find that…</a:t>
            </a:r>
          </a:p>
          <a:p>
            <a:r>
              <a:rPr lang="en-US" sz="2800" dirty="0"/>
              <a:t>Incarceration increases drug-related crimes.</a:t>
            </a:r>
          </a:p>
          <a:p>
            <a:r>
              <a:rPr lang="en-US" sz="2800" dirty="0"/>
              <a:t>Incarceration decreases property crimes.</a:t>
            </a:r>
          </a:p>
          <a:p>
            <a:endParaRPr lang="en-US" dirty="0"/>
          </a:p>
        </p:txBody>
      </p:sp>
      <p:pic>
        <p:nvPicPr>
          <p:cNvPr id="5" name="Picture 4">
            <a:extLst>
              <a:ext uri="{FF2B5EF4-FFF2-40B4-BE49-F238E27FC236}">
                <a16:creationId xmlns:a16="http://schemas.microsoft.com/office/drawing/2014/main" id="{3AAE990D-D36A-423D-A0E0-6E65E9348881}"/>
              </a:ext>
            </a:extLst>
          </p:cNvPr>
          <p:cNvPicPr>
            <a:picLocks noChangeAspect="1"/>
          </p:cNvPicPr>
          <p:nvPr/>
        </p:nvPicPr>
        <p:blipFill>
          <a:blip r:embed="rId2"/>
          <a:stretch>
            <a:fillRect/>
          </a:stretch>
        </p:blipFill>
        <p:spPr>
          <a:xfrm>
            <a:off x="0" y="0"/>
            <a:ext cx="7237529" cy="6858000"/>
          </a:xfrm>
          <a:prstGeom prst="rect">
            <a:avLst/>
          </a:prstGeom>
        </p:spPr>
      </p:pic>
    </p:spTree>
    <p:extLst>
      <p:ext uri="{BB962C8B-B14F-4D97-AF65-F5344CB8AC3E}">
        <p14:creationId xmlns:p14="http://schemas.microsoft.com/office/powerpoint/2010/main" val="411463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CD143-4804-42FB-95EE-29576F6E5671}"/>
              </a:ext>
            </a:extLst>
          </p:cNvPr>
          <p:cNvSpPr>
            <a:spLocks noGrp="1"/>
          </p:cNvSpPr>
          <p:nvPr>
            <p:ph idx="1"/>
          </p:nvPr>
        </p:nvSpPr>
        <p:spPr>
          <a:xfrm>
            <a:off x="7324530" y="127454"/>
            <a:ext cx="4766387" cy="6637240"/>
          </a:xfrm>
        </p:spPr>
        <p:txBody>
          <a:bodyPr/>
          <a:lstStyle/>
          <a:p>
            <a:r>
              <a:rPr lang="en-US" sz="2800" dirty="0"/>
              <a:t>In other results, these effects are stronger the longer the person is in prison, especially for drug-related crimes.</a:t>
            </a:r>
          </a:p>
          <a:p>
            <a:r>
              <a:rPr lang="en-US" sz="2800" dirty="0"/>
              <a:t>In other results, for those born before 1983, incarceration reduces the probability of high school graduation.</a:t>
            </a:r>
          </a:p>
          <a:p>
            <a:endParaRPr lang="en-US" dirty="0"/>
          </a:p>
        </p:txBody>
      </p:sp>
      <p:pic>
        <p:nvPicPr>
          <p:cNvPr id="5" name="Picture 4">
            <a:extLst>
              <a:ext uri="{FF2B5EF4-FFF2-40B4-BE49-F238E27FC236}">
                <a16:creationId xmlns:a16="http://schemas.microsoft.com/office/drawing/2014/main" id="{3AAE990D-D36A-423D-A0E0-6E65E9348881}"/>
              </a:ext>
            </a:extLst>
          </p:cNvPr>
          <p:cNvPicPr>
            <a:picLocks noChangeAspect="1"/>
          </p:cNvPicPr>
          <p:nvPr/>
        </p:nvPicPr>
        <p:blipFill>
          <a:blip r:embed="rId2"/>
          <a:stretch>
            <a:fillRect/>
          </a:stretch>
        </p:blipFill>
        <p:spPr>
          <a:xfrm>
            <a:off x="0" y="0"/>
            <a:ext cx="7237529" cy="6858000"/>
          </a:xfrm>
          <a:prstGeom prst="rect">
            <a:avLst/>
          </a:prstGeom>
        </p:spPr>
      </p:pic>
    </p:spTree>
    <p:extLst>
      <p:ext uri="{BB962C8B-B14F-4D97-AF65-F5344CB8AC3E}">
        <p14:creationId xmlns:p14="http://schemas.microsoft.com/office/powerpoint/2010/main" val="281980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4B87-E02F-49D2-A345-DDCE661E7675}"/>
              </a:ext>
            </a:extLst>
          </p:cNvPr>
          <p:cNvSpPr>
            <a:spLocks noGrp="1"/>
          </p:cNvSpPr>
          <p:nvPr>
            <p:ph type="title"/>
          </p:nvPr>
        </p:nvSpPr>
        <p:spPr/>
        <p:txBody>
          <a:bodyPr/>
          <a:lstStyle/>
          <a:p>
            <a:r>
              <a:rPr lang="en-US" dirty="0"/>
              <a:t>Summary of both papers</a:t>
            </a:r>
          </a:p>
        </p:txBody>
      </p:sp>
      <p:sp>
        <p:nvSpPr>
          <p:cNvPr id="3" name="Content Placeholder 2">
            <a:extLst>
              <a:ext uri="{FF2B5EF4-FFF2-40B4-BE49-F238E27FC236}">
                <a16:creationId xmlns:a16="http://schemas.microsoft.com/office/drawing/2014/main" id="{602D9D00-228C-44BC-B716-DA1F7744ED96}"/>
              </a:ext>
            </a:extLst>
          </p:cNvPr>
          <p:cNvSpPr>
            <a:spLocks noGrp="1"/>
          </p:cNvSpPr>
          <p:nvPr>
            <p:ph idx="1"/>
          </p:nvPr>
        </p:nvSpPr>
        <p:spPr>
          <a:xfrm>
            <a:off x="838200" y="1555037"/>
            <a:ext cx="10515600" cy="4351338"/>
          </a:xfrm>
        </p:spPr>
        <p:txBody>
          <a:bodyPr/>
          <a:lstStyle/>
          <a:p>
            <a:r>
              <a:rPr lang="en-US" dirty="0" err="1"/>
              <a:t>Bhuller</a:t>
            </a:r>
            <a:r>
              <a:rPr lang="en-US" dirty="0"/>
              <a:t> et al. (2016) – Adults, Norway – Incarceration reduces recidivism, mixed impacts on labor market outcomes.</a:t>
            </a:r>
          </a:p>
          <a:p>
            <a:r>
              <a:rPr lang="en-US" dirty="0" err="1"/>
              <a:t>Eren</a:t>
            </a:r>
            <a:r>
              <a:rPr lang="en-US" dirty="0"/>
              <a:t> and </a:t>
            </a:r>
            <a:r>
              <a:rPr lang="en-US" dirty="0" err="1"/>
              <a:t>Mocan</a:t>
            </a:r>
            <a:r>
              <a:rPr lang="en-US" dirty="0"/>
              <a:t> (2019) – Juveniles, Louisiana – Incarceration reduces property crime recidivism but increases drug crime recidivism. Incarceration also reduces the probability of high school graduation for earlier cohorts (born before 1983).</a:t>
            </a:r>
          </a:p>
          <a:p>
            <a:r>
              <a:rPr lang="en-US" dirty="0"/>
              <a:t>Are the different results due to the different contexts? (e.g., juveniles vs. adults, Louisiana prisons vs. Norway prisons)</a:t>
            </a:r>
          </a:p>
          <a:p>
            <a:r>
              <a:rPr lang="en-US" dirty="0"/>
              <a:t>More research is likely needed. These are two recent new papers that get around the difficult “selection” issue by using administrative data and judge fixed effects.</a:t>
            </a:r>
          </a:p>
        </p:txBody>
      </p:sp>
    </p:spTree>
    <p:extLst>
      <p:ext uri="{BB962C8B-B14F-4D97-AF65-F5344CB8AC3E}">
        <p14:creationId xmlns:p14="http://schemas.microsoft.com/office/powerpoint/2010/main" val="253194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DD6-1185-4B15-87B5-2ACA3C49045E}"/>
              </a:ext>
            </a:extLst>
          </p:cNvPr>
          <p:cNvSpPr>
            <a:spLocks noGrp="1"/>
          </p:cNvSpPr>
          <p:nvPr>
            <p:ph type="title"/>
          </p:nvPr>
        </p:nvSpPr>
        <p:spPr/>
        <p:txBody>
          <a:bodyPr/>
          <a:lstStyle/>
          <a:p>
            <a:r>
              <a:rPr lang="en-US" sz="3600" dirty="0"/>
              <a:t>Measuring the effects of incarceration</a:t>
            </a:r>
          </a:p>
        </p:txBody>
      </p:sp>
      <p:sp>
        <p:nvSpPr>
          <p:cNvPr id="3" name="Content Placeholder 2">
            <a:extLst>
              <a:ext uri="{FF2B5EF4-FFF2-40B4-BE49-F238E27FC236}">
                <a16:creationId xmlns:a16="http://schemas.microsoft.com/office/drawing/2014/main" id="{4376F957-018A-4E17-BF15-BA46BAA2EF1D}"/>
              </a:ext>
            </a:extLst>
          </p:cNvPr>
          <p:cNvSpPr>
            <a:spLocks noGrp="1"/>
          </p:cNvSpPr>
          <p:nvPr>
            <p:ph idx="1"/>
          </p:nvPr>
        </p:nvSpPr>
        <p:spPr/>
        <p:txBody>
          <a:bodyPr/>
          <a:lstStyle/>
          <a:p>
            <a:r>
              <a:rPr lang="en-US" dirty="0"/>
              <a:t>Incarceration could </a:t>
            </a:r>
            <a:r>
              <a:rPr lang="en-US" b="1" dirty="0"/>
              <a:t>reduce</a:t>
            </a:r>
            <a:r>
              <a:rPr lang="en-US" dirty="0"/>
              <a:t> recidivism by:</a:t>
            </a:r>
          </a:p>
          <a:p>
            <a:r>
              <a:rPr lang="en-US" dirty="0"/>
              <a:t>Reducing the temptation to engage in criminal activity later, to avoid the costs of incarceration that were just experienced (i.e. a deterrent effect).</a:t>
            </a:r>
          </a:p>
          <a:p>
            <a:r>
              <a:rPr lang="en-US" dirty="0"/>
              <a:t>Increasing education or job training, to the extent that those programs are available in prison. This could increase job market opportunities which would decrease incarceration (think the “rational criminal” model).</a:t>
            </a:r>
          </a:p>
          <a:p>
            <a:r>
              <a:rPr lang="en-US" dirty="0"/>
              <a:t>Crime often occurs due to substance misuse or mental health issues. If incarceration reduces, rather than exacerbates, those issues then this could reduce recidivism and boost labor supply.</a:t>
            </a:r>
          </a:p>
          <a:p>
            <a:endParaRPr lang="en-US" dirty="0"/>
          </a:p>
          <a:p>
            <a:pPr lvl="1"/>
            <a:endParaRPr lang="en-US" dirty="0"/>
          </a:p>
        </p:txBody>
      </p:sp>
    </p:spTree>
    <p:extLst>
      <p:ext uri="{BB962C8B-B14F-4D97-AF65-F5344CB8AC3E}">
        <p14:creationId xmlns:p14="http://schemas.microsoft.com/office/powerpoint/2010/main" val="31634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DD6-1185-4B15-87B5-2ACA3C49045E}"/>
              </a:ext>
            </a:extLst>
          </p:cNvPr>
          <p:cNvSpPr>
            <a:spLocks noGrp="1"/>
          </p:cNvSpPr>
          <p:nvPr>
            <p:ph type="title"/>
          </p:nvPr>
        </p:nvSpPr>
        <p:spPr/>
        <p:txBody>
          <a:bodyPr/>
          <a:lstStyle/>
          <a:p>
            <a:r>
              <a:rPr lang="en-US" sz="3600" dirty="0"/>
              <a:t>Measuring the effects of incarceration</a:t>
            </a:r>
          </a:p>
        </p:txBody>
      </p:sp>
      <p:sp>
        <p:nvSpPr>
          <p:cNvPr id="3" name="Content Placeholder 2">
            <a:extLst>
              <a:ext uri="{FF2B5EF4-FFF2-40B4-BE49-F238E27FC236}">
                <a16:creationId xmlns:a16="http://schemas.microsoft.com/office/drawing/2014/main" id="{4376F957-018A-4E17-BF15-BA46BAA2EF1D}"/>
              </a:ext>
            </a:extLst>
          </p:cNvPr>
          <p:cNvSpPr>
            <a:spLocks noGrp="1"/>
          </p:cNvSpPr>
          <p:nvPr>
            <p:ph idx="1"/>
          </p:nvPr>
        </p:nvSpPr>
        <p:spPr/>
        <p:txBody>
          <a:bodyPr/>
          <a:lstStyle/>
          <a:p>
            <a:r>
              <a:rPr lang="en-US" dirty="0"/>
              <a:t>Incarceration could </a:t>
            </a:r>
            <a:r>
              <a:rPr lang="en-US" b="1" dirty="0"/>
              <a:t>increase</a:t>
            </a:r>
            <a:r>
              <a:rPr lang="en-US" dirty="0"/>
              <a:t> recidivism by:</a:t>
            </a:r>
          </a:p>
          <a:p>
            <a:r>
              <a:rPr lang="en-US" dirty="0"/>
              <a:t>Causing a deterioration in human capital (i.e. skills, work experience) since the individual is generally not working. This needs to be contrasted with any education or training programs available in prison. The net effect could go either way.</a:t>
            </a:r>
          </a:p>
          <a:p>
            <a:r>
              <a:rPr lang="en-US" dirty="0"/>
              <a:t>Those with criminal records face discrimination in the job market, which reduces their ability to get a job. This leads to recidivism for many.</a:t>
            </a:r>
          </a:p>
          <a:p>
            <a:r>
              <a:rPr lang="en-US" dirty="0"/>
              <a:t>If incarceration increases substance misuse or mental health issues, that could reduce labor supply and increase recidivism.</a:t>
            </a:r>
          </a:p>
          <a:p>
            <a:endParaRPr lang="en-US" dirty="0"/>
          </a:p>
          <a:p>
            <a:endParaRPr lang="en-US" dirty="0"/>
          </a:p>
          <a:p>
            <a:pPr lvl="1"/>
            <a:endParaRPr lang="en-US" dirty="0"/>
          </a:p>
        </p:txBody>
      </p:sp>
    </p:spTree>
    <p:extLst>
      <p:ext uri="{BB962C8B-B14F-4D97-AF65-F5344CB8AC3E}">
        <p14:creationId xmlns:p14="http://schemas.microsoft.com/office/powerpoint/2010/main" val="158727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DD6-1185-4B15-87B5-2ACA3C49045E}"/>
              </a:ext>
            </a:extLst>
          </p:cNvPr>
          <p:cNvSpPr>
            <a:spLocks noGrp="1"/>
          </p:cNvSpPr>
          <p:nvPr>
            <p:ph type="title"/>
          </p:nvPr>
        </p:nvSpPr>
        <p:spPr/>
        <p:txBody>
          <a:bodyPr/>
          <a:lstStyle/>
          <a:p>
            <a:r>
              <a:rPr lang="en-US" sz="3600" dirty="0"/>
              <a:t>Measuring the effects of incarceration</a:t>
            </a:r>
          </a:p>
        </p:txBody>
      </p:sp>
      <p:sp>
        <p:nvSpPr>
          <p:cNvPr id="3" name="Content Placeholder 2">
            <a:extLst>
              <a:ext uri="{FF2B5EF4-FFF2-40B4-BE49-F238E27FC236}">
                <a16:creationId xmlns:a16="http://schemas.microsoft.com/office/drawing/2014/main" id="{4376F957-018A-4E17-BF15-BA46BAA2EF1D}"/>
              </a:ext>
            </a:extLst>
          </p:cNvPr>
          <p:cNvSpPr>
            <a:spLocks noGrp="1"/>
          </p:cNvSpPr>
          <p:nvPr>
            <p:ph idx="1"/>
          </p:nvPr>
        </p:nvSpPr>
        <p:spPr/>
        <p:txBody>
          <a:bodyPr/>
          <a:lstStyle/>
          <a:p>
            <a:r>
              <a:rPr lang="en-US" dirty="0"/>
              <a:t>Determining what the net effect is of incarceration – does it increase or decrease recidivism/labor market outcomes – is tricky because incarceration is not randomly assigned.</a:t>
            </a:r>
          </a:p>
          <a:p>
            <a:r>
              <a:rPr lang="en-US" dirty="0"/>
              <a:t>Those who are sent to prison are different from those who are not.</a:t>
            </a:r>
          </a:p>
          <a:p>
            <a:r>
              <a:rPr lang="en-US" dirty="0"/>
              <a:t>A simple comparison of, say, labor market outcomes between those who faced incarceration and those who did not would give a biased estimate of the “effect” of incarceration on labor market outcomes.</a:t>
            </a:r>
          </a:p>
          <a:p>
            <a:r>
              <a:rPr lang="en-US" dirty="0"/>
              <a:t>E.g., those who faced incarceration had worse labor market outcomes anyways.</a:t>
            </a:r>
          </a:p>
        </p:txBody>
      </p:sp>
    </p:spTree>
    <p:extLst>
      <p:ext uri="{BB962C8B-B14F-4D97-AF65-F5344CB8AC3E}">
        <p14:creationId xmlns:p14="http://schemas.microsoft.com/office/powerpoint/2010/main" val="149452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DD6-1185-4B15-87B5-2ACA3C49045E}"/>
              </a:ext>
            </a:extLst>
          </p:cNvPr>
          <p:cNvSpPr>
            <a:spLocks noGrp="1"/>
          </p:cNvSpPr>
          <p:nvPr>
            <p:ph type="title"/>
          </p:nvPr>
        </p:nvSpPr>
        <p:spPr/>
        <p:txBody>
          <a:bodyPr/>
          <a:lstStyle/>
          <a:p>
            <a:r>
              <a:rPr lang="en-US" sz="3600" dirty="0"/>
              <a:t>Measuring the effects of incarceration</a:t>
            </a:r>
          </a:p>
        </p:txBody>
      </p:sp>
      <p:sp>
        <p:nvSpPr>
          <p:cNvPr id="3" name="Content Placeholder 2">
            <a:extLst>
              <a:ext uri="{FF2B5EF4-FFF2-40B4-BE49-F238E27FC236}">
                <a16:creationId xmlns:a16="http://schemas.microsoft.com/office/drawing/2014/main" id="{4376F957-018A-4E17-BF15-BA46BAA2EF1D}"/>
              </a:ext>
            </a:extLst>
          </p:cNvPr>
          <p:cNvSpPr>
            <a:spLocks noGrp="1"/>
          </p:cNvSpPr>
          <p:nvPr>
            <p:ph idx="1"/>
          </p:nvPr>
        </p:nvSpPr>
        <p:spPr/>
        <p:txBody>
          <a:bodyPr/>
          <a:lstStyle/>
          <a:p>
            <a:r>
              <a:rPr lang="en-US" dirty="0"/>
              <a:t>The ideal would be to compare two on-average identical groups of people: one groups is put in prison and the other group is not.</a:t>
            </a:r>
          </a:p>
          <a:p>
            <a:r>
              <a:rPr lang="en-US" dirty="0"/>
              <a:t>This sort of randomized control trial is obviously not possible or ethical.</a:t>
            </a:r>
          </a:p>
          <a:p>
            <a:r>
              <a:rPr lang="en-US" dirty="0"/>
              <a:t>So, economists and social scientists look to “natural experiments”, or ways that there was quasi-random variation in incarceration.</a:t>
            </a:r>
          </a:p>
          <a:p>
            <a:endParaRPr lang="en-US" dirty="0"/>
          </a:p>
          <a:p>
            <a:endParaRPr lang="en-US" dirty="0"/>
          </a:p>
          <a:p>
            <a:pPr lvl="1"/>
            <a:endParaRPr lang="en-US" dirty="0"/>
          </a:p>
        </p:txBody>
      </p:sp>
    </p:spTree>
    <p:extLst>
      <p:ext uri="{BB962C8B-B14F-4D97-AF65-F5344CB8AC3E}">
        <p14:creationId xmlns:p14="http://schemas.microsoft.com/office/powerpoint/2010/main" val="227878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0F8B-64B0-4E18-811F-F528DC09D690}"/>
              </a:ext>
            </a:extLst>
          </p:cNvPr>
          <p:cNvSpPr>
            <a:spLocks noGrp="1"/>
          </p:cNvSpPr>
          <p:nvPr>
            <p:ph type="title"/>
          </p:nvPr>
        </p:nvSpPr>
        <p:spPr/>
        <p:txBody>
          <a:bodyPr/>
          <a:lstStyle/>
          <a:p>
            <a:r>
              <a:rPr lang="en-US" dirty="0" err="1"/>
              <a:t>Bhuller</a:t>
            </a:r>
            <a:r>
              <a:rPr lang="en-US" dirty="0"/>
              <a:t> et al. (2016)</a:t>
            </a:r>
          </a:p>
        </p:txBody>
      </p:sp>
      <p:sp>
        <p:nvSpPr>
          <p:cNvPr id="3" name="Content Placeholder 2">
            <a:extLst>
              <a:ext uri="{FF2B5EF4-FFF2-40B4-BE49-F238E27FC236}">
                <a16:creationId xmlns:a16="http://schemas.microsoft.com/office/drawing/2014/main" id="{EBFACE86-5E63-45DA-954B-8B4323964195}"/>
              </a:ext>
            </a:extLst>
          </p:cNvPr>
          <p:cNvSpPr>
            <a:spLocks noGrp="1"/>
          </p:cNvSpPr>
          <p:nvPr>
            <p:ph idx="1"/>
          </p:nvPr>
        </p:nvSpPr>
        <p:spPr/>
        <p:txBody>
          <a:bodyPr/>
          <a:lstStyle/>
          <a:p>
            <a:pPr marL="0" indent="0" algn="l">
              <a:buNone/>
            </a:pPr>
            <a:r>
              <a:rPr lang="en-US" sz="1800" b="1" i="0" u="none" strike="noStrike" baseline="0" dirty="0">
                <a:latin typeface="Times New Roman" panose="02020603050405020304" pitchFamily="18" charset="0"/>
              </a:rPr>
              <a:t>ABSTRACT: </a:t>
            </a:r>
            <a:r>
              <a:rPr lang="en-US" sz="1800" b="0" i="0" u="none" strike="noStrike" baseline="0" dirty="0">
                <a:latin typeface="Times New Roman" panose="02020603050405020304" pitchFamily="18" charset="0"/>
              </a:rPr>
              <a:t>Understanding whether, and in what situations, time spent in prison is criminogenic or preventive has proven challenging due to data availability and correlated </a:t>
            </a:r>
            <a:r>
              <a:rPr lang="en-US" sz="1800" b="0" i="0" u="none" strike="noStrike" baseline="0" dirty="0" err="1">
                <a:latin typeface="Times New Roman" panose="02020603050405020304" pitchFamily="18" charset="0"/>
              </a:rPr>
              <a:t>unobservables</a:t>
            </a:r>
            <a:r>
              <a:rPr lang="en-US" sz="1800" b="0" i="0" u="none" strike="noStrike" baseline="0" dirty="0">
                <a:latin typeface="Times New Roman" panose="02020603050405020304" pitchFamily="18" charset="0"/>
              </a:rPr>
              <a:t>. </a:t>
            </a:r>
          </a:p>
          <a:p>
            <a:pPr marL="0" indent="0" algn="l">
              <a:buNone/>
            </a:pPr>
            <a:r>
              <a:rPr lang="en-US" sz="1800" i="1" dirty="0">
                <a:latin typeface="Times New Roman" panose="02020603050405020304" pitchFamily="18" charset="0"/>
              </a:rPr>
              <a:t>(i.e. those who face incarceration are different from those who do not)</a:t>
            </a:r>
            <a:endParaRPr lang="en-US" sz="1800" b="0" i="1" u="none" strike="noStrike" baseline="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This paper overcomes these challenges in the context of Norway’s criminal justice system, offering new insights into how incarceration affects subsequent crime and employment. </a:t>
            </a:r>
          </a:p>
          <a:p>
            <a:pPr marL="0" indent="0" algn="l">
              <a:buNone/>
            </a:pPr>
            <a:r>
              <a:rPr lang="en-US" sz="1800" b="0" i="0" u="none" strike="noStrike" baseline="0" dirty="0">
                <a:latin typeface="Times New Roman" panose="02020603050405020304" pitchFamily="18" charset="0"/>
              </a:rPr>
              <a:t>We construct a panel dataset containing the criminal behavior and labor market outcomes of the entire population, and exploit the random assignment of criminal cases to judges who differ systematically in their</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stringency in sentencing defendants to prison. </a:t>
            </a:r>
          </a:p>
          <a:p>
            <a:pPr marL="0" indent="0" algn="l">
              <a:buNone/>
            </a:pPr>
            <a:r>
              <a:rPr lang="en-US" sz="1800" b="0" i="1" u="none" strike="noStrike" baseline="0" dirty="0">
                <a:latin typeface="Times New Roman" panose="02020603050405020304" pitchFamily="18" charset="0"/>
              </a:rPr>
              <a:t>(i.e. judge fixed effects again!)</a:t>
            </a:r>
          </a:p>
        </p:txBody>
      </p:sp>
    </p:spTree>
    <p:extLst>
      <p:ext uri="{BB962C8B-B14F-4D97-AF65-F5344CB8AC3E}">
        <p14:creationId xmlns:p14="http://schemas.microsoft.com/office/powerpoint/2010/main" val="418165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0F8B-64B0-4E18-811F-F528DC09D690}"/>
              </a:ext>
            </a:extLst>
          </p:cNvPr>
          <p:cNvSpPr>
            <a:spLocks noGrp="1"/>
          </p:cNvSpPr>
          <p:nvPr>
            <p:ph type="title"/>
          </p:nvPr>
        </p:nvSpPr>
        <p:spPr/>
        <p:txBody>
          <a:bodyPr/>
          <a:lstStyle/>
          <a:p>
            <a:r>
              <a:rPr lang="en-US" dirty="0" err="1"/>
              <a:t>Bhuller</a:t>
            </a:r>
            <a:r>
              <a:rPr lang="en-US" dirty="0"/>
              <a:t> et al. (2016)</a:t>
            </a:r>
          </a:p>
        </p:txBody>
      </p:sp>
      <p:sp>
        <p:nvSpPr>
          <p:cNvPr id="3" name="Content Placeholder 2">
            <a:extLst>
              <a:ext uri="{FF2B5EF4-FFF2-40B4-BE49-F238E27FC236}">
                <a16:creationId xmlns:a16="http://schemas.microsoft.com/office/drawing/2014/main" id="{EBFACE86-5E63-45DA-954B-8B4323964195}"/>
              </a:ext>
            </a:extLst>
          </p:cNvPr>
          <p:cNvSpPr>
            <a:spLocks noGrp="1"/>
          </p:cNvSpPr>
          <p:nvPr>
            <p:ph idx="1"/>
          </p:nvPr>
        </p:nvSpPr>
        <p:spPr/>
        <p:txBody>
          <a:bodyPr/>
          <a:lstStyle/>
          <a:p>
            <a:pPr marL="0" indent="0" algn="l">
              <a:buNone/>
            </a:pPr>
            <a:r>
              <a:rPr lang="en-US" sz="1800" b="1" i="0" u="none" strike="noStrike" baseline="0" dirty="0">
                <a:latin typeface="Times New Roman" panose="02020603050405020304" pitchFamily="18" charset="0"/>
              </a:rPr>
              <a:t>ABSTRACT: …</a:t>
            </a:r>
            <a:r>
              <a:rPr lang="en-US" sz="1800" b="0" i="0" u="none" strike="noStrike" baseline="0" dirty="0">
                <a:latin typeface="Times New Roman" panose="02020603050405020304" pitchFamily="18" charset="0"/>
              </a:rPr>
              <a:t>Using judge stringency as an instrumental variable, we find that </a:t>
            </a:r>
            <a:r>
              <a:rPr lang="en-US" sz="1800" b="0" i="0" u="sng" strike="noStrike" baseline="0" dirty="0">
                <a:latin typeface="Times New Roman" panose="02020603050405020304" pitchFamily="18" charset="0"/>
              </a:rPr>
              <a:t>imprisonment discourages further criminal behavior</a:t>
            </a:r>
            <a:r>
              <a:rPr lang="en-US" sz="1800" b="0" i="0" u="none" strike="noStrike" baseline="0" dirty="0">
                <a:latin typeface="Times New Roman" panose="02020603050405020304" pitchFamily="18" charset="0"/>
              </a:rPr>
              <a:t>, and that the reduction extends beyond incapacitation. </a:t>
            </a:r>
          </a:p>
          <a:p>
            <a:pPr marL="0" indent="0" algn="l">
              <a:buNone/>
            </a:pPr>
            <a:r>
              <a:rPr lang="en-US" sz="1800" b="0" i="0" u="none" strike="noStrike" baseline="0" dirty="0">
                <a:latin typeface="Times New Roman" panose="02020603050405020304" pitchFamily="18" charset="0"/>
              </a:rPr>
              <a:t>Incarceration decreases the probability an individual will reoffend within 5 years by 27 percentage points, and reduces the number of offenses over this same period by 10 criminal charges. </a:t>
            </a:r>
          </a:p>
          <a:p>
            <a:pPr marL="0" indent="0" algn="l">
              <a:buNone/>
            </a:pPr>
            <a:r>
              <a:rPr lang="en-US" sz="1800" b="0" i="0" u="none" strike="noStrike" baseline="0" dirty="0">
                <a:latin typeface="Times New Roman" panose="02020603050405020304" pitchFamily="18" charset="0"/>
              </a:rPr>
              <a:t>In comparison, OLS shows positive associations between incarceration and subsequent criminal behavior. </a:t>
            </a:r>
          </a:p>
          <a:p>
            <a:pPr marL="0" indent="0" algn="l">
              <a:buNone/>
            </a:pPr>
            <a:r>
              <a:rPr lang="en-US" sz="1800" i="1" dirty="0">
                <a:latin typeface="Times New Roman" panose="02020603050405020304" pitchFamily="18" charset="0"/>
              </a:rPr>
              <a:t>(This is the misleading results that occurs with a naïve comparison. This estimate is biased towards showing that those who were incarcerated are more likely to commit crimes since those who are more likely to commit crimes anyways, independently of being incarcerated, are also more likely to be incarcerated.)</a:t>
            </a:r>
            <a:endParaRPr lang="en-US" sz="180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This sharp contrast suggests the high rates of recidivism among ex-convicts</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is due to selection, and not a consequence of the experience of being in prison. </a:t>
            </a:r>
          </a:p>
          <a:p>
            <a:pPr marL="0" indent="0" algn="l">
              <a:buNone/>
            </a:pPr>
            <a:r>
              <a:rPr lang="en-US" sz="1800" b="0" i="1" u="none" strike="noStrike" baseline="0" dirty="0">
                <a:latin typeface="Times New Roman" panose="02020603050405020304" pitchFamily="18" charset="0"/>
              </a:rPr>
              <a:t>(“Selection” is a term you’ll see often in empirical papers. The idea here is that there is not-random “selection” into treatment status. Those with higher rates of recidivism anyways “select” into incarceration. The idea is that selection bias occurs when there is this non-random “selection” into treatment status.)</a:t>
            </a:r>
          </a:p>
        </p:txBody>
      </p:sp>
    </p:spTree>
    <p:extLst>
      <p:ext uri="{BB962C8B-B14F-4D97-AF65-F5344CB8AC3E}">
        <p14:creationId xmlns:p14="http://schemas.microsoft.com/office/powerpoint/2010/main" val="26716079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TotalTime>
  <Words>2516</Words>
  <Application>Microsoft Office PowerPoint</Application>
  <PresentationFormat>Widescreen</PresentationFormat>
  <Paragraphs>147</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TTdcr10</vt:lpstr>
      <vt:lpstr>Office Theme</vt:lpstr>
      <vt:lpstr>PowerPoint Presentation</vt:lpstr>
      <vt:lpstr>Plan for today</vt:lpstr>
      <vt:lpstr>Measuring the effects of incarceration</vt:lpstr>
      <vt:lpstr>Measuring the effects of incarceration</vt:lpstr>
      <vt:lpstr>Measuring the effects of incarceration</vt:lpstr>
      <vt:lpstr>Measuring the effects of incarceration</vt:lpstr>
      <vt:lpstr>Measuring the effects of incarceration</vt:lpstr>
      <vt:lpstr>Bhuller et al. (2016)</vt:lpstr>
      <vt:lpstr>Bhuller et al. (2016)</vt:lpstr>
      <vt:lpstr>Bhuller et al. (2016)</vt:lpstr>
      <vt:lpstr>Recap – Judge Fixed Effects</vt:lpstr>
      <vt:lpstr>PowerPoint Presentation</vt:lpstr>
      <vt:lpstr>PowerPoint Presentation</vt:lpstr>
      <vt:lpstr>PowerPoint Presentation</vt:lpstr>
      <vt:lpstr>PowerPoint Presentation</vt:lpstr>
      <vt:lpstr>First stage – Does judge stringency affect incarceration?</vt:lpstr>
      <vt:lpstr>PowerPoint Presentation</vt:lpstr>
      <vt:lpstr>PowerPoint Presentation</vt:lpstr>
      <vt:lpstr>PowerPoint Presentation</vt:lpstr>
      <vt:lpstr>PowerPoint Presentation</vt:lpstr>
      <vt:lpstr>PowerPoint Presentation</vt:lpstr>
      <vt:lpstr>PowerPoint Presentation</vt:lpstr>
      <vt:lpstr>What does it mean to be incarcerated in Norway?</vt:lpstr>
      <vt:lpstr>What does it mean to be incarcerated in Norway?</vt:lpstr>
      <vt:lpstr>What does it mean to be incarcerated in Norway?</vt:lpstr>
      <vt:lpstr>Eren and Mocan – Juvenile incarceration in louisiana</vt:lpstr>
      <vt:lpstr>PowerPoint Presentation</vt:lpstr>
      <vt:lpstr>PowerPoint Presentation</vt:lpstr>
      <vt:lpstr>PowerPoint Presentation</vt:lpstr>
      <vt:lpstr>PowerPoint Presentation</vt:lpstr>
      <vt:lpstr>PowerPoint Presentation</vt:lpstr>
      <vt:lpstr>PowerPoint Presentation</vt:lpstr>
      <vt:lpstr>Summary of both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130</cp:revision>
  <cp:lastPrinted>2017-03-15T17:14:36Z</cp:lastPrinted>
  <dcterms:created xsi:type="dcterms:W3CDTF">2017-02-22T17:33:23Z</dcterms:created>
  <dcterms:modified xsi:type="dcterms:W3CDTF">2020-11-11T18:26:46Z</dcterms:modified>
</cp:coreProperties>
</file>