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9" r:id="rId2"/>
    <p:sldId id="273" r:id="rId3"/>
    <p:sldId id="274" r:id="rId4"/>
    <p:sldId id="329" r:id="rId5"/>
    <p:sldId id="320" r:id="rId6"/>
    <p:sldId id="323" r:id="rId7"/>
    <p:sldId id="324" r:id="rId8"/>
    <p:sldId id="325" r:id="rId9"/>
    <p:sldId id="321" r:id="rId10"/>
    <p:sldId id="330" r:id="rId11"/>
    <p:sldId id="331" r:id="rId12"/>
    <p:sldId id="322" r:id="rId13"/>
    <p:sldId id="332" r:id="rId14"/>
    <p:sldId id="326" r:id="rId15"/>
    <p:sldId id="327" r:id="rId16"/>
    <p:sldId id="328" r:id="rId17"/>
    <p:sldId id="336" r:id="rId18"/>
    <p:sldId id="335" r:id="rId19"/>
    <p:sldId id="333" r:id="rId20"/>
    <p:sldId id="334" r:id="rId21"/>
    <p:sldId id="275" r:id="rId22"/>
    <p:sldId id="276" r:id="rId23"/>
    <p:sldId id="280" r:id="rId24"/>
    <p:sldId id="281" r:id="rId25"/>
    <p:sldId id="282" r:id="rId26"/>
    <p:sldId id="285" r:id="rId27"/>
    <p:sldId id="286" r:id="rId28"/>
    <p:sldId id="309" r:id="rId29"/>
    <p:sldId id="311" r:id="rId30"/>
    <p:sldId id="312" r:id="rId31"/>
    <p:sldId id="313" r:id="rId32"/>
    <p:sldId id="277" r:id="rId33"/>
    <p:sldId id="314" r:id="rId34"/>
    <p:sldId id="315" r:id="rId35"/>
    <p:sldId id="278" r:id="rId36"/>
    <p:sldId id="317" r:id="rId37"/>
    <p:sldId id="279" r:id="rId38"/>
    <p:sldId id="316" r:id="rId39"/>
    <p:sldId id="318" r:id="rId40"/>
    <p:sldId id="319"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10/26/2021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5400" b="1" cap="all" dirty="0">
                <a:solidFill>
                  <a:schemeClr val="bg1"/>
                </a:solidFill>
                <a:ea typeface="Century Gothic" charset="0"/>
                <a:cs typeface="Century Gothic" charset="0"/>
              </a:rPr>
              <a:t>Econ. Research on Racial Bias in policing</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DF2E3F-0AEC-4174-BE8C-B2C55B9F1E81}"/>
              </a:ext>
            </a:extLst>
          </p:cNvPr>
          <p:cNvPicPr>
            <a:picLocks noChangeAspect="1"/>
          </p:cNvPicPr>
          <p:nvPr/>
        </p:nvPicPr>
        <p:blipFill>
          <a:blip r:embed="rId2"/>
          <a:stretch>
            <a:fillRect/>
          </a:stretch>
        </p:blipFill>
        <p:spPr>
          <a:xfrm>
            <a:off x="196062" y="1208887"/>
            <a:ext cx="6649378" cy="5649113"/>
          </a:xfrm>
          <a:prstGeom prst="rect">
            <a:avLst/>
          </a:prstGeom>
        </p:spPr>
      </p:pic>
      <p:sp>
        <p:nvSpPr>
          <p:cNvPr id="6" name="TextBox 5">
            <a:extLst>
              <a:ext uri="{FF2B5EF4-FFF2-40B4-BE49-F238E27FC236}">
                <a16:creationId xmlns:a16="http://schemas.microsoft.com/office/drawing/2014/main" id="{C5B40068-51F0-450D-B869-5D4DE83B1327}"/>
              </a:ext>
            </a:extLst>
          </p:cNvPr>
          <p:cNvSpPr txBox="1"/>
          <p:nvPr/>
        </p:nvSpPr>
        <p:spPr>
          <a:xfrm>
            <a:off x="6845440" y="1208887"/>
            <a:ext cx="5131000" cy="4031873"/>
          </a:xfrm>
          <a:prstGeom prst="rect">
            <a:avLst/>
          </a:prstGeom>
          <a:noFill/>
        </p:spPr>
        <p:txBody>
          <a:bodyPr wrap="square" rtlCol="0">
            <a:spAutoFit/>
          </a:bodyPr>
          <a:lstStyle/>
          <a:p>
            <a:r>
              <a:rPr lang="en-US" sz="2400" dirty="0"/>
              <a:t>Column (1) shows that precincts with a higher % African American residents have per capita arrest rates that are lower for African Americans relative to whites.</a:t>
            </a:r>
          </a:p>
          <a:p>
            <a:endParaRPr lang="en-US" sz="2400" dirty="0"/>
          </a:p>
          <a:p>
            <a:r>
              <a:rPr lang="en-US" sz="2400" dirty="0"/>
              <a:t>(Could suggest, e.g., that in whiter precincts, African Americans are relatively more likely to get stopped.)</a:t>
            </a:r>
          </a:p>
          <a:p>
            <a:endParaRPr lang="en-US" sz="2000" dirty="0"/>
          </a:p>
          <a:p>
            <a:endParaRPr lang="en-US" sz="2000" dirty="0"/>
          </a:p>
        </p:txBody>
      </p:sp>
      <p:sp>
        <p:nvSpPr>
          <p:cNvPr id="7" name="Title 1">
            <a:extLst>
              <a:ext uri="{FF2B5EF4-FFF2-40B4-BE49-F238E27FC236}">
                <a16:creationId xmlns:a16="http://schemas.microsoft.com/office/drawing/2014/main" id="{0CB9B505-458C-4C3A-9225-253F01E0D0D1}"/>
              </a:ext>
            </a:extLst>
          </p:cNvPr>
          <p:cNvSpPr txBox="1">
            <a:spLocks/>
          </p:cNvSpPr>
          <p:nvPr/>
        </p:nvSpPr>
        <p:spPr bwMode="auto">
          <a:xfrm>
            <a:off x="838200" y="365126"/>
            <a:ext cx="10515600" cy="84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800" kern="1200" cap="all" baseline="0">
                <a:solidFill>
                  <a:srgbClr val="265B4D"/>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r>
              <a:rPr lang="en-US" sz="3200"/>
              <a:t>Correlates of Relative police pressure</a:t>
            </a:r>
            <a:endParaRPr lang="en-US" sz="3200" dirty="0"/>
          </a:p>
        </p:txBody>
      </p:sp>
    </p:spTree>
    <p:extLst>
      <p:ext uri="{BB962C8B-B14F-4D97-AF65-F5344CB8AC3E}">
        <p14:creationId xmlns:p14="http://schemas.microsoft.com/office/powerpoint/2010/main" val="128877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a:xfrm>
            <a:off x="838200" y="365126"/>
            <a:ext cx="10515600" cy="843762"/>
          </a:xfrm>
        </p:spPr>
        <p:txBody>
          <a:bodyPr/>
          <a:lstStyle/>
          <a:p>
            <a:r>
              <a:rPr lang="en-US" sz="3200" dirty="0"/>
              <a:t>Correlates of Relative police pressure</a:t>
            </a:r>
          </a:p>
        </p:txBody>
      </p:sp>
      <p:pic>
        <p:nvPicPr>
          <p:cNvPr id="5" name="Picture 4">
            <a:extLst>
              <a:ext uri="{FF2B5EF4-FFF2-40B4-BE49-F238E27FC236}">
                <a16:creationId xmlns:a16="http://schemas.microsoft.com/office/drawing/2014/main" id="{E7DF2E3F-0AEC-4174-BE8C-B2C55B9F1E81}"/>
              </a:ext>
            </a:extLst>
          </p:cNvPr>
          <p:cNvPicPr>
            <a:picLocks noChangeAspect="1"/>
          </p:cNvPicPr>
          <p:nvPr/>
        </p:nvPicPr>
        <p:blipFill>
          <a:blip r:embed="rId2"/>
          <a:stretch>
            <a:fillRect/>
          </a:stretch>
        </p:blipFill>
        <p:spPr>
          <a:xfrm>
            <a:off x="196062" y="1208887"/>
            <a:ext cx="6649378" cy="5649113"/>
          </a:xfrm>
          <a:prstGeom prst="rect">
            <a:avLst/>
          </a:prstGeom>
        </p:spPr>
      </p:pic>
      <p:sp>
        <p:nvSpPr>
          <p:cNvPr id="6" name="TextBox 5">
            <a:extLst>
              <a:ext uri="{FF2B5EF4-FFF2-40B4-BE49-F238E27FC236}">
                <a16:creationId xmlns:a16="http://schemas.microsoft.com/office/drawing/2014/main" id="{C5B40068-51F0-450D-B869-5D4DE83B1327}"/>
              </a:ext>
            </a:extLst>
          </p:cNvPr>
          <p:cNvSpPr txBox="1"/>
          <p:nvPr/>
        </p:nvSpPr>
        <p:spPr>
          <a:xfrm>
            <a:off x="6848373" y="1208887"/>
            <a:ext cx="5131000" cy="5016758"/>
          </a:xfrm>
          <a:prstGeom prst="rect">
            <a:avLst/>
          </a:prstGeom>
          <a:noFill/>
        </p:spPr>
        <p:txBody>
          <a:bodyPr wrap="square" rtlCol="0">
            <a:spAutoFit/>
          </a:bodyPr>
          <a:lstStyle/>
          <a:p>
            <a:r>
              <a:rPr lang="en-US" sz="2000" dirty="0"/>
              <a:t>Adding precinct resident income estimates (column 2) makes this relationship between % American </a:t>
            </a:r>
            <a:r>
              <a:rPr lang="en-US" sz="2000" dirty="0" err="1"/>
              <a:t>American</a:t>
            </a:r>
            <a:r>
              <a:rPr lang="en-US" sz="2000" dirty="0"/>
              <a:t> and relative pressure disappear. </a:t>
            </a:r>
          </a:p>
          <a:p>
            <a:endParaRPr lang="en-US" sz="2000" dirty="0"/>
          </a:p>
          <a:p>
            <a:r>
              <a:rPr lang="en-US" sz="2000" dirty="0"/>
              <a:t>Instead, we see a strong positive relationship between income and relative pressure.</a:t>
            </a:r>
          </a:p>
          <a:p>
            <a:endParaRPr lang="en-US" sz="2000" dirty="0"/>
          </a:p>
          <a:p>
            <a:r>
              <a:rPr lang="en-US" sz="2000" dirty="0"/>
              <a:t>Interpretation: precincts where the residents are on-average richer have more relative police pressure on African Americans.</a:t>
            </a:r>
          </a:p>
          <a:p>
            <a:endParaRPr lang="en-US" sz="2000" dirty="0"/>
          </a:p>
          <a:p>
            <a:r>
              <a:rPr lang="en-US" sz="2000" dirty="0"/>
              <a:t>(So, you can think of this as police being more likely to stop and frisk African Americans in wealthier – often whiter – neighborhoods.)</a:t>
            </a:r>
          </a:p>
          <a:p>
            <a:endParaRPr lang="en-US" sz="2000" dirty="0"/>
          </a:p>
        </p:txBody>
      </p:sp>
    </p:spTree>
    <p:extLst>
      <p:ext uri="{BB962C8B-B14F-4D97-AF65-F5344CB8AC3E}">
        <p14:creationId xmlns:p14="http://schemas.microsoft.com/office/powerpoint/2010/main" val="215273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13824D-4AA0-4A55-BEE9-DB06AC76241A}"/>
              </a:ext>
            </a:extLst>
          </p:cNvPr>
          <p:cNvPicPr>
            <a:picLocks noChangeAspect="1"/>
          </p:cNvPicPr>
          <p:nvPr/>
        </p:nvPicPr>
        <p:blipFill>
          <a:blip r:embed="rId2"/>
          <a:stretch>
            <a:fillRect/>
          </a:stretch>
        </p:blipFill>
        <p:spPr>
          <a:xfrm rot="5400000">
            <a:off x="1942483" y="-290892"/>
            <a:ext cx="5204565" cy="9089531"/>
          </a:xfrm>
          <a:prstGeom prst="rect">
            <a:avLst/>
          </a:prstGeom>
        </p:spPr>
      </p:pic>
      <p:sp>
        <p:nvSpPr>
          <p:cNvPr id="6" name="TextBox 5">
            <a:extLst>
              <a:ext uri="{FF2B5EF4-FFF2-40B4-BE49-F238E27FC236}">
                <a16:creationId xmlns:a16="http://schemas.microsoft.com/office/drawing/2014/main" id="{A20313CB-FC48-4823-8FE6-7B960E14C992}"/>
              </a:ext>
            </a:extLst>
          </p:cNvPr>
          <p:cNvSpPr txBox="1"/>
          <p:nvPr/>
        </p:nvSpPr>
        <p:spPr>
          <a:xfrm>
            <a:off x="9687339" y="2206891"/>
            <a:ext cx="2504661" cy="3970318"/>
          </a:xfrm>
          <a:prstGeom prst="rect">
            <a:avLst/>
          </a:prstGeom>
          <a:noFill/>
        </p:spPr>
        <p:txBody>
          <a:bodyPr wrap="square" rtlCol="0">
            <a:spAutoFit/>
          </a:bodyPr>
          <a:lstStyle/>
          <a:p>
            <a:r>
              <a:rPr lang="en-US" sz="2800" dirty="0"/>
              <a:t>Columns (1) to (3) do not include precinct fixed effects.</a:t>
            </a:r>
          </a:p>
          <a:p>
            <a:endParaRPr lang="en-US" sz="2800" dirty="0"/>
          </a:p>
          <a:p>
            <a:r>
              <a:rPr lang="en-US" sz="2800" dirty="0"/>
              <a:t>Columns (4) to (7) do include precinct fixed effects.</a:t>
            </a:r>
          </a:p>
        </p:txBody>
      </p:sp>
      <p:sp>
        <p:nvSpPr>
          <p:cNvPr id="3" name="TextBox 2">
            <a:extLst>
              <a:ext uri="{FF2B5EF4-FFF2-40B4-BE49-F238E27FC236}">
                <a16:creationId xmlns:a16="http://schemas.microsoft.com/office/drawing/2014/main" id="{69193E16-94AE-4921-B3CD-E2AF347E50A9}"/>
              </a:ext>
            </a:extLst>
          </p:cNvPr>
          <p:cNvSpPr txBox="1"/>
          <p:nvPr/>
        </p:nvSpPr>
        <p:spPr>
          <a:xfrm>
            <a:off x="212035" y="675861"/>
            <a:ext cx="10084904" cy="1569660"/>
          </a:xfrm>
          <a:prstGeom prst="rect">
            <a:avLst/>
          </a:prstGeom>
          <a:noFill/>
        </p:spPr>
        <p:txBody>
          <a:bodyPr wrap="square" rtlCol="0">
            <a:spAutoFit/>
          </a:bodyPr>
          <a:lstStyle/>
          <a:p>
            <a:r>
              <a:rPr lang="en-US" sz="2400" dirty="0"/>
              <a:t>Outcome variable = arrests made conditional being stopped </a:t>
            </a:r>
          </a:p>
          <a:p>
            <a:r>
              <a:rPr lang="en-US" sz="2400" dirty="0"/>
              <a:t>(i.e. arrests divided by stops, arrest rate given that a stop occurred)</a:t>
            </a:r>
          </a:p>
          <a:p>
            <a:r>
              <a:rPr lang="en-US" sz="2400" dirty="0"/>
              <a:t>Key independent variable = African American</a:t>
            </a:r>
          </a:p>
          <a:p>
            <a:r>
              <a:rPr lang="en-US" sz="2400" dirty="0"/>
              <a:t>The idea here is to see how being African American associates with arrest rates.</a:t>
            </a:r>
          </a:p>
        </p:txBody>
      </p:sp>
      <p:sp>
        <p:nvSpPr>
          <p:cNvPr id="7" name="Title 1">
            <a:extLst>
              <a:ext uri="{FF2B5EF4-FFF2-40B4-BE49-F238E27FC236}">
                <a16:creationId xmlns:a16="http://schemas.microsoft.com/office/drawing/2014/main" id="{71981D3D-6546-40DA-BA43-E7C78E112B55}"/>
              </a:ext>
            </a:extLst>
          </p:cNvPr>
          <p:cNvSpPr txBox="1">
            <a:spLocks/>
          </p:cNvSpPr>
          <p:nvPr/>
        </p:nvSpPr>
        <p:spPr bwMode="auto">
          <a:xfrm>
            <a:off x="139148" y="50199"/>
            <a:ext cx="11913703" cy="837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800" kern="1200" cap="all" baseline="0">
                <a:solidFill>
                  <a:srgbClr val="265B4D"/>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r>
              <a:rPr lang="en-US" sz="3200" dirty="0"/>
              <a:t>How arrest rates, conditional on stop, vary by race</a:t>
            </a:r>
          </a:p>
        </p:txBody>
      </p:sp>
    </p:spTree>
    <p:extLst>
      <p:ext uri="{BB962C8B-B14F-4D97-AF65-F5344CB8AC3E}">
        <p14:creationId xmlns:p14="http://schemas.microsoft.com/office/powerpoint/2010/main" val="359176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13824D-4AA0-4A55-BEE9-DB06AC76241A}"/>
              </a:ext>
            </a:extLst>
          </p:cNvPr>
          <p:cNvPicPr>
            <a:picLocks noChangeAspect="1"/>
          </p:cNvPicPr>
          <p:nvPr/>
        </p:nvPicPr>
        <p:blipFill>
          <a:blip r:embed="rId2"/>
          <a:stretch>
            <a:fillRect/>
          </a:stretch>
        </p:blipFill>
        <p:spPr>
          <a:xfrm rot="5400000">
            <a:off x="1942483" y="-290892"/>
            <a:ext cx="5204565" cy="9089531"/>
          </a:xfrm>
          <a:prstGeom prst="rect">
            <a:avLst/>
          </a:prstGeom>
        </p:spPr>
      </p:pic>
      <p:sp>
        <p:nvSpPr>
          <p:cNvPr id="6" name="TextBox 5">
            <a:extLst>
              <a:ext uri="{FF2B5EF4-FFF2-40B4-BE49-F238E27FC236}">
                <a16:creationId xmlns:a16="http://schemas.microsoft.com/office/drawing/2014/main" id="{A20313CB-FC48-4823-8FE6-7B960E14C992}"/>
              </a:ext>
            </a:extLst>
          </p:cNvPr>
          <p:cNvSpPr txBox="1"/>
          <p:nvPr/>
        </p:nvSpPr>
        <p:spPr>
          <a:xfrm>
            <a:off x="9405257" y="1651591"/>
            <a:ext cx="2369976" cy="4401205"/>
          </a:xfrm>
          <a:prstGeom prst="rect">
            <a:avLst/>
          </a:prstGeom>
          <a:noFill/>
        </p:spPr>
        <p:txBody>
          <a:bodyPr wrap="square" rtlCol="0">
            <a:spAutoFit/>
          </a:bodyPr>
          <a:lstStyle/>
          <a:p>
            <a:r>
              <a:rPr lang="en-US" sz="2800" dirty="0"/>
              <a:t>Columns (1) to (3) do not include precinct fixed effects.</a:t>
            </a:r>
          </a:p>
          <a:p>
            <a:endParaRPr lang="en-US" sz="2800" dirty="0"/>
          </a:p>
          <a:p>
            <a:r>
              <a:rPr lang="en-US" sz="2800" dirty="0"/>
              <a:t>Columns (4) to (7) do include precinct fixed effects.</a:t>
            </a:r>
          </a:p>
        </p:txBody>
      </p:sp>
      <p:sp>
        <p:nvSpPr>
          <p:cNvPr id="3" name="TextBox 2">
            <a:extLst>
              <a:ext uri="{FF2B5EF4-FFF2-40B4-BE49-F238E27FC236}">
                <a16:creationId xmlns:a16="http://schemas.microsoft.com/office/drawing/2014/main" id="{69193E16-94AE-4921-B3CD-E2AF347E50A9}"/>
              </a:ext>
            </a:extLst>
          </p:cNvPr>
          <p:cNvSpPr txBox="1"/>
          <p:nvPr/>
        </p:nvSpPr>
        <p:spPr>
          <a:xfrm>
            <a:off x="212034" y="971125"/>
            <a:ext cx="9382539" cy="1200329"/>
          </a:xfrm>
          <a:prstGeom prst="rect">
            <a:avLst/>
          </a:prstGeom>
          <a:noFill/>
        </p:spPr>
        <p:txBody>
          <a:bodyPr wrap="square" rtlCol="0">
            <a:spAutoFit/>
          </a:bodyPr>
          <a:lstStyle/>
          <a:p>
            <a:r>
              <a:rPr lang="en-US" sz="2400" dirty="0"/>
              <a:t>Precinct fixed effects means controlling for average differences between precincts in the outcome variable.</a:t>
            </a:r>
          </a:p>
          <a:p>
            <a:r>
              <a:rPr lang="en-US" sz="2400" dirty="0"/>
              <a:t>In this case, controlling for average differences by precinct in arrest made.</a:t>
            </a:r>
          </a:p>
        </p:txBody>
      </p:sp>
      <p:sp>
        <p:nvSpPr>
          <p:cNvPr id="7" name="Title 1">
            <a:extLst>
              <a:ext uri="{FF2B5EF4-FFF2-40B4-BE49-F238E27FC236}">
                <a16:creationId xmlns:a16="http://schemas.microsoft.com/office/drawing/2014/main" id="{B12B7A1F-EF73-4830-8BE2-7DE034531E84}"/>
              </a:ext>
            </a:extLst>
          </p:cNvPr>
          <p:cNvSpPr>
            <a:spLocks noGrp="1"/>
          </p:cNvSpPr>
          <p:nvPr>
            <p:ph type="title"/>
          </p:nvPr>
        </p:nvSpPr>
        <p:spPr>
          <a:xfrm>
            <a:off x="185531" y="142423"/>
            <a:ext cx="11913703" cy="662782"/>
          </a:xfrm>
        </p:spPr>
        <p:txBody>
          <a:bodyPr/>
          <a:lstStyle/>
          <a:p>
            <a:r>
              <a:rPr lang="en-US" sz="3200" dirty="0"/>
              <a:t>How arrest rates, conditional on stop, vary by race</a:t>
            </a:r>
          </a:p>
        </p:txBody>
      </p:sp>
    </p:spTree>
    <p:extLst>
      <p:ext uri="{BB962C8B-B14F-4D97-AF65-F5344CB8AC3E}">
        <p14:creationId xmlns:p14="http://schemas.microsoft.com/office/powerpoint/2010/main" val="195905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13824D-4AA0-4A55-BEE9-DB06AC76241A}"/>
              </a:ext>
            </a:extLst>
          </p:cNvPr>
          <p:cNvPicPr>
            <a:picLocks noChangeAspect="1"/>
          </p:cNvPicPr>
          <p:nvPr/>
        </p:nvPicPr>
        <p:blipFill>
          <a:blip r:embed="rId2"/>
          <a:stretch>
            <a:fillRect/>
          </a:stretch>
        </p:blipFill>
        <p:spPr>
          <a:xfrm rot="5400000">
            <a:off x="1805267" y="-1261510"/>
            <a:ext cx="4836916" cy="8447450"/>
          </a:xfrm>
          <a:prstGeom prst="rect">
            <a:avLst/>
          </a:prstGeom>
        </p:spPr>
      </p:pic>
      <p:sp>
        <p:nvSpPr>
          <p:cNvPr id="6" name="TextBox 5">
            <a:extLst>
              <a:ext uri="{FF2B5EF4-FFF2-40B4-BE49-F238E27FC236}">
                <a16:creationId xmlns:a16="http://schemas.microsoft.com/office/drawing/2014/main" id="{A20313CB-FC48-4823-8FE6-7B960E14C992}"/>
              </a:ext>
            </a:extLst>
          </p:cNvPr>
          <p:cNvSpPr txBox="1"/>
          <p:nvPr/>
        </p:nvSpPr>
        <p:spPr>
          <a:xfrm>
            <a:off x="8560903" y="683105"/>
            <a:ext cx="3511827" cy="4893647"/>
          </a:xfrm>
          <a:prstGeom prst="rect">
            <a:avLst/>
          </a:prstGeom>
          <a:noFill/>
        </p:spPr>
        <p:txBody>
          <a:bodyPr wrap="square" rtlCol="0">
            <a:spAutoFit/>
          </a:bodyPr>
          <a:lstStyle/>
          <a:p>
            <a:r>
              <a:rPr lang="en-US" sz="2400" dirty="0"/>
              <a:t>Without precinct fixed effects (col. 1 to 3), the data shows that African Americans are less likely to be arrested (conditional on stop).</a:t>
            </a:r>
          </a:p>
          <a:p>
            <a:endParaRPr lang="en-US" sz="2400" dirty="0"/>
          </a:p>
          <a:p>
            <a:r>
              <a:rPr lang="en-US" sz="2400" dirty="0"/>
              <a:t>With precinct fixed effects (col. 4 to 7), …. African Americans more likely to be arrested (conditional on stop)</a:t>
            </a:r>
          </a:p>
          <a:p>
            <a:endParaRPr lang="en-US" sz="2400" dirty="0"/>
          </a:p>
        </p:txBody>
      </p:sp>
      <p:sp>
        <p:nvSpPr>
          <p:cNvPr id="7" name="Title 1">
            <a:extLst>
              <a:ext uri="{FF2B5EF4-FFF2-40B4-BE49-F238E27FC236}">
                <a16:creationId xmlns:a16="http://schemas.microsoft.com/office/drawing/2014/main" id="{0BC99A7D-A630-4F12-8DC6-DD428CF8CB69}"/>
              </a:ext>
            </a:extLst>
          </p:cNvPr>
          <p:cNvSpPr txBox="1">
            <a:spLocks/>
          </p:cNvSpPr>
          <p:nvPr/>
        </p:nvSpPr>
        <p:spPr bwMode="auto">
          <a:xfrm>
            <a:off x="185531" y="-278014"/>
            <a:ext cx="1191370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800" kern="1200" cap="all" baseline="0">
                <a:solidFill>
                  <a:srgbClr val="265B4D"/>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r>
              <a:rPr lang="en-US" sz="3200" dirty="0"/>
              <a:t>How arrest rates, conditional on stop, vary by race</a:t>
            </a:r>
          </a:p>
        </p:txBody>
      </p:sp>
    </p:spTree>
    <p:extLst>
      <p:ext uri="{BB962C8B-B14F-4D97-AF65-F5344CB8AC3E}">
        <p14:creationId xmlns:p14="http://schemas.microsoft.com/office/powerpoint/2010/main" val="70105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3200" dirty="0" err="1"/>
              <a:t>Coviello</a:t>
            </a:r>
            <a:r>
              <a:rPr lang="en-US" sz="3200" dirty="0"/>
              <a:t> and Persico -  NYC Stop and Frisk</a:t>
            </a:r>
          </a:p>
        </p:txBody>
      </p:sp>
      <p:pic>
        <p:nvPicPr>
          <p:cNvPr id="4" name="Picture 3">
            <a:extLst>
              <a:ext uri="{FF2B5EF4-FFF2-40B4-BE49-F238E27FC236}">
                <a16:creationId xmlns:a16="http://schemas.microsoft.com/office/drawing/2014/main" id="{CB13824D-4AA0-4A55-BEE9-DB06AC76241A}"/>
              </a:ext>
            </a:extLst>
          </p:cNvPr>
          <p:cNvPicPr>
            <a:picLocks noChangeAspect="1"/>
          </p:cNvPicPr>
          <p:nvPr/>
        </p:nvPicPr>
        <p:blipFill>
          <a:blip r:embed="rId2"/>
          <a:stretch>
            <a:fillRect/>
          </a:stretch>
        </p:blipFill>
        <p:spPr>
          <a:xfrm rot="5400000">
            <a:off x="1942483" y="-290892"/>
            <a:ext cx="5204565" cy="9089531"/>
          </a:xfrm>
          <a:prstGeom prst="rect">
            <a:avLst/>
          </a:prstGeom>
        </p:spPr>
      </p:pic>
      <p:sp>
        <p:nvSpPr>
          <p:cNvPr id="6" name="TextBox 5">
            <a:extLst>
              <a:ext uri="{FF2B5EF4-FFF2-40B4-BE49-F238E27FC236}">
                <a16:creationId xmlns:a16="http://schemas.microsoft.com/office/drawing/2014/main" id="{A20313CB-FC48-4823-8FE6-7B960E14C992}"/>
              </a:ext>
            </a:extLst>
          </p:cNvPr>
          <p:cNvSpPr txBox="1"/>
          <p:nvPr/>
        </p:nvSpPr>
        <p:spPr>
          <a:xfrm>
            <a:off x="8984974" y="1651591"/>
            <a:ext cx="2790259" cy="3416320"/>
          </a:xfrm>
          <a:prstGeom prst="rect">
            <a:avLst/>
          </a:prstGeom>
          <a:noFill/>
        </p:spPr>
        <p:txBody>
          <a:bodyPr wrap="square" rtlCol="0">
            <a:spAutoFit/>
          </a:bodyPr>
          <a:lstStyle/>
          <a:p>
            <a:r>
              <a:rPr lang="en-US" sz="2400" b="1" dirty="0"/>
              <a:t>Interpretation:</a:t>
            </a:r>
          </a:p>
          <a:p>
            <a:r>
              <a:rPr lang="en-US" sz="2400" dirty="0"/>
              <a:t>With precinct fixed effects, the idea is that </a:t>
            </a:r>
            <a:r>
              <a:rPr lang="en-US" sz="2400" u="sng" dirty="0"/>
              <a:t>within the same precinct</a:t>
            </a:r>
            <a:r>
              <a:rPr lang="en-US" sz="2400" dirty="0"/>
              <a:t>, an African-American person is more likely to be arrested than a white person.</a:t>
            </a:r>
          </a:p>
        </p:txBody>
      </p:sp>
    </p:spTree>
    <p:extLst>
      <p:ext uri="{BB962C8B-B14F-4D97-AF65-F5344CB8AC3E}">
        <p14:creationId xmlns:p14="http://schemas.microsoft.com/office/powerpoint/2010/main" val="241729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a:xfrm>
            <a:off x="185531" y="365125"/>
            <a:ext cx="11913703" cy="1325563"/>
          </a:xfrm>
        </p:spPr>
        <p:txBody>
          <a:bodyPr/>
          <a:lstStyle/>
          <a:p>
            <a:r>
              <a:rPr lang="en-US" sz="3200" dirty="0"/>
              <a:t>How arrest rates, conditional on stop, vary by race</a:t>
            </a:r>
          </a:p>
        </p:txBody>
      </p:sp>
      <p:pic>
        <p:nvPicPr>
          <p:cNvPr id="4" name="Picture 3">
            <a:extLst>
              <a:ext uri="{FF2B5EF4-FFF2-40B4-BE49-F238E27FC236}">
                <a16:creationId xmlns:a16="http://schemas.microsoft.com/office/drawing/2014/main" id="{CB13824D-4AA0-4A55-BEE9-DB06AC76241A}"/>
              </a:ext>
            </a:extLst>
          </p:cNvPr>
          <p:cNvPicPr>
            <a:picLocks noChangeAspect="1"/>
          </p:cNvPicPr>
          <p:nvPr/>
        </p:nvPicPr>
        <p:blipFill>
          <a:blip r:embed="rId2"/>
          <a:stretch>
            <a:fillRect/>
          </a:stretch>
        </p:blipFill>
        <p:spPr>
          <a:xfrm rot="5400000">
            <a:off x="1942483" y="-290892"/>
            <a:ext cx="5204565" cy="9089531"/>
          </a:xfrm>
          <a:prstGeom prst="rect">
            <a:avLst/>
          </a:prstGeom>
        </p:spPr>
      </p:pic>
      <p:sp>
        <p:nvSpPr>
          <p:cNvPr id="6" name="TextBox 5">
            <a:extLst>
              <a:ext uri="{FF2B5EF4-FFF2-40B4-BE49-F238E27FC236}">
                <a16:creationId xmlns:a16="http://schemas.microsoft.com/office/drawing/2014/main" id="{A20313CB-FC48-4823-8FE6-7B960E14C992}"/>
              </a:ext>
            </a:extLst>
          </p:cNvPr>
          <p:cNvSpPr txBox="1"/>
          <p:nvPr/>
        </p:nvSpPr>
        <p:spPr>
          <a:xfrm>
            <a:off x="8904000" y="1936412"/>
            <a:ext cx="3195235" cy="3416320"/>
          </a:xfrm>
          <a:prstGeom prst="rect">
            <a:avLst/>
          </a:prstGeom>
          <a:noFill/>
        </p:spPr>
        <p:txBody>
          <a:bodyPr wrap="square" rtlCol="0">
            <a:spAutoFit/>
          </a:bodyPr>
          <a:lstStyle/>
          <a:p>
            <a:r>
              <a:rPr lang="en-US" sz="2400" b="1" dirty="0"/>
              <a:t>If African Americans tend to more often be in precincts where they are often stopped and frisked, but not arrested, then that explain the negative estimates in columns (1) to (3).</a:t>
            </a:r>
          </a:p>
        </p:txBody>
      </p:sp>
      <p:sp>
        <p:nvSpPr>
          <p:cNvPr id="3" name="TextBox 2">
            <a:extLst>
              <a:ext uri="{FF2B5EF4-FFF2-40B4-BE49-F238E27FC236}">
                <a16:creationId xmlns:a16="http://schemas.microsoft.com/office/drawing/2014/main" id="{8A9DE723-16AE-4D7A-A6E4-59B1F50180DA}"/>
              </a:ext>
            </a:extLst>
          </p:cNvPr>
          <p:cNvSpPr txBox="1"/>
          <p:nvPr/>
        </p:nvSpPr>
        <p:spPr>
          <a:xfrm>
            <a:off x="185532" y="1356409"/>
            <a:ext cx="11820938" cy="1107996"/>
          </a:xfrm>
          <a:prstGeom prst="rect">
            <a:avLst/>
          </a:prstGeom>
          <a:noFill/>
        </p:spPr>
        <p:txBody>
          <a:bodyPr wrap="square" rtlCol="0">
            <a:spAutoFit/>
          </a:bodyPr>
          <a:lstStyle/>
          <a:p>
            <a:r>
              <a:rPr lang="en-US" sz="2400" dirty="0"/>
              <a:t>Without the precinct fixed effects, we are comparing white and African American pedestrians both within the same precinct and between different precincts.</a:t>
            </a:r>
          </a:p>
          <a:p>
            <a:endParaRPr lang="en-US" dirty="0"/>
          </a:p>
        </p:txBody>
      </p:sp>
    </p:spTree>
    <p:extLst>
      <p:ext uri="{BB962C8B-B14F-4D97-AF65-F5344CB8AC3E}">
        <p14:creationId xmlns:p14="http://schemas.microsoft.com/office/powerpoint/2010/main" val="2133553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a:xfrm>
            <a:off x="185530" y="38162"/>
            <a:ext cx="11820938" cy="531681"/>
          </a:xfrm>
        </p:spPr>
        <p:txBody>
          <a:bodyPr/>
          <a:lstStyle/>
          <a:p>
            <a:r>
              <a:rPr lang="en-US" sz="2800" dirty="0"/>
              <a:t>Frisks, for pedestrians suspected of weapons possession</a:t>
            </a:r>
          </a:p>
        </p:txBody>
      </p:sp>
      <p:sp>
        <p:nvSpPr>
          <p:cNvPr id="6" name="TextBox 5">
            <a:extLst>
              <a:ext uri="{FF2B5EF4-FFF2-40B4-BE49-F238E27FC236}">
                <a16:creationId xmlns:a16="http://schemas.microsoft.com/office/drawing/2014/main" id="{A20313CB-FC48-4823-8FE6-7B960E14C992}"/>
              </a:ext>
            </a:extLst>
          </p:cNvPr>
          <p:cNvSpPr txBox="1"/>
          <p:nvPr/>
        </p:nvSpPr>
        <p:spPr>
          <a:xfrm>
            <a:off x="8904000" y="1404731"/>
            <a:ext cx="3195235" cy="3046988"/>
          </a:xfrm>
          <a:prstGeom prst="rect">
            <a:avLst/>
          </a:prstGeom>
          <a:noFill/>
        </p:spPr>
        <p:txBody>
          <a:bodyPr wrap="square" rtlCol="0">
            <a:spAutoFit/>
          </a:bodyPr>
          <a:lstStyle/>
          <a:p>
            <a:r>
              <a:rPr lang="en-US" sz="2400" dirty="0"/>
              <a:t>In all case (with and without precinct fixed effects) there is strong or at least weak evidence that African Americans are more likely to be frisks compared to whites.</a:t>
            </a:r>
          </a:p>
        </p:txBody>
      </p:sp>
      <p:pic>
        <p:nvPicPr>
          <p:cNvPr id="7" name="Picture 6">
            <a:extLst>
              <a:ext uri="{FF2B5EF4-FFF2-40B4-BE49-F238E27FC236}">
                <a16:creationId xmlns:a16="http://schemas.microsoft.com/office/drawing/2014/main" id="{2D718580-4296-46D7-88A7-12CFC678FE90}"/>
              </a:ext>
            </a:extLst>
          </p:cNvPr>
          <p:cNvPicPr>
            <a:picLocks noChangeAspect="1"/>
          </p:cNvPicPr>
          <p:nvPr/>
        </p:nvPicPr>
        <p:blipFill>
          <a:blip r:embed="rId2"/>
          <a:stretch>
            <a:fillRect/>
          </a:stretch>
        </p:blipFill>
        <p:spPr>
          <a:xfrm>
            <a:off x="92765" y="569843"/>
            <a:ext cx="8741980" cy="6249995"/>
          </a:xfrm>
          <a:prstGeom prst="rect">
            <a:avLst/>
          </a:prstGeom>
        </p:spPr>
      </p:pic>
    </p:spTree>
    <p:extLst>
      <p:ext uri="{BB962C8B-B14F-4D97-AF65-F5344CB8AC3E}">
        <p14:creationId xmlns:p14="http://schemas.microsoft.com/office/powerpoint/2010/main" val="33207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EEA-2369-43E2-AE2A-772527F6E5A0}"/>
              </a:ext>
            </a:extLst>
          </p:cNvPr>
          <p:cNvSpPr>
            <a:spLocks noGrp="1"/>
          </p:cNvSpPr>
          <p:nvPr>
            <p:ph type="title"/>
          </p:nvPr>
        </p:nvSpPr>
        <p:spPr/>
        <p:txBody>
          <a:bodyPr/>
          <a:lstStyle/>
          <a:p>
            <a:r>
              <a:rPr lang="en-US" sz="4000" dirty="0" err="1"/>
              <a:t>Coviello</a:t>
            </a:r>
            <a:r>
              <a:rPr lang="en-US" sz="4000" dirty="0"/>
              <a:t> and Persico -  NYC Stop and Frisk – Summary of results</a:t>
            </a:r>
            <a:endParaRPr lang="en-US" dirty="0"/>
          </a:p>
        </p:txBody>
      </p:sp>
      <p:sp>
        <p:nvSpPr>
          <p:cNvPr id="3" name="Content Placeholder 2">
            <a:extLst>
              <a:ext uri="{FF2B5EF4-FFF2-40B4-BE49-F238E27FC236}">
                <a16:creationId xmlns:a16="http://schemas.microsoft.com/office/drawing/2014/main" id="{418872AC-B0C7-4A1D-8DBC-D7AD346CF812}"/>
              </a:ext>
            </a:extLst>
          </p:cNvPr>
          <p:cNvSpPr>
            <a:spLocks noGrp="1"/>
          </p:cNvSpPr>
          <p:nvPr>
            <p:ph idx="1"/>
          </p:nvPr>
        </p:nvSpPr>
        <p:spPr/>
        <p:txBody>
          <a:bodyPr/>
          <a:lstStyle/>
          <a:p>
            <a:r>
              <a:rPr lang="en-US" dirty="0"/>
              <a:t>African Americans were about 9x more likely to be stopped and frisked.</a:t>
            </a:r>
          </a:p>
          <a:p>
            <a:r>
              <a:rPr lang="en-US" dirty="0"/>
              <a:t>About 53.7% (39.3%) of stops of African Americans (whites) develop into frisks.</a:t>
            </a:r>
          </a:p>
          <a:p>
            <a:r>
              <a:rPr lang="en-US" dirty="0"/>
              <a:t>After controlling for precinct-level fixed effects (average differences between precincts, so comparing white vs. African American in the same precinct), they find that white pedestrians are slightly less likely than African American pedestrians to be arrested conditional on being stopped.</a:t>
            </a:r>
          </a:p>
          <a:p>
            <a:r>
              <a:rPr lang="en-US" dirty="0"/>
              <a:t>Two interpretations of this point…</a:t>
            </a:r>
          </a:p>
        </p:txBody>
      </p:sp>
    </p:spTree>
    <p:extLst>
      <p:ext uri="{BB962C8B-B14F-4D97-AF65-F5344CB8AC3E}">
        <p14:creationId xmlns:p14="http://schemas.microsoft.com/office/powerpoint/2010/main" val="392472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EEA-2369-43E2-AE2A-772527F6E5A0}"/>
              </a:ext>
            </a:extLst>
          </p:cNvPr>
          <p:cNvSpPr>
            <a:spLocks noGrp="1"/>
          </p:cNvSpPr>
          <p:nvPr>
            <p:ph type="title"/>
          </p:nvPr>
        </p:nvSpPr>
        <p:spPr>
          <a:xfrm>
            <a:off x="838200" y="20568"/>
            <a:ext cx="11194774" cy="965269"/>
          </a:xfrm>
        </p:spPr>
        <p:txBody>
          <a:bodyPr/>
          <a:lstStyle/>
          <a:p>
            <a:r>
              <a:rPr lang="en-US" sz="4000" dirty="0"/>
              <a:t>NYC Stop and Frisk – Summary of results</a:t>
            </a:r>
            <a:endParaRPr lang="en-US" dirty="0"/>
          </a:p>
        </p:txBody>
      </p:sp>
      <p:sp>
        <p:nvSpPr>
          <p:cNvPr id="3" name="Content Placeholder 2">
            <a:extLst>
              <a:ext uri="{FF2B5EF4-FFF2-40B4-BE49-F238E27FC236}">
                <a16:creationId xmlns:a16="http://schemas.microsoft.com/office/drawing/2014/main" id="{418872AC-B0C7-4A1D-8DBC-D7AD346CF812}"/>
              </a:ext>
            </a:extLst>
          </p:cNvPr>
          <p:cNvSpPr>
            <a:spLocks noGrp="1"/>
          </p:cNvSpPr>
          <p:nvPr>
            <p:ph idx="1"/>
          </p:nvPr>
        </p:nvSpPr>
        <p:spPr>
          <a:xfrm>
            <a:off x="838200" y="1009166"/>
            <a:ext cx="10515600" cy="4351338"/>
          </a:xfrm>
        </p:spPr>
        <p:txBody>
          <a:bodyPr/>
          <a:lstStyle/>
          <a:p>
            <a:r>
              <a:rPr lang="en-US" dirty="0"/>
              <a:t>…white pedestrians are slightly less likely than African American pedestrians in the same precinct to be arrested conditional on being stopped.</a:t>
            </a:r>
          </a:p>
          <a:p>
            <a:r>
              <a:rPr lang="en-US" dirty="0"/>
              <a:t>Interpretation 1) Suggestive</a:t>
            </a:r>
            <a:r>
              <a:rPr lang="en-US" u="sng" dirty="0"/>
              <a:t> in this case </a:t>
            </a:r>
            <a:r>
              <a:rPr lang="en-US" dirty="0"/>
              <a:t>of no bias against African Americans, because whites are being stopped despite being slightly less productive stops for police officers (slightly lower arrest rate). Officers slightly “over stop” white pedestrians.</a:t>
            </a:r>
          </a:p>
          <a:p>
            <a:r>
              <a:rPr lang="en-US" dirty="0"/>
              <a:t>Interpretation 2) Another interpretation could be that officers are biased in their decisions to arrest, and are more likely to arrest African Americans.</a:t>
            </a:r>
          </a:p>
          <a:p>
            <a:r>
              <a:rPr lang="en-US" dirty="0"/>
              <a:t>It’s difficult to determine to what extent it’s 1) or 2) or a combination of both.</a:t>
            </a:r>
          </a:p>
        </p:txBody>
      </p:sp>
    </p:spTree>
    <p:extLst>
      <p:ext uri="{BB962C8B-B14F-4D97-AF65-F5344CB8AC3E}">
        <p14:creationId xmlns:p14="http://schemas.microsoft.com/office/powerpoint/2010/main" val="175549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Summary of two papers on racial bias police in policing.</a:t>
            </a:r>
          </a:p>
          <a:p>
            <a:r>
              <a:rPr lang="en-US" altLang="en-US" dirty="0">
                <a:latin typeface="Century Gothic" panose="020B0502020202020204" pitchFamily="34" charset="0"/>
              </a:rPr>
              <a:t>Today will be racial bias in police searches, while next class will be racial bias in police use of force.</a:t>
            </a:r>
          </a:p>
          <a:p>
            <a:r>
              <a:rPr lang="en-US" altLang="en-US" dirty="0">
                <a:latin typeface="Century Gothic" panose="020B0502020202020204" pitchFamily="34" charset="0"/>
              </a:rPr>
              <a:t>This lecture will cover two papers:</a:t>
            </a:r>
          </a:p>
          <a:p>
            <a:r>
              <a:rPr lang="en-US" altLang="en-US" dirty="0" err="1">
                <a:latin typeface="Century Gothic" panose="020B0502020202020204" pitchFamily="34" charset="0"/>
              </a:rPr>
              <a:t>Coviello</a:t>
            </a:r>
            <a:r>
              <a:rPr lang="en-US" altLang="en-US" dirty="0">
                <a:latin typeface="Century Gothic" panose="020B0502020202020204" pitchFamily="34" charset="0"/>
              </a:rPr>
              <a:t>, Persico - 2015 - An Economic Analysis of Black-White Disparities in the New York Police Department's Stop-and-Frisk Program</a:t>
            </a:r>
          </a:p>
          <a:p>
            <a:r>
              <a:rPr lang="en-US" altLang="en-US" dirty="0" err="1">
                <a:latin typeface="Century Gothic" panose="020B0502020202020204" pitchFamily="34" charset="0"/>
              </a:rPr>
              <a:t>Antonovics</a:t>
            </a:r>
            <a:r>
              <a:rPr lang="en-US" altLang="en-US" dirty="0">
                <a:latin typeface="Century Gothic" panose="020B0502020202020204" pitchFamily="34" charset="0"/>
              </a:rPr>
              <a:t>, Knight - 2009 - A New Look at Racial Profiling Evidence from the Boston Police Department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0EEA-2369-43E2-AE2A-772527F6E5A0}"/>
              </a:ext>
            </a:extLst>
          </p:cNvPr>
          <p:cNvSpPr>
            <a:spLocks noGrp="1"/>
          </p:cNvSpPr>
          <p:nvPr>
            <p:ph type="title"/>
          </p:nvPr>
        </p:nvSpPr>
        <p:spPr>
          <a:xfrm>
            <a:off x="477078" y="365125"/>
            <a:ext cx="11714922" cy="1325563"/>
          </a:xfrm>
        </p:spPr>
        <p:txBody>
          <a:bodyPr/>
          <a:lstStyle/>
          <a:p>
            <a:r>
              <a:rPr lang="en-US" sz="4000" dirty="0"/>
              <a:t>NYC Stop and Frisk – Summary of results</a:t>
            </a:r>
            <a:endParaRPr lang="en-US" dirty="0"/>
          </a:p>
        </p:txBody>
      </p:sp>
      <p:sp>
        <p:nvSpPr>
          <p:cNvPr id="3" name="Content Placeholder 2">
            <a:extLst>
              <a:ext uri="{FF2B5EF4-FFF2-40B4-BE49-F238E27FC236}">
                <a16:creationId xmlns:a16="http://schemas.microsoft.com/office/drawing/2014/main" id="{418872AC-B0C7-4A1D-8DBC-D7AD346CF812}"/>
              </a:ext>
            </a:extLst>
          </p:cNvPr>
          <p:cNvSpPr>
            <a:spLocks noGrp="1"/>
          </p:cNvSpPr>
          <p:nvPr>
            <p:ph idx="1"/>
          </p:nvPr>
        </p:nvSpPr>
        <p:spPr/>
        <p:txBody>
          <a:bodyPr/>
          <a:lstStyle/>
          <a:p>
            <a:r>
              <a:rPr lang="en-US" dirty="0"/>
              <a:t>When analyzing frisking, they find that after controlling for precinct-level fixed effects (so, comparing white vs. African American in the same precinct), African Americans are less likely than white pedestrians to be arrested conditional on being frisked.</a:t>
            </a:r>
          </a:p>
          <a:p>
            <a:r>
              <a:rPr lang="en-US" dirty="0"/>
              <a:t>In this case, this is suggestive of bias against African Americans in the decision to frisk. </a:t>
            </a:r>
          </a:p>
          <a:p>
            <a:r>
              <a:rPr lang="en-US" dirty="0"/>
              <a:t>Police may have been “over frisking” African American pedestrians.</a:t>
            </a:r>
          </a:p>
          <a:p>
            <a:r>
              <a:rPr lang="en-US" dirty="0"/>
              <a:t>But the authors note that further research is needed on this point.</a:t>
            </a:r>
          </a:p>
        </p:txBody>
      </p:sp>
    </p:spTree>
    <p:extLst>
      <p:ext uri="{BB962C8B-B14F-4D97-AF65-F5344CB8AC3E}">
        <p14:creationId xmlns:p14="http://schemas.microsoft.com/office/powerpoint/2010/main" val="140762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 </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p:txBody>
          <a:bodyPr/>
          <a:lstStyle/>
          <a:p>
            <a:r>
              <a:rPr lang="en-US" dirty="0"/>
              <a:t>Abstract—This paper provides new evidence on racial profiling using information on the race of both motorists and police officers in Boston. </a:t>
            </a:r>
          </a:p>
          <a:p>
            <a:r>
              <a:rPr lang="en-US" dirty="0"/>
              <a:t>We develop a new test for distinguishing between preference-based (taste-based) and statistical discrimination. </a:t>
            </a:r>
          </a:p>
        </p:txBody>
      </p:sp>
    </p:spTree>
    <p:extLst>
      <p:ext uri="{BB962C8B-B14F-4D97-AF65-F5344CB8AC3E}">
        <p14:creationId xmlns:p14="http://schemas.microsoft.com/office/powerpoint/2010/main" val="174857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p:txBody>
          <a:bodyPr/>
          <a:lstStyle/>
          <a:p>
            <a:r>
              <a:rPr lang="en-US" dirty="0"/>
              <a:t>Our test is based on the notion that if search decisions are driven purely by statistical discrimination, then they should be independent of officer race. </a:t>
            </a:r>
          </a:p>
          <a:p>
            <a:r>
              <a:rPr lang="en-US" dirty="0"/>
              <a:t>Our results, by contrast, demonstrate that </a:t>
            </a:r>
            <a:r>
              <a:rPr lang="en-US" u="sng" dirty="0"/>
              <a:t>officers are more likely to search if officer race and driver race differ</a:t>
            </a:r>
            <a:r>
              <a:rPr lang="en-US" dirty="0"/>
              <a:t>. </a:t>
            </a:r>
          </a:p>
          <a:p>
            <a:r>
              <a:rPr lang="en-US" dirty="0"/>
              <a:t>We then investigate and rule out two alternative explanations for our finding</a:t>
            </a:r>
          </a:p>
        </p:txBody>
      </p:sp>
    </p:spTree>
    <p:extLst>
      <p:ext uri="{BB962C8B-B14F-4D97-AF65-F5344CB8AC3E}">
        <p14:creationId xmlns:p14="http://schemas.microsoft.com/office/powerpoint/2010/main" val="426718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background</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p:txBody>
          <a:bodyPr/>
          <a:lstStyle/>
          <a:p>
            <a:r>
              <a:rPr lang="en-US" dirty="0"/>
              <a:t>The authors use a unique data set where they match the race of the police officer (white, black, Hispanic) with the race of the driver (white, black, Hispanic).</a:t>
            </a:r>
          </a:p>
          <a:p>
            <a:r>
              <a:rPr lang="en-US" dirty="0"/>
              <a:t>The observe these officer-driver pairs for every traffic stop made by officers in the Boston Police Department from about April 2001 to April 2003</a:t>
            </a:r>
          </a:p>
        </p:txBody>
      </p:sp>
    </p:spTree>
    <p:extLst>
      <p:ext uri="{BB962C8B-B14F-4D97-AF65-F5344CB8AC3E}">
        <p14:creationId xmlns:p14="http://schemas.microsoft.com/office/powerpoint/2010/main" val="547220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background</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p:txBody>
          <a:bodyPr/>
          <a:lstStyle/>
          <a:p>
            <a:r>
              <a:rPr lang="en-US" dirty="0"/>
              <a:t>They can use this data to determine:</a:t>
            </a:r>
          </a:p>
          <a:p>
            <a:pPr marL="457200" indent="-457200">
              <a:buAutoNum type="arabicParenR"/>
            </a:pPr>
            <a:r>
              <a:rPr lang="en-US" dirty="0"/>
              <a:t>if certain racial groups are more likely to be searched</a:t>
            </a:r>
          </a:p>
          <a:p>
            <a:pPr marL="457200" indent="-457200">
              <a:buAutoNum type="arabicParenR"/>
            </a:pPr>
            <a:r>
              <a:rPr lang="en-US" dirty="0"/>
              <a:t>if officers of certain races are more likely to search vehicles in general</a:t>
            </a:r>
          </a:p>
          <a:p>
            <a:pPr marL="457200" indent="-457200">
              <a:buAutoNum type="arabicParenR"/>
            </a:pPr>
            <a:r>
              <a:rPr lang="en-US" dirty="0"/>
              <a:t>if officers of certain races are more likely to search drivers of certain races </a:t>
            </a:r>
          </a:p>
        </p:txBody>
      </p:sp>
    </p:spTree>
    <p:extLst>
      <p:ext uri="{BB962C8B-B14F-4D97-AF65-F5344CB8AC3E}">
        <p14:creationId xmlns:p14="http://schemas.microsoft.com/office/powerpoint/2010/main" val="346805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theory</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p:txBody>
          <a:bodyPr/>
          <a:lstStyle/>
          <a:p>
            <a:r>
              <a:rPr lang="en-US" dirty="0"/>
              <a:t>The authors observe that black drivers are more likely to be searched after being stopped.</a:t>
            </a:r>
          </a:p>
          <a:p>
            <a:r>
              <a:rPr lang="en-US" dirty="0"/>
              <a:t>The authors use this data on car stops and searches by driver and officer race to test to what extent discrimination in car searches is due to preference-based discrimination (</a:t>
            </a:r>
            <a:r>
              <a:rPr lang="en-US" b="1" dirty="0"/>
              <a:t>taste-based discrimination</a:t>
            </a:r>
            <a:r>
              <a:rPr lang="en-US" dirty="0"/>
              <a:t>) or </a:t>
            </a:r>
            <a:r>
              <a:rPr lang="en-US" b="1" dirty="0"/>
              <a:t>statistical discrimination</a:t>
            </a:r>
            <a:r>
              <a:rPr lang="en-US" dirty="0"/>
              <a:t>.</a:t>
            </a:r>
          </a:p>
        </p:txBody>
      </p:sp>
    </p:spTree>
    <p:extLst>
      <p:ext uri="{BB962C8B-B14F-4D97-AF65-F5344CB8AC3E}">
        <p14:creationId xmlns:p14="http://schemas.microsoft.com/office/powerpoint/2010/main" val="406773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1BAA-79EA-4721-922A-4F9B0218A67C}"/>
              </a:ext>
            </a:extLst>
          </p:cNvPr>
          <p:cNvSpPr>
            <a:spLocks noGrp="1"/>
          </p:cNvSpPr>
          <p:nvPr>
            <p:ph type="title"/>
          </p:nvPr>
        </p:nvSpPr>
        <p:spPr/>
        <p:txBody>
          <a:bodyPr/>
          <a:lstStyle/>
          <a:p>
            <a:r>
              <a:rPr lang="en-US" dirty="0"/>
              <a:t>Taste-Based Discrimination – “Animus”</a:t>
            </a:r>
          </a:p>
        </p:txBody>
      </p:sp>
      <p:sp>
        <p:nvSpPr>
          <p:cNvPr id="3" name="Content Placeholder 2">
            <a:extLst>
              <a:ext uri="{FF2B5EF4-FFF2-40B4-BE49-F238E27FC236}">
                <a16:creationId xmlns:a16="http://schemas.microsoft.com/office/drawing/2014/main" id="{5A48568F-76DE-470C-98D4-27E508545DDE}"/>
              </a:ext>
            </a:extLst>
          </p:cNvPr>
          <p:cNvSpPr>
            <a:spLocks noGrp="1"/>
          </p:cNvSpPr>
          <p:nvPr>
            <p:ph idx="1"/>
          </p:nvPr>
        </p:nvSpPr>
        <p:spPr>
          <a:xfrm>
            <a:off x="838200" y="1396417"/>
            <a:ext cx="10515600" cy="4351338"/>
          </a:xfrm>
        </p:spPr>
        <p:txBody>
          <a:bodyPr/>
          <a:lstStyle/>
          <a:p>
            <a:r>
              <a:rPr lang="en-US" dirty="0"/>
              <a:t>Also called preference-based discrimination</a:t>
            </a:r>
          </a:p>
          <a:p>
            <a:r>
              <a:rPr lang="en-US" dirty="0"/>
              <a:t>Discrimination that occurs due to not liking or having animus against a group.</a:t>
            </a:r>
          </a:p>
          <a:p>
            <a:pPr lvl="1"/>
            <a:r>
              <a:rPr lang="en-US" dirty="0"/>
              <a:t>Think outright racism, homophobia, sexism, transphobia, ageism, etc.</a:t>
            </a:r>
          </a:p>
          <a:p>
            <a:r>
              <a:rPr lang="en-US" dirty="0"/>
              <a:t>The term was coined by Gary Becker, a famous labor economist who is known for being one of the first to apply economics to study discrimination in the labor market.</a:t>
            </a:r>
          </a:p>
          <a:p>
            <a:r>
              <a:rPr lang="en-US" dirty="0"/>
              <a:t>Unsurprisingly, taste-based discrimination is seen as uniformly bad, both because it is inequitable, but it also creates inefficiencies (e.g., inefficiently searching cars/people.)</a:t>
            </a:r>
          </a:p>
        </p:txBody>
      </p:sp>
    </p:spTree>
    <p:extLst>
      <p:ext uri="{BB962C8B-B14F-4D97-AF65-F5344CB8AC3E}">
        <p14:creationId xmlns:p14="http://schemas.microsoft.com/office/powerpoint/2010/main" val="2100352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This theory is typically attributed to Kenneth Arrow's 1973 work </a:t>
            </a:r>
            <a:r>
              <a:rPr lang="en-US" i="1" dirty="0"/>
              <a:t>The Theory of Discrimination </a:t>
            </a:r>
            <a:r>
              <a:rPr lang="en-US" dirty="0"/>
              <a:t>and to Edmund </a:t>
            </a:r>
            <a:r>
              <a:rPr lang="en-US" dirty="0" err="1"/>
              <a:t>Phelp's</a:t>
            </a:r>
            <a:r>
              <a:rPr lang="en-US" dirty="0"/>
              <a:t> 1972 paper </a:t>
            </a:r>
            <a:r>
              <a:rPr lang="en-US" i="1" dirty="0"/>
              <a:t>The Statistical Theory of Racism and Sexism. </a:t>
            </a:r>
          </a:p>
          <a:p>
            <a:r>
              <a:rPr lang="en-US" dirty="0"/>
              <a:t>The idea is that some discrimination is based on individuals using actual or perceived information about the differences between groups – i.e. actual or perceived statistical differences between groups.</a:t>
            </a:r>
          </a:p>
          <a:p>
            <a:r>
              <a:rPr lang="en-US" dirty="0"/>
              <a:t>Minority status – such as race or ethnicity – is used a proxy for something else.</a:t>
            </a:r>
          </a:p>
        </p:txBody>
      </p:sp>
    </p:spTree>
    <p:extLst>
      <p:ext uri="{BB962C8B-B14F-4D97-AF65-F5344CB8AC3E}">
        <p14:creationId xmlns:p14="http://schemas.microsoft.com/office/powerpoint/2010/main" val="1188918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Policing</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Police offers could (and likely do) statistically discriminate in interactions with citizens.</a:t>
            </a:r>
          </a:p>
          <a:p>
            <a:r>
              <a:rPr lang="en-US" dirty="0"/>
              <a:t>They may, for example, be more likely to assume that people of color have done something wrong, have drugs in their car, etc., </a:t>
            </a:r>
          </a:p>
          <a:p>
            <a:r>
              <a:rPr lang="en-US" dirty="0"/>
              <a:t>For these “reasons”, police may be more likely to search people of color through car searches, “stop and frisk” etc.</a:t>
            </a:r>
          </a:p>
          <a:p>
            <a:r>
              <a:rPr lang="en-US" dirty="0"/>
              <a:t>In this example, race is used as a proxy for assumptions about criminality.</a:t>
            </a:r>
          </a:p>
          <a:p>
            <a:endParaRPr lang="en-US" dirty="0"/>
          </a:p>
        </p:txBody>
      </p:sp>
    </p:spTree>
    <p:extLst>
      <p:ext uri="{BB962C8B-B14F-4D97-AF65-F5344CB8AC3E}">
        <p14:creationId xmlns:p14="http://schemas.microsoft.com/office/powerpoint/2010/main" val="388383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F38E-B704-4193-939D-B363D4DEF1A3}"/>
              </a:ext>
            </a:extLst>
          </p:cNvPr>
          <p:cNvSpPr>
            <a:spLocks noGrp="1"/>
          </p:cNvSpPr>
          <p:nvPr>
            <p:ph type="title"/>
          </p:nvPr>
        </p:nvSpPr>
        <p:spPr/>
        <p:txBody>
          <a:bodyPr/>
          <a:lstStyle/>
          <a:p>
            <a:r>
              <a:rPr lang="en-US" dirty="0"/>
              <a:t>Distinguishing taste vs statistical</a:t>
            </a:r>
          </a:p>
        </p:txBody>
      </p:sp>
      <p:sp>
        <p:nvSpPr>
          <p:cNvPr id="3" name="Content Placeholder 2">
            <a:extLst>
              <a:ext uri="{FF2B5EF4-FFF2-40B4-BE49-F238E27FC236}">
                <a16:creationId xmlns:a16="http://schemas.microsoft.com/office/drawing/2014/main" id="{8C06520D-D532-4796-92B5-06F2EBAB6009}"/>
              </a:ext>
            </a:extLst>
          </p:cNvPr>
          <p:cNvSpPr>
            <a:spLocks noGrp="1"/>
          </p:cNvSpPr>
          <p:nvPr>
            <p:ph idx="1"/>
          </p:nvPr>
        </p:nvSpPr>
        <p:spPr/>
        <p:txBody>
          <a:bodyPr/>
          <a:lstStyle/>
          <a:p>
            <a:r>
              <a:rPr lang="en-US" dirty="0" err="1"/>
              <a:t>Antonovics</a:t>
            </a:r>
            <a:r>
              <a:rPr lang="en-US" dirty="0"/>
              <a:t> and Knight (2009) use their data on traffics stops, and to what extent there were searches of vehicles by driver and officer rate to determine to what extent the discrimination they observe (higher search rates for black drivers) is due to taste-based discrimination or statistical discrimination.</a:t>
            </a:r>
          </a:p>
          <a:p>
            <a:r>
              <a:rPr lang="en-US" dirty="0"/>
              <a:t>If black/Hispanic drivers, conditional on being pulled over, are more likely to be searched than white drivers, and this </a:t>
            </a:r>
            <a:r>
              <a:rPr lang="en-US" b="1" dirty="0"/>
              <a:t>does not vary by officer race</a:t>
            </a:r>
            <a:r>
              <a:rPr lang="en-US" dirty="0"/>
              <a:t>, this is likely suggestive of statistical discrimination.</a:t>
            </a:r>
          </a:p>
          <a:p>
            <a:pPr lvl="1"/>
            <a:r>
              <a:rPr lang="en-US" dirty="0"/>
              <a:t>All officers are assuming that those groups are more likely to have drugs, weapons, etc.</a:t>
            </a:r>
          </a:p>
        </p:txBody>
      </p:sp>
    </p:spTree>
    <p:extLst>
      <p:ext uri="{BB962C8B-B14F-4D97-AF65-F5344CB8AC3E}">
        <p14:creationId xmlns:p14="http://schemas.microsoft.com/office/powerpoint/2010/main" val="398174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3200" dirty="0" err="1"/>
              <a:t>Coviello</a:t>
            </a:r>
            <a:r>
              <a:rPr lang="en-US" sz="3200" dirty="0"/>
              <a:t> and Persico -  NYC Stop and Frisk</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a:xfrm>
            <a:off x="838200" y="1507573"/>
            <a:ext cx="10515600" cy="4351338"/>
          </a:xfrm>
        </p:spPr>
        <p:txBody>
          <a:bodyPr/>
          <a:lstStyle/>
          <a:p>
            <a:r>
              <a:rPr lang="en-US" sz="2800" dirty="0"/>
              <a:t>Abstract: We introduce a model to explore the identification of two distinct sources of bias in the New York Police Department’s [former] stop-and-frisk program: </a:t>
            </a:r>
          </a:p>
          <a:p>
            <a:pPr marL="457200" indent="-457200">
              <a:buAutoNum type="arabicParenR"/>
            </a:pPr>
            <a:r>
              <a:rPr lang="en-US" sz="2800" dirty="0"/>
              <a:t>the police officer making the stop decisions and </a:t>
            </a:r>
          </a:p>
          <a:p>
            <a:pPr marL="457200" indent="-457200">
              <a:buAutoNum type="arabicParenR"/>
            </a:pPr>
            <a:r>
              <a:rPr lang="en-US" sz="2800" dirty="0"/>
              <a:t>the police chief allocating personnel across precincts. </a:t>
            </a:r>
          </a:p>
          <a:p>
            <a:pPr marL="0" indent="0">
              <a:buNone/>
            </a:pPr>
            <a:r>
              <a:rPr lang="en-US" sz="2800" dirty="0"/>
              <a:t>We analyze 10 years of data from the stop-and-frisk program in light of this theoretical framework… </a:t>
            </a:r>
          </a:p>
        </p:txBody>
      </p:sp>
    </p:spTree>
    <p:extLst>
      <p:ext uri="{BB962C8B-B14F-4D97-AF65-F5344CB8AC3E}">
        <p14:creationId xmlns:p14="http://schemas.microsoft.com/office/powerpoint/2010/main" val="3284792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F38E-B704-4193-939D-B363D4DEF1A3}"/>
              </a:ext>
            </a:extLst>
          </p:cNvPr>
          <p:cNvSpPr>
            <a:spLocks noGrp="1"/>
          </p:cNvSpPr>
          <p:nvPr>
            <p:ph type="title"/>
          </p:nvPr>
        </p:nvSpPr>
        <p:spPr/>
        <p:txBody>
          <a:bodyPr/>
          <a:lstStyle/>
          <a:p>
            <a:r>
              <a:rPr lang="en-US" dirty="0"/>
              <a:t>Distinguishing taste vs statistical</a:t>
            </a:r>
          </a:p>
        </p:txBody>
      </p:sp>
      <p:sp>
        <p:nvSpPr>
          <p:cNvPr id="3" name="Content Placeholder 2">
            <a:extLst>
              <a:ext uri="{FF2B5EF4-FFF2-40B4-BE49-F238E27FC236}">
                <a16:creationId xmlns:a16="http://schemas.microsoft.com/office/drawing/2014/main" id="{8C06520D-D532-4796-92B5-06F2EBAB6009}"/>
              </a:ext>
            </a:extLst>
          </p:cNvPr>
          <p:cNvSpPr>
            <a:spLocks noGrp="1"/>
          </p:cNvSpPr>
          <p:nvPr>
            <p:ph idx="1"/>
          </p:nvPr>
        </p:nvSpPr>
        <p:spPr/>
        <p:txBody>
          <a:bodyPr/>
          <a:lstStyle/>
          <a:p>
            <a:r>
              <a:rPr lang="en-US" dirty="0"/>
              <a:t>If black/Hispanic drivers, conditional on being pulled over, are more likely to be searched than white drivers, and this </a:t>
            </a:r>
            <a:r>
              <a:rPr lang="en-US" b="1" i="1" u="sng" dirty="0"/>
              <a:t>does </a:t>
            </a:r>
            <a:r>
              <a:rPr lang="en-US" b="1" dirty="0"/>
              <a:t>vary by officer race</a:t>
            </a:r>
            <a:r>
              <a:rPr lang="en-US" dirty="0"/>
              <a:t>, this is likely suggestive of taste-based discrimination.</a:t>
            </a:r>
          </a:p>
          <a:p>
            <a:r>
              <a:rPr lang="en-US" dirty="0"/>
              <a:t>Officers of a particular race prefer to search motorists of a particular race more often, which likely reflects taste-based discrimination, since, otherwise, we would see similar behavior by officers of other races.</a:t>
            </a:r>
          </a:p>
        </p:txBody>
      </p:sp>
    </p:spTree>
    <p:extLst>
      <p:ext uri="{BB962C8B-B14F-4D97-AF65-F5344CB8AC3E}">
        <p14:creationId xmlns:p14="http://schemas.microsoft.com/office/powerpoint/2010/main" val="273150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F38E-B704-4193-939D-B363D4DEF1A3}"/>
              </a:ext>
            </a:extLst>
          </p:cNvPr>
          <p:cNvSpPr>
            <a:spLocks noGrp="1"/>
          </p:cNvSpPr>
          <p:nvPr>
            <p:ph type="title"/>
          </p:nvPr>
        </p:nvSpPr>
        <p:spPr/>
        <p:txBody>
          <a:bodyPr/>
          <a:lstStyle/>
          <a:p>
            <a:r>
              <a:rPr lang="en-US" dirty="0"/>
              <a:t>Distinguishing taste vs statistical</a:t>
            </a:r>
          </a:p>
        </p:txBody>
      </p:sp>
      <p:sp>
        <p:nvSpPr>
          <p:cNvPr id="3" name="Content Placeholder 2">
            <a:extLst>
              <a:ext uri="{FF2B5EF4-FFF2-40B4-BE49-F238E27FC236}">
                <a16:creationId xmlns:a16="http://schemas.microsoft.com/office/drawing/2014/main" id="{8C06520D-D532-4796-92B5-06F2EBAB6009}"/>
              </a:ext>
            </a:extLst>
          </p:cNvPr>
          <p:cNvSpPr>
            <a:spLocks noGrp="1"/>
          </p:cNvSpPr>
          <p:nvPr>
            <p:ph idx="1"/>
          </p:nvPr>
        </p:nvSpPr>
        <p:spPr/>
        <p:txBody>
          <a:bodyPr/>
          <a:lstStyle/>
          <a:p>
            <a:r>
              <a:rPr lang="en-US" dirty="0" err="1"/>
              <a:t>Antonovics</a:t>
            </a:r>
            <a:r>
              <a:rPr lang="en-US" dirty="0"/>
              <a:t> and Knight (2009) thus conduct two tests:</a:t>
            </a:r>
          </a:p>
          <a:p>
            <a:pPr marL="457200" indent="-457200">
              <a:buAutoNum type="arabicParenR"/>
            </a:pPr>
            <a:r>
              <a:rPr lang="en-US" dirty="0"/>
              <a:t>Conditional on being stopped, do we see that black and/or Hispanic motorists are more likely to be searched, regardless of officer race?</a:t>
            </a:r>
          </a:p>
          <a:p>
            <a:pPr marL="457200" lvl="1" indent="0">
              <a:buNone/>
            </a:pPr>
            <a:r>
              <a:rPr lang="en-US" i="1" dirty="0"/>
              <a:t>If yes, there is statistical discrimination</a:t>
            </a:r>
          </a:p>
          <a:p>
            <a:pPr marL="457200" indent="-457200">
              <a:buAutoNum type="arabicParenR"/>
            </a:pPr>
            <a:r>
              <a:rPr lang="en-US" dirty="0"/>
              <a:t>Conditional on being stopped, do we see that black and/or Hispanic motorists are more likely to be searched by white officers?</a:t>
            </a:r>
          </a:p>
          <a:p>
            <a:pPr marL="457200" lvl="1" indent="0">
              <a:buNone/>
            </a:pPr>
            <a:r>
              <a:rPr lang="en-US" i="1" dirty="0"/>
              <a:t>If yes, white officers exhibit taste-based discrimination against black and/or Hispanic motorists.</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1082855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a:t>
            </a:r>
          </a:p>
        </p:txBody>
      </p:sp>
      <p:pic>
        <p:nvPicPr>
          <p:cNvPr id="5" name="Picture 4">
            <a:extLst>
              <a:ext uri="{FF2B5EF4-FFF2-40B4-BE49-F238E27FC236}">
                <a16:creationId xmlns:a16="http://schemas.microsoft.com/office/drawing/2014/main" id="{BC7C9692-D1F0-4704-9102-6FDDBECD9CB6}"/>
              </a:ext>
            </a:extLst>
          </p:cNvPr>
          <p:cNvPicPr>
            <a:picLocks noChangeAspect="1"/>
          </p:cNvPicPr>
          <p:nvPr/>
        </p:nvPicPr>
        <p:blipFill>
          <a:blip r:embed="rId2"/>
          <a:stretch>
            <a:fillRect/>
          </a:stretch>
        </p:blipFill>
        <p:spPr>
          <a:xfrm>
            <a:off x="647974" y="1400760"/>
            <a:ext cx="5801535" cy="4153480"/>
          </a:xfrm>
          <a:prstGeom prst="rect">
            <a:avLst/>
          </a:prstGeom>
        </p:spPr>
      </p:pic>
      <p:sp>
        <p:nvSpPr>
          <p:cNvPr id="6" name="TextBox 5">
            <a:extLst>
              <a:ext uri="{FF2B5EF4-FFF2-40B4-BE49-F238E27FC236}">
                <a16:creationId xmlns:a16="http://schemas.microsoft.com/office/drawing/2014/main" id="{882DAFE0-DAA5-4834-944E-C554B0CD22BE}"/>
              </a:ext>
            </a:extLst>
          </p:cNvPr>
          <p:cNvSpPr txBox="1"/>
          <p:nvPr/>
        </p:nvSpPr>
        <p:spPr>
          <a:xfrm>
            <a:off x="6708710" y="1148834"/>
            <a:ext cx="5262466" cy="3939540"/>
          </a:xfrm>
          <a:prstGeom prst="rect">
            <a:avLst/>
          </a:prstGeom>
          <a:noFill/>
        </p:spPr>
        <p:txBody>
          <a:bodyPr wrap="square" rtlCol="0">
            <a:spAutoFit/>
          </a:bodyPr>
          <a:lstStyle/>
          <a:p>
            <a:r>
              <a:rPr lang="en-US" sz="2400" dirty="0"/>
              <a:t>From the summary statistics, we can see so far that: </a:t>
            </a:r>
          </a:p>
          <a:p>
            <a:r>
              <a:rPr lang="en-US" sz="2400" dirty="0"/>
              <a:t>1) black and Hispanic drivers are more likely to be searched (rates of 0.87% and 0.85% versus 0.46%), and</a:t>
            </a:r>
          </a:p>
          <a:p>
            <a:endParaRPr lang="en-US" sz="1000" dirty="0"/>
          </a:p>
          <a:p>
            <a:r>
              <a:rPr lang="en-US" sz="2400" dirty="0"/>
              <a:t>2) In this raw data, black officers are more likely that white officers to search (0.73% to 0.65%) and white officers are more likely than Hispanic officers to search (0.65% to 0.35%)</a:t>
            </a:r>
          </a:p>
        </p:txBody>
      </p:sp>
    </p:spTree>
    <p:extLst>
      <p:ext uri="{BB962C8B-B14F-4D97-AF65-F5344CB8AC3E}">
        <p14:creationId xmlns:p14="http://schemas.microsoft.com/office/powerpoint/2010/main" val="3779712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a:t>
            </a:r>
          </a:p>
        </p:txBody>
      </p:sp>
      <p:pic>
        <p:nvPicPr>
          <p:cNvPr id="5" name="Picture 4">
            <a:extLst>
              <a:ext uri="{FF2B5EF4-FFF2-40B4-BE49-F238E27FC236}">
                <a16:creationId xmlns:a16="http://schemas.microsoft.com/office/drawing/2014/main" id="{BC7C9692-D1F0-4704-9102-6FDDBECD9CB6}"/>
              </a:ext>
            </a:extLst>
          </p:cNvPr>
          <p:cNvPicPr>
            <a:picLocks noChangeAspect="1"/>
          </p:cNvPicPr>
          <p:nvPr/>
        </p:nvPicPr>
        <p:blipFill>
          <a:blip r:embed="rId2"/>
          <a:stretch>
            <a:fillRect/>
          </a:stretch>
        </p:blipFill>
        <p:spPr>
          <a:xfrm>
            <a:off x="647974" y="1400760"/>
            <a:ext cx="5801535" cy="4153480"/>
          </a:xfrm>
          <a:prstGeom prst="rect">
            <a:avLst/>
          </a:prstGeom>
        </p:spPr>
      </p:pic>
      <p:sp>
        <p:nvSpPr>
          <p:cNvPr id="6" name="TextBox 5">
            <a:extLst>
              <a:ext uri="{FF2B5EF4-FFF2-40B4-BE49-F238E27FC236}">
                <a16:creationId xmlns:a16="http://schemas.microsoft.com/office/drawing/2014/main" id="{882DAFE0-DAA5-4834-944E-C554B0CD22BE}"/>
              </a:ext>
            </a:extLst>
          </p:cNvPr>
          <p:cNvSpPr txBox="1"/>
          <p:nvPr/>
        </p:nvSpPr>
        <p:spPr>
          <a:xfrm>
            <a:off x="6708710" y="1214826"/>
            <a:ext cx="5010539" cy="4093428"/>
          </a:xfrm>
          <a:prstGeom prst="rect">
            <a:avLst/>
          </a:prstGeom>
          <a:noFill/>
        </p:spPr>
        <p:txBody>
          <a:bodyPr wrap="square" rtlCol="0">
            <a:spAutoFit/>
          </a:bodyPr>
          <a:lstStyle/>
          <a:p>
            <a:r>
              <a:rPr lang="en-US" sz="2000" dirty="0"/>
              <a:t>These trends could be affected by neighborhoods, however, where perhaps black officers work in neighborhoods where search rates happen to be higher (e.g., higher crime areas).</a:t>
            </a:r>
          </a:p>
          <a:p>
            <a:endParaRPr lang="en-US" sz="2000" dirty="0"/>
          </a:p>
          <a:p>
            <a:r>
              <a:rPr lang="en-US" sz="2000" dirty="0"/>
              <a:t>For this reason, it’s important to add neighborhood fixed effects.</a:t>
            </a:r>
          </a:p>
          <a:p>
            <a:br>
              <a:rPr lang="en-US" sz="2000" dirty="0"/>
            </a:br>
            <a:r>
              <a:rPr lang="en-US" sz="2000" dirty="0"/>
              <a:t>These fixed effects control for neighborhoods, which will have different search rates, and police officers of different races will be allocated to different neighborhoods.</a:t>
            </a:r>
          </a:p>
        </p:txBody>
      </p:sp>
    </p:spTree>
    <p:extLst>
      <p:ext uri="{BB962C8B-B14F-4D97-AF65-F5344CB8AC3E}">
        <p14:creationId xmlns:p14="http://schemas.microsoft.com/office/powerpoint/2010/main" val="126401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a:t>
            </a:r>
          </a:p>
        </p:txBody>
      </p:sp>
      <p:pic>
        <p:nvPicPr>
          <p:cNvPr id="5" name="Picture 4">
            <a:extLst>
              <a:ext uri="{FF2B5EF4-FFF2-40B4-BE49-F238E27FC236}">
                <a16:creationId xmlns:a16="http://schemas.microsoft.com/office/drawing/2014/main" id="{BC7C9692-D1F0-4704-9102-6FDDBECD9CB6}"/>
              </a:ext>
            </a:extLst>
          </p:cNvPr>
          <p:cNvPicPr>
            <a:picLocks noChangeAspect="1"/>
          </p:cNvPicPr>
          <p:nvPr/>
        </p:nvPicPr>
        <p:blipFill>
          <a:blip r:embed="rId2"/>
          <a:stretch>
            <a:fillRect/>
          </a:stretch>
        </p:blipFill>
        <p:spPr>
          <a:xfrm>
            <a:off x="647974" y="1400760"/>
            <a:ext cx="5801535" cy="4153480"/>
          </a:xfrm>
          <a:prstGeom prst="rect">
            <a:avLst/>
          </a:prstGeom>
        </p:spPr>
      </p:pic>
      <p:sp>
        <p:nvSpPr>
          <p:cNvPr id="6" name="TextBox 5">
            <a:extLst>
              <a:ext uri="{FF2B5EF4-FFF2-40B4-BE49-F238E27FC236}">
                <a16:creationId xmlns:a16="http://schemas.microsoft.com/office/drawing/2014/main" id="{882DAFE0-DAA5-4834-944E-C554B0CD22BE}"/>
              </a:ext>
            </a:extLst>
          </p:cNvPr>
          <p:cNvSpPr txBox="1"/>
          <p:nvPr/>
        </p:nvSpPr>
        <p:spPr>
          <a:xfrm>
            <a:off x="6639735" y="1439930"/>
            <a:ext cx="5010539" cy="3539430"/>
          </a:xfrm>
          <a:prstGeom prst="rect">
            <a:avLst/>
          </a:prstGeom>
          <a:noFill/>
        </p:spPr>
        <p:txBody>
          <a:bodyPr wrap="square" rtlCol="0">
            <a:spAutoFit/>
          </a:bodyPr>
          <a:lstStyle/>
          <a:p>
            <a:r>
              <a:rPr lang="en-US" sz="2800" dirty="0"/>
              <a:t>Once neighborhood fixed effects are added, the interpretation is a comparison between white, black, and Hispanic drivers pulled over at stops </a:t>
            </a:r>
            <a:r>
              <a:rPr lang="en-US" sz="2800" u="sng" dirty="0"/>
              <a:t>within the same neighborhood</a:t>
            </a:r>
            <a:r>
              <a:rPr lang="en-US" sz="2800" dirty="0"/>
              <a:t> by white, black, or Hispanic officers working in that same </a:t>
            </a:r>
            <a:r>
              <a:rPr lang="en-US" sz="2800" u="sng" dirty="0"/>
              <a:t>neighborhood</a:t>
            </a:r>
            <a:r>
              <a:rPr lang="en-US" sz="2800" dirty="0"/>
              <a:t>.</a:t>
            </a:r>
          </a:p>
        </p:txBody>
      </p:sp>
    </p:spTree>
    <p:extLst>
      <p:ext uri="{BB962C8B-B14F-4D97-AF65-F5344CB8AC3E}">
        <p14:creationId xmlns:p14="http://schemas.microsoft.com/office/powerpoint/2010/main" val="1383713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2600" dirty="0" err="1"/>
              <a:t>Antonovics</a:t>
            </a:r>
            <a:r>
              <a:rPr lang="en-US" sz="2600" dirty="0"/>
              <a:t> and knight – </a:t>
            </a:r>
            <a:r>
              <a:rPr lang="en-US" sz="2600" dirty="0" err="1"/>
              <a:t>boston</a:t>
            </a:r>
            <a:r>
              <a:rPr lang="en-US" sz="2600" dirty="0"/>
              <a:t> police car searching</a:t>
            </a:r>
          </a:p>
        </p:txBody>
      </p:sp>
      <p:pic>
        <p:nvPicPr>
          <p:cNvPr id="4" name="Picture 3">
            <a:extLst>
              <a:ext uri="{FF2B5EF4-FFF2-40B4-BE49-F238E27FC236}">
                <a16:creationId xmlns:a16="http://schemas.microsoft.com/office/drawing/2014/main" id="{7A4D8557-32B7-4F52-8F71-BC338B479B0C}"/>
              </a:ext>
            </a:extLst>
          </p:cNvPr>
          <p:cNvPicPr>
            <a:picLocks noChangeAspect="1"/>
          </p:cNvPicPr>
          <p:nvPr/>
        </p:nvPicPr>
        <p:blipFill>
          <a:blip r:embed="rId2"/>
          <a:stretch>
            <a:fillRect/>
          </a:stretch>
        </p:blipFill>
        <p:spPr>
          <a:xfrm>
            <a:off x="112732" y="1399592"/>
            <a:ext cx="5620534" cy="5210902"/>
          </a:xfrm>
          <a:prstGeom prst="rect">
            <a:avLst/>
          </a:prstGeom>
        </p:spPr>
      </p:pic>
      <p:sp>
        <p:nvSpPr>
          <p:cNvPr id="6" name="TextBox 5">
            <a:extLst>
              <a:ext uri="{FF2B5EF4-FFF2-40B4-BE49-F238E27FC236}">
                <a16:creationId xmlns:a16="http://schemas.microsoft.com/office/drawing/2014/main" id="{9FAB5AF2-B566-4F0C-BB83-641E8670CAE1}"/>
              </a:ext>
            </a:extLst>
          </p:cNvPr>
          <p:cNvSpPr txBox="1"/>
          <p:nvPr/>
        </p:nvSpPr>
        <p:spPr>
          <a:xfrm>
            <a:off x="5831633" y="1399592"/>
            <a:ext cx="6376313" cy="3477875"/>
          </a:xfrm>
          <a:prstGeom prst="rect">
            <a:avLst/>
          </a:prstGeom>
          <a:noFill/>
        </p:spPr>
        <p:txBody>
          <a:bodyPr wrap="square" rtlCol="0">
            <a:spAutoFit/>
          </a:bodyPr>
          <a:lstStyle/>
          <a:p>
            <a:r>
              <a:rPr lang="en-US" sz="2000" dirty="0"/>
              <a:t>Without looking at the race of the police officer, these results show that black drivers are more likely to be searched (significant at the 1% level).</a:t>
            </a:r>
          </a:p>
          <a:p>
            <a:endParaRPr lang="en-US" sz="2000" dirty="0"/>
          </a:p>
          <a:p>
            <a:r>
              <a:rPr lang="en-US" sz="2000" dirty="0"/>
              <a:t>But are NOT more likely to be guilty, suggesting that this extra searching of black drivers is inefficient.</a:t>
            </a:r>
          </a:p>
          <a:p>
            <a:r>
              <a:rPr lang="en-US" sz="2000" dirty="0"/>
              <a:t>(The coefficient is actually negative, although the SE is large so its insignificant.)</a:t>
            </a:r>
          </a:p>
          <a:p>
            <a:endParaRPr lang="en-US" sz="2000" dirty="0"/>
          </a:p>
          <a:p>
            <a:r>
              <a:rPr lang="en-US" sz="2000" dirty="0"/>
              <a:t>No clear evidence that Hispanics are more likely to be searched (coefficient is positive but SE is quite large.)</a:t>
            </a:r>
          </a:p>
        </p:txBody>
      </p:sp>
    </p:spTree>
    <p:extLst>
      <p:ext uri="{BB962C8B-B14F-4D97-AF65-F5344CB8AC3E}">
        <p14:creationId xmlns:p14="http://schemas.microsoft.com/office/powerpoint/2010/main" val="1028507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E1B241-DC4B-4C0B-9FEA-BB51FEEED320}"/>
              </a:ext>
            </a:extLst>
          </p:cNvPr>
          <p:cNvPicPr>
            <a:picLocks noChangeAspect="1"/>
          </p:cNvPicPr>
          <p:nvPr/>
        </p:nvPicPr>
        <p:blipFill>
          <a:blip r:embed="rId2"/>
          <a:stretch>
            <a:fillRect/>
          </a:stretch>
        </p:blipFill>
        <p:spPr>
          <a:xfrm>
            <a:off x="452745" y="197681"/>
            <a:ext cx="2553056" cy="5734850"/>
          </a:xfrm>
          <a:prstGeom prst="rect">
            <a:avLst/>
          </a:prstGeom>
        </p:spPr>
      </p:pic>
      <p:pic>
        <p:nvPicPr>
          <p:cNvPr id="10" name="Picture 9">
            <a:extLst>
              <a:ext uri="{FF2B5EF4-FFF2-40B4-BE49-F238E27FC236}">
                <a16:creationId xmlns:a16="http://schemas.microsoft.com/office/drawing/2014/main" id="{04C7AEF6-CE64-4F40-837A-CC18B5662BEB}"/>
              </a:ext>
            </a:extLst>
          </p:cNvPr>
          <p:cNvPicPr>
            <a:picLocks noChangeAspect="1"/>
          </p:cNvPicPr>
          <p:nvPr/>
        </p:nvPicPr>
        <p:blipFill>
          <a:blip r:embed="rId3"/>
          <a:stretch>
            <a:fillRect/>
          </a:stretch>
        </p:blipFill>
        <p:spPr>
          <a:xfrm>
            <a:off x="3005801" y="67705"/>
            <a:ext cx="4544059" cy="6125430"/>
          </a:xfrm>
          <a:prstGeom prst="rect">
            <a:avLst/>
          </a:prstGeom>
        </p:spPr>
      </p:pic>
      <p:sp>
        <p:nvSpPr>
          <p:cNvPr id="11" name="TextBox 10">
            <a:extLst>
              <a:ext uri="{FF2B5EF4-FFF2-40B4-BE49-F238E27FC236}">
                <a16:creationId xmlns:a16="http://schemas.microsoft.com/office/drawing/2014/main" id="{D0F62AEA-B662-42D1-9EEE-6F77C8CB9075}"/>
              </a:ext>
            </a:extLst>
          </p:cNvPr>
          <p:cNvSpPr txBox="1"/>
          <p:nvPr/>
        </p:nvSpPr>
        <p:spPr>
          <a:xfrm>
            <a:off x="7576406" y="391886"/>
            <a:ext cx="4544059" cy="5632311"/>
          </a:xfrm>
          <a:prstGeom prst="rect">
            <a:avLst/>
          </a:prstGeom>
          <a:noFill/>
        </p:spPr>
        <p:txBody>
          <a:bodyPr wrap="square" rtlCol="0">
            <a:spAutoFit/>
          </a:bodyPr>
          <a:lstStyle/>
          <a:p>
            <a:r>
              <a:rPr lang="en-US" dirty="0"/>
              <a:t>Results from Table 5</a:t>
            </a:r>
          </a:p>
          <a:p>
            <a:endParaRPr lang="en-US" dirty="0"/>
          </a:p>
          <a:p>
            <a:r>
              <a:rPr lang="en-US" dirty="0"/>
              <a:t>This table adds in officer race and a mismatch variable.</a:t>
            </a:r>
          </a:p>
          <a:p>
            <a:endParaRPr lang="en-US" dirty="0"/>
          </a:p>
          <a:p>
            <a:r>
              <a:rPr lang="en-US" dirty="0"/>
              <a:t>The coefficient on black (Hispanic) driver tells you how the search probability differs compared to white drivers. Positive = more likely to be searched than white drivers</a:t>
            </a:r>
          </a:p>
          <a:p>
            <a:endParaRPr lang="en-US" dirty="0"/>
          </a:p>
          <a:p>
            <a:r>
              <a:rPr lang="en-US" dirty="0"/>
              <a:t>The coefficient on black (Hispanic) officer tells you how the search probability differs compared to white officer. Positive = more likely to search than white officers</a:t>
            </a:r>
          </a:p>
          <a:p>
            <a:endParaRPr lang="en-US" dirty="0"/>
          </a:p>
          <a:p>
            <a:r>
              <a:rPr lang="en-US" dirty="0"/>
              <a:t>Mismatch = 1 if the driver and officer race are not the same, 0 otherwise.</a:t>
            </a:r>
          </a:p>
          <a:p>
            <a:endParaRPr lang="en-US" dirty="0"/>
          </a:p>
          <a:p>
            <a:endParaRPr lang="en-US" dirty="0"/>
          </a:p>
          <a:p>
            <a:endParaRPr lang="en-US" dirty="0"/>
          </a:p>
        </p:txBody>
      </p:sp>
    </p:spTree>
    <p:extLst>
      <p:ext uri="{BB962C8B-B14F-4D97-AF65-F5344CB8AC3E}">
        <p14:creationId xmlns:p14="http://schemas.microsoft.com/office/powerpoint/2010/main" val="963364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E1B241-DC4B-4C0B-9FEA-BB51FEEED320}"/>
              </a:ext>
            </a:extLst>
          </p:cNvPr>
          <p:cNvPicPr>
            <a:picLocks noChangeAspect="1"/>
          </p:cNvPicPr>
          <p:nvPr/>
        </p:nvPicPr>
        <p:blipFill>
          <a:blip r:embed="rId2"/>
          <a:stretch>
            <a:fillRect/>
          </a:stretch>
        </p:blipFill>
        <p:spPr>
          <a:xfrm>
            <a:off x="452745" y="197681"/>
            <a:ext cx="2553056" cy="5734850"/>
          </a:xfrm>
          <a:prstGeom prst="rect">
            <a:avLst/>
          </a:prstGeom>
        </p:spPr>
      </p:pic>
      <p:pic>
        <p:nvPicPr>
          <p:cNvPr id="10" name="Picture 9">
            <a:extLst>
              <a:ext uri="{FF2B5EF4-FFF2-40B4-BE49-F238E27FC236}">
                <a16:creationId xmlns:a16="http://schemas.microsoft.com/office/drawing/2014/main" id="{04C7AEF6-CE64-4F40-837A-CC18B5662BEB}"/>
              </a:ext>
            </a:extLst>
          </p:cNvPr>
          <p:cNvPicPr>
            <a:picLocks noChangeAspect="1"/>
          </p:cNvPicPr>
          <p:nvPr/>
        </p:nvPicPr>
        <p:blipFill>
          <a:blip r:embed="rId3"/>
          <a:stretch>
            <a:fillRect/>
          </a:stretch>
        </p:blipFill>
        <p:spPr>
          <a:xfrm>
            <a:off x="3005801" y="67705"/>
            <a:ext cx="4544059" cy="6125430"/>
          </a:xfrm>
          <a:prstGeom prst="rect">
            <a:avLst/>
          </a:prstGeom>
        </p:spPr>
      </p:pic>
      <p:sp>
        <p:nvSpPr>
          <p:cNvPr id="11" name="TextBox 10">
            <a:extLst>
              <a:ext uri="{FF2B5EF4-FFF2-40B4-BE49-F238E27FC236}">
                <a16:creationId xmlns:a16="http://schemas.microsoft.com/office/drawing/2014/main" id="{D0F62AEA-B662-42D1-9EEE-6F77C8CB9075}"/>
              </a:ext>
            </a:extLst>
          </p:cNvPr>
          <p:cNvSpPr txBox="1"/>
          <p:nvPr/>
        </p:nvSpPr>
        <p:spPr>
          <a:xfrm>
            <a:off x="7576406" y="391886"/>
            <a:ext cx="4544059" cy="2031325"/>
          </a:xfrm>
          <a:prstGeom prst="rect">
            <a:avLst/>
          </a:prstGeom>
          <a:noFill/>
        </p:spPr>
        <p:txBody>
          <a:bodyPr wrap="square" rtlCol="0">
            <a:spAutoFit/>
          </a:bodyPr>
          <a:lstStyle/>
          <a:p>
            <a:r>
              <a:rPr lang="en-US" dirty="0"/>
              <a:t>Results from Table 5</a:t>
            </a:r>
          </a:p>
          <a:p>
            <a:endParaRPr lang="en-US" dirty="0"/>
          </a:p>
          <a:p>
            <a:r>
              <a:rPr lang="en-US" dirty="0"/>
              <a:t>We also see that Hispanic officers, compared to white officers, are much less likely to search drivers, regardless of the driver’s race.</a:t>
            </a:r>
          </a:p>
          <a:p>
            <a:endParaRPr lang="en-US" dirty="0"/>
          </a:p>
          <a:p>
            <a:endParaRPr lang="en-US" dirty="0"/>
          </a:p>
        </p:txBody>
      </p:sp>
    </p:spTree>
    <p:extLst>
      <p:ext uri="{BB962C8B-B14F-4D97-AF65-F5344CB8AC3E}">
        <p14:creationId xmlns:p14="http://schemas.microsoft.com/office/powerpoint/2010/main" val="73039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E1B241-DC4B-4C0B-9FEA-BB51FEEED320}"/>
              </a:ext>
            </a:extLst>
          </p:cNvPr>
          <p:cNvPicPr>
            <a:picLocks noChangeAspect="1"/>
          </p:cNvPicPr>
          <p:nvPr/>
        </p:nvPicPr>
        <p:blipFill>
          <a:blip r:embed="rId2"/>
          <a:stretch>
            <a:fillRect/>
          </a:stretch>
        </p:blipFill>
        <p:spPr>
          <a:xfrm>
            <a:off x="452745" y="197681"/>
            <a:ext cx="2553056" cy="5734850"/>
          </a:xfrm>
          <a:prstGeom prst="rect">
            <a:avLst/>
          </a:prstGeom>
        </p:spPr>
      </p:pic>
      <p:pic>
        <p:nvPicPr>
          <p:cNvPr id="10" name="Picture 9">
            <a:extLst>
              <a:ext uri="{FF2B5EF4-FFF2-40B4-BE49-F238E27FC236}">
                <a16:creationId xmlns:a16="http://schemas.microsoft.com/office/drawing/2014/main" id="{04C7AEF6-CE64-4F40-837A-CC18B5662BEB}"/>
              </a:ext>
            </a:extLst>
          </p:cNvPr>
          <p:cNvPicPr>
            <a:picLocks noChangeAspect="1"/>
          </p:cNvPicPr>
          <p:nvPr/>
        </p:nvPicPr>
        <p:blipFill>
          <a:blip r:embed="rId3"/>
          <a:stretch>
            <a:fillRect/>
          </a:stretch>
        </p:blipFill>
        <p:spPr>
          <a:xfrm>
            <a:off x="3005801" y="67705"/>
            <a:ext cx="4544059" cy="6125430"/>
          </a:xfrm>
          <a:prstGeom prst="rect">
            <a:avLst/>
          </a:prstGeom>
        </p:spPr>
      </p:pic>
      <p:sp>
        <p:nvSpPr>
          <p:cNvPr id="11" name="TextBox 10">
            <a:extLst>
              <a:ext uri="{FF2B5EF4-FFF2-40B4-BE49-F238E27FC236}">
                <a16:creationId xmlns:a16="http://schemas.microsoft.com/office/drawing/2014/main" id="{D0F62AEA-B662-42D1-9EEE-6F77C8CB9075}"/>
              </a:ext>
            </a:extLst>
          </p:cNvPr>
          <p:cNvSpPr txBox="1"/>
          <p:nvPr/>
        </p:nvSpPr>
        <p:spPr>
          <a:xfrm>
            <a:off x="7576406" y="391886"/>
            <a:ext cx="4544059" cy="3970318"/>
          </a:xfrm>
          <a:prstGeom prst="rect">
            <a:avLst/>
          </a:prstGeom>
          <a:noFill/>
        </p:spPr>
        <p:txBody>
          <a:bodyPr wrap="square" rtlCol="0">
            <a:spAutoFit/>
          </a:bodyPr>
          <a:lstStyle/>
          <a:p>
            <a:r>
              <a:rPr lang="en-US" dirty="0"/>
              <a:t>Results from Table 5</a:t>
            </a:r>
          </a:p>
          <a:p>
            <a:endParaRPr lang="en-US" dirty="0"/>
          </a:p>
          <a:p>
            <a:r>
              <a:rPr lang="en-US" dirty="0"/>
              <a:t>We see that the coefficient on black driver is now insignificant compared to earlier.</a:t>
            </a:r>
          </a:p>
          <a:p>
            <a:endParaRPr lang="en-US" dirty="0"/>
          </a:p>
          <a:p>
            <a:r>
              <a:rPr lang="en-US" dirty="0"/>
              <a:t>This means that we don’t have enough evidence to suggest that black drivers are searched more often when there is NOT a race mismatch between driver and officer (i.e., mismatch = 0).</a:t>
            </a:r>
          </a:p>
          <a:p>
            <a:br>
              <a:rPr lang="en-US" dirty="0"/>
            </a:br>
            <a:r>
              <a:rPr lang="en-US" dirty="0"/>
              <a:t>When we do have a mismatch (mismatch = 1), then searches are significantly more likely.</a:t>
            </a:r>
          </a:p>
          <a:p>
            <a:endParaRPr lang="en-US" dirty="0"/>
          </a:p>
        </p:txBody>
      </p:sp>
    </p:spTree>
    <p:extLst>
      <p:ext uri="{BB962C8B-B14F-4D97-AF65-F5344CB8AC3E}">
        <p14:creationId xmlns:p14="http://schemas.microsoft.com/office/powerpoint/2010/main" val="286586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E1B241-DC4B-4C0B-9FEA-BB51FEEED320}"/>
              </a:ext>
            </a:extLst>
          </p:cNvPr>
          <p:cNvPicPr>
            <a:picLocks noChangeAspect="1"/>
          </p:cNvPicPr>
          <p:nvPr/>
        </p:nvPicPr>
        <p:blipFill>
          <a:blip r:embed="rId2"/>
          <a:stretch>
            <a:fillRect/>
          </a:stretch>
        </p:blipFill>
        <p:spPr>
          <a:xfrm>
            <a:off x="452745" y="197681"/>
            <a:ext cx="2553056" cy="5734850"/>
          </a:xfrm>
          <a:prstGeom prst="rect">
            <a:avLst/>
          </a:prstGeom>
        </p:spPr>
      </p:pic>
      <p:pic>
        <p:nvPicPr>
          <p:cNvPr id="10" name="Picture 9">
            <a:extLst>
              <a:ext uri="{FF2B5EF4-FFF2-40B4-BE49-F238E27FC236}">
                <a16:creationId xmlns:a16="http://schemas.microsoft.com/office/drawing/2014/main" id="{04C7AEF6-CE64-4F40-837A-CC18B5662BEB}"/>
              </a:ext>
            </a:extLst>
          </p:cNvPr>
          <p:cNvPicPr>
            <a:picLocks noChangeAspect="1"/>
          </p:cNvPicPr>
          <p:nvPr/>
        </p:nvPicPr>
        <p:blipFill>
          <a:blip r:embed="rId3"/>
          <a:stretch>
            <a:fillRect/>
          </a:stretch>
        </p:blipFill>
        <p:spPr>
          <a:xfrm>
            <a:off x="3005801" y="67705"/>
            <a:ext cx="4544059" cy="6125430"/>
          </a:xfrm>
          <a:prstGeom prst="rect">
            <a:avLst/>
          </a:prstGeom>
        </p:spPr>
      </p:pic>
      <p:sp>
        <p:nvSpPr>
          <p:cNvPr id="11" name="TextBox 10">
            <a:extLst>
              <a:ext uri="{FF2B5EF4-FFF2-40B4-BE49-F238E27FC236}">
                <a16:creationId xmlns:a16="http://schemas.microsoft.com/office/drawing/2014/main" id="{D0F62AEA-B662-42D1-9EEE-6F77C8CB9075}"/>
              </a:ext>
            </a:extLst>
          </p:cNvPr>
          <p:cNvSpPr txBox="1"/>
          <p:nvPr/>
        </p:nvSpPr>
        <p:spPr>
          <a:xfrm>
            <a:off x="7576406" y="391886"/>
            <a:ext cx="4544059" cy="3693319"/>
          </a:xfrm>
          <a:prstGeom prst="rect">
            <a:avLst/>
          </a:prstGeom>
          <a:noFill/>
        </p:spPr>
        <p:txBody>
          <a:bodyPr wrap="square" rtlCol="0">
            <a:spAutoFit/>
          </a:bodyPr>
          <a:lstStyle/>
          <a:p>
            <a:r>
              <a:rPr lang="en-US" dirty="0"/>
              <a:t>Results from Table 5</a:t>
            </a:r>
          </a:p>
          <a:p>
            <a:endParaRPr lang="en-US" dirty="0"/>
          </a:p>
          <a:p>
            <a:r>
              <a:rPr lang="en-US" dirty="0"/>
              <a:t>This suggests that what is driving the additional searches done against black drivers is officers of a different race.</a:t>
            </a:r>
          </a:p>
          <a:p>
            <a:endParaRPr lang="en-US" dirty="0"/>
          </a:p>
          <a:p>
            <a:r>
              <a:rPr lang="en-US" dirty="0"/>
              <a:t>This is most likely driven by extra searches by white officers since (1) there are more white officers than Hispanic officers in Boston, by far, and (2) white officers, as we see here, are more likely to search.</a:t>
            </a:r>
          </a:p>
          <a:p>
            <a:endParaRPr lang="en-US" dirty="0"/>
          </a:p>
          <a:p>
            <a:endParaRPr lang="en-US" dirty="0"/>
          </a:p>
        </p:txBody>
      </p:sp>
    </p:spTree>
    <p:extLst>
      <p:ext uri="{BB962C8B-B14F-4D97-AF65-F5344CB8AC3E}">
        <p14:creationId xmlns:p14="http://schemas.microsoft.com/office/powerpoint/2010/main" val="69417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p:txBody>
          <a:bodyPr/>
          <a:lstStyle/>
          <a:p>
            <a:r>
              <a:rPr lang="en-US" sz="3200" dirty="0" err="1"/>
              <a:t>Coviello</a:t>
            </a:r>
            <a:r>
              <a:rPr lang="en-US" sz="3200" dirty="0"/>
              <a:t> and Persico -  NYC Stop and Frisk</a:t>
            </a:r>
          </a:p>
        </p:txBody>
      </p:sp>
      <p:sp>
        <p:nvSpPr>
          <p:cNvPr id="3" name="Content Placeholder 2">
            <a:extLst>
              <a:ext uri="{FF2B5EF4-FFF2-40B4-BE49-F238E27FC236}">
                <a16:creationId xmlns:a16="http://schemas.microsoft.com/office/drawing/2014/main" id="{5D5D4C9C-EEB9-4D0A-8DD2-A118BE420CC6}"/>
              </a:ext>
            </a:extLst>
          </p:cNvPr>
          <p:cNvSpPr>
            <a:spLocks noGrp="1"/>
          </p:cNvSpPr>
          <p:nvPr>
            <p:ph idx="1"/>
          </p:nvPr>
        </p:nvSpPr>
        <p:spPr>
          <a:xfrm>
            <a:off x="838200" y="1507573"/>
            <a:ext cx="10515600" cy="4351338"/>
          </a:xfrm>
        </p:spPr>
        <p:txBody>
          <a:bodyPr/>
          <a:lstStyle/>
          <a:p>
            <a:r>
              <a:rPr lang="en-US" dirty="0"/>
              <a:t>Abstract: …We find that white pedestrians are slightly less likely than African American pedestrians to be arrested conditional on being stopped. </a:t>
            </a:r>
          </a:p>
          <a:p>
            <a:r>
              <a:rPr lang="en-US" dirty="0"/>
              <a:t>We interpret this finding as evidence that the officers making the stops are on average not biased against African Americans relative to whites, because the latter are stopped despite being a less productive stop for a police officer. </a:t>
            </a:r>
          </a:p>
          <a:p>
            <a:r>
              <a:rPr lang="en-US" dirty="0"/>
              <a:t>We find suggestive evidence of police bias in the decision to frisk</a:t>
            </a:r>
          </a:p>
          <a:p>
            <a:r>
              <a:rPr lang="en-US" dirty="0"/>
              <a:t>Further research is needed.</a:t>
            </a:r>
          </a:p>
        </p:txBody>
      </p:sp>
    </p:spTree>
    <p:extLst>
      <p:ext uri="{BB962C8B-B14F-4D97-AF65-F5344CB8AC3E}">
        <p14:creationId xmlns:p14="http://schemas.microsoft.com/office/powerpoint/2010/main" val="1977826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E1B241-DC4B-4C0B-9FEA-BB51FEEED320}"/>
              </a:ext>
            </a:extLst>
          </p:cNvPr>
          <p:cNvPicPr>
            <a:picLocks noChangeAspect="1"/>
          </p:cNvPicPr>
          <p:nvPr/>
        </p:nvPicPr>
        <p:blipFill>
          <a:blip r:embed="rId2"/>
          <a:stretch>
            <a:fillRect/>
          </a:stretch>
        </p:blipFill>
        <p:spPr>
          <a:xfrm>
            <a:off x="452745" y="197681"/>
            <a:ext cx="2553056" cy="5734850"/>
          </a:xfrm>
          <a:prstGeom prst="rect">
            <a:avLst/>
          </a:prstGeom>
        </p:spPr>
      </p:pic>
      <p:pic>
        <p:nvPicPr>
          <p:cNvPr id="10" name="Picture 9">
            <a:extLst>
              <a:ext uri="{FF2B5EF4-FFF2-40B4-BE49-F238E27FC236}">
                <a16:creationId xmlns:a16="http://schemas.microsoft.com/office/drawing/2014/main" id="{04C7AEF6-CE64-4F40-837A-CC18B5662BEB}"/>
              </a:ext>
            </a:extLst>
          </p:cNvPr>
          <p:cNvPicPr>
            <a:picLocks noChangeAspect="1"/>
          </p:cNvPicPr>
          <p:nvPr/>
        </p:nvPicPr>
        <p:blipFill>
          <a:blip r:embed="rId3"/>
          <a:stretch>
            <a:fillRect/>
          </a:stretch>
        </p:blipFill>
        <p:spPr>
          <a:xfrm>
            <a:off x="3005801" y="67705"/>
            <a:ext cx="4544059" cy="6125430"/>
          </a:xfrm>
          <a:prstGeom prst="rect">
            <a:avLst/>
          </a:prstGeom>
        </p:spPr>
      </p:pic>
      <p:sp>
        <p:nvSpPr>
          <p:cNvPr id="11" name="TextBox 10">
            <a:extLst>
              <a:ext uri="{FF2B5EF4-FFF2-40B4-BE49-F238E27FC236}">
                <a16:creationId xmlns:a16="http://schemas.microsoft.com/office/drawing/2014/main" id="{D0F62AEA-B662-42D1-9EEE-6F77C8CB9075}"/>
              </a:ext>
            </a:extLst>
          </p:cNvPr>
          <p:cNvSpPr txBox="1"/>
          <p:nvPr/>
        </p:nvSpPr>
        <p:spPr>
          <a:xfrm>
            <a:off x="7576406" y="391886"/>
            <a:ext cx="4544059" cy="4801314"/>
          </a:xfrm>
          <a:prstGeom prst="rect">
            <a:avLst/>
          </a:prstGeom>
          <a:noFill/>
        </p:spPr>
        <p:txBody>
          <a:bodyPr wrap="square" rtlCol="0">
            <a:spAutoFit/>
          </a:bodyPr>
          <a:lstStyle/>
          <a:p>
            <a:r>
              <a:rPr lang="en-US" dirty="0"/>
              <a:t>These extra searches of black drivers by white officers suggests taste-based discrimination since if it were statistical discrimination, then officers of other races would be searching at similar rates.</a:t>
            </a:r>
          </a:p>
          <a:p>
            <a:endParaRPr lang="en-US" dirty="0"/>
          </a:p>
          <a:p>
            <a:r>
              <a:rPr lang="en-US" dirty="0"/>
              <a:t>These extra searches, driven by taste-based discrimination, are inefficient since, as we saw earlier, black drivers are no more likely (and are perhaps less likely) to be guilty.</a:t>
            </a:r>
          </a:p>
          <a:p>
            <a:br>
              <a:rPr lang="en-US" dirty="0"/>
            </a:br>
            <a:r>
              <a:rPr lang="en-US" dirty="0"/>
              <a:t>There is no statistical reason to search black drivers more, suggesting again that these extra searches stem from taste-based discrimination.</a:t>
            </a:r>
          </a:p>
          <a:p>
            <a:endParaRPr lang="en-US" dirty="0"/>
          </a:p>
          <a:p>
            <a:endParaRPr lang="en-US" dirty="0"/>
          </a:p>
        </p:txBody>
      </p:sp>
    </p:spTree>
    <p:extLst>
      <p:ext uri="{BB962C8B-B14F-4D97-AF65-F5344CB8AC3E}">
        <p14:creationId xmlns:p14="http://schemas.microsoft.com/office/powerpoint/2010/main" val="2387748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a:xfrm>
            <a:off x="6347791" y="67328"/>
            <a:ext cx="5734878" cy="1325563"/>
          </a:xfrm>
        </p:spPr>
        <p:txBody>
          <a:bodyPr/>
          <a:lstStyle/>
          <a:p>
            <a:r>
              <a:rPr lang="en-US" sz="3200" dirty="0"/>
              <a:t>Summary statistics</a:t>
            </a:r>
          </a:p>
        </p:txBody>
      </p:sp>
      <p:pic>
        <p:nvPicPr>
          <p:cNvPr id="5" name="Picture 4">
            <a:extLst>
              <a:ext uri="{FF2B5EF4-FFF2-40B4-BE49-F238E27FC236}">
                <a16:creationId xmlns:a16="http://schemas.microsoft.com/office/drawing/2014/main" id="{B2BE7D56-A2BD-4D33-9D8F-1B225451C9E8}"/>
              </a:ext>
            </a:extLst>
          </p:cNvPr>
          <p:cNvPicPr>
            <a:picLocks noChangeAspect="1"/>
          </p:cNvPicPr>
          <p:nvPr/>
        </p:nvPicPr>
        <p:blipFill>
          <a:blip r:embed="rId2"/>
          <a:stretch>
            <a:fillRect/>
          </a:stretch>
        </p:blipFill>
        <p:spPr>
          <a:xfrm>
            <a:off x="3314" y="111312"/>
            <a:ext cx="5318119" cy="6746688"/>
          </a:xfrm>
          <a:prstGeom prst="rect">
            <a:avLst/>
          </a:prstGeom>
        </p:spPr>
      </p:pic>
      <p:sp>
        <p:nvSpPr>
          <p:cNvPr id="8" name="TextBox 7">
            <a:extLst>
              <a:ext uri="{FF2B5EF4-FFF2-40B4-BE49-F238E27FC236}">
                <a16:creationId xmlns:a16="http://schemas.microsoft.com/office/drawing/2014/main" id="{0E4A1BB4-BFE0-40A8-B650-1F514BB8BC7F}"/>
              </a:ext>
            </a:extLst>
          </p:cNvPr>
          <p:cNvSpPr txBox="1"/>
          <p:nvPr/>
        </p:nvSpPr>
        <p:spPr>
          <a:xfrm>
            <a:off x="6096000" y="1658523"/>
            <a:ext cx="6492934" cy="4031873"/>
          </a:xfrm>
          <a:prstGeom prst="rect">
            <a:avLst/>
          </a:prstGeom>
          <a:noFill/>
        </p:spPr>
        <p:txBody>
          <a:bodyPr wrap="square" rtlCol="0">
            <a:spAutoFit/>
          </a:bodyPr>
          <a:lstStyle/>
          <a:p>
            <a:r>
              <a:rPr lang="en-US" sz="3200" dirty="0"/>
              <a:t>Summary statistical table of 2,947,865 stop and frisk events in NYC.</a:t>
            </a:r>
          </a:p>
          <a:p>
            <a:endParaRPr lang="en-US" sz="3200" dirty="0"/>
          </a:p>
          <a:p>
            <a:r>
              <a:rPr lang="en-US" sz="3200" dirty="0"/>
              <a:t>5.8% of stops lead to arrests</a:t>
            </a:r>
          </a:p>
          <a:p>
            <a:endParaRPr lang="en-US" sz="3200" dirty="0"/>
          </a:p>
          <a:p>
            <a:r>
              <a:rPr lang="en-US" sz="3200" dirty="0"/>
              <a:t>African Americans make up 84% of people stopped.</a:t>
            </a:r>
          </a:p>
        </p:txBody>
      </p:sp>
    </p:spTree>
    <p:extLst>
      <p:ext uri="{BB962C8B-B14F-4D97-AF65-F5344CB8AC3E}">
        <p14:creationId xmlns:p14="http://schemas.microsoft.com/office/powerpoint/2010/main" val="180464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F0F68F-39E0-48D2-8BD0-2F531754E759}"/>
              </a:ext>
            </a:extLst>
          </p:cNvPr>
          <p:cNvPicPr>
            <a:picLocks noChangeAspect="1"/>
          </p:cNvPicPr>
          <p:nvPr/>
        </p:nvPicPr>
        <p:blipFill>
          <a:blip r:embed="rId2"/>
          <a:stretch>
            <a:fillRect/>
          </a:stretch>
        </p:blipFill>
        <p:spPr>
          <a:xfrm>
            <a:off x="0" y="1885256"/>
            <a:ext cx="6439799" cy="4972744"/>
          </a:xfrm>
          <a:prstGeom prst="rect">
            <a:avLst/>
          </a:prstGeom>
        </p:spPr>
      </p:pic>
      <p:sp>
        <p:nvSpPr>
          <p:cNvPr id="3" name="TextBox 2">
            <a:extLst>
              <a:ext uri="{FF2B5EF4-FFF2-40B4-BE49-F238E27FC236}">
                <a16:creationId xmlns:a16="http://schemas.microsoft.com/office/drawing/2014/main" id="{D2F4367F-6B15-4B50-96A3-C552D0C305CA}"/>
              </a:ext>
            </a:extLst>
          </p:cNvPr>
          <p:cNvSpPr txBox="1"/>
          <p:nvPr/>
        </p:nvSpPr>
        <p:spPr>
          <a:xfrm>
            <a:off x="6774024" y="1772816"/>
            <a:ext cx="5085184" cy="4247317"/>
          </a:xfrm>
          <a:prstGeom prst="rect">
            <a:avLst/>
          </a:prstGeom>
          <a:noFill/>
        </p:spPr>
        <p:txBody>
          <a:bodyPr wrap="square" rtlCol="0">
            <a:spAutoFit/>
          </a:bodyPr>
          <a:lstStyle/>
          <a:p>
            <a:r>
              <a:rPr lang="en-US" sz="2800" dirty="0"/>
              <a:t>Left figure:</a:t>
            </a:r>
          </a:p>
          <a:p>
            <a:endParaRPr lang="en-US" sz="2800" dirty="0"/>
          </a:p>
          <a:p>
            <a:r>
              <a:rPr lang="en-US" sz="2800" dirty="0"/>
              <a:t>African Americans were disproportionately more likely to have been stopped, compared to their population.</a:t>
            </a:r>
          </a:p>
          <a:p>
            <a:endParaRPr lang="en-US" sz="2800" dirty="0"/>
          </a:p>
          <a:p>
            <a:r>
              <a:rPr lang="en-US" sz="2800" dirty="0"/>
              <a:t>African Americans were stopped and frisked about 9x as often.</a:t>
            </a:r>
          </a:p>
          <a:p>
            <a:endParaRPr lang="en-US" dirty="0"/>
          </a:p>
        </p:txBody>
      </p:sp>
      <p:sp>
        <p:nvSpPr>
          <p:cNvPr id="6" name="Title 1">
            <a:extLst>
              <a:ext uri="{FF2B5EF4-FFF2-40B4-BE49-F238E27FC236}">
                <a16:creationId xmlns:a16="http://schemas.microsoft.com/office/drawing/2014/main" id="{188423E9-8CFA-4683-894D-2BFE56A472FB}"/>
              </a:ext>
            </a:extLst>
          </p:cNvPr>
          <p:cNvSpPr>
            <a:spLocks noGrp="1"/>
          </p:cNvSpPr>
          <p:nvPr>
            <p:ph type="title"/>
          </p:nvPr>
        </p:nvSpPr>
        <p:spPr>
          <a:xfrm>
            <a:off x="212036" y="365125"/>
            <a:ext cx="6705600" cy="1325563"/>
          </a:xfrm>
        </p:spPr>
        <p:txBody>
          <a:bodyPr/>
          <a:lstStyle/>
          <a:p>
            <a:r>
              <a:rPr lang="en-US" sz="3200" dirty="0"/>
              <a:t>L: police pressure (stops/pop), </a:t>
            </a:r>
            <a:br>
              <a:rPr lang="en-US" sz="3200" dirty="0"/>
            </a:br>
            <a:r>
              <a:rPr lang="en-US" sz="3200" dirty="0"/>
              <a:t>R: Hit rate (arrests/stops)</a:t>
            </a:r>
          </a:p>
        </p:txBody>
      </p:sp>
    </p:spTree>
    <p:extLst>
      <p:ext uri="{BB962C8B-B14F-4D97-AF65-F5344CB8AC3E}">
        <p14:creationId xmlns:p14="http://schemas.microsoft.com/office/powerpoint/2010/main" val="249360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F0F68F-39E0-48D2-8BD0-2F531754E759}"/>
              </a:ext>
            </a:extLst>
          </p:cNvPr>
          <p:cNvPicPr>
            <a:picLocks noChangeAspect="1"/>
          </p:cNvPicPr>
          <p:nvPr/>
        </p:nvPicPr>
        <p:blipFill>
          <a:blip r:embed="rId2"/>
          <a:stretch>
            <a:fillRect/>
          </a:stretch>
        </p:blipFill>
        <p:spPr>
          <a:xfrm>
            <a:off x="0" y="1885256"/>
            <a:ext cx="6439799" cy="4972744"/>
          </a:xfrm>
          <a:prstGeom prst="rect">
            <a:avLst/>
          </a:prstGeom>
        </p:spPr>
      </p:pic>
      <p:sp>
        <p:nvSpPr>
          <p:cNvPr id="3" name="TextBox 2">
            <a:extLst>
              <a:ext uri="{FF2B5EF4-FFF2-40B4-BE49-F238E27FC236}">
                <a16:creationId xmlns:a16="http://schemas.microsoft.com/office/drawing/2014/main" id="{D2F4367F-6B15-4B50-96A3-C552D0C305CA}"/>
              </a:ext>
            </a:extLst>
          </p:cNvPr>
          <p:cNvSpPr txBox="1"/>
          <p:nvPr/>
        </p:nvSpPr>
        <p:spPr>
          <a:xfrm>
            <a:off x="6774024" y="1216224"/>
            <a:ext cx="5417976" cy="4801314"/>
          </a:xfrm>
          <a:prstGeom prst="rect">
            <a:avLst/>
          </a:prstGeom>
          <a:noFill/>
        </p:spPr>
        <p:txBody>
          <a:bodyPr wrap="square" rtlCol="0">
            <a:spAutoFit/>
          </a:bodyPr>
          <a:lstStyle/>
          <a:p>
            <a:r>
              <a:rPr lang="en-US" sz="2400" dirty="0"/>
              <a:t>Right figure:</a:t>
            </a:r>
          </a:p>
          <a:p>
            <a:endParaRPr lang="en-US" sz="2400" dirty="0"/>
          </a:p>
          <a:p>
            <a:r>
              <a:rPr lang="en-US" sz="2400" dirty="0"/>
              <a:t>Hit rate = how often a stop leads to an arrest.</a:t>
            </a:r>
          </a:p>
          <a:p>
            <a:endParaRPr lang="en-US" sz="2400" dirty="0"/>
          </a:p>
          <a:p>
            <a:r>
              <a:rPr lang="en-US" sz="2400" dirty="0"/>
              <a:t>Hite rates are similar between white and African American citizens.</a:t>
            </a:r>
          </a:p>
          <a:p>
            <a:endParaRPr lang="en-US" sz="2400" dirty="0"/>
          </a:p>
          <a:p>
            <a:r>
              <a:rPr lang="en-US" sz="2400" dirty="0"/>
              <a:t>The hit rate for whites is a bit higher, suggesting that the average white person stopped and frisked may be slightly more likely to be arrested.</a:t>
            </a:r>
          </a:p>
          <a:p>
            <a:endParaRPr lang="en-US" dirty="0"/>
          </a:p>
        </p:txBody>
      </p:sp>
      <p:sp>
        <p:nvSpPr>
          <p:cNvPr id="6" name="Title 1">
            <a:extLst>
              <a:ext uri="{FF2B5EF4-FFF2-40B4-BE49-F238E27FC236}">
                <a16:creationId xmlns:a16="http://schemas.microsoft.com/office/drawing/2014/main" id="{31010F0D-5AC4-4B53-A382-8079F081CE87}"/>
              </a:ext>
            </a:extLst>
          </p:cNvPr>
          <p:cNvSpPr>
            <a:spLocks noGrp="1"/>
          </p:cNvSpPr>
          <p:nvPr>
            <p:ph type="title"/>
          </p:nvPr>
        </p:nvSpPr>
        <p:spPr>
          <a:xfrm>
            <a:off x="212036" y="365125"/>
            <a:ext cx="6705600" cy="1325563"/>
          </a:xfrm>
        </p:spPr>
        <p:txBody>
          <a:bodyPr/>
          <a:lstStyle/>
          <a:p>
            <a:r>
              <a:rPr lang="en-US" sz="3200" dirty="0"/>
              <a:t>L: police pressure (stops/pop), </a:t>
            </a:r>
            <a:br>
              <a:rPr lang="en-US" sz="3200" dirty="0"/>
            </a:br>
            <a:r>
              <a:rPr lang="en-US" sz="3200" dirty="0"/>
              <a:t>R: Hit rate (arrests/stops)</a:t>
            </a:r>
          </a:p>
        </p:txBody>
      </p:sp>
    </p:spTree>
    <p:extLst>
      <p:ext uri="{BB962C8B-B14F-4D97-AF65-F5344CB8AC3E}">
        <p14:creationId xmlns:p14="http://schemas.microsoft.com/office/powerpoint/2010/main" val="43653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487B-F04A-459A-89C1-435A010C0BA9}"/>
              </a:ext>
            </a:extLst>
          </p:cNvPr>
          <p:cNvSpPr>
            <a:spLocks noGrp="1"/>
          </p:cNvSpPr>
          <p:nvPr>
            <p:ph type="title"/>
          </p:nvPr>
        </p:nvSpPr>
        <p:spPr>
          <a:xfrm>
            <a:off x="212036" y="365125"/>
            <a:ext cx="6705600" cy="1325563"/>
          </a:xfrm>
        </p:spPr>
        <p:txBody>
          <a:bodyPr/>
          <a:lstStyle/>
          <a:p>
            <a:r>
              <a:rPr lang="en-US" sz="3200" dirty="0"/>
              <a:t>L: police pressure (stops/pop), </a:t>
            </a:r>
            <a:br>
              <a:rPr lang="en-US" sz="3200" dirty="0"/>
            </a:br>
            <a:r>
              <a:rPr lang="en-US" sz="3200" dirty="0"/>
              <a:t>R: Hit rate (arrests/stops)</a:t>
            </a:r>
          </a:p>
        </p:txBody>
      </p:sp>
      <p:pic>
        <p:nvPicPr>
          <p:cNvPr id="7" name="Picture 6">
            <a:extLst>
              <a:ext uri="{FF2B5EF4-FFF2-40B4-BE49-F238E27FC236}">
                <a16:creationId xmlns:a16="http://schemas.microsoft.com/office/drawing/2014/main" id="{1FF0F68F-39E0-48D2-8BD0-2F531754E759}"/>
              </a:ext>
            </a:extLst>
          </p:cNvPr>
          <p:cNvPicPr>
            <a:picLocks noChangeAspect="1"/>
          </p:cNvPicPr>
          <p:nvPr/>
        </p:nvPicPr>
        <p:blipFill>
          <a:blip r:embed="rId2"/>
          <a:stretch>
            <a:fillRect/>
          </a:stretch>
        </p:blipFill>
        <p:spPr>
          <a:xfrm>
            <a:off x="0" y="1885256"/>
            <a:ext cx="6439799" cy="4972744"/>
          </a:xfrm>
          <a:prstGeom prst="rect">
            <a:avLst/>
          </a:prstGeom>
        </p:spPr>
      </p:pic>
      <p:sp>
        <p:nvSpPr>
          <p:cNvPr id="3" name="TextBox 2">
            <a:extLst>
              <a:ext uri="{FF2B5EF4-FFF2-40B4-BE49-F238E27FC236}">
                <a16:creationId xmlns:a16="http://schemas.microsoft.com/office/drawing/2014/main" id="{D2F4367F-6B15-4B50-96A3-C552D0C305CA}"/>
              </a:ext>
            </a:extLst>
          </p:cNvPr>
          <p:cNvSpPr txBox="1"/>
          <p:nvPr/>
        </p:nvSpPr>
        <p:spPr>
          <a:xfrm>
            <a:off x="6439798" y="1022316"/>
            <a:ext cx="5752201" cy="4370427"/>
          </a:xfrm>
          <a:prstGeom prst="rect">
            <a:avLst/>
          </a:prstGeom>
          <a:noFill/>
        </p:spPr>
        <p:txBody>
          <a:bodyPr wrap="square" rtlCol="0">
            <a:spAutoFit/>
          </a:bodyPr>
          <a:lstStyle/>
          <a:p>
            <a:endParaRPr lang="en-US" dirty="0"/>
          </a:p>
          <a:p>
            <a:r>
              <a:rPr lang="en-US" sz="2000" dirty="0"/>
              <a:t>Regardless, this is </a:t>
            </a:r>
            <a:r>
              <a:rPr lang="en-US" sz="2000" b="1" dirty="0"/>
              <a:t>not </a:t>
            </a:r>
            <a:r>
              <a:rPr lang="en-US" sz="2000" dirty="0"/>
              <a:t>suggestive of statistical discrimination, where African Americans are searched because they are more likely to have done something that requires arrest.</a:t>
            </a:r>
          </a:p>
          <a:p>
            <a:endParaRPr lang="en-US" sz="2000" dirty="0"/>
          </a:p>
          <a:p>
            <a:r>
              <a:rPr lang="en-US" sz="2000" dirty="0"/>
              <a:t>If this were the case, then the hit rates for African Americans would be higher.</a:t>
            </a:r>
          </a:p>
          <a:p>
            <a:endParaRPr lang="en-US" sz="2000" dirty="0"/>
          </a:p>
          <a:p>
            <a:r>
              <a:rPr lang="en-US" sz="2000" dirty="0"/>
              <a:t>Instead, these results are suggestive of taste-based discrimination, where officers are choosing to search African Americans for reasons of personal preference (animus) and not due to the average criminality by race.</a:t>
            </a:r>
          </a:p>
        </p:txBody>
      </p:sp>
    </p:spTree>
    <p:extLst>
      <p:ext uri="{BB962C8B-B14F-4D97-AF65-F5344CB8AC3E}">
        <p14:creationId xmlns:p14="http://schemas.microsoft.com/office/powerpoint/2010/main" val="279540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DF2E3F-0AEC-4174-BE8C-B2C55B9F1E81}"/>
              </a:ext>
            </a:extLst>
          </p:cNvPr>
          <p:cNvPicPr>
            <a:picLocks noChangeAspect="1"/>
          </p:cNvPicPr>
          <p:nvPr/>
        </p:nvPicPr>
        <p:blipFill>
          <a:blip r:embed="rId2"/>
          <a:stretch>
            <a:fillRect/>
          </a:stretch>
        </p:blipFill>
        <p:spPr>
          <a:xfrm>
            <a:off x="196062" y="1208887"/>
            <a:ext cx="6649378" cy="5649113"/>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5B40068-51F0-450D-B869-5D4DE83B1327}"/>
                  </a:ext>
                </a:extLst>
              </p:cNvPr>
              <p:cNvSpPr txBox="1"/>
              <p:nvPr/>
            </p:nvSpPr>
            <p:spPr>
              <a:xfrm>
                <a:off x="6864938" y="1306375"/>
                <a:ext cx="5131000" cy="4263283"/>
              </a:xfrm>
              <a:prstGeom prst="rect">
                <a:avLst/>
              </a:prstGeom>
              <a:noFill/>
            </p:spPr>
            <p:txBody>
              <a:bodyPr wrap="square" rtlCol="0">
                <a:spAutoFit/>
              </a:bodyPr>
              <a:lstStyle/>
              <a:p>
                <a:r>
                  <a:rPr lang="en-US" sz="2000" dirty="0"/>
                  <a:t>This table shows how stop and frisk activity is allocated by the 75 precincts. </a:t>
                </a:r>
              </a:p>
              <a:p>
                <a:endParaRPr lang="en-US" sz="2000" dirty="0"/>
              </a:p>
              <a:p>
                <a:r>
                  <a:rPr lang="en-US" sz="2000" dirty="0"/>
                  <a:t>Outcome variable = relative police pressure</a:t>
                </a:r>
              </a:p>
              <a:p>
                <a:endParaRPr lang="en-US" sz="2000" dirty="0"/>
              </a:p>
              <a:p>
                <a:r>
                  <a:rPr lang="en-US" sz="2000" dirty="0"/>
                  <a:t>This is calculated as:</a:t>
                </a:r>
              </a:p>
              <a:p>
                <a:endParaRPr lang="en-US" sz="2000" dirty="0"/>
              </a:p>
              <a:p>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f>
                            <m:fPr>
                              <m:type m:val="skw"/>
                              <m:ctrlPr>
                                <a:rPr lang="en-US" sz="2000" i="1" smtClean="0">
                                  <a:latin typeface="Cambria Math" panose="02040503050406030204" pitchFamily="18" charset="0"/>
                                </a:rPr>
                              </m:ctrlPr>
                            </m:fPr>
                            <m:num>
                              <m:r>
                                <a:rPr lang="en-US" sz="2000" b="0" i="1" smtClean="0">
                                  <a:latin typeface="Cambria Math" panose="02040503050406030204" pitchFamily="18" charset="0"/>
                                </a:rPr>
                                <m:t># </m:t>
                              </m:r>
                              <m:r>
                                <a:rPr lang="en-US" sz="2000" b="0" i="1" smtClean="0">
                                  <a:latin typeface="Cambria Math" panose="02040503050406030204" pitchFamily="18" charset="0"/>
                                </a:rPr>
                                <m:t>𝑎𝑟𝑟𝑒𝑠𝑡𝑠</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𝐴𝑓𝑟𝐴𝑚</m:t>
                              </m:r>
                            </m:num>
                            <m:den>
                              <m:r>
                                <a:rPr lang="en-US" sz="2000" b="0" i="1" smtClean="0">
                                  <a:latin typeface="Cambria Math" panose="02040503050406030204" pitchFamily="18" charset="0"/>
                                </a:rPr>
                                <m:t>𝐴𝑓𝑟𝐴𝑚𝑃𝑜𝑝𝑢𝑙𝑎𝑡𝑖𝑜𝑛</m:t>
                              </m:r>
                            </m:den>
                          </m:f>
                        </m:num>
                        <m:den>
                          <m:f>
                            <m:fPr>
                              <m:type m:val="skw"/>
                              <m:ctrlPr>
                                <a:rPr lang="en-US" sz="2000" i="1" smtClean="0">
                                  <a:latin typeface="Cambria Math" panose="02040503050406030204" pitchFamily="18" charset="0"/>
                                </a:rPr>
                              </m:ctrlPr>
                            </m:fPr>
                            <m:num>
                              <m:r>
                                <a:rPr lang="en-US" sz="2000" b="0" i="1" smtClean="0">
                                  <a:latin typeface="Cambria Math" panose="02040503050406030204" pitchFamily="18" charset="0"/>
                                </a:rPr>
                                <m:t># </m:t>
                              </m:r>
                              <m:r>
                                <a:rPr lang="en-US" sz="2000" b="0" i="1" smtClean="0">
                                  <a:latin typeface="Cambria Math" panose="02040503050406030204" pitchFamily="18" charset="0"/>
                                </a:rPr>
                                <m:t>𝑎𝑟𝑟𝑒𝑠𝑡</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𝑤h𝑖𝑡𝑒𝑠</m:t>
                              </m:r>
                            </m:num>
                            <m:den>
                              <m:r>
                                <a:rPr lang="en-US" sz="2000" b="0" i="1" smtClean="0">
                                  <a:latin typeface="Cambria Math" panose="02040503050406030204" pitchFamily="18" charset="0"/>
                                </a:rPr>
                                <m:t>𝑊h𝑖𝑡𝑒𝑃𝑜𝑝𝑢𝑙𝑎𝑡𝑖𝑜𝑛</m:t>
                              </m:r>
                            </m:den>
                          </m:f>
                        </m:den>
                      </m:f>
                    </m:oMath>
                  </m:oMathPara>
                </a14:m>
                <a:endParaRPr lang="en-US" sz="2000" dirty="0"/>
              </a:p>
              <a:p>
                <a:endParaRPr lang="en-US" sz="2000" dirty="0"/>
              </a:p>
              <a:p>
                <a:r>
                  <a:rPr lang="en-US" sz="2000" dirty="0"/>
                  <a:t>If &gt; 1, more arrests per capita for African Americans.</a:t>
                </a:r>
              </a:p>
            </p:txBody>
          </p:sp>
        </mc:Choice>
        <mc:Fallback>
          <p:sp>
            <p:nvSpPr>
              <p:cNvPr id="6" name="TextBox 5">
                <a:extLst>
                  <a:ext uri="{FF2B5EF4-FFF2-40B4-BE49-F238E27FC236}">
                    <a16:creationId xmlns:a16="http://schemas.microsoft.com/office/drawing/2014/main" id="{C5B40068-51F0-450D-B869-5D4DE83B1327}"/>
                  </a:ext>
                </a:extLst>
              </p:cNvPr>
              <p:cNvSpPr txBox="1">
                <a:spLocks noRot="1" noChangeAspect="1" noMove="1" noResize="1" noEditPoints="1" noAdjustHandles="1" noChangeArrowheads="1" noChangeShapeType="1" noTextEdit="1"/>
              </p:cNvSpPr>
              <p:nvPr/>
            </p:nvSpPr>
            <p:spPr>
              <a:xfrm>
                <a:off x="6864938" y="1306375"/>
                <a:ext cx="5131000" cy="4263283"/>
              </a:xfrm>
              <a:prstGeom prst="rect">
                <a:avLst/>
              </a:prstGeom>
              <a:blipFill>
                <a:blip r:embed="rId3"/>
                <a:stretch>
                  <a:fillRect l="-1188" t="-714" b="-157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31737BB6-8DCA-4A61-AFAE-7929FA731FA8}"/>
              </a:ext>
            </a:extLst>
          </p:cNvPr>
          <p:cNvSpPr>
            <a:spLocks noGrp="1"/>
          </p:cNvSpPr>
          <p:nvPr>
            <p:ph type="title"/>
          </p:nvPr>
        </p:nvSpPr>
        <p:spPr>
          <a:xfrm>
            <a:off x="838200" y="365126"/>
            <a:ext cx="10515600" cy="843762"/>
          </a:xfrm>
        </p:spPr>
        <p:txBody>
          <a:bodyPr/>
          <a:lstStyle/>
          <a:p>
            <a:r>
              <a:rPr lang="en-US" sz="3200" dirty="0"/>
              <a:t>Correlates of Relative police pressure</a:t>
            </a:r>
          </a:p>
        </p:txBody>
      </p:sp>
    </p:spTree>
    <p:extLst>
      <p:ext uri="{BB962C8B-B14F-4D97-AF65-F5344CB8AC3E}">
        <p14:creationId xmlns:p14="http://schemas.microsoft.com/office/powerpoint/2010/main" val="203956939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4110</TotalTime>
  <Words>2878</Words>
  <Application>Microsoft Office PowerPoint</Application>
  <PresentationFormat>Widescreen</PresentationFormat>
  <Paragraphs>203</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Century Gothic</vt:lpstr>
      <vt:lpstr>Office Theme</vt:lpstr>
      <vt:lpstr>PowerPoint Presentation</vt:lpstr>
      <vt:lpstr>Plan for today</vt:lpstr>
      <vt:lpstr>Coviello and Persico -  NYC Stop and Frisk</vt:lpstr>
      <vt:lpstr>Coviello and Persico -  NYC Stop and Frisk</vt:lpstr>
      <vt:lpstr>Summary statistics</vt:lpstr>
      <vt:lpstr>L: police pressure (stops/pop),  R: Hit rate (arrests/stops)</vt:lpstr>
      <vt:lpstr>L: police pressure (stops/pop),  R: Hit rate (arrests/stops)</vt:lpstr>
      <vt:lpstr>L: police pressure (stops/pop),  R: Hit rate (arrests/stops)</vt:lpstr>
      <vt:lpstr>Correlates of Relative police pressure</vt:lpstr>
      <vt:lpstr>PowerPoint Presentation</vt:lpstr>
      <vt:lpstr>Correlates of Relative police pressure</vt:lpstr>
      <vt:lpstr>PowerPoint Presentation</vt:lpstr>
      <vt:lpstr>How arrest rates, conditional on stop, vary by race</vt:lpstr>
      <vt:lpstr>PowerPoint Presentation</vt:lpstr>
      <vt:lpstr>Coviello and Persico -  NYC Stop and Frisk</vt:lpstr>
      <vt:lpstr>How arrest rates, conditional on stop, vary by race</vt:lpstr>
      <vt:lpstr>Frisks, for pedestrians suspected of weapons possession</vt:lpstr>
      <vt:lpstr>Coviello and Persico -  NYC Stop and Frisk – Summary of results</vt:lpstr>
      <vt:lpstr>NYC Stop and Frisk – Summary of results</vt:lpstr>
      <vt:lpstr>NYC Stop and Frisk – Summary of results</vt:lpstr>
      <vt:lpstr>Antonovics and knight – boston police car searching </vt:lpstr>
      <vt:lpstr>Antonovics and knight – boston police car searching</vt:lpstr>
      <vt:lpstr>Antonovics and knight – background</vt:lpstr>
      <vt:lpstr>Antonovics and knight – background</vt:lpstr>
      <vt:lpstr>Antonovics and knight – theory</vt:lpstr>
      <vt:lpstr>Taste-Based Discrimination – “Animus”</vt:lpstr>
      <vt:lpstr>Statistical discrimination</vt:lpstr>
      <vt:lpstr>Statistical discrimination - Policing</vt:lpstr>
      <vt:lpstr>Distinguishing taste vs statistical</vt:lpstr>
      <vt:lpstr>Distinguishing taste vs statistical</vt:lpstr>
      <vt:lpstr>Distinguishing taste vs statistical</vt:lpstr>
      <vt:lpstr>Antonovics and knight – boston police car searching</vt:lpstr>
      <vt:lpstr>Antonovics and knight – boston police car searching</vt:lpstr>
      <vt:lpstr>Antonovics and knight – boston police car searching</vt:lpstr>
      <vt:lpstr>Antonovics and knight – boston police car searching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147</cp:revision>
  <cp:lastPrinted>2017-03-15T17:14:36Z</cp:lastPrinted>
  <dcterms:created xsi:type="dcterms:W3CDTF">2017-02-22T17:33:23Z</dcterms:created>
  <dcterms:modified xsi:type="dcterms:W3CDTF">2021-10-29T02:40:24Z</dcterms:modified>
</cp:coreProperties>
</file>