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8" r:id="rId3"/>
    <p:sldId id="292" r:id="rId4"/>
    <p:sldId id="289" r:id="rId5"/>
    <p:sldId id="290" r:id="rId6"/>
    <p:sldId id="291" r:id="rId7"/>
    <p:sldId id="307" r:id="rId8"/>
    <p:sldId id="308" r:id="rId9"/>
    <p:sldId id="309" r:id="rId10"/>
    <p:sldId id="310" r:id="rId11"/>
    <p:sldId id="293" r:id="rId12"/>
    <p:sldId id="294" r:id="rId13"/>
    <p:sldId id="287" r:id="rId14"/>
    <p:sldId id="295" r:id="rId15"/>
    <p:sldId id="296" r:id="rId16"/>
    <p:sldId id="306" r:id="rId17"/>
    <p:sldId id="280" r:id="rId18"/>
    <p:sldId id="283" r:id="rId19"/>
    <p:sldId id="311" r:id="rId20"/>
    <p:sldId id="312" r:id="rId21"/>
    <p:sldId id="281"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8"/>
    <p:restoredTop sz="94575"/>
  </p:normalViewPr>
  <p:slideViewPr>
    <p:cSldViewPr snapToGrid="0" snapToObjects="1">
      <p:cViewPr varScale="1">
        <p:scale>
          <a:sx n="80" d="100"/>
          <a:sy n="80" d="100"/>
        </p:scale>
        <p:origin x="1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ECDAFF-01BE-E744-83CC-2DBE9D3DC36E}" type="doc">
      <dgm:prSet loTypeId="urn:microsoft.com/office/officeart/2009/layout/ReverseList" loCatId="" qsTypeId="urn:microsoft.com/office/officeart/2005/8/quickstyle/simple4" qsCatId="simple" csTypeId="urn:microsoft.com/office/officeart/2005/8/colors/accent1_2" csCatId="accent1" phldr="1"/>
      <dgm:spPr/>
      <dgm:t>
        <a:bodyPr/>
        <a:lstStyle/>
        <a:p>
          <a:endParaRPr lang="en-US"/>
        </a:p>
      </dgm:t>
    </dgm:pt>
    <dgm:pt modelId="{260C3E9D-63DB-6C49-8F51-9E568782B0FB}">
      <dgm:prSet phldrT="[Text]"/>
      <dgm:spPr/>
      <dgm:t>
        <a:bodyPr/>
        <a:lstStyle/>
        <a:p>
          <a:r>
            <a:rPr lang="en-US" dirty="0"/>
            <a:t>Crime</a:t>
          </a:r>
        </a:p>
      </dgm:t>
    </dgm:pt>
    <dgm:pt modelId="{8EB7DFAE-796B-A843-90C7-CF655B41539A}" type="parTrans" cxnId="{57CF2193-7876-E94A-83B0-9D4BC1CA04C4}">
      <dgm:prSet/>
      <dgm:spPr/>
      <dgm:t>
        <a:bodyPr/>
        <a:lstStyle/>
        <a:p>
          <a:endParaRPr lang="en-US"/>
        </a:p>
      </dgm:t>
    </dgm:pt>
    <dgm:pt modelId="{E00799A8-0133-3C47-AEF9-56BDC8C51A69}" type="sibTrans" cxnId="{57CF2193-7876-E94A-83B0-9D4BC1CA04C4}">
      <dgm:prSet/>
      <dgm:spPr/>
      <dgm:t>
        <a:bodyPr/>
        <a:lstStyle/>
        <a:p>
          <a:endParaRPr lang="en-US"/>
        </a:p>
      </dgm:t>
    </dgm:pt>
    <dgm:pt modelId="{E3CDE88A-788C-AF44-B455-0F25F3E667F3}">
      <dgm:prSet phldrT="[Text]"/>
      <dgm:spPr/>
      <dgm:t>
        <a:bodyPr/>
        <a:lstStyle/>
        <a:p>
          <a:r>
            <a:rPr lang="en-US"/>
            <a:t>Police</a:t>
          </a:r>
        </a:p>
      </dgm:t>
    </dgm:pt>
    <dgm:pt modelId="{81AD9A3C-BBD0-8045-8698-070D05ABD678}" type="parTrans" cxnId="{ABF4C3EA-9DD3-9B42-8D22-85438B12FB3F}">
      <dgm:prSet/>
      <dgm:spPr/>
      <dgm:t>
        <a:bodyPr/>
        <a:lstStyle/>
        <a:p>
          <a:endParaRPr lang="en-US"/>
        </a:p>
      </dgm:t>
    </dgm:pt>
    <dgm:pt modelId="{B6993532-4211-E14E-8648-2ACE9A714013}" type="sibTrans" cxnId="{ABF4C3EA-9DD3-9B42-8D22-85438B12FB3F}">
      <dgm:prSet/>
      <dgm:spPr/>
      <dgm:t>
        <a:bodyPr/>
        <a:lstStyle/>
        <a:p>
          <a:endParaRPr lang="en-US"/>
        </a:p>
      </dgm:t>
    </dgm:pt>
    <dgm:pt modelId="{4A04F22D-87D5-FD4B-A2D2-E70967B3F1BE}" type="pres">
      <dgm:prSet presAssocID="{48ECDAFF-01BE-E744-83CC-2DBE9D3DC36E}" presName="Name0" presStyleCnt="0">
        <dgm:presLayoutVars>
          <dgm:chMax val="2"/>
          <dgm:chPref val="2"/>
          <dgm:animLvl val="lvl"/>
        </dgm:presLayoutVars>
      </dgm:prSet>
      <dgm:spPr/>
    </dgm:pt>
    <dgm:pt modelId="{B867A4BA-FDE4-F947-9623-A4B00C28FA67}" type="pres">
      <dgm:prSet presAssocID="{48ECDAFF-01BE-E744-83CC-2DBE9D3DC36E}" presName="LeftText" presStyleLbl="revTx" presStyleIdx="0" presStyleCnt="0">
        <dgm:presLayoutVars>
          <dgm:bulletEnabled val="1"/>
        </dgm:presLayoutVars>
      </dgm:prSet>
      <dgm:spPr/>
    </dgm:pt>
    <dgm:pt modelId="{0699C3D5-5369-1542-A1FB-E23F31627D96}" type="pres">
      <dgm:prSet presAssocID="{48ECDAFF-01BE-E744-83CC-2DBE9D3DC36E}" presName="LeftNode" presStyleLbl="bgImgPlace1" presStyleIdx="0" presStyleCnt="2" custScaleX="137347" custLinFactNeighborX="-17267" custLinFactNeighborY="-1818">
        <dgm:presLayoutVars>
          <dgm:chMax val="2"/>
          <dgm:chPref val="2"/>
        </dgm:presLayoutVars>
      </dgm:prSet>
      <dgm:spPr/>
    </dgm:pt>
    <dgm:pt modelId="{8DE0A0E5-C9F1-1744-8511-2EDB190F7677}" type="pres">
      <dgm:prSet presAssocID="{48ECDAFF-01BE-E744-83CC-2DBE9D3DC36E}" presName="RightText" presStyleLbl="revTx" presStyleIdx="0" presStyleCnt="0">
        <dgm:presLayoutVars>
          <dgm:bulletEnabled val="1"/>
        </dgm:presLayoutVars>
      </dgm:prSet>
      <dgm:spPr/>
    </dgm:pt>
    <dgm:pt modelId="{D99A2C35-4FA4-A14B-A0A6-A0E09AC9120F}" type="pres">
      <dgm:prSet presAssocID="{48ECDAFF-01BE-E744-83CC-2DBE9D3DC36E}" presName="RightNode" presStyleLbl="bgImgPlace1" presStyleIdx="1" presStyleCnt="2" custScaleX="123692" custLinFactNeighborX="25236" custLinFactNeighborY="-1818">
        <dgm:presLayoutVars>
          <dgm:chMax val="0"/>
          <dgm:chPref val="0"/>
        </dgm:presLayoutVars>
      </dgm:prSet>
      <dgm:spPr/>
    </dgm:pt>
    <dgm:pt modelId="{4B3BEFC9-F4D0-0C48-A272-2C3D8024CDFA}" type="pres">
      <dgm:prSet presAssocID="{48ECDAFF-01BE-E744-83CC-2DBE9D3DC36E}" presName="TopArrow" presStyleLbl="node1" presStyleIdx="0" presStyleCnt="2"/>
      <dgm:spPr/>
    </dgm:pt>
    <dgm:pt modelId="{74D7D10C-2649-6F47-A754-14B72B8B84E6}" type="pres">
      <dgm:prSet presAssocID="{48ECDAFF-01BE-E744-83CC-2DBE9D3DC36E}" presName="BottomArrow" presStyleLbl="node1" presStyleIdx="1" presStyleCnt="2"/>
      <dgm:spPr/>
    </dgm:pt>
  </dgm:ptLst>
  <dgm:cxnLst>
    <dgm:cxn modelId="{1149920A-DCFF-CD49-BE58-C857455932B3}" type="presOf" srcId="{260C3E9D-63DB-6C49-8F51-9E568782B0FB}" destId="{B867A4BA-FDE4-F947-9623-A4B00C28FA67}" srcOrd="0" destOrd="0" presId="urn:microsoft.com/office/officeart/2009/layout/ReverseList"/>
    <dgm:cxn modelId="{2F967F27-9251-1F49-A58A-B15A195E00D3}" type="presOf" srcId="{E3CDE88A-788C-AF44-B455-0F25F3E667F3}" destId="{8DE0A0E5-C9F1-1744-8511-2EDB190F7677}" srcOrd="0" destOrd="0" presId="urn:microsoft.com/office/officeart/2009/layout/ReverseList"/>
    <dgm:cxn modelId="{57CF2193-7876-E94A-83B0-9D4BC1CA04C4}" srcId="{48ECDAFF-01BE-E744-83CC-2DBE9D3DC36E}" destId="{260C3E9D-63DB-6C49-8F51-9E568782B0FB}" srcOrd="0" destOrd="0" parTransId="{8EB7DFAE-796B-A843-90C7-CF655B41539A}" sibTransId="{E00799A8-0133-3C47-AEF9-56BDC8C51A69}"/>
    <dgm:cxn modelId="{9BA502B1-93E7-E14B-8EC9-370F9D1D7F70}" type="presOf" srcId="{260C3E9D-63DB-6C49-8F51-9E568782B0FB}" destId="{0699C3D5-5369-1542-A1FB-E23F31627D96}" srcOrd="1" destOrd="0" presId="urn:microsoft.com/office/officeart/2009/layout/ReverseList"/>
    <dgm:cxn modelId="{D6BB63DE-6229-A847-B8E5-EF2159C3E43D}" type="presOf" srcId="{E3CDE88A-788C-AF44-B455-0F25F3E667F3}" destId="{D99A2C35-4FA4-A14B-A0A6-A0E09AC9120F}" srcOrd="1" destOrd="0" presId="urn:microsoft.com/office/officeart/2009/layout/ReverseList"/>
    <dgm:cxn modelId="{D5D862EA-1B58-3C48-BAB2-AAA240C9AA5C}" type="presOf" srcId="{48ECDAFF-01BE-E744-83CC-2DBE9D3DC36E}" destId="{4A04F22D-87D5-FD4B-A2D2-E70967B3F1BE}" srcOrd="0" destOrd="0" presId="urn:microsoft.com/office/officeart/2009/layout/ReverseList"/>
    <dgm:cxn modelId="{ABF4C3EA-9DD3-9B42-8D22-85438B12FB3F}" srcId="{48ECDAFF-01BE-E744-83CC-2DBE9D3DC36E}" destId="{E3CDE88A-788C-AF44-B455-0F25F3E667F3}" srcOrd="1" destOrd="0" parTransId="{81AD9A3C-BBD0-8045-8698-070D05ABD678}" sibTransId="{B6993532-4211-E14E-8648-2ACE9A714013}"/>
    <dgm:cxn modelId="{A2560C58-2FBB-6140-B4D3-E1CD2BD19BD5}" type="presParOf" srcId="{4A04F22D-87D5-FD4B-A2D2-E70967B3F1BE}" destId="{B867A4BA-FDE4-F947-9623-A4B00C28FA67}" srcOrd="0" destOrd="0" presId="urn:microsoft.com/office/officeart/2009/layout/ReverseList"/>
    <dgm:cxn modelId="{521C46E0-4EDC-BF4D-9781-AE2B5108E3F3}" type="presParOf" srcId="{4A04F22D-87D5-FD4B-A2D2-E70967B3F1BE}" destId="{0699C3D5-5369-1542-A1FB-E23F31627D96}" srcOrd="1" destOrd="0" presId="urn:microsoft.com/office/officeart/2009/layout/ReverseList"/>
    <dgm:cxn modelId="{79036E72-1269-0C46-8649-31EAE2934E4A}" type="presParOf" srcId="{4A04F22D-87D5-FD4B-A2D2-E70967B3F1BE}" destId="{8DE0A0E5-C9F1-1744-8511-2EDB190F7677}" srcOrd="2" destOrd="0" presId="urn:microsoft.com/office/officeart/2009/layout/ReverseList"/>
    <dgm:cxn modelId="{D836538D-A077-6749-8FAB-16E34471E8DE}" type="presParOf" srcId="{4A04F22D-87D5-FD4B-A2D2-E70967B3F1BE}" destId="{D99A2C35-4FA4-A14B-A0A6-A0E09AC9120F}" srcOrd="3" destOrd="0" presId="urn:microsoft.com/office/officeart/2009/layout/ReverseList"/>
    <dgm:cxn modelId="{90844A7C-A1AC-3445-8377-9B5AD1C5E928}" type="presParOf" srcId="{4A04F22D-87D5-FD4B-A2D2-E70967B3F1BE}" destId="{4B3BEFC9-F4D0-0C48-A272-2C3D8024CDFA}" srcOrd="4" destOrd="0" presId="urn:microsoft.com/office/officeart/2009/layout/ReverseList"/>
    <dgm:cxn modelId="{C516163E-60C3-144D-884D-1A94BEE86A0B}" type="presParOf" srcId="{4A04F22D-87D5-FD4B-A2D2-E70967B3F1BE}" destId="{74D7D10C-2649-6F47-A754-14B72B8B84E6}"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8ECDAFF-01BE-E744-83CC-2DBE9D3DC36E}" type="doc">
      <dgm:prSet loTypeId="urn:microsoft.com/office/officeart/2009/layout/ReverseList" loCatId="" qsTypeId="urn:microsoft.com/office/officeart/2005/8/quickstyle/simple4" qsCatId="simple" csTypeId="urn:microsoft.com/office/officeart/2005/8/colors/accent1_2" csCatId="accent1" phldr="1"/>
      <dgm:spPr/>
      <dgm:t>
        <a:bodyPr/>
        <a:lstStyle/>
        <a:p>
          <a:endParaRPr lang="en-US"/>
        </a:p>
      </dgm:t>
    </dgm:pt>
    <dgm:pt modelId="{260C3E9D-63DB-6C49-8F51-9E568782B0FB}">
      <dgm:prSet phldrT="[Text]"/>
      <dgm:spPr/>
      <dgm:t>
        <a:bodyPr/>
        <a:lstStyle/>
        <a:p>
          <a:r>
            <a:rPr lang="en-US" dirty="0"/>
            <a:t>Crime</a:t>
          </a:r>
        </a:p>
      </dgm:t>
    </dgm:pt>
    <dgm:pt modelId="{8EB7DFAE-796B-A843-90C7-CF655B41539A}" type="parTrans" cxnId="{57CF2193-7876-E94A-83B0-9D4BC1CA04C4}">
      <dgm:prSet/>
      <dgm:spPr/>
      <dgm:t>
        <a:bodyPr/>
        <a:lstStyle/>
        <a:p>
          <a:endParaRPr lang="en-US"/>
        </a:p>
      </dgm:t>
    </dgm:pt>
    <dgm:pt modelId="{E00799A8-0133-3C47-AEF9-56BDC8C51A69}" type="sibTrans" cxnId="{57CF2193-7876-E94A-83B0-9D4BC1CA04C4}">
      <dgm:prSet/>
      <dgm:spPr/>
      <dgm:t>
        <a:bodyPr/>
        <a:lstStyle/>
        <a:p>
          <a:endParaRPr lang="en-US"/>
        </a:p>
      </dgm:t>
    </dgm:pt>
    <dgm:pt modelId="{E3CDE88A-788C-AF44-B455-0F25F3E667F3}">
      <dgm:prSet phldrT="[Text]"/>
      <dgm:spPr/>
      <dgm:t>
        <a:bodyPr/>
        <a:lstStyle/>
        <a:p>
          <a:r>
            <a:rPr lang="en-US"/>
            <a:t>Police</a:t>
          </a:r>
        </a:p>
      </dgm:t>
    </dgm:pt>
    <dgm:pt modelId="{81AD9A3C-BBD0-8045-8698-070D05ABD678}" type="parTrans" cxnId="{ABF4C3EA-9DD3-9B42-8D22-85438B12FB3F}">
      <dgm:prSet/>
      <dgm:spPr/>
      <dgm:t>
        <a:bodyPr/>
        <a:lstStyle/>
        <a:p>
          <a:endParaRPr lang="en-US"/>
        </a:p>
      </dgm:t>
    </dgm:pt>
    <dgm:pt modelId="{B6993532-4211-E14E-8648-2ACE9A714013}" type="sibTrans" cxnId="{ABF4C3EA-9DD3-9B42-8D22-85438B12FB3F}">
      <dgm:prSet/>
      <dgm:spPr/>
      <dgm:t>
        <a:bodyPr/>
        <a:lstStyle/>
        <a:p>
          <a:endParaRPr lang="en-US"/>
        </a:p>
      </dgm:t>
    </dgm:pt>
    <dgm:pt modelId="{4A04F22D-87D5-FD4B-A2D2-E70967B3F1BE}" type="pres">
      <dgm:prSet presAssocID="{48ECDAFF-01BE-E744-83CC-2DBE9D3DC36E}" presName="Name0" presStyleCnt="0">
        <dgm:presLayoutVars>
          <dgm:chMax val="2"/>
          <dgm:chPref val="2"/>
          <dgm:animLvl val="lvl"/>
        </dgm:presLayoutVars>
      </dgm:prSet>
      <dgm:spPr/>
    </dgm:pt>
    <dgm:pt modelId="{B867A4BA-FDE4-F947-9623-A4B00C28FA67}" type="pres">
      <dgm:prSet presAssocID="{48ECDAFF-01BE-E744-83CC-2DBE9D3DC36E}" presName="LeftText" presStyleLbl="revTx" presStyleIdx="0" presStyleCnt="0">
        <dgm:presLayoutVars>
          <dgm:bulletEnabled val="1"/>
        </dgm:presLayoutVars>
      </dgm:prSet>
      <dgm:spPr/>
    </dgm:pt>
    <dgm:pt modelId="{0699C3D5-5369-1542-A1FB-E23F31627D96}" type="pres">
      <dgm:prSet presAssocID="{48ECDAFF-01BE-E744-83CC-2DBE9D3DC36E}" presName="LeftNode" presStyleLbl="bgImgPlace1" presStyleIdx="0" presStyleCnt="2" custScaleX="137347" custLinFactNeighborX="-17267" custLinFactNeighborY="-1818">
        <dgm:presLayoutVars>
          <dgm:chMax val="2"/>
          <dgm:chPref val="2"/>
        </dgm:presLayoutVars>
      </dgm:prSet>
      <dgm:spPr/>
    </dgm:pt>
    <dgm:pt modelId="{8DE0A0E5-C9F1-1744-8511-2EDB190F7677}" type="pres">
      <dgm:prSet presAssocID="{48ECDAFF-01BE-E744-83CC-2DBE9D3DC36E}" presName="RightText" presStyleLbl="revTx" presStyleIdx="0" presStyleCnt="0">
        <dgm:presLayoutVars>
          <dgm:bulletEnabled val="1"/>
        </dgm:presLayoutVars>
      </dgm:prSet>
      <dgm:spPr/>
    </dgm:pt>
    <dgm:pt modelId="{D99A2C35-4FA4-A14B-A0A6-A0E09AC9120F}" type="pres">
      <dgm:prSet presAssocID="{48ECDAFF-01BE-E744-83CC-2DBE9D3DC36E}" presName="RightNode" presStyleLbl="bgImgPlace1" presStyleIdx="1" presStyleCnt="2" custScaleX="123692" custLinFactNeighborX="25236" custLinFactNeighborY="-1818">
        <dgm:presLayoutVars>
          <dgm:chMax val="0"/>
          <dgm:chPref val="0"/>
        </dgm:presLayoutVars>
      </dgm:prSet>
      <dgm:spPr/>
    </dgm:pt>
    <dgm:pt modelId="{4B3BEFC9-F4D0-0C48-A272-2C3D8024CDFA}" type="pres">
      <dgm:prSet presAssocID="{48ECDAFF-01BE-E744-83CC-2DBE9D3DC36E}" presName="TopArrow" presStyleLbl="node1" presStyleIdx="0" presStyleCnt="2"/>
      <dgm:spPr/>
    </dgm:pt>
    <dgm:pt modelId="{74D7D10C-2649-6F47-A754-14B72B8B84E6}" type="pres">
      <dgm:prSet presAssocID="{48ECDAFF-01BE-E744-83CC-2DBE9D3DC36E}" presName="BottomArrow" presStyleLbl="node1" presStyleIdx="1" presStyleCnt="2"/>
      <dgm:spPr/>
    </dgm:pt>
  </dgm:ptLst>
  <dgm:cxnLst>
    <dgm:cxn modelId="{71F0BA3E-0841-FA47-B282-E05759541565}" type="presOf" srcId="{260C3E9D-63DB-6C49-8F51-9E568782B0FB}" destId="{0699C3D5-5369-1542-A1FB-E23F31627D96}" srcOrd="1" destOrd="0" presId="urn:microsoft.com/office/officeart/2009/layout/ReverseList"/>
    <dgm:cxn modelId="{57CF2193-7876-E94A-83B0-9D4BC1CA04C4}" srcId="{48ECDAFF-01BE-E744-83CC-2DBE9D3DC36E}" destId="{260C3E9D-63DB-6C49-8F51-9E568782B0FB}" srcOrd="0" destOrd="0" parTransId="{8EB7DFAE-796B-A843-90C7-CF655B41539A}" sibTransId="{E00799A8-0133-3C47-AEF9-56BDC8C51A69}"/>
    <dgm:cxn modelId="{1AD862A1-D285-8C4E-982F-0FB56B4A49B2}" type="presOf" srcId="{E3CDE88A-788C-AF44-B455-0F25F3E667F3}" destId="{8DE0A0E5-C9F1-1744-8511-2EDB190F7677}" srcOrd="0" destOrd="0" presId="urn:microsoft.com/office/officeart/2009/layout/ReverseList"/>
    <dgm:cxn modelId="{AD4146A1-3D5B-E148-BB3A-572B2C4E8A35}" type="presOf" srcId="{48ECDAFF-01BE-E744-83CC-2DBE9D3DC36E}" destId="{4A04F22D-87D5-FD4B-A2D2-E70967B3F1BE}" srcOrd="0" destOrd="0" presId="urn:microsoft.com/office/officeart/2009/layout/ReverseList"/>
    <dgm:cxn modelId="{E01262C8-6190-884B-9923-642AB144D5BE}" type="presOf" srcId="{E3CDE88A-788C-AF44-B455-0F25F3E667F3}" destId="{D99A2C35-4FA4-A14B-A0A6-A0E09AC9120F}" srcOrd="1" destOrd="0" presId="urn:microsoft.com/office/officeart/2009/layout/ReverseList"/>
    <dgm:cxn modelId="{ABF4C3EA-9DD3-9B42-8D22-85438B12FB3F}" srcId="{48ECDAFF-01BE-E744-83CC-2DBE9D3DC36E}" destId="{E3CDE88A-788C-AF44-B455-0F25F3E667F3}" srcOrd="1" destOrd="0" parTransId="{81AD9A3C-BBD0-8045-8698-070D05ABD678}" sibTransId="{B6993532-4211-E14E-8648-2ACE9A714013}"/>
    <dgm:cxn modelId="{7BE1B7F0-2DFD-5840-934E-DA2D43D73FF4}" type="presOf" srcId="{260C3E9D-63DB-6C49-8F51-9E568782B0FB}" destId="{B867A4BA-FDE4-F947-9623-A4B00C28FA67}" srcOrd="0" destOrd="0" presId="urn:microsoft.com/office/officeart/2009/layout/ReverseList"/>
    <dgm:cxn modelId="{26E25977-92F8-884A-87DE-02CC31D9B61F}" type="presParOf" srcId="{4A04F22D-87D5-FD4B-A2D2-E70967B3F1BE}" destId="{B867A4BA-FDE4-F947-9623-A4B00C28FA67}" srcOrd="0" destOrd="0" presId="urn:microsoft.com/office/officeart/2009/layout/ReverseList"/>
    <dgm:cxn modelId="{6E9F9FC8-CB4B-044D-9B98-6F0BBA4604E4}" type="presParOf" srcId="{4A04F22D-87D5-FD4B-A2D2-E70967B3F1BE}" destId="{0699C3D5-5369-1542-A1FB-E23F31627D96}" srcOrd="1" destOrd="0" presId="urn:microsoft.com/office/officeart/2009/layout/ReverseList"/>
    <dgm:cxn modelId="{3ABF9FD1-A09B-1044-9233-4D800C2E4D06}" type="presParOf" srcId="{4A04F22D-87D5-FD4B-A2D2-E70967B3F1BE}" destId="{8DE0A0E5-C9F1-1744-8511-2EDB190F7677}" srcOrd="2" destOrd="0" presId="urn:microsoft.com/office/officeart/2009/layout/ReverseList"/>
    <dgm:cxn modelId="{2C02507D-01E8-E448-95FB-8BBD65ABD5E9}" type="presParOf" srcId="{4A04F22D-87D5-FD4B-A2D2-E70967B3F1BE}" destId="{D99A2C35-4FA4-A14B-A0A6-A0E09AC9120F}" srcOrd="3" destOrd="0" presId="urn:microsoft.com/office/officeart/2009/layout/ReverseList"/>
    <dgm:cxn modelId="{0331D096-347E-814B-99ED-DD0591D815AB}" type="presParOf" srcId="{4A04F22D-87D5-FD4B-A2D2-E70967B3F1BE}" destId="{4B3BEFC9-F4D0-0C48-A272-2C3D8024CDFA}" srcOrd="4" destOrd="0" presId="urn:microsoft.com/office/officeart/2009/layout/ReverseList"/>
    <dgm:cxn modelId="{4F7A0B57-7BC4-BF44-9ECE-82C3FE5489AD}" type="presParOf" srcId="{4A04F22D-87D5-FD4B-A2D2-E70967B3F1BE}" destId="{74D7D10C-2649-6F47-A754-14B72B8B84E6}"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8ECDAFF-01BE-E744-83CC-2DBE9D3DC36E}" type="doc">
      <dgm:prSet loTypeId="urn:microsoft.com/office/officeart/2009/layout/ReverseList" loCatId="" qsTypeId="urn:microsoft.com/office/officeart/2005/8/quickstyle/simple4" qsCatId="simple" csTypeId="urn:microsoft.com/office/officeart/2005/8/colors/accent1_2" csCatId="accent1" phldr="1"/>
      <dgm:spPr/>
      <dgm:t>
        <a:bodyPr/>
        <a:lstStyle/>
        <a:p>
          <a:endParaRPr lang="en-US"/>
        </a:p>
      </dgm:t>
    </dgm:pt>
    <dgm:pt modelId="{260C3E9D-63DB-6C49-8F51-9E568782B0FB}">
      <dgm:prSet phldrT="[Text]"/>
      <dgm:spPr/>
      <dgm:t>
        <a:bodyPr/>
        <a:lstStyle/>
        <a:p>
          <a:r>
            <a:rPr lang="en-US" dirty="0"/>
            <a:t>Crime</a:t>
          </a:r>
        </a:p>
      </dgm:t>
    </dgm:pt>
    <dgm:pt modelId="{8EB7DFAE-796B-A843-90C7-CF655B41539A}" type="parTrans" cxnId="{57CF2193-7876-E94A-83B0-9D4BC1CA04C4}">
      <dgm:prSet/>
      <dgm:spPr/>
      <dgm:t>
        <a:bodyPr/>
        <a:lstStyle/>
        <a:p>
          <a:endParaRPr lang="en-US"/>
        </a:p>
      </dgm:t>
    </dgm:pt>
    <dgm:pt modelId="{E00799A8-0133-3C47-AEF9-56BDC8C51A69}" type="sibTrans" cxnId="{57CF2193-7876-E94A-83B0-9D4BC1CA04C4}">
      <dgm:prSet/>
      <dgm:spPr/>
      <dgm:t>
        <a:bodyPr/>
        <a:lstStyle/>
        <a:p>
          <a:endParaRPr lang="en-US"/>
        </a:p>
      </dgm:t>
    </dgm:pt>
    <dgm:pt modelId="{E3CDE88A-788C-AF44-B455-0F25F3E667F3}">
      <dgm:prSet phldrT="[Text]"/>
      <dgm:spPr/>
      <dgm:t>
        <a:bodyPr/>
        <a:lstStyle/>
        <a:p>
          <a:r>
            <a:rPr lang="en-US"/>
            <a:t>Police</a:t>
          </a:r>
        </a:p>
      </dgm:t>
    </dgm:pt>
    <dgm:pt modelId="{81AD9A3C-BBD0-8045-8698-070D05ABD678}" type="parTrans" cxnId="{ABF4C3EA-9DD3-9B42-8D22-85438B12FB3F}">
      <dgm:prSet/>
      <dgm:spPr/>
      <dgm:t>
        <a:bodyPr/>
        <a:lstStyle/>
        <a:p>
          <a:endParaRPr lang="en-US"/>
        </a:p>
      </dgm:t>
    </dgm:pt>
    <dgm:pt modelId="{B6993532-4211-E14E-8648-2ACE9A714013}" type="sibTrans" cxnId="{ABF4C3EA-9DD3-9B42-8D22-85438B12FB3F}">
      <dgm:prSet/>
      <dgm:spPr/>
      <dgm:t>
        <a:bodyPr/>
        <a:lstStyle/>
        <a:p>
          <a:endParaRPr lang="en-US"/>
        </a:p>
      </dgm:t>
    </dgm:pt>
    <dgm:pt modelId="{4A04F22D-87D5-FD4B-A2D2-E70967B3F1BE}" type="pres">
      <dgm:prSet presAssocID="{48ECDAFF-01BE-E744-83CC-2DBE9D3DC36E}" presName="Name0" presStyleCnt="0">
        <dgm:presLayoutVars>
          <dgm:chMax val="2"/>
          <dgm:chPref val="2"/>
          <dgm:animLvl val="lvl"/>
        </dgm:presLayoutVars>
      </dgm:prSet>
      <dgm:spPr/>
    </dgm:pt>
    <dgm:pt modelId="{B867A4BA-FDE4-F947-9623-A4B00C28FA67}" type="pres">
      <dgm:prSet presAssocID="{48ECDAFF-01BE-E744-83CC-2DBE9D3DC36E}" presName="LeftText" presStyleLbl="revTx" presStyleIdx="0" presStyleCnt="0">
        <dgm:presLayoutVars>
          <dgm:bulletEnabled val="1"/>
        </dgm:presLayoutVars>
      </dgm:prSet>
      <dgm:spPr/>
    </dgm:pt>
    <dgm:pt modelId="{0699C3D5-5369-1542-A1FB-E23F31627D96}" type="pres">
      <dgm:prSet presAssocID="{48ECDAFF-01BE-E744-83CC-2DBE9D3DC36E}" presName="LeftNode" presStyleLbl="bgImgPlace1" presStyleIdx="0" presStyleCnt="2" custScaleX="137347" custLinFactNeighborX="-17267" custLinFactNeighborY="-1818">
        <dgm:presLayoutVars>
          <dgm:chMax val="2"/>
          <dgm:chPref val="2"/>
        </dgm:presLayoutVars>
      </dgm:prSet>
      <dgm:spPr/>
    </dgm:pt>
    <dgm:pt modelId="{8DE0A0E5-C9F1-1744-8511-2EDB190F7677}" type="pres">
      <dgm:prSet presAssocID="{48ECDAFF-01BE-E744-83CC-2DBE9D3DC36E}" presName="RightText" presStyleLbl="revTx" presStyleIdx="0" presStyleCnt="0">
        <dgm:presLayoutVars>
          <dgm:bulletEnabled val="1"/>
        </dgm:presLayoutVars>
      </dgm:prSet>
      <dgm:spPr/>
    </dgm:pt>
    <dgm:pt modelId="{D99A2C35-4FA4-A14B-A0A6-A0E09AC9120F}" type="pres">
      <dgm:prSet presAssocID="{48ECDAFF-01BE-E744-83CC-2DBE9D3DC36E}" presName="RightNode" presStyleLbl="bgImgPlace1" presStyleIdx="1" presStyleCnt="2" custScaleX="123692" custLinFactNeighborX="25236" custLinFactNeighborY="-1818">
        <dgm:presLayoutVars>
          <dgm:chMax val="0"/>
          <dgm:chPref val="0"/>
        </dgm:presLayoutVars>
      </dgm:prSet>
      <dgm:spPr/>
    </dgm:pt>
    <dgm:pt modelId="{4B3BEFC9-F4D0-0C48-A272-2C3D8024CDFA}" type="pres">
      <dgm:prSet presAssocID="{48ECDAFF-01BE-E744-83CC-2DBE9D3DC36E}" presName="TopArrow" presStyleLbl="node1" presStyleIdx="0" presStyleCnt="2"/>
      <dgm:spPr/>
    </dgm:pt>
    <dgm:pt modelId="{74D7D10C-2649-6F47-A754-14B72B8B84E6}" type="pres">
      <dgm:prSet presAssocID="{48ECDAFF-01BE-E744-83CC-2DBE9D3DC36E}" presName="BottomArrow" presStyleLbl="node1" presStyleIdx="1" presStyleCnt="2"/>
      <dgm:spPr/>
    </dgm:pt>
  </dgm:ptLst>
  <dgm:cxnLst>
    <dgm:cxn modelId="{71F0BA3E-0841-FA47-B282-E05759541565}" type="presOf" srcId="{260C3E9D-63DB-6C49-8F51-9E568782B0FB}" destId="{0699C3D5-5369-1542-A1FB-E23F31627D96}" srcOrd="1" destOrd="0" presId="urn:microsoft.com/office/officeart/2009/layout/ReverseList"/>
    <dgm:cxn modelId="{57CF2193-7876-E94A-83B0-9D4BC1CA04C4}" srcId="{48ECDAFF-01BE-E744-83CC-2DBE9D3DC36E}" destId="{260C3E9D-63DB-6C49-8F51-9E568782B0FB}" srcOrd="0" destOrd="0" parTransId="{8EB7DFAE-796B-A843-90C7-CF655B41539A}" sibTransId="{E00799A8-0133-3C47-AEF9-56BDC8C51A69}"/>
    <dgm:cxn modelId="{1AD862A1-D285-8C4E-982F-0FB56B4A49B2}" type="presOf" srcId="{E3CDE88A-788C-AF44-B455-0F25F3E667F3}" destId="{8DE0A0E5-C9F1-1744-8511-2EDB190F7677}" srcOrd="0" destOrd="0" presId="urn:microsoft.com/office/officeart/2009/layout/ReverseList"/>
    <dgm:cxn modelId="{AD4146A1-3D5B-E148-BB3A-572B2C4E8A35}" type="presOf" srcId="{48ECDAFF-01BE-E744-83CC-2DBE9D3DC36E}" destId="{4A04F22D-87D5-FD4B-A2D2-E70967B3F1BE}" srcOrd="0" destOrd="0" presId="urn:microsoft.com/office/officeart/2009/layout/ReverseList"/>
    <dgm:cxn modelId="{E01262C8-6190-884B-9923-642AB144D5BE}" type="presOf" srcId="{E3CDE88A-788C-AF44-B455-0F25F3E667F3}" destId="{D99A2C35-4FA4-A14B-A0A6-A0E09AC9120F}" srcOrd="1" destOrd="0" presId="urn:microsoft.com/office/officeart/2009/layout/ReverseList"/>
    <dgm:cxn modelId="{ABF4C3EA-9DD3-9B42-8D22-85438B12FB3F}" srcId="{48ECDAFF-01BE-E744-83CC-2DBE9D3DC36E}" destId="{E3CDE88A-788C-AF44-B455-0F25F3E667F3}" srcOrd="1" destOrd="0" parTransId="{81AD9A3C-BBD0-8045-8698-070D05ABD678}" sibTransId="{B6993532-4211-E14E-8648-2ACE9A714013}"/>
    <dgm:cxn modelId="{7BE1B7F0-2DFD-5840-934E-DA2D43D73FF4}" type="presOf" srcId="{260C3E9D-63DB-6C49-8F51-9E568782B0FB}" destId="{B867A4BA-FDE4-F947-9623-A4B00C28FA67}" srcOrd="0" destOrd="0" presId="urn:microsoft.com/office/officeart/2009/layout/ReverseList"/>
    <dgm:cxn modelId="{26E25977-92F8-884A-87DE-02CC31D9B61F}" type="presParOf" srcId="{4A04F22D-87D5-FD4B-A2D2-E70967B3F1BE}" destId="{B867A4BA-FDE4-F947-9623-A4B00C28FA67}" srcOrd="0" destOrd="0" presId="urn:microsoft.com/office/officeart/2009/layout/ReverseList"/>
    <dgm:cxn modelId="{6E9F9FC8-CB4B-044D-9B98-6F0BBA4604E4}" type="presParOf" srcId="{4A04F22D-87D5-FD4B-A2D2-E70967B3F1BE}" destId="{0699C3D5-5369-1542-A1FB-E23F31627D96}" srcOrd="1" destOrd="0" presId="urn:microsoft.com/office/officeart/2009/layout/ReverseList"/>
    <dgm:cxn modelId="{3ABF9FD1-A09B-1044-9233-4D800C2E4D06}" type="presParOf" srcId="{4A04F22D-87D5-FD4B-A2D2-E70967B3F1BE}" destId="{8DE0A0E5-C9F1-1744-8511-2EDB190F7677}" srcOrd="2" destOrd="0" presId="urn:microsoft.com/office/officeart/2009/layout/ReverseList"/>
    <dgm:cxn modelId="{2C02507D-01E8-E448-95FB-8BBD65ABD5E9}" type="presParOf" srcId="{4A04F22D-87D5-FD4B-A2D2-E70967B3F1BE}" destId="{D99A2C35-4FA4-A14B-A0A6-A0E09AC9120F}" srcOrd="3" destOrd="0" presId="urn:microsoft.com/office/officeart/2009/layout/ReverseList"/>
    <dgm:cxn modelId="{0331D096-347E-814B-99ED-DD0591D815AB}" type="presParOf" srcId="{4A04F22D-87D5-FD4B-A2D2-E70967B3F1BE}" destId="{4B3BEFC9-F4D0-0C48-A272-2C3D8024CDFA}" srcOrd="4" destOrd="0" presId="urn:microsoft.com/office/officeart/2009/layout/ReverseList"/>
    <dgm:cxn modelId="{4F7A0B57-7BC4-BF44-9ECE-82C3FE5489AD}" type="presParOf" srcId="{4A04F22D-87D5-FD4B-A2D2-E70967B3F1BE}" destId="{74D7D10C-2649-6F47-A754-14B72B8B84E6}"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8ECDAFF-01BE-E744-83CC-2DBE9D3DC36E}" type="doc">
      <dgm:prSet loTypeId="urn:microsoft.com/office/officeart/2009/layout/ReverseList" loCatId="" qsTypeId="urn:microsoft.com/office/officeart/2005/8/quickstyle/simple4" qsCatId="simple" csTypeId="urn:microsoft.com/office/officeart/2005/8/colors/accent1_2" csCatId="accent1" phldr="1"/>
      <dgm:spPr/>
      <dgm:t>
        <a:bodyPr/>
        <a:lstStyle/>
        <a:p>
          <a:endParaRPr lang="en-US"/>
        </a:p>
      </dgm:t>
    </dgm:pt>
    <dgm:pt modelId="{260C3E9D-63DB-6C49-8F51-9E568782B0FB}">
      <dgm:prSet phldrT="[Text]"/>
      <dgm:spPr/>
      <dgm:t>
        <a:bodyPr/>
        <a:lstStyle/>
        <a:p>
          <a:r>
            <a:rPr lang="en-US" dirty="0"/>
            <a:t>Crime</a:t>
          </a:r>
        </a:p>
      </dgm:t>
    </dgm:pt>
    <dgm:pt modelId="{8EB7DFAE-796B-A843-90C7-CF655B41539A}" type="parTrans" cxnId="{57CF2193-7876-E94A-83B0-9D4BC1CA04C4}">
      <dgm:prSet/>
      <dgm:spPr/>
      <dgm:t>
        <a:bodyPr/>
        <a:lstStyle/>
        <a:p>
          <a:endParaRPr lang="en-US"/>
        </a:p>
      </dgm:t>
    </dgm:pt>
    <dgm:pt modelId="{E00799A8-0133-3C47-AEF9-56BDC8C51A69}" type="sibTrans" cxnId="{57CF2193-7876-E94A-83B0-9D4BC1CA04C4}">
      <dgm:prSet/>
      <dgm:spPr/>
      <dgm:t>
        <a:bodyPr/>
        <a:lstStyle/>
        <a:p>
          <a:endParaRPr lang="en-US"/>
        </a:p>
      </dgm:t>
    </dgm:pt>
    <dgm:pt modelId="{E3CDE88A-788C-AF44-B455-0F25F3E667F3}">
      <dgm:prSet phldrT="[Text]"/>
      <dgm:spPr/>
      <dgm:t>
        <a:bodyPr/>
        <a:lstStyle/>
        <a:p>
          <a:r>
            <a:rPr lang="en-US"/>
            <a:t>Police</a:t>
          </a:r>
        </a:p>
      </dgm:t>
    </dgm:pt>
    <dgm:pt modelId="{81AD9A3C-BBD0-8045-8698-070D05ABD678}" type="parTrans" cxnId="{ABF4C3EA-9DD3-9B42-8D22-85438B12FB3F}">
      <dgm:prSet/>
      <dgm:spPr/>
      <dgm:t>
        <a:bodyPr/>
        <a:lstStyle/>
        <a:p>
          <a:endParaRPr lang="en-US"/>
        </a:p>
      </dgm:t>
    </dgm:pt>
    <dgm:pt modelId="{B6993532-4211-E14E-8648-2ACE9A714013}" type="sibTrans" cxnId="{ABF4C3EA-9DD3-9B42-8D22-85438B12FB3F}">
      <dgm:prSet/>
      <dgm:spPr/>
      <dgm:t>
        <a:bodyPr/>
        <a:lstStyle/>
        <a:p>
          <a:endParaRPr lang="en-US"/>
        </a:p>
      </dgm:t>
    </dgm:pt>
    <dgm:pt modelId="{4A04F22D-87D5-FD4B-A2D2-E70967B3F1BE}" type="pres">
      <dgm:prSet presAssocID="{48ECDAFF-01BE-E744-83CC-2DBE9D3DC36E}" presName="Name0" presStyleCnt="0">
        <dgm:presLayoutVars>
          <dgm:chMax val="2"/>
          <dgm:chPref val="2"/>
          <dgm:animLvl val="lvl"/>
        </dgm:presLayoutVars>
      </dgm:prSet>
      <dgm:spPr/>
    </dgm:pt>
    <dgm:pt modelId="{B867A4BA-FDE4-F947-9623-A4B00C28FA67}" type="pres">
      <dgm:prSet presAssocID="{48ECDAFF-01BE-E744-83CC-2DBE9D3DC36E}" presName="LeftText" presStyleLbl="revTx" presStyleIdx="0" presStyleCnt="0">
        <dgm:presLayoutVars>
          <dgm:bulletEnabled val="1"/>
        </dgm:presLayoutVars>
      </dgm:prSet>
      <dgm:spPr/>
    </dgm:pt>
    <dgm:pt modelId="{0699C3D5-5369-1542-A1FB-E23F31627D96}" type="pres">
      <dgm:prSet presAssocID="{48ECDAFF-01BE-E744-83CC-2DBE9D3DC36E}" presName="LeftNode" presStyleLbl="bgImgPlace1" presStyleIdx="0" presStyleCnt="2" custScaleX="137347" custLinFactNeighborX="-17267" custLinFactNeighborY="-1818">
        <dgm:presLayoutVars>
          <dgm:chMax val="2"/>
          <dgm:chPref val="2"/>
        </dgm:presLayoutVars>
      </dgm:prSet>
      <dgm:spPr/>
    </dgm:pt>
    <dgm:pt modelId="{8DE0A0E5-C9F1-1744-8511-2EDB190F7677}" type="pres">
      <dgm:prSet presAssocID="{48ECDAFF-01BE-E744-83CC-2DBE9D3DC36E}" presName="RightText" presStyleLbl="revTx" presStyleIdx="0" presStyleCnt="0">
        <dgm:presLayoutVars>
          <dgm:bulletEnabled val="1"/>
        </dgm:presLayoutVars>
      </dgm:prSet>
      <dgm:spPr/>
    </dgm:pt>
    <dgm:pt modelId="{D99A2C35-4FA4-A14B-A0A6-A0E09AC9120F}" type="pres">
      <dgm:prSet presAssocID="{48ECDAFF-01BE-E744-83CC-2DBE9D3DC36E}" presName="RightNode" presStyleLbl="bgImgPlace1" presStyleIdx="1" presStyleCnt="2" custScaleX="123692" custLinFactNeighborX="25236" custLinFactNeighborY="-1818">
        <dgm:presLayoutVars>
          <dgm:chMax val="0"/>
          <dgm:chPref val="0"/>
        </dgm:presLayoutVars>
      </dgm:prSet>
      <dgm:spPr/>
    </dgm:pt>
    <dgm:pt modelId="{4B3BEFC9-F4D0-0C48-A272-2C3D8024CDFA}" type="pres">
      <dgm:prSet presAssocID="{48ECDAFF-01BE-E744-83CC-2DBE9D3DC36E}" presName="TopArrow" presStyleLbl="node1" presStyleIdx="0" presStyleCnt="2"/>
      <dgm:spPr/>
    </dgm:pt>
    <dgm:pt modelId="{74D7D10C-2649-6F47-A754-14B72B8B84E6}" type="pres">
      <dgm:prSet presAssocID="{48ECDAFF-01BE-E744-83CC-2DBE9D3DC36E}" presName="BottomArrow" presStyleLbl="node1" presStyleIdx="1" presStyleCnt="2"/>
      <dgm:spPr/>
    </dgm:pt>
  </dgm:ptLst>
  <dgm:cxnLst>
    <dgm:cxn modelId="{71F0BA3E-0841-FA47-B282-E05759541565}" type="presOf" srcId="{260C3E9D-63DB-6C49-8F51-9E568782B0FB}" destId="{0699C3D5-5369-1542-A1FB-E23F31627D96}" srcOrd="1" destOrd="0" presId="urn:microsoft.com/office/officeart/2009/layout/ReverseList"/>
    <dgm:cxn modelId="{57CF2193-7876-E94A-83B0-9D4BC1CA04C4}" srcId="{48ECDAFF-01BE-E744-83CC-2DBE9D3DC36E}" destId="{260C3E9D-63DB-6C49-8F51-9E568782B0FB}" srcOrd="0" destOrd="0" parTransId="{8EB7DFAE-796B-A843-90C7-CF655B41539A}" sibTransId="{E00799A8-0133-3C47-AEF9-56BDC8C51A69}"/>
    <dgm:cxn modelId="{1AD862A1-D285-8C4E-982F-0FB56B4A49B2}" type="presOf" srcId="{E3CDE88A-788C-AF44-B455-0F25F3E667F3}" destId="{8DE0A0E5-C9F1-1744-8511-2EDB190F7677}" srcOrd="0" destOrd="0" presId="urn:microsoft.com/office/officeart/2009/layout/ReverseList"/>
    <dgm:cxn modelId="{AD4146A1-3D5B-E148-BB3A-572B2C4E8A35}" type="presOf" srcId="{48ECDAFF-01BE-E744-83CC-2DBE9D3DC36E}" destId="{4A04F22D-87D5-FD4B-A2D2-E70967B3F1BE}" srcOrd="0" destOrd="0" presId="urn:microsoft.com/office/officeart/2009/layout/ReverseList"/>
    <dgm:cxn modelId="{E01262C8-6190-884B-9923-642AB144D5BE}" type="presOf" srcId="{E3CDE88A-788C-AF44-B455-0F25F3E667F3}" destId="{D99A2C35-4FA4-A14B-A0A6-A0E09AC9120F}" srcOrd="1" destOrd="0" presId="urn:microsoft.com/office/officeart/2009/layout/ReverseList"/>
    <dgm:cxn modelId="{ABF4C3EA-9DD3-9B42-8D22-85438B12FB3F}" srcId="{48ECDAFF-01BE-E744-83CC-2DBE9D3DC36E}" destId="{E3CDE88A-788C-AF44-B455-0F25F3E667F3}" srcOrd="1" destOrd="0" parTransId="{81AD9A3C-BBD0-8045-8698-070D05ABD678}" sibTransId="{B6993532-4211-E14E-8648-2ACE9A714013}"/>
    <dgm:cxn modelId="{7BE1B7F0-2DFD-5840-934E-DA2D43D73FF4}" type="presOf" srcId="{260C3E9D-63DB-6C49-8F51-9E568782B0FB}" destId="{B867A4BA-FDE4-F947-9623-A4B00C28FA67}" srcOrd="0" destOrd="0" presId="urn:microsoft.com/office/officeart/2009/layout/ReverseList"/>
    <dgm:cxn modelId="{26E25977-92F8-884A-87DE-02CC31D9B61F}" type="presParOf" srcId="{4A04F22D-87D5-FD4B-A2D2-E70967B3F1BE}" destId="{B867A4BA-FDE4-F947-9623-A4B00C28FA67}" srcOrd="0" destOrd="0" presId="urn:microsoft.com/office/officeart/2009/layout/ReverseList"/>
    <dgm:cxn modelId="{6E9F9FC8-CB4B-044D-9B98-6F0BBA4604E4}" type="presParOf" srcId="{4A04F22D-87D5-FD4B-A2D2-E70967B3F1BE}" destId="{0699C3D5-5369-1542-A1FB-E23F31627D96}" srcOrd="1" destOrd="0" presId="urn:microsoft.com/office/officeart/2009/layout/ReverseList"/>
    <dgm:cxn modelId="{3ABF9FD1-A09B-1044-9233-4D800C2E4D06}" type="presParOf" srcId="{4A04F22D-87D5-FD4B-A2D2-E70967B3F1BE}" destId="{8DE0A0E5-C9F1-1744-8511-2EDB190F7677}" srcOrd="2" destOrd="0" presId="urn:microsoft.com/office/officeart/2009/layout/ReverseList"/>
    <dgm:cxn modelId="{2C02507D-01E8-E448-95FB-8BBD65ABD5E9}" type="presParOf" srcId="{4A04F22D-87D5-FD4B-A2D2-E70967B3F1BE}" destId="{D99A2C35-4FA4-A14B-A0A6-A0E09AC9120F}" srcOrd="3" destOrd="0" presId="urn:microsoft.com/office/officeart/2009/layout/ReverseList"/>
    <dgm:cxn modelId="{0331D096-347E-814B-99ED-DD0591D815AB}" type="presParOf" srcId="{4A04F22D-87D5-FD4B-A2D2-E70967B3F1BE}" destId="{4B3BEFC9-F4D0-0C48-A272-2C3D8024CDFA}" srcOrd="4" destOrd="0" presId="urn:microsoft.com/office/officeart/2009/layout/ReverseList"/>
    <dgm:cxn modelId="{4F7A0B57-7BC4-BF44-9ECE-82C3FE5489AD}" type="presParOf" srcId="{4A04F22D-87D5-FD4B-A2D2-E70967B3F1BE}" destId="{74D7D10C-2649-6F47-A754-14B72B8B84E6}" srcOrd="5" destOrd="0" presId="urn:microsoft.com/office/officeart/2009/layout/Revers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99C3D5-5369-1542-A1FB-E23F31627D96}">
      <dsp:nvSpPr>
        <dsp:cNvPr id="0" name=""/>
        <dsp:cNvSpPr/>
      </dsp:nvSpPr>
      <dsp:spPr>
        <a:xfrm rot="16200000">
          <a:off x="287423" y="923723"/>
          <a:ext cx="2717187" cy="2280632"/>
        </a:xfrm>
        <a:prstGeom prst="round2SameRect">
          <a:avLst>
            <a:gd name="adj1" fmla="val 16670"/>
            <a:gd name="adj2" fmla="val 0"/>
          </a:avLst>
        </a:prstGeom>
        <a:solidFill>
          <a:schemeClr val="accent1">
            <a:tint val="50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txBody>
        <a:bodyPr spcFirstLastPara="0" vert="horz" wrap="square" lIns="182880" tIns="304800" rIns="274320" bIns="304800" numCol="1" spcCol="1270" anchor="t" anchorCtr="0">
          <a:noAutofit/>
        </a:bodyPr>
        <a:lstStyle/>
        <a:p>
          <a:pPr marL="0" lvl="0" indent="0" algn="l" defTabSz="2133600">
            <a:lnSpc>
              <a:spcPct val="90000"/>
            </a:lnSpc>
            <a:spcBef>
              <a:spcPct val="0"/>
            </a:spcBef>
            <a:spcAft>
              <a:spcPct val="35000"/>
            </a:spcAft>
            <a:buNone/>
          </a:pPr>
          <a:r>
            <a:rPr lang="en-US" sz="4800" kern="1200" dirty="0"/>
            <a:t>Crime</a:t>
          </a:r>
        </a:p>
      </dsp:txBody>
      <dsp:txXfrm rot="5400000">
        <a:off x="617052" y="816796"/>
        <a:ext cx="2169281" cy="2494485"/>
      </dsp:txXfrm>
    </dsp:sp>
    <dsp:sp modelId="{D99A2C35-4FA4-A14B-A0A6-A0E09AC9120F}">
      <dsp:nvSpPr>
        <dsp:cNvPr id="0" name=""/>
        <dsp:cNvSpPr/>
      </dsp:nvSpPr>
      <dsp:spPr>
        <a:xfrm rot="5400000">
          <a:off x="2729070" y="1037093"/>
          <a:ext cx="2717187" cy="2053892"/>
        </a:xfrm>
        <a:prstGeom prst="round2SameRect">
          <a:avLst>
            <a:gd name="adj1" fmla="val 16670"/>
            <a:gd name="adj2" fmla="val 0"/>
          </a:avLst>
        </a:prstGeom>
        <a:solidFill>
          <a:schemeClr val="accent1">
            <a:tint val="50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txBody>
        <a:bodyPr spcFirstLastPara="0" vert="horz" wrap="square" lIns="268605" tIns="298450" rIns="179070" bIns="298450" numCol="1" spcCol="1270" anchor="t" anchorCtr="0">
          <a:noAutofit/>
        </a:bodyPr>
        <a:lstStyle/>
        <a:p>
          <a:pPr marL="0" lvl="0" indent="0" algn="l" defTabSz="2089150">
            <a:lnSpc>
              <a:spcPct val="90000"/>
            </a:lnSpc>
            <a:spcBef>
              <a:spcPct val="0"/>
            </a:spcBef>
            <a:spcAft>
              <a:spcPct val="35000"/>
            </a:spcAft>
            <a:buNone/>
          </a:pPr>
          <a:r>
            <a:rPr lang="en-US" sz="4700" kern="1200"/>
            <a:t>Police</a:t>
          </a:r>
        </a:p>
      </dsp:txBody>
      <dsp:txXfrm rot="-5400000">
        <a:off x="3060718" y="805727"/>
        <a:ext cx="1953611" cy="2516625"/>
      </dsp:txXfrm>
    </dsp:sp>
    <dsp:sp modelId="{4B3BEFC9-F4D0-0C48-A272-2C3D8024CDFA}">
      <dsp:nvSpPr>
        <dsp:cNvPr id="0" name=""/>
        <dsp:cNvSpPr/>
      </dsp:nvSpPr>
      <dsp:spPr>
        <a:xfrm>
          <a:off x="1932564" y="0"/>
          <a:ext cx="1735889" cy="1735804"/>
        </a:xfrm>
        <a:prstGeom prst="circularArrow">
          <a:avLst>
            <a:gd name="adj1" fmla="val 12500"/>
            <a:gd name="adj2" fmla="val 1142322"/>
            <a:gd name="adj3" fmla="val 20457678"/>
            <a:gd name="adj4" fmla="val 10800000"/>
            <a:gd name="adj5" fmla="val 125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74D7D10C-2649-6F47-A754-14B72B8B84E6}">
      <dsp:nvSpPr>
        <dsp:cNvPr id="0" name=""/>
        <dsp:cNvSpPr/>
      </dsp:nvSpPr>
      <dsp:spPr>
        <a:xfrm rot="10800000">
          <a:off x="1932564" y="2490649"/>
          <a:ext cx="1735889" cy="1735804"/>
        </a:xfrm>
        <a:prstGeom prst="circularArrow">
          <a:avLst>
            <a:gd name="adj1" fmla="val 12500"/>
            <a:gd name="adj2" fmla="val 1142322"/>
            <a:gd name="adj3" fmla="val 20457678"/>
            <a:gd name="adj4" fmla="val 10800000"/>
            <a:gd name="adj5" fmla="val 125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99C3D5-5369-1542-A1FB-E23F31627D96}">
      <dsp:nvSpPr>
        <dsp:cNvPr id="0" name=""/>
        <dsp:cNvSpPr/>
      </dsp:nvSpPr>
      <dsp:spPr>
        <a:xfrm rot="16200000">
          <a:off x="287423" y="923723"/>
          <a:ext cx="2717187" cy="2280632"/>
        </a:xfrm>
        <a:prstGeom prst="round2SameRect">
          <a:avLst>
            <a:gd name="adj1" fmla="val 16670"/>
            <a:gd name="adj2" fmla="val 0"/>
          </a:avLst>
        </a:prstGeom>
        <a:solidFill>
          <a:schemeClr val="accent1">
            <a:tint val="50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txBody>
        <a:bodyPr spcFirstLastPara="0" vert="horz" wrap="square" lIns="182880" tIns="304800" rIns="274320" bIns="304800" numCol="1" spcCol="1270" anchor="t" anchorCtr="0">
          <a:noAutofit/>
        </a:bodyPr>
        <a:lstStyle/>
        <a:p>
          <a:pPr marL="0" lvl="0" indent="0" algn="l" defTabSz="2133600">
            <a:lnSpc>
              <a:spcPct val="90000"/>
            </a:lnSpc>
            <a:spcBef>
              <a:spcPct val="0"/>
            </a:spcBef>
            <a:spcAft>
              <a:spcPct val="35000"/>
            </a:spcAft>
            <a:buNone/>
          </a:pPr>
          <a:r>
            <a:rPr lang="en-US" sz="4800" kern="1200" dirty="0"/>
            <a:t>Crime</a:t>
          </a:r>
        </a:p>
      </dsp:txBody>
      <dsp:txXfrm rot="5400000">
        <a:off x="617052" y="816796"/>
        <a:ext cx="2169281" cy="2494485"/>
      </dsp:txXfrm>
    </dsp:sp>
    <dsp:sp modelId="{D99A2C35-4FA4-A14B-A0A6-A0E09AC9120F}">
      <dsp:nvSpPr>
        <dsp:cNvPr id="0" name=""/>
        <dsp:cNvSpPr/>
      </dsp:nvSpPr>
      <dsp:spPr>
        <a:xfrm rot="5400000">
          <a:off x="2729070" y="1037093"/>
          <a:ext cx="2717187" cy="2053892"/>
        </a:xfrm>
        <a:prstGeom prst="round2SameRect">
          <a:avLst>
            <a:gd name="adj1" fmla="val 16670"/>
            <a:gd name="adj2" fmla="val 0"/>
          </a:avLst>
        </a:prstGeom>
        <a:solidFill>
          <a:schemeClr val="accent1">
            <a:tint val="50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txBody>
        <a:bodyPr spcFirstLastPara="0" vert="horz" wrap="square" lIns="268605" tIns="298450" rIns="179070" bIns="298450" numCol="1" spcCol="1270" anchor="t" anchorCtr="0">
          <a:noAutofit/>
        </a:bodyPr>
        <a:lstStyle/>
        <a:p>
          <a:pPr marL="0" lvl="0" indent="0" algn="l" defTabSz="2089150">
            <a:lnSpc>
              <a:spcPct val="90000"/>
            </a:lnSpc>
            <a:spcBef>
              <a:spcPct val="0"/>
            </a:spcBef>
            <a:spcAft>
              <a:spcPct val="35000"/>
            </a:spcAft>
            <a:buNone/>
          </a:pPr>
          <a:r>
            <a:rPr lang="en-US" sz="4700" kern="1200"/>
            <a:t>Police</a:t>
          </a:r>
        </a:p>
      </dsp:txBody>
      <dsp:txXfrm rot="-5400000">
        <a:off x="3060718" y="805727"/>
        <a:ext cx="1953611" cy="2516625"/>
      </dsp:txXfrm>
    </dsp:sp>
    <dsp:sp modelId="{4B3BEFC9-F4D0-0C48-A272-2C3D8024CDFA}">
      <dsp:nvSpPr>
        <dsp:cNvPr id="0" name=""/>
        <dsp:cNvSpPr/>
      </dsp:nvSpPr>
      <dsp:spPr>
        <a:xfrm>
          <a:off x="1932564" y="0"/>
          <a:ext cx="1735889" cy="1735804"/>
        </a:xfrm>
        <a:prstGeom prst="circularArrow">
          <a:avLst>
            <a:gd name="adj1" fmla="val 12500"/>
            <a:gd name="adj2" fmla="val 1142322"/>
            <a:gd name="adj3" fmla="val 20457678"/>
            <a:gd name="adj4" fmla="val 10800000"/>
            <a:gd name="adj5" fmla="val 125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74D7D10C-2649-6F47-A754-14B72B8B84E6}">
      <dsp:nvSpPr>
        <dsp:cNvPr id="0" name=""/>
        <dsp:cNvSpPr/>
      </dsp:nvSpPr>
      <dsp:spPr>
        <a:xfrm rot="10800000">
          <a:off x="1932564" y="2490649"/>
          <a:ext cx="1735889" cy="1735804"/>
        </a:xfrm>
        <a:prstGeom prst="circularArrow">
          <a:avLst>
            <a:gd name="adj1" fmla="val 12500"/>
            <a:gd name="adj2" fmla="val 1142322"/>
            <a:gd name="adj3" fmla="val 20457678"/>
            <a:gd name="adj4" fmla="val 10800000"/>
            <a:gd name="adj5" fmla="val 125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99C3D5-5369-1542-A1FB-E23F31627D96}">
      <dsp:nvSpPr>
        <dsp:cNvPr id="0" name=""/>
        <dsp:cNvSpPr/>
      </dsp:nvSpPr>
      <dsp:spPr>
        <a:xfrm rot="16200000">
          <a:off x="287423" y="923723"/>
          <a:ext cx="2717187" cy="2280632"/>
        </a:xfrm>
        <a:prstGeom prst="round2SameRect">
          <a:avLst>
            <a:gd name="adj1" fmla="val 16670"/>
            <a:gd name="adj2" fmla="val 0"/>
          </a:avLst>
        </a:prstGeom>
        <a:solidFill>
          <a:schemeClr val="accent1">
            <a:tint val="50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txBody>
        <a:bodyPr spcFirstLastPara="0" vert="horz" wrap="square" lIns="182880" tIns="304800" rIns="274320" bIns="304800" numCol="1" spcCol="1270" anchor="t" anchorCtr="0">
          <a:noAutofit/>
        </a:bodyPr>
        <a:lstStyle/>
        <a:p>
          <a:pPr marL="0" lvl="0" indent="0" algn="l" defTabSz="2133600">
            <a:lnSpc>
              <a:spcPct val="90000"/>
            </a:lnSpc>
            <a:spcBef>
              <a:spcPct val="0"/>
            </a:spcBef>
            <a:spcAft>
              <a:spcPct val="35000"/>
            </a:spcAft>
            <a:buNone/>
          </a:pPr>
          <a:r>
            <a:rPr lang="en-US" sz="4800" kern="1200" dirty="0"/>
            <a:t>Crime</a:t>
          </a:r>
        </a:p>
      </dsp:txBody>
      <dsp:txXfrm rot="5400000">
        <a:off x="617052" y="816796"/>
        <a:ext cx="2169281" cy="2494485"/>
      </dsp:txXfrm>
    </dsp:sp>
    <dsp:sp modelId="{D99A2C35-4FA4-A14B-A0A6-A0E09AC9120F}">
      <dsp:nvSpPr>
        <dsp:cNvPr id="0" name=""/>
        <dsp:cNvSpPr/>
      </dsp:nvSpPr>
      <dsp:spPr>
        <a:xfrm rot="5400000">
          <a:off x="2729070" y="1037093"/>
          <a:ext cx="2717187" cy="2053892"/>
        </a:xfrm>
        <a:prstGeom prst="round2SameRect">
          <a:avLst>
            <a:gd name="adj1" fmla="val 16670"/>
            <a:gd name="adj2" fmla="val 0"/>
          </a:avLst>
        </a:prstGeom>
        <a:solidFill>
          <a:schemeClr val="accent1">
            <a:tint val="50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txBody>
        <a:bodyPr spcFirstLastPara="0" vert="horz" wrap="square" lIns="268605" tIns="298450" rIns="179070" bIns="298450" numCol="1" spcCol="1270" anchor="t" anchorCtr="0">
          <a:noAutofit/>
        </a:bodyPr>
        <a:lstStyle/>
        <a:p>
          <a:pPr marL="0" lvl="0" indent="0" algn="l" defTabSz="2089150">
            <a:lnSpc>
              <a:spcPct val="90000"/>
            </a:lnSpc>
            <a:spcBef>
              <a:spcPct val="0"/>
            </a:spcBef>
            <a:spcAft>
              <a:spcPct val="35000"/>
            </a:spcAft>
            <a:buNone/>
          </a:pPr>
          <a:r>
            <a:rPr lang="en-US" sz="4700" kern="1200"/>
            <a:t>Police</a:t>
          </a:r>
        </a:p>
      </dsp:txBody>
      <dsp:txXfrm rot="-5400000">
        <a:off x="3060718" y="805727"/>
        <a:ext cx="1953611" cy="2516625"/>
      </dsp:txXfrm>
    </dsp:sp>
    <dsp:sp modelId="{4B3BEFC9-F4D0-0C48-A272-2C3D8024CDFA}">
      <dsp:nvSpPr>
        <dsp:cNvPr id="0" name=""/>
        <dsp:cNvSpPr/>
      </dsp:nvSpPr>
      <dsp:spPr>
        <a:xfrm>
          <a:off x="1932564" y="0"/>
          <a:ext cx="1735889" cy="1735804"/>
        </a:xfrm>
        <a:prstGeom prst="circularArrow">
          <a:avLst>
            <a:gd name="adj1" fmla="val 12500"/>
            <a:gd name="adj2" fmla="val 1142322"/>
            <a:gd name="adj3" fmla="val 20457678"/>
            <a:gd name="adj4" fmla="val 10800000"/>
            <a:gd name="adj5" fmla="val 125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74D7D10C-2649-6F47-A754-14B72B8B84E6}">
      <dsp:nvSpPr>
        <dsp:cNvPr id="0" name=""/>
        <dsp:cNvSpPr/>
      </dsp:nvSpPr>
      <dsp:spPr>
        <a:xfrm rot="10800000">
          <a:off x="1932564" y="2490649"/>
          <a:ext cx="1735889" cy="1735804"/>
        </a:xfrm>
        <a:prstGeom prst="circularArrow">
          <a:avLst>
            <a:gd name="adj1" fmla="val 12500"/>
            <a:gd name="adj2" fmla="val 1142322"/>
            <a:gd name="adj3" fmla="val 20457678"/>
            <a:gd name="adj4" fmla="val 10800000"/>
            <a:gd name="adj5" fmla="val 125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99C3D5-5369-1542-A1FB-E23F31627D96}">
      <dsp:nvSpPr>
        <dsp:cNvPr id="0" name=""/>
        <dsp:cNvSpPr/>
      </dsp:nvSpPr>
      <dsp:spPr>
        <a:xfrm rot="16200000">
          <a:off x="287423" y="923723"/>
          <a:ext cx="2717187" cy="2280632"/>
        </a:xfrm>
        <a:prstGeom prst="round2SameRect">
          <a:avLst>
            <a:gd name="adj1" fmla="val 16670"/>
            <a:gd name="adj2" fmla="val 0"/>
          </a:avLst>
        </a:prstGeom>
        <a:solidFill>
          <a:schemeClr val="accent1">
            <a:tint val="50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txBody>
        <a:bodyPr spcFirstLastPara="0" vert="horz" wrap="square" lIns="182880" tIns="304800" rIns="274320" bIns="304800" numCol="1" spcCol="1270" anchor="t" anchorCtr="0">
          <a:noAutofit/>
        </a:bodyPr>
        <a:lstStyle/>
        <a:p>
          <a:pPr marL="0" lvl="0" indent="0" algn="l" defTabSz="2133600">
            <a:lnSpc>
              <a:spcPct val="90000"/>
            </a:lnSpc>
            <a:spcBef>
              <a:spcPct val="0"/>
            </a:spcBef>
            <a:spcAft>
              <a:spcPct val="35000"/>
            </a:spcAft>
            <a:buNone/>
          </a:pPr>
          <a:r>
            <a:rPr lang="en-US" sz="4800" kern="1200" dirty="0"/>
            <a:t>Crime</a:t>
          </a:r>
        </a:p>
      </dsp:txBody>
      <dsp:txXfrm rot="5400000">
        <a:off x="617052" y="816796"/>
        <a:ext cx="2169281" cy="2494485"/>
      </dsp:txXfrm>
    </dsp:sp>
    <dsp:sp modelId="{D99A2C35-4FA4-A14B-A0A6-A0E09AC9120F}">
      <dsp:nvSpPr>
        <dsp:cNvPr id="0" name=""/>
        <dsp:cNvSpPr/>
      </dsp:nvSpPr>
      <dsp:spPr>
        <a:xfrm rot="5400000">
          <a:off x="2729070" y="1037093"/>
          <a:ext cx="2717187" cy="2053892"/>
        </a:xfrm>
        <a:prstGeom prst="round2SameRect">
          <a:avLst>
            <a:gd name="adj1" fmla="val 16670"/>
            <a:gd name="adj2" fmla="val 0"/>
          </a:avLst>
        </a:prstGeom>
        <a:solidFill>
          <a:schemeClr val="accent1">
            <a:tint val="50000"/>
            <a:hueOff val="0"/>
            <a:satOff val="0"/>
            <a:lumOff val="0"/>
            <a:alphaOff val="0"/>
          </a:schemeClr>
        </a:solidFill>
        <a:ln>
          <a:noFill/>
        </a:ln>
        <a:effectLst>
          <a:outerShdw blurRad="38100" dist="25400" dir="2700000" algn="br" rotWithShape="0">
            <a:srgbClr val="000000">
              <a:alpha val="60000"/>
            </a:srgbClr>
          </a:outerShdw>
        </a:effectLst>
      </dsp:spPr>
      <dsp:style>
        <a:lnRef idx="0">
          <a:scrgbClr r="0" g="0" b="0"/>
        </a:lnRef>
        <a:fillRef idx="1">
          <a:scrgbClr r="0" g="0" b="0"/>
        </a:fillRef>
        <a:effectRef idx="2">
          <a:scrgbClr r="0" g="0" b="0"/>
        </a:effectRef>
        <a:fontRef idx="minor"/>
      </dsp:style>
      <dsp:txBody>
        <a:bodyPr spcFirstLastPara="0" vert="horz" wrap="square" lIns="268605" tIns="298450" rIns="179070" bIns="298450" numCol="1" spcCol="1270" anchor="t" anchorCtr="0">
          <a:noAutofit/>
        </a:bodyPr>
        <a:lstStyle/>
        <a:p>
          <a:pPr marL="0" lvl="0" indent="0" algn="l" defTabSz="2089150">
            <a:lnSpc>
              <a:spcPct val="90000"/>
            </a:lnSpc>
            <a:spcBef>
              <a:spcPct val="0"/>
            </a:spcBef>
            <a:spcAft>
              <a:spcPct val="35000"/>
            </a:spcAft>
            <a:buNone/>
          </a:pPr>
          <a:r>
            <a:rPr lang="en-US" sz="4700" kern="1200"/>
            <a:t>Police</a:t>
          </a:r>
        </a:p>
      </dsp:txBody>
      <dsp:txXfrm rot="-5400000">
        <a:off x="3060718" y="805727"/>
        <a:ext cx="1953611" cy="2516625"/>
      </dsp:txXfrm>
    </dsp:sp>
    <dsp:sp modelId="{4B3BEFC9-F4D0-0C48-A272-2C3D8024CDFA}">
      <dsp:nvSpPr>
        <dsp:cNvPr id="0" name=""/>
        <dsp:cNvSpPr/>
      </dsp:nvSpPr>
      <dsp:spPr>
        <a:xfrm>
          <a:off x="1932564" y="0"/>
          <a:ext cx="1735889" cy="1735804"/>
        </a:xfrm>
        <a:prstGeom prst="circularArrow">
          <a:avLst>
            <a:gd name="adj1" fmla="val 12500"/>
            <a:gd name="adj2" fmla="val 1142322"/>
            <a:gd name="adj3" fmla="val 20457678"/>
            <a:gd name="adj4" fmla="val 10800000"/>
            <a:gd name="adj5" fmla="val 125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74D7D10C-2649-6F47-A754-14B72B8B84E6}">
      <dsp:nvSpPr>
        <dsp:cNvPr id="0" name=""/>
        <dsp:cNvSpPr/>
      </dsp:nvSpPr>
      <dsp:spPr>
        <a:xfrm rot="10800000">
          <a:off x="1932564" y="2490649"/>
          <a:ext cx="1735889" cy="1735804"/>
        </a:xfrm>
        <a:prstGeom prst="circularArrow">
          <a:avLst>
            <a:gd name="adj1" fmla="val 12500"/>
            <a:gd name="adj2" fmla="val 1142322"/>
            <a:gd name="adj3" fmla="val 20457678"/>
            <a:gd name="adj4" fmla="val 10800000"/>
            <a:gd name="adj5" fmla="val 12500"/>
          </a:avLst>
        </a:prstGeom>
        <a:gradFill rotWithShape="0">
          <a:gsLst>
            <a:gs pos="0">
              <a:schemeClr val="accent1">
                <a:hueOff val="0"/>
                <a:satOff val="0"/>
                <a:lumOff val="0"/>
                <a:alphaOff val="0"/>
                <a:shade val="85000"/>
                <a:satMod val="130000"/>
              </a:schemeClr>
            </a:gs>
            <a:gs pos="34000">
              <a:schemeClr val="accent1">
                <a:hueOff val="0"/>
                <a:satOff val="0"/>
                <a:lumOff val="0"/>
                <a:alphaOff val="0"/>
                <a:shade val="87000"/>
                <a:satMod val="125000"/>
              </a:schemeClr>
            </a:gs>
            <a:gs pos="70000">
              <a:schemeClr val="accent1">
                <a:hueOff val="0"/>
                <a:satOff val="0"/>
                <a:lumOff val="0"/>
                <a:alphaOff val="0"/>
                <a:tint val="100000"/>
                <a:shade val="90000"/>
                <a:satMod val="130000"/>
              </a:schemeClr>
            </a:gs>
            <a:gs pos="100000">
              <a:schemeClr val="accent1">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2.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3.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layout4.xml><?xml version="1.0" encoding="utf-8"?>
<dgm:layoutDef xmlns:dgm="http://schemas.openxmlformats.org/drawingml/2006/diagram" xmlns:a="http://schemas.openxmlformats.org/drawingml/2006/main" uniqueId="urn:microsoft.com/office/officeart/2009/layout/ReverseList">
  <dgm:title val=""/>
  <dgm:desc val=""/>
  <dgm:catLst>
    <dgm:cat type="relationship" pri="3800"/>
  </dgm:catLst>
  <dgm:samp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clrData>
  <dgm:layoutNode name="Name0">
    <dgm:varLst>
      <dgm:chMax val="2"/>
      <dgm:chPref val="2"/>
      <dgm:animLvl val="lvl"/>
    </dgm:varLst>
    <dgm:choose name="Name1">
      <dgm:if name="Name2" axis="ch" ptType="node" func="cnt" op="lte" val="1">
        <dgm:alg type="composite">
          <dgm:param type="ar" val="0.9993"/>
        </dgm:alg>
      </dgm:if>
      <dgm:else name="Name3">
        <dgm:alg type="composite">
          <dgm:param type="ar" val="0.8036"/>
        </dgm:alg>
      </dgm:else>
    </dgm:choose>
    <dgm:shape xmlns:r="http://schemas.openxmlformats.org/officeDocument/2006/relationships" r:blip="">
      <dgm:adjLst/>
    </dgm:shape>
    <dgm:choose name="Name4">
      <dgm:if name="Name5" axis="ch" ptType="node" func="cnt" op="lte" val="1">
        <dgm:constrLst>
          <dgm:constr type="primFontSz" for="des" ptType="node" op="equ" val="65"/>
          <dgm:constr type="l" for="ch" forName="LeftNode" refType="w" fact="0"/>
          <dgm:constr type="t" for="ch" forName="LeftNode" refType="h" fact="0.25"/>
          <dgm:constr type="w" for="ch" forName="LeftNode" refType="w" fact="0.5"/>
          <dgm:constr type="h" for="ch" forName="LeftNode" refType="h"/>
          <dgm:constr type="l" for="ch" forName="LeftText" refType="w" fact="0"/>
          <dgm:constr type="t" for="ch" forName="LeftText" refType="h" fact="0.25"/>
          <dgm:constr type="w" for="ch" forName="LeftText" refType="w" fact="0.5"/>
          <dgm:constr type="h" for="ch" forName="LeftText" refType="h"/>
        </dgm:constrLst>
      </dgm:if>
      <dgm:else name="Name6">
        <dgm:constrLst>
          <dgm:constr type="primFontSz" for="des" ptType="node" op="equ" val="65"/>
          <dgm:constr type="l" for="ch" forName="LeftNode" refType="w" fact="0"/>
          <dgm:constr type="t" for="ch" forName="LeftNode" refType="h" fact="0.1786"/>
          <dgm:constr type="w" for="ch" forName="LeftNode" refType="w" fact="0.4889"/>
          <dgm:constr type="h" for="ch" forName="LeftNode" refType="h" fact="0.6429"/>
          <dgm:constr type="l" for="ch" forName="LeftText" refType="w" fact="0"/>
          <dgm:constr type="t" for="ch" forName="LeftText" refType="h" fact="0.1786"/>
          <dgm:constr type="w" for="ch" forName="LeftText" refType="w" fact="0.4889"/>
          <dgm:constr type="h" for="ch" forName="LeftText" refType="h" fact="0.6429"/>
          <dgm:constr type="l" for="ch" forName="RightNode" refType="w" fact="0.5111"/>
          <dgm:constr type="t" for="ch" forName="RightNode" refType="h" fact="0.1786"/>
          <dgm:constr type="w" for="ch" forName="RightNode" refType="w" fact="0.4889"/>
          <dgm:constr type="h" for="ch" forName="RightNode" refType="h" fact="0.6429"/>
          <dgm:constr type="l" for="ch" forName="RightText" refType="w" fact="0.5111"/>
          <dgm:constr type="t" for="ch" forName="RightText" refType="h" fact="0.1786"/>
          <dgm:constr type="w" for="ch" forName="RightText" refType="w" fact="0.4889"/>
          <dgm:constr type="h" for="ch" forName="RightText" refType="h" fact="0.6429"/>
          <dgm:constr type="l" for="ch" forName="TopArrow" refType="w" fact="0.2444"/>
          <dgm:constr type="t" for="ch" forName="TopArrow" refType="h" fact="0"/>
          <dgm:constr type="w" for="ch" forName="TopArrow" refType="w" fact="0.5111"/>
          <dgm:constr type="h" for="ch" forName="TopArrow" refType="h" fact="0.4107"/>
          <dgm:constr type="l" for="ch" forName="BottomArrow" refType="w" fact="0.2444"/>
          <dgm:constr type="t" for="ch" forName="BottomArrow" refType="h" fact="0.5893"/>
          <dgm:constr type="w" for="ch" forName="BottomArrow" refType="w" fact="0.5111"/>
          <dgm:constr type="h" for="ch" forName="BottomArrow" refType="h" fact="0.4107"/>
        </dgm:constrLst>
      </dgm:else>
    </dgm:choose>
    <dgm:choose name="Name7">
      <dgm:if name="Name8" axis="ch" ptType="node" func="cnt" op="gte" val="1">
        <dgm:layoutNode name="LeftText" styleLbl="revTx" moveWith="LeftNode">
          <dgm:varLst>
            <dgm:bulletEnabled val="1"/>
          </dgm:varLst>
          <dgm:alg type="tx">
            <dgm:param type="txAnchorVert" val="t"/>
            <dgm:param type="parTxLTRAlign" val="l"/>
          </dgm:alg>
          <dgm:choose name="Name9">
            <dgm:if name="Name10" axis="ch" ptType="node" func="cnt" op="lte" val="1">
              <dgm:shape xmlns:r="http://schemas.openxmlformats.org/officeDocument/2006/relationships" type="roundRect" r:blip="" hideGeom="1">
                <dgm:adjLst>
                  <dgm:adj idx="1" val="0.1667"/>
                  <dgm:adj idx="2" val="0"/>
                </dgm:adjLst>
              </dgm:shape>
              <dgm:presOf axis="ch desOrSelf" ptType="node node" st="1 1" cnt="1 0"/>
              <dgm:constrLst>
                <dgm:constr type="lMarg" refType="primFontSz" fact="0.3"/>
                <dgm:constr type="rMarg" refType="primFontSz" fact="0.3"/>
                <dgm:constr type="tMarg" refType="primFontSz" fact="0.5"/>
                <dgm:constr type="bMarg" refType="primFontSz" fact="0.5"/>
              </dgm:constrLst>
            </dgm:if>
            <dgm:else name="Name11">
              <dgm:shape xmlns:r="http://schemas.openxmlformats.org/officeDocument/2006/relationships" rot="270" type="round2SameRect" r:blip="" hideGeom="1">
                <dgm:adjLst>
                  <dgm:adj idx="1" val="0.1667"/>
                  <dgm:adj idx="2" val="0"/>
                </dgm:adjLst>
              </dgm:shape>
              <dgm:presOf axis="ch desOrSelf" ptType="node node" st="1 1" cnt="1 0"/>
              <dgm:constrLst>
                <dgm:constr type="lMarg" refType="primFontSz" fact="0.3"/>
                <dgm:constr type="rMarg" refType="primFontSz" fact="0.45"/>
                <dgm:constr type="tMarg" refType="primFontSz" fact="0.5"/>
                <dgm:constr type="bMarg" refType="primFontSz" fact="0.5"/>
              </dgm:constrLst>
            </dgm:else>
          </dgm:choose>
          <dgm:ruleLst>
            <dgm:rule type="primFontSz" val="5" fact="NaN" max="NaN"/>
          </dgm:ruleLst>
        </dgm:layoutNode>
        <dgm:layoutNode name="LeftNode" styleLbl="bgImgPlace1">
          <dgm:varLst>
            <dgm:chMax val="2"/>
            <dgm:chPref val="2"/>
          </dgm:varLst>
          <dgm:alg type="sp"/>
          <dgm:choose name="Name12">
            <dgm:if name="Name13" axis="ch" ptType="node" func="cnt" op="lte" val="1">
              <dgm:shape xmlns:r="http://schemas.openxmlformats.org/officeDocument/2006/relationships" type="roundRect" r:blip="">
                <dgm:adjLst>
                  <dgm:adj idx="1" val="0.1667"/>
                  <dgm:adj idx="2" val="0"/>
                </dgm:adjLst>
              </dgm:shape>
            </dgm:if>
            <dgm:else name="Name14">
              <dgm:shape xmlns:r="http://schemas.openxmlformats.org/officeDocument/2006/relationships" rot="270" type="round2SameRect" r:blip="">
                <dgm:adjLst>
                  <dgm:adj idx="1" val="0.1667"/>
                  <dgm:adj idx="2" val="0"/>
                </dgm:adjLst>
              </dgm:shape>
            </dgm:else>
          </dgm:choose>
          <dgm:presOf axis="ch desOrSelf" ptType="node node" st="1 1" cnt="1 0"/>
        </dgm:layoutNode>
        <dgm:choose name="Name15">
          <dgm:if name="Name16" axis="ch" ptType="node" func="cnt" op="gte" val="2">
            <dgm:layoutNode name="RightText" styleLbl="revTx" moveWith="RightNode">
              <dgm:varLst>
                <dgm:bulletEnabled val="1"/>
              </dgm:varLst>
              <dgm:alg type="tx">
                <dgm:param type="txAnchorVert" val="t"/>
                <dgm:param type="parTxLTRAlign" val="l"/>
              </dgm:alg>
              <dgm:shape xmlns:r="http://schemas.openxmlformats.org/officeDocument/2006/relationships" rot="90" type="round2SameRect" r:blip="" hideGeom="1">
                <dgm:adjLst>
                  <dgm:adj idx="1" val="0.1667"/>
                  <dgm:adj idx="2" val="0"/>
                </dgm:adjLst>
              </dgm:shape>
              <dgm:presOf axis="ch desOrSelf" ptType="node node" st="2 1" cnt="1 0"/>
              <dgm:constrLst>
                <dgm:constr type="lMarg" refType="primFontSz" fact="0.45"/>
                <dgm:constr type="rMarg" refType="primFontSz" fact="0.3"/>
                <dgm:constr type="tMarg" refType="primFontSz" fact="0.5"/>
                <dgm:constr type="bMarg" refType="primFontSz" fact="0.5"/>
              </dgm:constrLst>
              <dgm:ruleLst>
                <dgm:rule type="primFontSz" val="5" fact="NaN" max="NaN"/>
              </dgm:ruleLst>
            </dgm:layoutNode>
            <dgm:layoutNode name="RightNode" styleLbl="bgImgPlace1">
              <dgm:varLst>
                <dgm:chMax val="0"/>
                <dgm:chPref val="0"/>
              </dgm:varLst>
              <dgm:alg type="sp"/>
              <dgm:shape xmlns:r="http://schemas.openxmlformats.org/officeDocument/2006/relationships" rot="90" type="round2SameRect" r:blip="">
                <dgm:adjLst>
                  <dgm:adj idx="1" val="0.1667"/>
                  <dgm:adj idx="2" val="0"/>
                </dgm:adjLst>
              </dgm:shape>
              <dgm:presOf axis="ch desOrSelf" ptType="node node" st="2 1" cnt="1 0"/>
            </dgm:layoutNode>
            <dgm:layoutNode name="TopArrow">
              <dgm:alg type="sp"/>
              <dgm:shape xmlns:r="http://schemas.openxmlformats.org/officeDocument/2006/relationships" type="circularArrow" r:blip="">
                <dgm:adjLst>
                  <dgm:adj idx="1" val="0.125"/>
                  <dgm:adj idx="2" val="19.0387"/>
                  <dgm:adj idx="3" val="-19.0387"/>
                  <dgm:adj idx="4" val="180"/>
                  <dgm:adj idx="5" val="0.125"/>
                </dgm:adjLst>
              </dgm:shape>
              <dgm:presOf/>
            </dgm:layoutNode>
            <dgm:layoutNode name="BottomArrow">
              <dgm:alg type="sp"/>
              <dgm:shape xmlns:r="http://schemas.openxmlformats.org/officeDocument/2006/relationships" rot="180" type="circularArrow" r:blip="">
                <dgm:adjLst>
                  <dgm:adj idx="1" val="0.125"/>
                  <dgm:adj idx="2" val="19.0387"/>
                  <dgm:adj idx="3" val="-19.0387"/>
                  <dgm:adj idx="4" val="180"/>
                  <dgm:adj idx="5" val="0.125"/>
                </dgm:adjLst>
              </dgm:shape>
              <dgm:presOf/>
            </dgm:layoutNode>
          </dgm:if>
          <dgm:else name="Name17"/>
        </dgm:choose>
      </dgm:if>
      <dgm:else name="Name1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10/7/2020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10/7/2020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10/7/2020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10/7/2020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10/7/2020</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10/7/2020</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10/7/2020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10/7/2020</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Economics of Crime</a:t>
            </a:r>
          </a:p>
        </p:txBody>
      </p:sp>
      <p:sp>
        <p:nvSpPr>
          <p:cNvPr id="3" name="Subtitle 2"/>
          <p:cNvSpPr>
            <a:spLocks noGrp="1"/>
          </p:cNvSpPr>
          <p:nvPr>
            <p:ph type="subTitle" idx="1"/>
          </p:nvPr>
        </p:nvSpPr>
        <p:spPr/>
        <p:txBody>
          <a:bodyPr>
            <a:normAutofit fontScale="85000" lnSpcReduction="20000"/>
          </a:bodyPr>
          <a:lstStyle/>
          <a:p>
            <a:r>
              <a:rPr lang="en-US" dirty="0"/>
              <a:t>Econ 3320 – Urban economics</a:t>
            </a:r>
          </a:p>
          <a:p>
            <a:r>
              <a:rPr lang="en-US" dirty="0"/>
              <a:t>Tulane university</a:t>
            </a:r>
          </a:p>
          <a:p>
            <a:r>
              <a:rPr lang="en-US" dirty="0"/>
              <a:t>Professor </a:t>
            </a:r>
            <a:r>
              <a:rPr lang="en-US" dirty="0" err="1"/>
              <a:t>patrick</a:t>
            </a:r>
            <a:r>
              <a:rPr lang="en-US"/>
              <a:t> button</a:t>
            </a:r>
          </a:p>
        </p:txBody>
      </p:sp>
    </p:spTree>
    <p:extLst>
      <p:ext uri="{BB962C8B-B14F-4D97-AF65-F5344CB8AC3E}">
        <p14:creationId xmlns:p14="http://schemas.microsoft.com/office/powerpoint/2010/main" val="10973644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AA3C95F-3E1A-4C98-BA43-966AA986978C}"/>
              </a:ext>
            </a:extLst>
          </p:cNvPr>
          <p:cNvSpPr>
            <a:spLocks noGrp="1"/>
          </p:cNvSpPr>
          <p:nvPr>
            <p:ph idx="1"/>
          </p:nvPr>
        </p:nvSpPr>
        <p:spPr>
          <a:xfrm>
            <a:off x="1097280" y="1845734"/>
            <a:ext cx="4968241" cy="4023360"/>
          </a:xfrm>
        </p:spPr>
        <p:txBody>
          <a:bodyPr/>
          <a:lstStyle/>
          <a:p>
            <a:r>
              <a:rPr lang="en-US" dirty="0"/>
              <a:t>The combination of control provinces that best matches Salta’s pre-trend is:</a:t>
            </a:r>
          </a:p>
          <a:p>
            <a:r>
              <a:rPr lang="en-US" dirty="0"/>
              <a:t>39.3% Jujuy</a:t>
            </a:r>
          </a:p>
          <a:p>
            <a:r>
              <a:rPr lang="en-US" dirty="0"/>
              <a:t>22.2% Santa Fe</a:t>
            </a:r>
          </a:p>
          <a:p>
            <a:r>
              <a:rPr lang="en-US" dirty="0"/>
              <a:t>20.7% Tucuman</a:t>
            </a:r>
          </a:p>
          <a:p>
            <a:r>
              <a:rPr lang="en-US" dirty="0"/>
              <a:t>11.4% Formosa</a:t>
            </a:r>
          </a:p>
          <a:p>
            <a:r>
              <a:rPr lang="en-US" dirty="0"/>
              <a:t>6.4% </a:t>
            </a:r>
            <a:r>
              <a:rPr lang="en-US" dirty="0" err="1"/>
              <a:t>Neuquen</a:t>
            </a:r>
            <a:endParaRPr lang="en-US" dirty="0"/>
          </a:p>
          <a:p>
            <a:endParaRPr lang="en-US" dirty="0"/>
          </a:p>
          <a:p>
            <a:endParaRPr lang="en-US" dirty="0"/>
          </a:p>
        </p:txBody>
      </p:sp>
      <p:pic>
        <p:nvPicPr>
          <p:cNvPr id="5" name="Picture 4">
            <a:extLst>
              <a:ext uri="{FF2B5EF4-FFF2-40B4-BE49-F238E27FC236}">
                <a16:creationId xmlns:a16="http://schemas.microsoft.com/office/drawing/2014/main" id="{F85A0D72-BEBB-4A91-8D08-FB49F551DAC9}"/>
              </a:ext>
            </a:extLst>
          </p:cNvPr>
          <p:cNvPicPr>
            <a:picLocks noChangeAspect="1"/>
          </p:cNvPicPr>
          <p:nvPr/>
        </p:nvPicPr>
        <p:blipFill>
          <a:blip r:embed="rId2"/>
          <a:stretch>
            <a:fillRect/>
          </a:stretch>
        </p:blipFill>
        <p:spPr>
          <a:xfrm>
            <a:off x="6126480" y="286603"/>
            <a:ext cx="5658640" cy="5410955"/>
          </a:xfrm>
          <a:prstGeom prst="rect">
            <a:avLst/>
          </a:prstGeom>
        </p:spPr>
      </p:pic>
    </p:spTree>
    <p:extLst>
      <p:ext uri="{BB962C8B-B14F-4D97-AF65-F5344CB8AC3E}">
        <p14:creationId xmlns:p14="http://schemas.microsoft.com/office/powerpoint/2010/main" val="1191141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F2398-1309-4760-8F4F-EE6FB2999808}"/>
              </a:ext>
            </a:extLst>
          </p:cNvPr>
          <p:cNvSpPr>
            <a:spLocks noGrp="1"/>
          </p:cNvSpPr>
          <p:nvPr>
            <p:ph type="title"/>
          </p:nvPr>
        </p:nvSpPr>
        <p:spPr/>
        <p:txBody>
          <a:bodyPr/>
          <a:lstStyle/>
          <a:p>
            <a:pPr marL="0" indent="0">
              <a:buNone/>
            </a:pPr>
            <a:r>
              <a:rPr lang="en-US" dirty="0"/>
              <a:t>Discussion of Amazon HQ2 Activities</a:t>
            </a:r>
            <a:endParaRPr lang="en-US" sz="4800" dirty="0"/>
          </a:p>
        </p:txBody>
      </p:sp>
      <p:sp>
        <p:nvSpPr>
          <p:cNvPr id="3" name="Content Placeholder 2">
            <a:extLst>
              <a:ext uri="{FF2B5EF4-FFF2-40B4-BE49-F238E27FC236}">
                <a16:creationId xmlns:a16="http://schemas.microsoft.com/office/drawing/2014/main" id="{389984AE-5F3B-44B8-96B8-277B7B638466}"/>
              </a:ext>
            </a:extLst>
          </p:cNvPr>
          <p:cNvSpPr>
            <a:spLocks noGrp="1"/>
          </p:cNvSpPr>
          <p:nvPr>
            <p:ph idx="1"/>
          </p:nvPr>
        </p:nvSpPr>
        <p:spPr/>
        <p:txBody>
          <a:bodyPr>
            <a:noAutofit/>
          </a:bodyPr>
          <a:lstStyle/>
          <a:p>
            <a:pPr marL="0" indent="0">
              <a:buNone/>
            </a:pPr>
            <a:r>
              <a:rPr lang="en-US" sz="2400" dirty="0"/>
              <a:t>Control groups you mentioned:</a:t>
            </a:r>
          </a:p>
          <a:p>
            <a:r>
              <a:rPr lang="en-US" sz="2400" dirty="0"/>
              <a:t>Use an area near the winner (e.g., bordering city/county)</a:t>
            </a:r>
          </a:p>
          <a:p>
            <a:pPr marL="749808" lvl="1" indent="-457200"/>
            <a:r>
              <a:rPr lang="en-US" sz="2200" dirty="0"/>
              <a:t>Pro: that area may have a similar productivity trend, so may be more likely that the parallel trends assumption holds.</a:t>
            </a:r>
          </a:p>
          <a:p>
            <a:pPr marL="749808" lvl="1" indent="-457200"/>
            <a:r>
              <a:rPr lang="en-US" sz="2200" dirty="0"/>
              <a:t>Con: it’s likely that neighboring areas get spillover effects too, albeit smaller. This makes your “control” group partially treated, causing you to understate the spillovers since the control group gets some of those as well.</a:t>
            </a:r>
          </a:p>
          <a:p>
            <a:pPr marL="749808" lvl="1" indent="-457200"/>
            <a:r>
              <a:rPr lang="en-US" sz="2200" dirty="0"/>
              <a:t>For this reason I wasn’t a fan of this option, but only applied a small penalty.</a:t>
            </a:r>
          </a:p>
        </p:txBody>
      </p:sp>
    </p:spTree>
    <p:extLst>
      <p:ext uri="{BB962C8B-B14F-4D97-AF65-F5344CB8AC3E}">
        <p14:creationId xmlns:p14="http://schemas.microsoft.com/office/powerpoint/2010/main" val="1854322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F2398-1309-4760-8F4F-EE6FB2999808}"/>
              </a:ext>
            </a:extLst>
          </p:cNvPr>
          <p:cNvSpPr>
            <a:spLocks noGrp="1"/>
          </p:cNvSpPr>
          <p:nvPr>
            <p:ph type="title"/>
          </p:nvPr>
        </p:nvSpPr>
        <p:spPr/>
        <p:txBody>
          <a:bodyPr/>
          <a:lstStyle/>
          <a:p>
            <a:pPr marL="0" indent="0">
              <a:buNone/>
            </a:pPr>
            <a:r>
              <a:rPr lang="en-US" dirty="0"/>
              <a:t>Discussion of Amazon HQ2 Activities</a:t>
            </a:r>
            <a:endParaRPr lang="en-US" sz="4800" dirty="0"/>
          </a:p>
        </p:txBody>
      </p:sp>
      <p:sp>
        <p:nvSpPr>
          <p:cNvPr id="3" name="Content Placeholder 2">
            <a:extLst>
              <a:ext uri="{FF2B5EF4-FFF2-40B4-BE49-F238E27FC236}">
                <a16:creationId xmlns:a16="http://schemas.microsoft.com/office/drawing/2014/main" id="{389984AE-5F3B-44B8-96B8-277B7B638466}"/>
              </a:ext>
            </a:extLst>
          </p:cNvPr>
          <p:cNvSpPr>
            <a:spLocks noGrp="1"/>
          </p:cNvSpPr>
          <p:nvPr>
            <p:ph idx="1"/>
          </p:nvPr>
        </p:nvSpPr>
        <p:spPr/>
        <p:txBody>
          <a:bodyPr>
            <a:noAutofit/>
          </a:bodyPr>
          <a:lstStyle/>
          <a:p>
            <a:pPr marL="0" indent="0">
              <a:buNone/>
            </a:pPr>
            <a:r>
              <a:rPr lang="en-US" sz="2400" dirty="0"/>
              <a:t>Control groups you mentioned:</a:t>
            </a:r>
          </a:p>
          <a:p>
            <a:r>
              <a:rPr lang="en-US" sz="2400" dirty="0"/>
              <a:t>Specifically selecting a control group that matches the pre-trend</a:t>
            </a:r>
          </a:p>
          <a:p>
            <a:pPr marL="749808" lvl="1" indent="-457200"/>
            <a:r>
              <a:rPr lang="en-US" sz="2200" dirty="0"/>
              <a:t>Pro: if the treatment and control group(s) match in pre-trends (e.g., productivity trends before the Amazon HQ2 moves in), then it’s more likely (but not guaranteed) that the parallel trends assumption holds.</a:t>
            </a:r>
          </a:p>
          <a:p>
            <a:pPr marL="749808" lvl="1" indent="-457200"/>
            <a:r>
              <a:rPr lang="en-US" sz="2200" dirty="0"/>
              <a:t>This approach of selecting control groups this way is rising in popularity and is the idea behind a technique called “synthetic control” which is a version of DiD.</a:t>
            </a:r>
          </a:p>
          <a:p>
            <a:pPr marL="749808" lvl="1" indent="-457200"/>
            <a:r>
              <a:rPr lang="en-US" sz="2200" dirty="0"/>
              <a:t>Intuitively, if you have a pool of possible control groups (e.g., the 20 finalist cities), you construct your control group to be a combination of those control groups that best matches the pre-trend of the treatment group.</a:t>
            </a:r>
          </a:p>
        </p:txBody>
      </p:sp>
    </p:spTree>
    <p:extLst>
      <p:ext uri="{BB962C8B-B14F-4D97-AF65-F5344CB8AC3E}">
        <p14:creationId xmlns:p14="http://schemas.microsoft.com/office/powerpoint/2010/main" val="74633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F2398-1309-4760-8F4F-EE6FB2999808}"/>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389984AE-5F3B-44B8-96B8-277B7B638466}"/>
              </a:ext>
            </a:extLst>
          </p:cNvPr>
          <p:cNvSpPr>
            <a:spLocks noGrp="1"/>
          </p:cNvSpPr>
          <p:nvPr>
            <p:ph idx="1"/>
          </p:nvPr>
        </p:nvSpPr>
        <p:spPr/>
        <p:txBody>
          <a:bodyPr/>
          <a:lstStyle/>
          <a:p>
            <a:pPr marL="0" indent="0">
              <a:buNone/>
            </a:pPr>
            <a:r>
              <a:rPr lang="en-US" b="1" dirty="0"/>
              <a:t>2. I commented on your Wiki ideas </a:t>
            </a:r>
            <a:r>
              <a:rPr lang="en-US" dirty="0"/>
              <a:t>that you submitted on Sept. 26. If you want more feedback or have questions, then shoot me an email!</a:t>
            </a:r>
          </a:p>
          <a:p>
            <a:pPr marL="0" indent="0">
              <a:buNone/>
            </a:pPr>
            <a:r>
              <a:rPr lang="en-US" b="1" dirty="0"/>
              <a:t>3. Make-up class is asynchronous; no class on Saturday</a:t>
            </a:r>
            <a:r>
              <a:rPr lang="en-US" dirty="0"/>
              <a:t>: You may recall that due to the hurricane, one of our classes was cancelled. The university designated our make-up class day to be Sunday Oct. 11. Instead of having us do a synchronous class that day, I am going to do an asynchronous “class” later which will be me recording a video that discusses the plan for the final, tips for studying for the final, and the general style and topics covered. I usually do this as one of the last classes of the semester, but in this case I’ll have it by asynchronously and we’ll do a different activity as your final exam review.</a:t>
            </a:r>
          </a:p>
          <a:p>
            <a:pPr marL="457200" indent="-457200">
              <a:buFont typeface="+mj-lt"/>
              <a:buAutoNum type="arabicPeriod"/>
            </a:pPr>
            <a:endParaRPr lang="en-US" dirty="0"/>
          </a:p>
        </p:txBody>
      </p:sp>
    </p:spTree>
    <p:extLst>
      <p:ext uri="{BB962C8B-B14F-4D97-AF65-F5344CB8AC3E}">
        <p14:creationId xmlns:p14="http://schemas.microsoft.com/office/powerpoint/2010/main" val="7012159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F2398-1309-4760-8F4F-EE6FB2999808}"/>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389984AE-5F3B-44B8-96B8-277B7B638466}"/>
              </a:ext>
            </a:extLst>
          </p:cNvPr>
          <p:cNvSpPr>
            <a:spLocks noGrp="1"/>
          </p:cNvSpPr>
          <p:nvPr>
            <p:ph idx="1"/>
          </p:nvPr>
        </p:nvSpPr>
        <p:spPr/>
        <p:txBody>
          <a:bodyPr/>
          <a:lstStyle/>
          <a:p>
            <a:pPr marL="0" indent="0">
              <a:buNone/>
            </a:pPr>
            <a:r>
              <a:rPr lang="en-US" dirty="0"/>
              <a:t>4. </a:t>
            </a:r>
            <a:r>
              <a:rPr lang="en-US" b="1" dirty="0"/>
              <a:t>Midterm grades</a:t>
            </a:r>
          </a:p>
          <a:p>
            <a:pPr marL="0" indent="0">
              <a:buNone/>
            </a:pPr>
            <a:r>
              <a:rPr lang="en-US" dirty="0"/>
              <a:t>I will calculate and submit these shortly.</a:t>
            </a:r>
          </a:p>
          <a:p>
            <a:pPr marL="0" indent="0">
              <a:buNone/>
            </a:pPr>
            <a:r>
              <a:rPr lang="en-US" dirty="0"/>
              <a:t>It’s hard to estimate those since you get to drop at least two quizzes, one briefing note, and three other activities. You can also submit most things late.</a:t>
            </a:r>
          </a:p>
          <a:p>
            <a:pPr marL="0" indent="0">
              <a:buNone/>
            </a:pPr>
            <a:r>
              <a:rPr lang="en-US" dirty="0"/>
              <a:t>Therefore, as a rough approximation (perhaps an overestimate), I am calculating your midterm grade as:</a:t>
            </a:r>
          </a:p>
          <a:p>
            <a:pPr marL="0" indent="0">
              <a:buNone/>
            </a:pPr>
            <a:r>
              <a:rPr lang="en-US" dirty="0"/>
              <a:t>0.75*highest quiz score out of 100 + 0.25*100</a:t>
            </a:r>
          </a:p>
        </p:txBody>
      </p:sp>
    </p:spTree>
    <p:extLst>
      <p:ext uri="{BB962C8B-B14F-4D97-AF65-F5344CB8AC3E}">
        <p14:creationId xmlns:p14="http://schemas.microsoft.com/office/powerpoint/2010/main" val="2768001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F2398-1309-4760-8F4F-EE6FB2999808}"/>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389984AE-5F3B-44B8-96B8-277B7B638466}"/>
              </a:ext>
            </a:extLst>
          </p:cNvPr>
          <p:cNvSpPr>
            <a:spLocks noGrp="1"/>
          </p:cNvSpPr>
          <p:nvPr>
            <p:ph idx="1"/>
          </p:nvPr>
        </p:nvSpPr>
        <p:spPr/>
        <p:txBody>
          <a:bodyPr>
            <a:normAutofit/>
          </a:bodyPr>
          <a:lstStyle/>
          <a:p>
            <a:pPr marL="0" indent="0">
              <a:buNone/>
            </a:pPr>
            <a:r>
              <a:rPr lang="en-US" dirty="0"/>
              <a:t>5. </a:t>
            </a:r>
            <a:r>
              <a:rPr lang="en-US" b="1" dirty="0"/>
              <a:t>Plan for Friday</a:t>
            </a:r>
          </a:p>
          <a:p>
            <a:pPr marL="0" indent="0">
              <a:buNone/>
            </a:pPr>
            <a:r>
              <a:rPr lang="en-US" dirty="0"/>
              <a:t>See the modules page I made for more information.</a:t>
            </a:r>
          </a:p>
          <a:p>
            <a:pPr marL="0" indent="0">
              <a:buNone/>
            </a:pPr>
            <a:r>
              <a:rPr lang="en-US" dirty="0"/>
              <a:t>You are assigned one paper to read before this class (see modules page).</a:t>
            </a:r>
          </a:p>
          <a:p>
            <a:pPr marL="457200" indent="-457200">
              <a:buAutoNum type="alphaLcParenR"/>
            </a:pPr>
            <a:r>
              <a:rPr lang="en-US" dirty="0"/>
              <a:t>Jigsaw activity on the effect of police on crime (entire class time)</a:t>
            </a:r>
          </a:p>
          <a:p>
            <a:pPr marL="749808" lvl="1" indent="-457200">
              <a:buAutoNum type="alphaLcParenR"/>
            </a:pPr>
            <a:r>
              <a:rPr lang="en-US" dirty="0"/>
              <a:t>First grouping -&gt; everyone in your group read the same paper.</a:t>
            </a:r>
          </a:p>
          <a:p>
            <a:pPr marL="932688" lvl="2" indent="-457200">
              <a:buAutoNum type="alphaLcParenR"/>
            </a:pPr>
            <a:r>
              <a:rPr lang="en-US" dirty="0"/>
              <a:t>Paper assignments are on Canvas as a modules page</a:t>
            </a:r>
          </a:p>
          <a:p>
            <a:pPr marL="932688" lvl="2" indent="-457200">
              <a:buAutoNum type="alphaLcParenR"/>
            </a:pPr>
            <a:r>
              <a:rPr lang="en-US" dirty="0"/>
              <a:t>You work with your group to submit answers to a few questions about your paper</a:t>
            </a:r>
          </a:p>
          <a:p>
            <a:pPr marL="749808" lvl="1" indent="-457200">
              <a:buAutoNum type="alphaLcParenR"/>
            </a:pPr>
            <a:r>
              <a:rPr lang="en-US" dirty="0"/>
              <a:t>Second grouping -&gt; everyone in your group read a different paper.</a:t>
            </a:r>
          </a:p>
          <a:p>
            <a:pPr marL="932688" lvl="2" indent="-457200">
              <a:buAutoNum type="alphaLcParenR"/>
            </a:pPr>
            <a:r>
              <a:rPr lang="en-US" dirty="0"/>
              <a:t>You each summarize it for each other.</a:t>
            </a:r>
          </a:p>
          <a:p>
            <a:pPr marL="932688" lvl="2" indent="-457200">
              <a:buAutoNum type="alphaLcParenR"/>
            </a:pPr>
            <a:r>
              <a:rPr lang="en-US" dirty="0"/>
              <a:t>Then you work together to answer some questions that compare and contrast the papers.</a:t>
            </a:r>
          </a:p>
          <a:p>
            <a:pPr marL="0" indent="0">
              <a:buNone/>
            </a:pPr>
            <a:endParaRPr lang="en-US" dirty="0"/>
          </a:p>
        </p:txBody>
      </p:sp>
    </p:spTree>
    <p:extLst>
      <p:ext uri="{BB962C8B-B14F-4D97-AF65-F5344CB8AC3E}">
        <p14:creationId xmlns:p14="http://schemas.microsoft.com/office/powerpoint/2010/main" val="2995641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F2398-1309-4760-8F4F-EE6FB2999808}"/>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389984AE-5F3B-44B8-96B8-277B7B638466}"/>
              </a:ext>
            </a:extLst>
          </p:cNvPr>
          <p:cNvSpPr>
            <a:spLocks noGrp="1"/>
          </p:cNvSpPr>
          <p:nvPr>
            <p:ph idx="1"/>
          </p:nvPr>
        </p:nvSpPr>
        <p:spPr/>
        <p:txBody>
          <a:bodyPr/>
          <a:lstStyle/>
          <a:p>
            <a:pPr marL="0" indent="0">
              <a:buNone/>
            </a:pPr>
            <a:r>
              <a:rPr lang="en-US" dirty="0"/>
              <a:t>6. </a:t>
            </a:r>
            <a:r>
              <a:rPr lang="en-US" b="1" dirty="0"/>
              <a:t>Quiz 3 is on Oct. 19 + Upcoming classes</a:t>
            </a:r>
          </a:p>
          <a:p>
            <a:pPr marL="0" indent="0">
              <a:buNone/>
            </a:pPr>
            <a:r>
              <a:rPr lang="en-US" dirty="0"/>
              <a:t>Save the date!</a:t>
            </a:r>
          </a:p>
          <a:p>
            <a:pPr marL="0" indent="0">
              <a:buNone/>
            </a:pPr>
            <a:r>
              <a:rPr lang="en-US" dirty="0"/>
              <a:t>This quiz will occur after we have finished the crime module, which includes:</a:t>
            </a:r>
          </a:p>
          <a:p>
            <a:pPr marL="457200" indent="-457200">
              <a:buAutoNum type="alphaLcParenR"/>
            </a:pPr>
            <a:r>
              <a:rPr lang="en-US" dirty="0"/>
              <a:t>An introduction to the Economics of Crime (today!)</a:t>
            </a:r>
          </a:p>
          <a:p>
            <a:pPr marL="457200" indent="-457200">
              <a:buAutoNum type="alphaLcParenR"/>
            </a:pPr>
            <a:r>
              <a:rPr lang="en-US" dirty="0"/>
              <a:t>Measuring the effects of police on crime – jigsaw activity (Friday)</a:t>
            </a:r>
          </a:p>
          <a:p>
            <a:pPr marL="457200" indent="-457200">
              <a:buAutoNum type="alphaLcParenR"/>
            </a:pPr>
            <a:r>
              <a:rPr lang="en-US" dirty="0"/>
              <a:t>Measuring the effects of police on crime – lecture (Monday Oct. 12)</a:t>
            </a:r>
          </a:p>
          <a:p>
            <a:pPr marL="457200" indent="-457200">
              <a:buAutoNum type="alphaLcParenR"/>
            </a:pPr>
            <a:r>
              <a:rPr lang="en-US" dirty="0"/>
              <a:t>Measuring the effects of economic circumstances on crime (Wednesday Oct. 14)</a:t>
            </a:r>
          </a:p>
          <a:p>
            <a:pPr marL="457200" indent="-457200">
              <a:buAutoNum type="alphaLcParenR"/>
            </a:pPr>
            <a:r>
              <a:rPr lang="en-US" dirty="0"/>
              <a:t>COVID-19 and crime (Friday Oct. 16)</a:t>
            </a:r>
          </a:p>
          <a:p>
            <a:pPr marL="457200" indent="-457200">
              <a:buAutoNum type="alphaLcParenR"/>
            </a:pPr>
            <a:r>
              <a:rPr lang="en-US" dirty="0"/>
              <a:t>Quiz 3 (Monday Oct. 19)</a:t>
            </a:r>
          </a:p>
          <a:p>
            <a:pPr marL="457200" indent="-457200">
              <a:buAutoNum type="alphaLcParenR"/>
            </a:pPr>
            <a:endParaRPr lang="en-US" dirty="0"/>
          </a:p>
        </p:txBody>
      </p:sp>
    </p:spTree>
    <p:extLst>
      <p:ext uri="{BB962C8B-B14F-4D97-AF65-F5344CB8AC3E}">
        <p14:creationId xmlns:p14="http://schemas.microsoft.com/office/powerpoint/2010/main" val="988065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Endogeneity</a:t>
            </a:r>
          </a:p>
        </p:txBody>
      </p:sp>
      <p:sp>
        <p:nvSpPr>
          <p:cNvPr id="3" name="Content Placeholder 2"/>
          <p:cNvSpPr>
            <a:spLocks noGrp="1"/>
          </p:cNvSpPr>
          <p:nvPr>
            <p:ph idx="1"/>
          </p:nvPr>
        </p:nvSpPr>
        <p:spPr>
          <a:xfrm>
            <a:off x="1097280" y="1845734"/>
            <a:ext cx="5460683" cy="4023360"/>
          </a:xfrm>
        </p:spPr>
        <p:txBody>
          <a:bodyPr>
            <a:normAutofit lnSpcReduction="10000"/>
          </a:bodyPr>
          <a:lstStyle/>
          <a:p>
            <a:r>
              <a:rPr lang="en-US" dirty="0"/>
              <a:t>Suppose you were to compare areas/cities with more police officers to areas/cities with fewer officers to see how crime differs. </a:t>
            </a:r>
          </a:p>
          <a:p>
            <a:r>
              <a:rPr lang="en-US" dirty="0"/>
              <a:t>Do the areas/cities with more officers have less crime?</a:t>
            </a:r>
          </a:p>
          <a:p>
            <a:r>
              <a:rPr lang="en-US" dirty="0"/>
              <a:t>But the number of police officers is endogenous to crime.</a:t>
            </a:r>
          </a:p>
          <a:p>
            <a:r>
              <a:rPr lang="en-US" dirty="0"/>
              <a:t>Endogenous since crime affects the number of police officers, but police officers affect crime.</a:t>
            </a:r>
          </a:p>
          <a:p>
            <a:r>
              <a:rPr lang="en-US" dirty="0"/>
              <a:t>E.g., police officers allocated to high crime areas.</a:t>
            </a:r>
          </a:p>
          <a:p>
            <a:r>
              <a:rPr lang="en-US" dirty="0"/>
              <a:t>Increases in crime prompt the hiring of additional officers.</a:t>
            </a:r>
          </a:p>
          <a:p>
            <a:endParaRPr lang="en-US" dirty="0"/>
          </a:p>
        </p:txBody>
      </p:sp>
      <p:graphicFrame>
        <p:nvGraphicFramePr>
          <p:cNvPr id="6" name="Diagram 5"/>
          <p:cNvGraphicFramePr/>
          <p:nvPr/>
        </p:nvGraphicFramePr>
        <p:xfrm>
          <a:off x="6400799" y="1845734"/>
          <a:ext cx="5487987" cy="42264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2114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Endogeneity</a:t>
            </a:r>
          </a:p>
        </p:txBody>
      </p:sp>
      <p:sp>
        <p:nvSpPr>
          <p:cNvPr id="3" name="Content Placeholder 2"/>
          <p:cNvSpPr>
            <a:spLocks noGrp="1"/>
          </p:cNvSpPr>
          <p:nvPr>
            <p:ph idx="1"/>
          </p:nvPr>
        </p:nvSpPr>
        <p:spPr>
          <a:xfrm>
            <a:off x="1097280" y="1845734"/>
            <a:ext cx="5460683" cy="4023360"/>
          </a:xfrm>
        </p:spPr>
        <p:txBody>
          <a:bodyPr>
            <a:normAutofit/>
          </a:bodyPr>
          <a:lstStyle/>
          <a:p>
            <a:r>
              <a:rPr lang="en-US" dirty="0"/>
              <a:t>Suppose you were to do this comparison anyways</a:t>
            </a:r>
            <a:r>
              <a:rPr lang="is-IS" dirty="0"/>
              <a:t>…</a:t>
            </a:r>
          </a:p>
          <a:p>
            <a:r>
              <a:rPr lang="is-IS" dirty="0"/>
              <a:t>Suppose you were to</a:t>
            </a:r>
            <a:r>
              <a:rPr lang="en-US" dirty="0"/>
              <a:t> compare areas/cities with more police officers to areas/cities with fewer officers to see how crime differs. </a:t>
            </a:r>
          </a:p>
          <a:p>
            <a:r>
              <a:rPr lang="en-US" dirty="0"/>
              <a:t>Do the areas/cities with more officers have less crime?</a:t>
            </a:r>
          </a:p>
          <a:p>
            <a:r>
              <a:rPr lang="en-US" dirty="0"/>
              <a:t>Do you think that by doing this comparison you would </a:t>
            </a:r>
            <a:r>
              <a:rPr lang="en-US" i="1" dirty="0"/>
              <a:t>overestimate</a:t>
            </a:r>
            <a:r>
              <a:rPr lang="en-US" dirty="0"/>
              <a:t> or </a:t>
            </a:r>
            <a:r>
              <a:rPr lang="en-US" i="1" dirty="0"/>
              <a:t>underestimate</a:t>
            </a:r>
            <a:r>
              <a:rPr lang="en-US" dirty="0"/>
              <a:t> the effect of police on reducing crime?</a:t>
            </a:r>
          </a:p>
        </p:txBody>
      </p:sp>
      <p:graphicFrame>
        <p:nvGraphicFramePr>
          <p:cNvPr id="6" name="Diagram 5"/>
          <p:cNvGraphicFramePr/>
          <p:nvPr/>
        </p:nvGraphicFramePr>
        <p:xfrm>
          <a:off x="6400799" y="1845734"/>
          <a:ext cx="5487987" cy="42264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71131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Endogeneity</a:t>
            </a:r>
          </a:p>
        </p:txBody>
      </p:sp>
      <p:sp>
        <p:nvSpPr>
          <p:cNvPr id="3" name="Content Placeholder 2"/>
          <p:cNvSpPr>
            <a:spLocks noGrp="1"/>
          </p:cNvSpPr>
          <p:nvPr>
            <p:ph idx="1"/>
          </p:nvPr>
        </p:nvSpPr>
        <p:spPr>
          <a:xfrm>
            <a:off x="1097280" y="1845734"/>
            <a:ext cx="5460683" cy="4023360"/>
          </a:xfrm>
        </p:spPr>
        <p:txBody>
          <a:bodyPr>
            <a:normAutofit/>
          </a:bodyPr>
          <a:lstStyle/>
          <a:p>
            <a:r>
              <a:rPr lang="is-IS" dirty="0"/>
              <a:t>Suppose you were to</a:t>
            </a:r>
            <a:r>
              <a:rPr lang="en-US" dirty="0"/>
              <a:t> compare areas/cities with more police officers to areas/cities with fewer officers to see how crime differs. </a:t>
            </a:r>
          </a:p>
          <a:p>
            <a:r>
              <a:rPr lang="en-US" dirty="0"/>
              <a:t>…</a:t>
            </a:r>
          </a:p>
          <a:p>
            <a:r>
              <a:rPr lang="en-US" dirty="0"/>
              <a:t>This would probably underestimate the effect of police on crime, perhaps showing incorrectly that they increase crime, or that their effect on crime reduction is smaller than it actually is.</a:t>
            </a:r>
          </a:p>
          <a:p>
            <a:r>
              <a:rPr lang="en-US" dirty="0"/>
              <a:t>Estimates would be negatively biased.</a:t>
            </a:r>
          </a:p>
          <a:p>
            <a:r>
              <a:rPr lang="en-US" dirty="0"/>
              <a:t>Why?</a:t>
            </a:r>
          </a:p>
        </p:txBody>
      </p:sp>
      <p:graphicFrame>
        <p:nvGraphicFramePr>
          <p:cNvPr id="6" name="Diagram 5"/>
          <p:cNvGraphicFramePr/>
          <p:nvPr/>
        </p:nvGraphicFramePr>
        <p:xfrm>
          <a:off x="6400799" y="1845734"/>
          <a:ext cx="5487987" cy="42264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306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F2398-1309-4760-8F4F-EE6FB2999808}"/>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389984AE-5F3B-44B8-96B8-277B7B638466}"/>
              </a:ext>
            </a:extLst>
          </p:cNvPr>
          <p:cNvSpPr>
            <a:spLocks noGrp="1"/>
          </p:cNvSpPr>
          <p:nvPr>
            <p:ph idx="1"/>
          </p:nvPr>
        </p:nvSpPr>
        <p:spPr/>
        <p:txBody>
          <a:bodyPr>
            <a:noAutofit/>
          </a:bodyPr>
          <a:lstStyle/>
          <a:p>
            <a:pPr marL="0" indent="0">
              <a:buNone/>
            </a:pPr>
            <a:r>
              <a:rPr lang="en-US" sz="2400" b="1" dirty="0"/>
              <a:t>1. Quiz 2 grading is done</a:t>
            </a:r>
            <a:r>
              <a:rPr lang="en-US" sz="2400" dirty="0"/>
              <a:t>. There is a modules page that discusses this quiz. </a:t>
            </a:r>
          </a:p>
          <a:p>
            <a:pPr marL="0" indent="0">
              <a:buNone/>
            </a:pPr>
            <a:r>
              <a:rPr lang="en-US" sz="2400" dirty="0"/>
              <a:t>Average score = 86% (range of 30% to 100%)</a:t>
            </a:r>
          </a:p>
          <a:p>
            <a:pPr marL="0" indent="0">
              <a:buNone/>
            </a:pPr>
            <a:r>
              <a:rPr lang="en-US" sz="2400" dirty="0"/>
              <a:t>Let me know if you have any questions after you review the modules page and your answers.</a:t>
            </a:r>
          </a:p>
          <a:p>
            <a:pPr marL="0" indent="0">
              <a:buNone/>
            </a:pPr>
            <a:r>
              <a:rPr lang="en-US" sz="2400" dirty="0"/>
              <a:t>Some discussion of Question 4:</a:t>
            </a:r>
          </a:p>
          <a:p>
            <a:pPr marL="0" indent="0">
              <a:buNone/>
            </a:pPr>
            <a:r>
              <a:rPr lang="en-US" sz="2400" dirty="0"/>
              <a:t>“Suppose you were interested in quantifying the agglomeration spillovers from Amazon HQ2. You decide to use the GHM paper as an example of how you could quantify the agglomeration spillovers from HQ2. Describe the approach you would use, namely how you'd determine the treatment group, how you would select control groups (and why), and what the parallel trends assumption would be in your study. ”</a:t>
            </a:r>
          </a:p>
        </p:txBody>
      </p:sp>
    </p:spTree>
    <p:extLst>
      <p:ext uri="{BB962C8B-B14F-4D97-AF65-F5344CB8AC3E}">
        <p14:creationId xmlns:p14="http://schemas.microsoft.com/office/powerpoint/2010/main" val="4100587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Issues: Endogeneity</a:t>
            </a:r>
          </a:p>
        </p:txBody>
      </p:sp>
      <p:sp>
        <p:nvSpPr>
          <p:cNvPr id="3" name="Content Placeholder 2"/>
          <p:cNvSpPr>
            <a:spLocks noGrp="1"/>
          </p:cNvSpPr>
          <p:nvPr>
            <p:ph idx="1"/>
          </p:nvPr>
        </p:nvSpPr>
        <p:spPr>
          <a:xfrm>
            <a:off x="1097280" y="1845734"/>
            <a:ext cx="5460683" cy="4023360"/>
          </a:xfrm>
        </p:spPr>
        <p:txBody>
          <a:bodyPr>
            <a:normAutofit/>
          </a:bodyPr>
          <a:lstStyle/>
          <a:p>
            <a:r>
              <a:rPr lang="en-US" dirty="0"/>
              <a:t>Estimates would be negatively biased.</a:t>
            </a:r>
          </a:p>
          <a:p>
            <a:r>
              <a:rPr lang="en-US" dirty="0"/>
              <a:t>Why?</a:t>
            </a:r>
          </a:p>
          <a:p>
            <a:r>
              <a:rPr lang="en-US" dirty="0"/>
              <a:t>Since police are allocated to places with higher crime rates, or more police are deployed when crime increases, there is going to be a positive correlation between the two.</a:t>
            </a:r>
          </a:p>
          <a:p>
            <a:r>
              <a:rPr lang="en-US" dirty="0"/>
              <a:t>Mistaking that for a causal relationship will bias the estimate.</a:t>
            </a:r>
          </a:p>
          <a:p>
            <a:r>
              <a:rPr lang="en-US" dirty="0"/>
              <a:t>We have to break </a:t>
            </a:r>
            <a:r>
              <a:rPr lang="en-US"/>
              <a:t>this endogeneity loop!</a:t>
            </a:r>
            <a:endParaRPr lang="en-US" dirty="0"/>
          </a:p>
        </p:txBody>
      </p:sp>
      <p:graphicFrame>
        <p:nvGraphicFramePr>
          <p:cNvPr id="6" name="Diagram 5"/>
          <p:cNvGraphicFramePr/>
          <p:nvPr/>
        </p:nvGraphicFramePr>
        <p:xfrm>
          <a:off x="6400799" y="1845734"/>
          <a:ext cx="5487987" cy="42264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140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Ideal Fix: Randomization</a:t>
            </a:r>
          </a:p>
        </p:txBody>
      </p:sp>
      <p:sp>
        <p:nvSpPr>
          <p:cNvPr id="3" name="Content Placeholder 2"/>
          <p:cNvSpPr>
            <a:spLocks noGrp="1"/>
          </p:cNvSpPr>
          <p:nvPr>
            <p:ph idx="1"/>
          </p:nvPr>
        </p:nvSpPr>
        <p:spPr/>
        <p:txBody>
          <a:bodyPr/>
          <a:lstStyle/>
          <a:p>
            <a:r>
              <a:rPr lang="en-US" dirty="0"/>
              <a:t>The ideal way to investigate the effect of police on crime would be to randomly allocate areas/cities with more/fewer police officers.</a:t>
            </a:r>
          </a:p>
          <a:p>
            <a:r>
              <a:rPr lang="en-US" dirty="0"/>
              <a:t>Likely not possible</a:t>
            </a:r>
            <a:r>
              <a:rPr lang="is-IS" dirty="0"/>
              <a:t>…</a:t>
            </a:r>
          </a:p>
          <a:p>
            <a:r>
              <a:rPr lang="is-IS" dirty="0"/>
              <a:t>Is there a way that police are allocated that is “quasi-random”?</a:t>
            </a:r>
          </a:p>
          <a:p>
            <a:r>
              <a:rPr lang="is-IS" dirty="0"/>
              <a:t>Is there a natural experiment?</a:t>
            </a:r>
          </a:p>
          <a:p>
            <a:r>
              <a:rPr lang="is-IS" dirty="0"/>
              <a:t>Or, phrased another way, is there a way that police were allocated that was independent from the crime level (i.e. </a:t>
            </a:r>
            <a:r>
              <a:rPr lang="en-US" dirty="0"/>
              <a:t>Is there a case where police officers were not allocated based on crime levels?)</a:t>
            </a:r>
            <a:endParaRPr lang="is-IS" dirty="0"/>
          </a:p>
        </p:txBody>
      </p:sp>
    </p:spTree>
    <p:extLst>
      <p:ext uri="{BB962C8B-B14F-4D97-AF65-F5344CB8AC3E}">
        <p14:creationId xmlns:p14="http://schemas.microsoft.com/office/powerpoint/2010/main" val="11077803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79" y="286603"/>
            <a:ext cx="10822577" cy="1450757"/>
          </a:xfrm>
        </p:spPr>
        <p:txBody>
          <a:bodyPr/>
          <a:lstStyle/>
          <a:p>
            <a:r>
              <a:rPr lang="en-US" dirty="0"/>
              <a:t>Empirical studies on how police affect crime</a:t>
            </a:r>
          </a:p>
        </p:txBody>
      </p:sp>
      <p:sp>
        <p:nvSpPr>
          <p:cNvPr id="3" name="Content Placeholder 2"/>
          <p:cNvSpPr>
            <a:spLocks noGrp="1"/>
          </p:cNvSpPr>
          <p:nvPr>
            <p:ph idx="1"/>
          </p:nvPr>
        </p:nvSpPr>
        <p:spPr>
          <a:xfrm>
            <a:off x="1097280" y="1845734"/>
            <a:ext cx="10447020" cy="4489752"/>
          </a:xfrm>
        </p:spPr>
        <p:txBody>
          <a:bodyPr>
            <a:normAutofit fontScale="92500" lnSpcReduction="10000"/>
          </a:bodyPr>
          <a:lstStyle/>
          <a:p>
            <a:r>
              <a:rPr lang="en-US" dirty="0"/>
              <a:t>In this course we will cover some neat empirical research articles that investigate how police affect crime using different experimental or “quasi-experimental” methods.</a:t>
            </a:r>
          </a:p>
          <a:p>
            <a:pPr algn="l"/>
            <a:r>
              <a:rPr lang="en-US" sz="1800" b="1" i="0" u="none" strike="noStrike" baseline="0" dirty="0">
                <a:latin typeface="URWPalladioL-Bold"/>
              </a:rPr>
              <a:t>Levitt, Steven D. </a:t>
            </a:r>
            <a:r>
              <a:rPr lang="en-US" sz="1800" b="0" i="0" u="none" strike="noStrike" baseline="0" dirty="0">
                <a:latin typeface="URWPalladioL-Roma"/>
              </a:rPr>
              <a:t>1997. “Using Electoral Cycles in Police Hiring to Estimate the Effect of Police on</a:t>
            </a:r>
          </a:p>
          <a:p>
            <a:pPr algn="l"/>
            <a:r>
              <a:rPr lang="en-US" sz="1800" b="0" i="0" u="none" strike="noStrike" baseline="0" dirty="0">
                <a:latin typeface="URWPalladioL-Roma"/>
              </a:rPr>
              <a:t>Crime.” </a:t>
            </a:r>
            <a:r>
              <a:rPr lang="en-US" sz="1800" b="0" i="0" u="none" strike="noStrike" baseline="0" dirty="0">
                <a:latin typeface="URWPalladioL-Roma-Slant_167"/>
              </a:rPr>
              <a:t>American Economic Review</a:t>
            </a:r>
            <a:r>
              <a:rPr lang="en-US" sz="1800" b="0" i="0" u="none" strike="noStrike" baseline="0" dirty="0">
                <a:latin typeface="URWPalladioL-Roma"/>
              </a:rPr>
              <a:t>, 87(3): 270–290.</a:t>
            </a:r>
          </a:p>
          <a:p>
            <a:pPr algn="l"/>
            <a:r>
              <a:rPr lang="en-US" sz="1800" b="1" i="0" u="none" strike="noStrike" baseline="0" dirty="0">
                <a:latin typeface="URWPalladioL-Bold"/>
              </a:rPr>
              <a:t>Sullivan, Christopher M, and Zachary P. O’Keeffe. </a:t>
            </a:r>
            <a:r>
              <a:rPr lang="en-US" sz="1800" b="0" i="0" u="none" strike="noStrike" baseline="0" dirty="0">
                <a:latin typeface="URWPalladioL-Roma"/>
              </a:rPr>
              <a:t>2017. “Evidence that curtailing proactive</a:t>
            </a:r>
          </a:p>
          <a:p>
            <a:pPr algn="l"/>
            <a:r>
              <a:rPr lang="en-US" sz="1800" b="0" i="0" u="none" strike="noStrike" baseline="0" dirty="0">
                <a:latin typeface="URWPalladioL-Roma"/>
              </a:rPr>
              <a:t>policing can reduce major crime.” </a:t>
            </a:r>
            <a:r>
              <a:rPr lang="en-US" sz="1800" b="0" i="0" u="none" strike="noStrike" baseline="0" dirty="0">
                <a:latin typeface="URWPalladioL-Roma-Slant_167"/>
              </a:rPr>
              <a:t>Nature Human </a:t>
            </a:r>
            <a:r>
              <a:rPr lang="en-US" sz="1800" b="0" i="0" u="none" strike="noStrike" baseline="0" dirty="0" err="1">
                <a:latin typeface="URWPalladioL-Roma-Slant_167"/>
              </a:rPr>
              <a:t>Behaviour</a:t>
            </a:r>
            <a:r>
              <a:rPr lang="en-US" sz="1800" b="0" i="0" u="none" strike="noStrike" baseline="0" dirty="0">
                <a:latin typeface="URWPalladioL-Roma"/>
              </a:rPr>
              <a:t>, 1(10): 730–737.</a:t>
            </a:r>
          </a:p>
          <a:p>
            <a:pPr algn="l"/>
            <a:r>
              <a:rPr lang="en-US" sz="1800" b="1" i="0" u="none" strike="noStrike" baseline="0" dirty="0" err="1">
                <a:latin typeface="URWPalladioL-Bold"/>
              </a:rPr>
              <a:t>Tella</a:t>
            </a:r>
            <a:r>
              <a:rPr lang="en-US" sz="1800" b="1" i="0" u="none" strike="noStrike" baseline="0" dirty="0">
                <a:latin typeface="URWPalladioL-Bold"/>
              </a:rPr>
              <a:t>, Rafael Di, and Ernesto </a:t>
            </a:r>
            <a:r>
              <a:rPr lang="en-US" sz="1800" b="1" i="0" u="none" strike="noStrike" baseline="0" dirty="0" err="1">
                <a:latin typeface="URWPalladioL-Bold"/>
              </a:rPr>
              <a:t>Schargrodsky</a:t>
            </a:r>
            <a:r>
              <a:rPr lang="en-US" sz="1800" b="1" i="0" u="none" strike="noStrike" baseline="0" dirty="0">
                <a:latin typeface="URWPalladioL-Bold"/>
              </a:rPr>
              <a:t>. </a:t>
            </a:r>
            <a:r>
              <a:rPr lang="en-US" sz="1800" b="0" i="0" u="none" strike="noStrike" baseline="0" dirty="0">
                <a:latin typeface="URWPalladioL-Roma"/>
              </a:rPr>
              <a:t>2004. “Do Police Reduce Crime? Estimate Using the</a:t>
            </a:r>
          </a:p>
          <a:p>
            <a:pPr algn="l"/>
            <a:r>
              <a:rPr lang="en-US" sz="1800" b="0" i="0" u="none" strike="noStrike" baseline="0" dirty="0">
                <a:latin typeface="URWPalladioL-Roma"/>
              </a:rPr>
              <a:t>Allocation of Police Forces after a Terrorist Attack.” </a:t>
            </a:r>
            <a:r>
              <a:rPr lang="en-US" sz="1800" b="0" i="0" u="none" strike="noStrike" baseline="0" dirty="0">
                <a:latin typeface="URWPalladioL-Roma-Slant_167"/>
              </a:rPr>
              <a:t>American Economic Review</a:t>
            </a:r>
            <a:r>
              <a:rPr lang="en-US" sz="1800" b="0" i="0" u="none" strike="noStrike" baseline="0" dirty="0">
                <a:latin typeface="URWPalladioL-Roma"/>
              </a:rPr>
              <a:t>, 94(1): 115–133.</a:t>
            </a:r>
          </a:p>
          <a:p>
            <a:pPr algn="l"/>
            <a:r>
              <a:rPr lang="en-US" sz="1800" b="1" i="0" u="none" strike="noStrike" baseline="0" dirty="0">
                <a:latin typeface="URWPalladioL-Bold"/>
              </a:rPr>
              <a:t>Dur, Robert, and Ben </a:t>
            </a:r>
            <a:r>
              <a:rPr lang="en-US" sz="1800" b="1" i="0" u="none" strike="noStrike" baseline="0" dirty="0" err="1">
                <a:latin typeface="URWPalladioL-Bold"/>
              </a:rPr>
              <a:t>Vollaard</a:t>
            </a:r>
            <a:r>
              <a:rPr lang="en-US" sz="1800" b="1" i="0" u="none" strike="noStrike" baseline="0" dirty="0">
                <a:latin typeface="URWPalladioL-Bold"/>
              </a:rPr>
              <a:t>. </a:t>
            </a:r>
            <a:r>
              <a:rPr lang="en-US" sz="1800" b="0" i="0" u="none" strike="noStrike" baseline="0" dirty="0">
                <a:latin typeface="URWPalladioL-Roma"/>
              </a:rPr>
              <a:t>2019. “Salience of law enforcement: A field experiment.” </a:t>
            </a:r>
            <a:r>
              <a:rPr lang="en-US" sz="1800" b="0" i="0" u="none" strike="noStrike" baseline="0" dirty="0">
                <a:latin typeface="URWPalladioL-Roma-Slant_167"/>
              </a:rPr>
              <a:t>Journal</a:t>
            </a:r>
          </a:p>
          <a:p>
            <a:pPr algn="l"/>
            <a:r>
              <a:rPr lang="en-US" sz="1800" b="0" i="0" u="none" strike="noStrike" baseline="0" dirty="0">
                <a:latin typeface="URWPalladioL-Roma-Slant_167"/>
              </a:rPr>
              <a:t>of Environmental Economics and Management</a:t>
            </a:r>
            <a:r>
              <a:rPr lang="en-US" sz="1800" b="0" i="0" u="none" strike="noStrike" baseline="0" dirty="0">
                <a:latin typeface="URWPalladioL-Roma"/>
              </a:rPr>
              <a:t>, 93: 208–220.</a:t>
            </a:r>
          </a:p>
          <a:p>
            <a:pPr algn="l"/>
            <a:r>
              <a:rPr lang="en-US" sz="1800" b="1" i="0" u="none" strike="noStrike" baseline="0" dirty="0">
                <a:latin typeface="URWPalladioL-Bold"/>
              </a:rPr>
              <a:t>Cheng, Cheng, and Wei Long. </a:t>
            </a:r>
            <a:r>
              <a:rPr lang="en-US" sz="1800" b="0" i="0" u="none" strike="noStrike" baseline="0" dirty="0">
                <a:latin typeface="URWPalladioL-Roma"/>
              </a:rPr>
              <a:t>2018. “Improving police services: Evidence from the French quarter</a:t>
            </a:r>
          </a:p>
          <a:p>
            <a:pPr algn="l"/>
            <a:r>
              <a:rPr lang="en-US" sz="1800" b="0" i="0" u="none" strike="noStrike" baseline="0" dirty="0">
                <a:latin typeface="URWPalladioL-Roma"/>
              </a:rPr>
              <a:t>task force.” </a:t>
            </a:r>
            <a:r>
              <a:rPr lang="en-US" sz="1800" b="0" i="0" u="none" strike="noStrike" baseline="0" dirty="0">
                <a:latin typeface="URWPalladioL-Roma-Slant_167"/>
              </a:rPr>
              <a:t>Journal of Public Economics</a:t>
            </a:r>
            <a:r>
              <a:rPr lang="en-US" sz="1800" b="0" i="0" u="none" strike="noStrike" baseline="0" dirty="0">
                <a:latin typeface="URWPalladioL-Roma"/>
              </a:rPr>
              <a:t>, 164: 1–18.</a:t>
            </a:r>
            <a:endParaRPr lang="en-US" dirty="0"/>
          </a:p>
        </p:txBody>
      </p:sp>
    </p:spTree>
    <p:extLst>
      <p:ext uri="{BB962C8B-B14F-4D97-AF65-F5344CB8AC3E}">
        <p14:creationId xmlns:p14="http://schemas.microsoft.com/office/powerpoint/2010/main" val="1332702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F2398-1309-4760-8F4F-EE6FB2999808}"/>
              </a:ext>
            </a:extLst>
          </p:cNvPr>
          <p:cNvSpPr>
            <a:spLocks noGrp="1"/>
          </p:cNvSpPr>
          <p:nvPr>
            <p:ph type="title"/>
          </p:nvPr>
        </p:nvSpPr>
        <p:spPr/>
        <p:txBody>
          <a:bodyPr/>
          <a:lstStyle/>
          <a:p>
            <a:r>
              <a:rPr lang="en-US" dirty="0"/>
              <a:t>Discussion of Amazon HQ2 Activities</a:t>
            </a:r>
          </a:p>
        </p:txBody>
      </p:sp>
      <p:sp>
        <p:nvSpPr>
          <p:cNvPr id="3" name="Content Placeholder 2">
            <a:extLst>
              <a:ext uri="{FF2B5EF4-FFF2-40B4-BE49-F238E27FC236}">
                <a16:creationId xmlns:a16="http://schemas.microsoft.com/office/drawing/2014/main" id="{389984AE-5F3B-44B8-96B8-277B7B638466}"/>
              </a:ext>
            </a:extLst>
          </p:cNvPr>
          <p:cNvSpPr>
            <a:spLocks noGrp="1"/>
          </p:cNvSpPr>
          <p:nvPr>
            <p:ph idx="1"/>
          </p:nvPr>
        </p:nvSpPr>
        <p:spPr/>
        <p:txBody>
          <a:bodyPr>
            <a:noAutofit/>
          </a:bodyPr>
          <a:lstStyle/>
          <a:p>
            <a:pPr marL="0" indent="0">
              <a:buNone/>
            </a:pPr>
            <a:r>
              <a:rPr lang="en-US" sz="3200" dirty="0"/>
              <a:t>Here is some discussion of possible answers. </a:t>
            </a:r>
          </a:p>
          <a:p>
            <a:pPr marL="0" indent="0">
              <a:buNone/>
            </a:pPr>
            <a:r>
              <a:rPr lang="en-US" sz="3200" dirty="0"/>
              <a:t>This discussion is going to go FAR more in depth then I would every expect you do go, but I wanted to highlight some of the trade offs researchers could face as they decide on a proper control group.</a:t>
            </a:r>
          </a:p>
        </p:txBody>
      </p:sp>
    </p:spTree>
    <p:extLst>
      <p:ext uri="{BB962C8B-B14F-4D97-AF65-F5344CB8AC3E}">
        <p14:creationId xmlns:p14="http://schemas.microsoft.com/office/powerpoint/2010/main" val="10770150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F2398-1309-4760-8F4F-EE6FB2999808}"/>
              </a:ext>
            </a:extLst>
          </p:cNvPr>
          <p:cNvSpPr>
            <a:spLocks noGrp="1"/>
          </p:cNvSpPr>
          <p:nvPr>
            <p:ph type="title"/>
          </p:nvPr>
        </p:nvSpPr>
        <p:spPr/>
        <p:txBody>
          <a:bodyPr/>
          <a:lstStyle/>
          <a:p>
            <a:pPr marL="0" indent="0">
              <a:buNone/>
            </a:pPr>
            <a:r>
              <a:rPr lang="en-US" dirty="0"/>
              <a:t>Discussion of Amazon HQ2 Activities</a:t>
            </a:r>
            <a:endParaRPr lang="en-US" sz="4800" dirty="0"/>
          </a:p>
        </p:txBody>
      </p:sp>
      <p:sp>
        <p:nvSpPr>
          <p:cNvPr id="3" name="Content Placeholder 2">
            <a:extLst>
              <a:ext uri="{FF2B5EF4-FFF2-40B4-BE49-F238E27FC236}">
                <a16:creationId xmlns:a16="http://schemas.microsoft.com/office/drawing/2014/main" id="{389984AE-5F3B-44B8-96B8-277B7B638466}"/>
              </a:ext>
            </a:extLst>
          </p:cNvPr>
          <p:cNvSpPr>
            <a:spLocks noGrp="1"/>
          </p:cNvSpPr>
          <p:nvPr>
            <p:ph idx="1"/>
          </p:nvPr>
        </p:nvSpPr>
        <p:spPr/>
        <p:txBody>
          <a:bodyPr>
            <a:noAutofit/>
          </a:bodyPr>
          <a:lstStyle/>
          <a:p>
            <a:pPr marL="0" indent="0">
              <a:buNone/>
            </a:pPr>
            <a:r>
              <a:rPr lang="en-US" sz="2400" dirty="0"/>
              <a:t>Control groups you mentioned:</a:t>
            </a:r>
          </a:p>
          <a:p>
            <a:r>
              <a:rPr lang="en-US" sz="2400" dirty="0"/>
              <a:t>Use Long Island/Queens as control group, since Amazon ended up not going there at the last minute.</a:t>
            </a:r>
          </a:p>
          <a:p>
            <a:pPr marL="749808" lvl="1" indent="-457200"/>
            <a:r>
              <a:rPr lang="en-US" sz="2200" dirty="0"/>
              <a:t>Some of you suggested excluding Long Island/Queens from the study entirely. This only makes sense if we think that Amazon pulling own is “endogenous” to (i.e. caused by) our outcome variable (productivity). E.g., economic growth in Long Islands/Queens doesn’t seem as good as was projected.</a:t>
            </a:r>
          </a:p>
          <a:p>
            <a:pPr marL="749808" lvl="1" indent="-457200"/>
            <a:r>
              <a:rPr lang="en-US" sz="2200" dirty="0"/>
              <a:t>If Amazon pulling out is more random (so “exogenous”) this it provides a good “natural experiment”.</a:t>
            </a:r>
          </a:p>
          <a:p>
            <a:pPr marL="749808" lvl="1" indent="-457200"/>
            <a:r>
              <a:rPr lang="en-US" sz="2200" dirty="0"/>
              <a:t>I think the later (more “exogenous”) over the former but it depends on the circumstances. </a:t>
            </a:r>
          </a:p>
        </p:txBody>
      </p:sp>
    </p:spTree>
    <p:extLst>
      <p:ext uri="{BB962C8B-B14F-4D97-AF65-F5344CB8AC3E}">
        <p14:creationId xmlns:p14="http://schemas.microsoft.com/office/powerpoint/2010/main" val="8516935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F2398-1309-4760-8F4F-EE6FB2999808}"/>
              </a:ext>
            </a:extLst>
          </p:cNvPr>
          <p:cNvSpPr>
            <a:spLocks noGrp="1"/>
          </p:cNvSpPr>
          <p:nvPr>
            <p:ph type="title"/>
          </p:nvPr>
        </p:nvSpPr>
        <p:spPr/>
        <p:txBody>
          <a:bodyPr/>
          <a:lstStyle/>
          <a:p>
            <a:pPr marL="0" indent="0">
              <a:buNone/>
            </a:pPr>
            <a:r>
              <a:rPr lang="en-US" dirty="0"/>
              <a:t>Discussion of Amazon HQ2 Activities</a:t>
            </a:r>
            <a:endParaRPr lang="en-US" sz="4800" dirty="0"/>
          </a:p>
        </p:txBody>
      </p:sp>
      <p:sp>
        <p:nvSpPr>
          <p:cNvPr id="3" name="Content Placeholder 2">
            <a:extLst>
              <a:ext uri="{FF2B5EF4-FFF2-40B4-BE49-F238E27FC236}">
                <a16:creationId xmlns:a16="http://schemas.microsoft.com/office/drawing/2014/main" id="{389984AE-5F3B-44B8-96B8-277B7B638466}"/>
              </a:ext>
            </a:extLst>
          </p:cNvPr>
          <p:cNvSpPr>
            <a:spLocks noGrp="1"/>
          </p:cNvSpPr>
          <p:nvPr>
            <p:ph idx="1"/>
          </p:nvPr>
        </p:nvSpPr>
        <p:spPr/>
        <p:txBody>
          <a:bodyPr>
            <a:noAutofit/>
          </a:bodyPr>
          <a:lstStyle/>
          <a:p>
            <a:pPr marL="0" indent="0">
              <a:buNone/>
            </a:pPr>
            <a:r>
              <a:rPr lang="en-US" sz="2400" dirty="0"/>
              <a:t>Control groups you mentioned:</a:t>
            </a:r>
          </a:p>
          <a:p>
            <a:r>
              <a:rPr lang="en-US" sz="2400" dirty="0"/>
              <a:t>Use Long Island/Queens as control group, since Amazon ended up not going there at the last minute.</a:t>
            </a:r>
          </a:p>
          <a:p>
            <a:pPr marL="749808" lvl="1" indent="-457200"/>
            <a:r>
              <a:rPr lang="en-US" sz="2200" dirty="0"/>
              <a:t>Assuming the choice to pull out creates a good natural experiment, then this is probably a good control group, similar to GHM, perhaps even better than what they do since Long Island/Queens isn’t really a “runner up”.</a:t>
            </a:r>
          </a:p>
          <a:p>
            <a:pPr marL="749808" lvl="1" indent="-457200"/>
            <a:r>
              <a:rPr lang="en-US" sz="2200" dirty="0"/>
              <a:t>A con of using this as a control group, though is that it only gives us one control group. This can reduce statistical power to detect effects (e.g., if you had more control groups, random noise would get smoothed out more).</a:t>
            </a:r>
          </a:p>
        </p:txBody>
      </p:sp>
    </p:spTree>
    <p:extLst>
      <p:ext uri="{BB962C8B-B14F-4D97-AF65-F5344CB8AC3E}">
        <p14:creationId xmlns:p14="http://schemas.microsoft.com/office/powerpoint/2010/main" val="2373408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F2398-1309-4760-8F4F-EE6FB2999808}"/>
              </a:ext>
            </a:extLst>
          </p:cNvPr>
          <p:cNvSpPr>
            <a:spLocks noGrp="1"/>
          </p:cNvSpPr>
          <p:nvPr>
            <p:ph type="title"/>
          </p:nvPr>
        </p:nvSpPr>
        <p:spPr/>
        <p:txBody>
          <a:bodyPr/>
          <a:lstStyle/>
          <a:p>
            <a:pPr marL="0" indent="0">
              <a:buNone/>
            </a:pPr>
            <a:r>
              <a:rPr lang="en-US" dirty="0"/>
              <a:t>Discussion of Amazon HQ2 Activities</a:t>
            </a:r>
            <a:endParaRPr lang="en-US" sz="4800" dirty="0"/>
          </a:p>
        </p:txBody>
      </p:sp>
      <p:sp>
        <p:nvSpPr>
          <p:cNvPr id="3" name="Content Placeholder 2">
            <a:extLst>
              <a:ext uri="{FF2B5EF4-FFF2-40B4-BE49-F238E27FC236}">
                <a16:creationId xmlns:a16="http://schemas.microsoft.com/office/drawing/2014/main" id="{389984AE-5F3B-44B8-96B8-277B7B638466}"/>
              </a:ext>
            </a:extLst>
          </p:cNvPr>
          <p:cNvSpPr>
            <a:spLocks noGrp="1"/>
          </p:cNvSpPr>
          <p:nvPr>
            <p:ph idx="1"/>
          </p:nvPr>
        </p:nvSpPr>
        <p:spPr/>
        <p:txBody>
          <a:bodyPr>
            <a:noAutofit/>
          </a:bodyPr>
          <a:lstStyle/>
          <a:p>
            <a:pPr marL="0" indent="0">
              <a:buNone/>
            </a:pPr>
            <a:r>
              <a:rPr lang="en-US" sz="2400" dirty="0"/>
              <a:t>Control groups you mentioned:</a:t>
            </a:r>
          </a:p>
          <a:p>
            <a:r>
              <a:rPr lang="en-US" sz="2400" dirty="0"/>
              <a:t>Use the 20 or so finalist cities as control groups.</a:t>
            </a:r>
          </a:p>
          <a:p>
            <a:pPr marL="749808" lvl="1" indent="-457200"/>
            <a:r>
              <a:rPr lang="en-US" sz="2200" dirty="0"/>
              <a:t>Pro: increases statistical power by smoothing out more noise in the data</a:t>
            </a:r>
          </a:p>
          <a:p>
            <a:pPr marL="749808" lvl="1" indent="-457200"/>
            <a:r>
              <a:rPr lang="en-US" sz="2200" dirty="0"/>
              <a:t>Pro: having more possible control groups essentially allows you to construct a control group that better matches pre-trends.</a:t>
            </a:r>
          </a:p>
          <a:p>
            <a:pPr marL="932688" lvl="2" indent="-457200"/>
            <a:r>
              <a:rPr lang="en-US" sz="1800" dirty="0"/>
              <a:t>This makes the parallel trends assumption more likely to hold, but again there is no way to test if it holds or guarantee that it holds.</a:t>
            </a:r>
          </a:p>
          <a:p>
            <a:pPr marL="749808" lvl="1" indent="-457200"/>
            <a:r>
              <a:rPr lang="en-US" sz="2200" dirty="0"/>
              <a:t>Con: If we think that the winner is much different in terms of productivity trends than these finalists, the it’s less likely that the parallel trends assumption holds.</a:t>
            </a:r>
          </a:p>
          <a:p>
            <a:pPr marL="292608" lvl="1" indent="0">
              <a:buNone/>
            </a:pPr>
            <a:r>
              <a:rPr lang="en-US" sz="2200" dirty="0"/>
              <a:t>(Note that it is also possible to try both control groups, or add the Long Island control group in with these other 20 or so control cities.)</a:t>
            </a:r>
          </a:p>
        </p:txBody>
      </p:sp>
    </p:spTree>
    <p:extLst>
      <p:ext uri="{BB962C8B-B14F-4D97-AF65-F5344CB8AC3E}">
        <p14:creationId xmlns:p14="http://schemas.microsoft.com/office/powerpoint/2010/main" val="2159023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F213A-9B97-453C-AFB0-A11B4027B895}"/>
              </a:ext>
            </a:extLst>
          </p:cNvPr>
          <p:cNvSpPr>
            <a:spLocks noGrp="1"/>
          </p:cNvSpPr>
          <p:nvPr>
            <p:ph type="title"/>
          </p:nvPr>
        </p:nvSpPr>
        <p:spPr/>
        <p:txBody>
          <a:bodyPr/>
          <a:lstStyle/>
          <a:p>
            <a:r>
              <a:rPr lang="en-US" dirty="0"/>
              <a:t>Synthetic Control Introduction</a:t>
            </a:r>
          </a:p>
        </p:txBody>
      </p:sp>
      <p:sp>
        <p:nvSpPr>
          <p:cNvPr id="3" name="Content Placeholder 2">
            <a:extLst>
              <a:ext uri="{FF2B5EF4-FFF2-40B4-BE49-F238E27FC236}">
                <a16:creationId xmlns:a16="http://schemas.microsoft.com/office/drawing/2014/main" id="{F30D3B92-0150-4FEE-BF47-13AEE128A0C9}"/>
              </a:ext>
            </a:extLst>
          </p:cNvPr>
          <p:cNvSpPr>
            <a:spLocks noGrp="1"/>
          </p:cNvSpPr>
          <p:nvPr>
            <p:ph idx="1"/>
          </p:nvPr>
        </p:nvSpPr>
        <p:spPr/>
        <p:txBody>
          <a:bodyPr/>
          <a:lstStyle/>
          <a:p>
            <a:r>
              <a:rPr lang="en-US" dirty="0"/>
              <a:t>A popular technique to make a better control group in a difference-in-differences study is “synthetic control”.</a:t>
            </a:r>
          </a:p>
          <a:p>
            <a:r>
              <a:rPr lang="en-US" dirty="0"/>
              <a:t>The idea is to create a control group from a set of possible control groups.</a:t>
            </a:r>
          </a:p>
          <a:p>
            <a:r>
              <a:rPr lang="en-US" dirty="0"/>
              <a:t>The control group you make is a weighted combination of the other control groups, with the weights selected such that the control group best matches the treated group in pre-trends.</a:t>
            </a:r>
          </a:p>
          <a:p>
            <a:r>
              <a:rPr lang="en-US" dirty="0"/>
              <a:t>So, if the treated metro area is DC, then synthetic control creates a “synthetic DC” which matches actual DC in the pre-period, but is instead made up of a combination of control cities.</a:t>
            </a:r>
          </a:p>
        </p:txBody>
      </p:sp>
    </p:spTree>
    <p:extLst>
      <p:ext uri="{BB962C8B-B14F-4D97-AF65-F5344CB8AC3E}">
        <p14:creationId xmlns:p14="http://schemas.microsoft.com/office/powerpoint/2010/main" val="1225774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DA075-B905-4656-9CF0-EB7664FFE0BE}"/>
              </a:ext>
            </a:extLst>
          </p:cNvPr>
          <p:cNvSpPr>
            <a:spLocks noGrp="1"/>
          </p:cNvSpPr>
          <p:nvPr>
            <p:ph type="title"/>
          </p:nvPr>
        </p:nvSpPr>
        <p:spPr/>
        <p:txBody>
          <a:bodyPr/>
          <a:lstStyle/>
          <a:p>
            <a:r>
              <a:rPr lang="en-US" dirty="0"/>
              <a:t>Example of a Synthetic Control Study</a:t>
            </a:r>
          </a:p>
        </p:txBody>
      </p:sp>
      <p:sp>
        <p:nvSpPr>
          <p:cNvPr id="3" name="Content Placeholder 2">
            <a:extLst>
              <a:ext uri="{FF2B5EF4-FFF2-40B4-BE49-F238E27FC236}">
                <a16:creationId xmlns:a16="http://schemas.microsoft.com/office/drawing/2014/main" id="{E7225412-A999-42E6-A6C5-698E7D51F451}"/>
              </a:ext>
            </a:extLst>
          </p:cNvPr>
          <p:cNvSpPr>
            <a:spLocks noGrp="1"/>
          </p:cNvSpPr>
          <p:nvPr>
            <p:ph idx="1"/>
          </p:nvPr>
        </p:nvSpPr>
        <p:spPr/>
        <p:txBody>
          <a:bodyPr/>
          <a:lstStyle/>
          <a:p>
            <a:r>
              <a:rPr lang="en-US" dirty="0"/>
              <a:t>Here is an example. You’ll find that synthetic control is easier to understand when you see it in a figure.</a:t>
            </a:r>
          </a:p>
          <a:p>
            <a:r>
              <a:rPr lang="en-US" dirty="0"/>
              <a:t>In a 2017 paper in Regional Science and Urban Economics, Castillo et al. study the effects of a tourism development campaign in the Argentinian province of Salta.</a:t>
            </a:r>
          </a:p>
          <a:p>
            <a:r>
              <a:rPr lang="en-US" dirty="0"/>
              <a:t>They compare Salta pre and post the tourism campaign to a “synthetic Salta” which is made up of a combination of other provinces that didn’t get the tourism campaign.</a:t>
            </a:r>
          </a:p>
        </p:txBody>
      </p:sp>
    </p:spTree>
    <p:extLst>
      <p:ext uri="{BB962C8B-B14F-4D97-AF65-F5344CB8AC3E}">
        <p14:creationId xmlns:p14="http://schemas.microsoft.com/office/powerpoint/2010/main" val="14432840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7F118F-CE63-4070-9E38-A17E02C6357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2C7E2B2-0E84-439C-A20D-0E90FFB7A09D}"/>
              </a:ext>
            </a:extLst>
          </p:cNvPr>
          <p:cNvPicPr>
            <a:picLocks noChangeAspect="1"/>
          </p:cNvPicPr>
          <p:nvPr/>
        </p:nvPicPr>
        <p:blipFill>
          <a:blip r:embed="rId2"/>
          <a:stretch>
            <a:fillRect/>
          </a:stretch>
        </p:blipFill>
        <p:spPr>
          <a:xfrm>
            <a:off x="345954" y="1845734"/>
            <a:ext cx="11331141" cy="4286312"/>
          </a:xfrm>
          <a:prstGeom prst="rect">
            <a:avLst/>
          </a:prstGeom>
        </p:spPr>
      </p:pic>
      <p:sp>
        <p:nvSpPr>
          <p:cNvPr id="6" name="TextBox 5">
            <a:extLst>
              <a:ext uri="{FF2B5EF4-FFF2-40B4-BE49-F238E27FC236}">
                <a16:creationId xmlns:a16="http://schemas.microsoft.com/office/drawing/2014/main" id="{253BDE03-C1C3-4372-A100-7C4D8981F7DE}"/>
              </a:ext>
            </a:extLst>
          </p:cNvPr>
          <p:cNvSpPr txBox="1"/>
          <p:nvPr/>
        </p:nvSpPr>
        <p:spPr>
          <a:xfrm>
            <a:off x="1097280" y="292963"/>
            <a:ext cx="10058400" cy="1477328"/>
          </a:xfrm>
          <a:prstGeom prst="rect">
            <a:avLst/>
          </a:prstGeom>
          <a:noFill/>
        </p:spPr>
        <p:txBody>
          <a:bodyPr wrap="square" rtlCol="0">
            <a:spAutoFit/>
          </a:bodyPr>
          <a:lstStyle/>
          <a:p>
            <a:r>
              <a:rPr lang="en-US" dirty="0"/>
              <a:t>Y-axis = employment in the tourism sector (outcome variable)</a:t>
            </a:r>
          </a:p>
          <a:p>
            <a:r>
              <a:rPr lang="en-US" dirty="0"/>
              <a:t>Left of the dashed vertical line = pre-period</a:t>
            </a:r>
          </a:p>
          <a:p>
            <a:r>
              <a:rPr lang="en-US" dirty="0"/>
              <a:t>“Synthetic Salta” (dashed series) is a combination of control provinces that best matches the pre-trend of Salta, which you can visually see.</a:t>
            </a:r>
          </a:p>
          <a:p>
            <a:r>
              <a:rPr lang="en-US" dirty="0"/>
              <a:t>You can see the treatment effect as the divergence in the post-period</a:t>
            </a:r>
          </a:p>
        </p:txBody>
      </p:sp>
    </p:spTree>
    <p:extLst>
      <p:ext uri="{BB962C8B-B14F-4D97-AF65-F5344CB8AC3E}">
        <p14:creationId xmlns:p14="http://schemas.microsoft.com/office/powerpoint/2010/main" val="223965608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4938</TotalTime>
  <Words>2171</Words>
  <Application>Microsoft Office PowerPoint</Application>
  <PresentationFormat>Widescreen</PresentationFormat>
  <Paragraphs>143</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Calibri</vt:lpstr>
      <vt:lpstr>Calibri Light</vt:lpstr>
      <vt:lpstr>URWPalladioL-Bold</vt:lpstr>
      <vt:lpstr>URWPalladioL-Roma</vt:lpstr>
      <vt:lpstr>URWPalladioL-Roma-Slant_167</vt:lpstr>
      <vt:lpstr>Retrospect</vt:lpstr>
      <vt:lpstr>The Economics of Crime</vt:lpstr>
      <vt:lpstr>Announcements</vt:lpstr>
      <vt:lpstr>Discussion of Amazon HQ2 Activities</vt:lpstr>
      <vt:lpstr>Discussion of Amazon HQ2 Activities</vt:lpstr>
      <vt:lpstr>Discussion of Amazon HQ2 Activities</vt:lpstr>
      <vt:lpstr>Discussion of Amazon HQ2 Activities</vt:lpstr>
      <vt:lpstr>Synthetic Control Introduction</vt:lpstr>
      <vt:lpstr>Example of a Synthetic Control Study</vt:lpstr>
      <vt:lpstr>PowerPoint Presentation</vt:lpstr>
      <vt:lpstr>PowerPoint Presentation</vt:lpstr>
      <vt:lpstr>Discussion of Amazon HQ2 Activities</vt:lpstr>
      <vt:lpstr>Discussion of Amazon HQ2 Activities</vt:lpstr>
      <vt:lpstr>Announcements</vt:lpstr>
      <vt:lpstr>Announcements</vt:lpstr>
      <vt:lpstr>Announcements</vt:lpstr>
      <vt:lpstr>Announcements</vt:lpstr>
      <vt:lpstr>Issues: Endogeneity</vt:lpstr>
      <vt:lpstr>Issues: Endogeneity</vt:lpstr>
      <vt:lpstr>Issues: Endogeneity</vt:lpstr>
      <vt:lpstr>Issues: Endogeneity</vt:lpstr>
      <vt:lpstr>Ideal Fix: Randomization</vt:lpstr>
      <vt:lpstr>Empirical studies on how police affect crime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Economics of Crime</dc:title>
  <dc:creator>Button, Patrick J</dc:creator>
  <cp:lastModifiedBy>Button, Patrick J</cp:lastModifiedBy>
  <cp:revision>96</cp:revision>
  <dcterms:created xsi:type="dcterms:W3CDTF">2015-11-21T16:49:21Z</dcterms:created>
  <dcterms:modified xsi:type="dcterms:W3CDTF">2020-10-07T18:53:46Z</dcterms:modified>
</cp:coreProperties>
</file>