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png" ContentType="image/png"/>
  <Override PartName="/ppt/media/image2.wmf" ContentType="image/x-wmf"/>
  <Override PartName="/ppt/media/image3.jpeg" ContentType="image/jpeg"/>
  <Override PartName="/ppt/media/image5.png" ContentType="image/png"/>
  <Override PartName="/ppt/media/image4.jpeg" ContentType="image/jpeg"/>
  <Override PartName="/ppt/media/image6.png" ContentType="image/png"/>
  <Override PartName="/ppt/_rels/presentation.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19.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14.xml.rels" ContentType="application/vnd.openxmlformats-package.relationships+xml"/>
  <Override PartName="/ppt/slideLayouts/_rels/slideLayout3.xml.rels" ContentType="application/vnd.openxmlformats-package.relationships+xml"/>
  <Override PartName="/ppt/slideLayouts/_rels/slideLayout24.xml.rels" ContentType="application/vnd.openxmlformats-package.relationships+xml"/>
  <Override PartName="/ppt/slideLayouts/_rels/slideLayout1.xml.rels" ContentType="application/vnd.openxmlformats-package.relationships+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17.xml" ContentType="application/vnd.openxmlformats-officedocument.presentationml.slideLayout+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_rels/slide37.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28.xml.rels" ContentType="application/vnd.openxmlformats-package.relationships+xml"/>
  <Override PartName="/ppt/slides/_rels/slide30.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5.xml.rels" ContentType="application/vnd.openxmlformats-package.relationships+xml"/>
  <Override PartName="/ppt/slides/_rels/slide22.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2.xml.rels" ContentType="application/vnd.openxmlformats-package.relationships+xml"/>
  <Override PartName="/ppt/slides/_rels/slide1.xml.rels" ContentType="application/vnd.openxmlformats-package.relationships+xml"/>
  <Override PartName="/ppt/slides/slide26.xml" ContentType="application/vnd.openxmlformats-officedocument.presentationml.slide+xml"/>
  <Override PartName="/ppt/slides/slide27.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Slides/_rels/notesSlide1.xml.rels" ContentType="application/vnd.openxmlformats-package.relationships+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3800" spc="-1" strike="noStrike">
                <a:solidFill>
                  <a:srgbClr val="000000"/>
                </a:solidFill>
                <a:latin typeface="Calibri"/>
              </a:rPr>
              <a:t>Click to move the slide</a:t>
            </a:r>
            <a:endParaRPr b="0" lang="en-US" sz="3800" spc="-1" strike="noStrike">
              <a:solidFill>
                <a:srgbClr val="000000"/>
              </a:solidFill>
              <a:latin typeface="Calibri"/>
            </a:endParaRPr>
          </a:p>
        </p:txBody>
      </p:sp>
      <p:sp>
        <p:nvSpPr>
          <p:cNvPr id="8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84"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85" name="PlaceHolder 4"/>
          <p:cNvSpPr>
            <a:spLocks noGrp="1"/>
          </p:cNvSpPr>
          <p:nvPr>
            <p:ph type="dt" idx="5"/>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6" name="PlaceHolder 5"/>
          <p:cNvSpPr>
            <a:spLocks noGrp="1"/>
          </p:cNvSpPr>
          <p:nvPr>
            <p:ph type="ftr" idx="6"/>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7" name="PlaceHolder 6"/>
          <p:cNvSpPr>
            <a:spLocks noGrp="1"/>
          </p:cNvSpPr>
          <p:nvPr>
            <p:ph type="sldNum" idx="7"/>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C5EE5453-4E70-47BE-A770-570077C282EC}"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sldImg"/>
          </p:nvPr>
        </p:nvSpPr>
        <p:spPr>
          <a:xfrm>
            <a:off x="685800" y="1143000"/>
            <a:ext cx="5486040" cy="3085920"/>
          </a:xfrm>
          <a:prstGeom prst="rect">
            <a:avLst/>
          </a:prstGeom>
          <a:ln w="0">
            <a:noFill/>
          </a:ln>
        </p:spPr>
      </p:sp>
      <p:sp>
        <p:nvSpPr>
          <p:cNvPr id="154"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155" name="PlaceHolder 3"/>
          <p:cNvSpPr>
            <a:spLocks noGrp="1"/>
          </p:cNvSpPr>
          <p:nvPr>
            <p:ph type="sldNum" idx="8"/>
          </p:nvPr>
        </p:nvSpPr>
        <p:spPr>
          <a:xfrm>
            <a:off x="3884760" y="8685360"/>
            <a:ext cx="2971440" cy="458280"/>
          </a:xfrm>
          <a:prstGeom prst="rect">
            <a:avLst/>
          </a:prstGeom>
          <a:noFill/>
          <a:ln w="0">
            <a:noFill/>
          </a:ln>
        </p:spPr>
        <p:txBody>
          <a:bodyPr numCol="1" spcCol="0" anchor="b">
            <a:noAutofit/>
          </a:bodyPr>
          <a:lstStyle>
            <a:lvl1pPr indent="0" algn="r">
              <a:lnSpc>
                <a:spcPct val="100000"/>
              </a:lnSpc>
              <a:buNone/>
              <a:defRPr b="0" lang="en-US" sz="1200" spc="-1" strike="noStrike">
                <a:solidFill>
                  <a:srgbClr val="000000"/>
                </a:solidFill>
                <a:latin typeface="Calibri"/>
              </a:defRPr>
            </a:lvl1pPr>
          </a:lstStyle>
          <a:p>
            <a:pPr indent="0" algn="r">
              <a:lnSpc>
                <a:spcPct val="100000"/>
              </a:lnSpc>
              <a:buNone/>
            </a:pPr>
            <a:fld id="{F83F313B-6A03-45F0-A9CD-1ABEAD0A2B04}" type="slidenum">
              <a:rPr b="0" lang="en-US" sz="1200" spc="-1" strike="noStrike">
                <a:solidFill>
                  <a:srgbClr val="000000"/>
                </a:solidFill>
                <a:latin typeface="Calibri"/>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1"/>
          </p:nvPr>
        </p:nvSpPr>
        <p:spPr/>
        <p:txBody>
          <a:bodyPr/>
          <a:p>
            <a:fld id="{8ABD53BD-0D65-440D-995B-99930A4FD8E0}"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1"/>
          </p:nvPr>
        </p:nvSpPr>
        <p:spPr/>
        <p:txBody>
          <a:bodyPr/>
          <a:p>
            <a:fld id="{01C79BFA-331E-464B-A8DF-F7E5A13B9C4A}"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1"/>
          </p:nvPr>
        </p:nvSpPr>
        <p:spPr/>
        <p:txBody>
          <a:bodyPr/>
          <a:p>
            <a:fld id="{E0D3EA59-DDC0-40F0-A54F-105A59221EE7}"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1"/>
          </p:nvPr>
        </p:nvSpPr>
        <p:spPr/>
        <p:txBody>
          <a:bodyPr/>
          <a:p>
            <a:fld id="{D0F47669-D74A-48DA-BCC8-3FAE8AF8C6C0}"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3"/>
          </p:nvPr>
        </p:nvSpPr>
        <p:spPr/>
        <p:txBody>
          <a:bodyPr/>
          <a:p>
            <a:fld id="{E1E883D5-163A-4E08-A049-A34BF08C151B}"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3"/>
          </p:nvPr>
        </p:nvSpPr>
        <p:spPr/>
        <p:txBody>
          <a:bodyPr/>
          <a:p>
            <a:fld id="{795E3165-1D75-40EB-BEB9-72E5501ADCD0}"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3"/>
          </p:nvPr>
        </p:nvSpPr>
        <p:spPr/>
        <p:txBody>
          <a:bodyPr/>
          <a:p>
            <a:fld id="{85A0DDF1-E649-4166-8FD8-78C97DD77492}"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3"/>
          </p:nvPr>
        </p:nvSpPr>
        <p:spPr/>
        <p:txBody>
          <a:bodyPr/>
          <a:p>
            <a:fld id="{C24B65B6-ABBD-42DD-9ABA-EC4A42343893}"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3"/>
          </p:nvPr>
        </p:nvSpPr>
        <p:spPr/>
        <p:txBody>
          <a:bodyPr/>
          <a:p>
            <a:fld id="{432FEB07-0BA8-4433-8131-B0CC41F7F49C}"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3"/>
          </p:nvPr>
        </p:nvSpPr>
        <p:spPr/>
        <p:txBody>
          <a:bodyPr/>
          <a:p>
            <a:fld id="{C7599E0C-33BC-4515-8712-DAC1F3099CD2}"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C3E650F9-8A18-4284-A76F-886C92149817}"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1"/>
          </p:nvPr>
        </p:nvSpPr>
        <p:spPr/>
        <p:txBody>
          <a:bodyPr/>
          <a:p>
            <a:fld id="{E450F909-5354-41F3-A7FB-9B58CEE07CED}"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313414DE-EEB9-4697-9909-E97317B9E27A}"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3F792BC3-B27F-455F-B51B-E9535485DA4F}"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3"/>
          </p:nvPr>
        </p:nvSpPr>
        <p:spPr/>
        <p:txBody>
          <a:bodyPr/>
          <a:p>
            <a:fld id="{443A2153-25BB-4715-8233-1F60B4C6EFB6}"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3"/>
          </p:nvPr>
        </p:nvSpPr>
        <p:spPr/>
        <p:txBody>
          <a:bodyPr/>
          <a:p>
            <a:fld id="{8708E740-E1F1-4A87-8E7D-447692499916}"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3"/>
          </p:nvPr>
        </p:nvSpPr>
        <p:spPr/>
        <p:txBody>
          <a:bodyPr/>
          <a:p>
            <a:fld id="{41A1C3EA-64CE-4AA9-A7DA-9C08E13B8F07}"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1"/>
          </p:nvPr>
        </p:nvSpPr>
        <p:spPr/>
        <p:txBody>
          <a:bodyPr/>
          <a:p>
            <a:fld id="{439CC452-1D7A-431C-A815-2E1BA8224B66}"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1"/>
          </p:nvPr>
        </p:nvSpPr>
        <p:spPr/>
        <p:txBody>
          <a:bodyPr/>
          <a:p>
            <a:fld id="{0D66DDFA-1CC1-4AD6-BC5C-FF3CE120E541}"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1"/>
          </p:nvPr>
        </p:nvSpPr>
        <p:spPr/>
        <p:txBody>
          <a:bodyPr/>
          <a:p>
            <a:fld id="{6AAFC067-5E5E-4997-B0D9-B3F3F942B898}"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1"/>
          </p:nvPr>
        </p:nvSpPr>
        <p:spPr/>
        <p:txBody>
          <a:bodyPr/>
          <a:p>
            <a:fld id="{BF51D4B1-1C7C-45B7-9AA5-722A49114BA1}"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13F20D68-A3EC-445E-AF5E-73CCF59AB6A0}"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C8ADFD0C-F08E-4029-9A2A-55ABF3AECB9B}"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82A0BE8B-C3DB-47EF-930D-F798DA02D743}"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wm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image" Target="../media/image2.wmf"/><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Picture 6" descr=""/>
          <p:cNvPicPr/>
          <p:nvPr/>
        </p:nvPicPr>
        <p:blipFill>
          <a:blip r:embed="rId3"/>
          <a:stretch/>
        </p:blipFill>
        <p:spPr>
          <a:xfrm>
            <a:off x="909720" y="6218280"/>
            <a:ext cx="1296720" cy="375840"/>
          </a:xfrm>
          <a:prstGeom prst="rect">
            <a:avLst/>
          </a:prstGeom>
          <a:ln w="0">
            <a:noFill/>
          </a:ln>
        </p:spPr>
      </p:pic>
      <p:sp>
        <p:nvSpPr>
          <p:cNvPr id="1" name="PlaceHolder 1"/>
          <p:cNvSpPr>
            <a:spLocks noGrp="1"/>
          </p:cNvSpPr>
          <p:nvPr>
            <p:ph type="sldNum" idx="1"/>
          </p:nvPr>
        </p:nvSpPr>
        <p:spPr>
          <a:xfrm>
            <a:off x="10415520" y="6356520"/>
            <a:ext cx="937800" cy="364680"/>
          </a:xfrm>
          <a:prstGeom prst="rect">
            <a:avLst/>
          </a:prstGeom>
          <a:noFill/>
          <a:ln w="0">
            <a:noFill/>
          </a:ln>
        </p:spPr>
        <p:txBody>
          <a:bodyPr numCol="1" spcCol="0" anchor="ctr">
            <a:noAutofit/>
          </a:bodyPr>
          <a:lstStyle>
            <a:lvl1pPr indent="0" algn="r">
              <a:lnSpc>
                <a:spcPct val="100000"/>
              </a:lnSpc>
              <a:buNone/>
              <a:defRPr b="0" lang="en-US" sz="1000" spc="-1" strike="noStrike">
                <a:solidFill>
                  <a:srgbClr val="ffffff"/>
                </a:solidFill>
                <a:latin typeface="Century Gothic"/>
              </a:defRPr>
            </a:lvl1pPr>
          </a:lstStyle>
          <a:p>
            <a:pPr indent="0" algn="r">
              <a:lnSpc>
                <a:spcPct val="100000"/>
              </a:lnSpc>
              <a:buNone/>
            </a:pPr>
            <a:fld id="{8D69CCD0-3CD2-48F3-82AF-114EE4607EC9}" type="slidenum">
              <a:rPr b="0" lang="en-US" sz="1000" spc="-1" strike="noStrike">
                <a:solidFill>
                  <a:srgbClr val="ffffff"/>
                </a:solidFill>
                <a:latin typeface="Century Gothic"/>
              </a:rPr>
              <a:t>&lt;number&gt;</a:t>
            </a:fld>
            <a:endParaRPr b="0" lang="en-US" sz="1000" spc="-1" strike="noStrike">
              <a:solidFill>
                <a:srgbClr val="000000"/>
              </a:solidFill>
              <a:latin typeface="Times New Roman"/>
            </a:endParaRPr>
          </a:p>
        </p:txBody>
      </p:sp>
      <p:sp>
        <p:nvSpPr>
          <p:cNvPr id="2" name="PlaceHolder 2"/>
          <p:cNvSpPr>
            <a:spLocks noGrp="1"/>
          </p:cNvSpPr>
          <p:nvPr>
            <p:ph type="ftr" idx="2"/>
          </p:nvPr>
        </p:nvSpPr>
        <p:spPr>
          <a:xfrm>
            <a:off x="2313000" y="6356520"/>
            <a:ext cx="737028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3"/>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3800" spc="-1" strike="noStrike">
                <a:solidFill>
                  <a:srgbClr val="000000"/>
                </a:solidFill>
                <a:latin typeface="Calibri"/>
              </a:rPr>
              <a:t>Click to edit the title text format</a:t>
            </a:r>
            <a:endParaRPr b="0" lang="en-US" sz="3800" spc="-1" strike="noStrike">
              <a:solidFill>
                <a:srgbClr val="000000"/>
              </a:solidFill>
              <a:latin typeface="Calibri"/>
            </a:endParaRPr>
          </a:p>
        </p:txBody>
      </p:sp>
      <p:sp>
        <p:nvSpPr>
          <p:cNvPr id="4" name="PlaceHolder 4"/>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404040"/>
                </a:solidFill>
                <a:latin typeface="Century Gothic"/>
              </a:rPr>
              <a:t>Click to edit the outline text format</a:t>
            </a:r>
            <a:endParaRPr b="0" lang="en-US" sz="2800" spc="-1" strike="noStrike">
              <a:solidFill>
                <a:srgbClr val="404040"/>
              </a:solidFill>
              <a:latin typeface="Century Gothic"/>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404040"/>
                </a:solidFill>
                <a:latin typeface="Century Gothic"/>
              </a:rPr>
              <a:t>Second Outline Level</a:t>
            </a:r>
            <a:endParaRPr b="0" lang="en-US" sz="2000" spc="-1" strike="noStrike">
              <a:solidFill>
                <a:srgbClr val="404040"/>
              </a:solidFill>
              <a:latin typeface="Century Gothic"/>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404040"/>
                </a:solidFill>
                <a:latin typeface="Century Gothic"/>
              </a:rPr>
              <a:t>Third Outline Level</a:t>
            </a:r>
            <a:endParaRPr b="0" lang="en-US" sz="1800" spc="-1" strike="noStrike">
              <a:solidFill>
                <a:srgbClr val="404040"/>
              </a:solidFill>
              <a:latin typeface="Century Gothic"/>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404040"/>
                </a:solidFill>
                <a:latin typeface="Century Gothic"/>
              </a:rPr>
              <a:t>Fourth Outline Level</a:t>
            </a:r>
            <a:endParaRPr b="0" lang="en-US" sz="1800" spc="-1" strike="noStrike">
              <a:solidFill>
                <a:srgbClr val="404040"/>
              </a:solidFill>
              <a:latin typeface="Century Gothic"/>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Fifth Outline Level</a:t>
            </a:r>
            <a:endParaRPr b="0" lang="en-US" sz="2000" spc="-1" strike="noStrike">
              <a:solidFill>
                <a:srgbClr val="404040"/>
              </a:solidFill>
              <a:latin typeface="Century Gothic"/>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Sixth Outline Level</a:t>
            </a:r>
            <a:endParaRPr b="0" lang="en-US" sz="2000" spc="-1" strike="noStrike">
              <a:solidFill>
                <a:srgbClr val="404040"/>
              </a:solidFill>
              <a:latin typeface="Century Gothic"/>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Seventh Outline Level</a:t>
            </a:r>
            <a:endParaRPr b="0" lang="en-US" sz="2000" spc="-1" strike="noStrike">
              <a:solidFill>
                <a:srgbClr val="404040"/>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41" name="Picture 6" descr=""/>
          <p:cNvPicPr/>
          <p:nvPr/>
        </p:nvPicPr>
        <p:blipFill>
          <a:blip r:embed="rId3"/>
          <a:stretch/>
        </p:blipFill>
        <p:spPr>
          <a:xfrm>
            <a:off x="909720" y="6218280"/>
            <a:ext cx="1296720" cy="375840"/>
          </a:xfrm>
          <a:prstGeom prst="rect">
            <a:avLst/>
          </a:prstGeom>
          <a:ln w="0">
            <a:noFill/>
          </a:ln>
        </p:spPr>
      </p:pic>
      <p:sp>
        <p:nvSpPr>
          <p:cNvPr id="42"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Click to edit Master title style</a:t>
            </a:r>
            <a:endParaRPr b="0" lang="en-US" sz="3800" spc="-1" strike="noStrike">
              <a:solidFill>
                <a:srgbClr val="000000"/>
              </a:solidFill>
              <a:latin typeface="Calibri"/>
            </a:endParaRPr>
          </a:p>
        </p:txBody>
      </p:sp>
      <p:sp>
        <p:nvSpPr>
          <p:cNvPr id="43" name="PlaceHolder 2"/>
          <p:cNvSpPr>
            <a:spLocks noGrp="1"/>
          </p:cNvSpPr>
          <p:nvPr>
            <p:ph type="body"/>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Click to edit Master text styles</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Second level</a:t>
            </a:r>
            <a:endParaRPr b="0" lang="en-US" sz="2000" spc="-1" strike="noStrike">
              <a:solidFill>
                <a:srgbClr val="404040"/>
              </a:solidFill>
              <a:latin typeface="Century Gothic"/>
            </a:endParaRPr>
          </a:p>
          <a:p>
            <a:pPr lvl="2" marL="1143000" indent="-228600">
              <a:lnSpc>
                <a:spcPct val="90000"/>
              </a:lnSpc>
              <a:spcBef>
                <a:spcPts val="499"/>
              </a:spcBef>
              <a:buClr>
                <a:srgbClr val="404040"/>
              </a:buClr>
              <a:buFont typeface="Arial"/>
              <a:buChar char="•"/>
            </a:pPr>
            <a:r>
              <a:rPr b="0" lang="en-US" sz="1800" spc="-1" strike="noStrike">
                <a:solidFill>
                  <a:srgbClr val="404040"/>
                </a:solidFill>
                <a:latin typeface="Century Gothic"/>
              </a:rPr>
              <a:t>Third level</a:t>
            </a:r>
            <a:endParaRPr b="0" lang="en-US" sz="1800" spc="-1" strike="noStrike">
              <a:solidFill>
                <a:srgbClr val="404040"/>
              </a:solidFill>
              <a:latin typeface="Century Gothic"/>
            </a:endParaRPr>
          </a:p>
          <a:p>
            <a:pPr lvl="3" marL="1600200" indent="-228600">
              <a:lnSpc>
                <a:spcPct val="90000"/>
              </a:lnSpc>
              <a:spcBef>
                <a:spcPts val="499"/>
              </a:spcBef>
              <a:buClr>
                <a:srgbClr val="404040"/>
              </a:buClr>
              <a:buFont typeface="Arial"/>
              <a:buChar char="•"/>
            </a:pPr>
            <a:r>
              <a:rPr b="0" lang="en-US" sz="1600" spc="-1" strike="noStrike">
                <a:solidFill>
                  <a:srgbClr val="404040"/>
                </a:solidFill>
                <a:latin typeface="Century Gothic"/>
              </a:rPr>
              <a:t>Fourth level</a:t>
            </a:r>
            <a:endParaRPr b="0" lang="en-US" sz="1600" spc="-1" strike="noStrike">
              <a:solidFill>
                <a:srgbClr val="404040"/>
              </a:solidFill>
              <a:latin typeface="Century Gothic"/>
            </a:endParaRPr>
          </a:p>
          <a:p>
            <a:pPr lvl="4" marL="2057400" indent="-228600">
              <a:lnSpc>
                <a:spcPct val="90000"/>
              </a:lnSpc>
              <a:spcBef>
                <a:spcPts val="499"/>
              </a:spcBef>
              <a:buClr>
                <a:srgbClr val="404040"/>
              </a:buClr>
              <a:buFont typeface="Arial"/>
              <a:buChar char="•"/>
            </a:pPr>
            <a:r>
              <a:rPr b="0" lang="en-US" sz="1600" spc="-1" strike="noStrike">
                <a:solidFill>
                  <a:srgbClr val="404040"/>
                </a:solidFill>
                <a:latin typeface="Century Gothic"/>
              </a:rPr>
              <a:t>Fifth level</a:t>
            </a:r>
            <a:endParaRPr b="0" lang="en-US" sz="1600" spc="-1" strike="noStrike">
              <a:solidFill>
                <a:srgbClr val="404040"/>
              </a:solidFill>
              <a:latin typeface="Century Gothic"/>
            </a:endParaRPr>
          </a:p>
        </p:txBody>
      </p:sp>
      <p:sp>
        <p:nvSpPr>
          <p:cNvPr id="44" name="PlaceHolder 3"/>
          <p:cNvSpPr>
            <a:spLocks noGrp="1"/>
          </p:cNvSpPr>
          <p:nvPr>
            <p:ph type="sldNum" idx="3"/>
          </p:nvPr>
        </p:nvSpPr>
        <p:spPr>
          <a:xfrm>
            <a:off x="10415520" y="6356520"/>
            <a:ext cx="937800" cy="364680"/>
          </a:xfrm>
          <a:prstGeom prst="rect">
            <a:avLst/>
          </a:prstGeom>
          <a:noFill/>
          <a:ln w="0">
            <a:noFill/>
          </a:ln>
        </p:spPr>
        <p:txBody>
          <a:bodyPr numCol="1" spcCol="0" anchor="ctr">
            <a:noAutofit/>
          </a:bodyPr>
          <a:lstStyle>
            <a:lvl1pPr indent="0" algn="r">
              <a:lnSpc>
                <a:spcPct val="100000"/>
              </a:lnSpc>
              <a:buNone/>
              <a:defRPr b="0" lang="en-US" sz="1000" spc="-1" strike="noStrike">
                <a:solidFill>
                  <a:srgbClr val="ffffff"/>
                </a:solidFill>
                <a:latin typeface="Century Gothic"/>
              </a:defRPr>
            </a:lvl1pPr>
          </a:lstStyle>
          <a:p>
            <a:pPr indent="0" algn="r">
              <a:lnSpc>
                <a:spcPct val="100000"/>
              </a:lnSpc>
              <a:buNone/>
            </a:pPr>
            <a:fld id="{2A08A4C8-6763-4185-92FD-33A8EF0BDC8E}" type="slidenum">
              <a:rPr b="0" lang="en-US" sz="1000" spc="-1" strike="noStrike">
                <a:solidFill>
                  <a:srgbClr val="ffffff"/>
                </a:solidFill>
                <a:latin typeface="Century Gothic"/>
              </a:rPr>
              <a:t>&lt;number&gt;</a:t>
            </a:fld>
            <a:endParaRPr b="0" lang="en-US" sz="1000" spc="-1" strike="noStrike">
              <a:solidFill>
                <a:srgbClr val="000000"/>
              </a:solidFill>
              <a:latin typeface="Times New Roman"/>
            </a:endParaRPr>
          </a:p>
        </p:txBody>
      </p:sp>
      <p:sp>
        <p:nvSpPr>
          <p:cNvPr id="45" name="PlaceHolder 4"/>
          <p:cNvSpPr>
            <a:spLocks noGrp="1"/>
          </p:cNvSpPr>
          <p:nvPr>
            <p:ph type="ftr" idx="4"/>
          </p:nvPr>
        </p:nvSpPr>
        <p:spPr>
          <a:xfrm>
            <a:off x="2313000" y="6356520"/>
            <a:ext cx="737028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8" name="Title 1"/>
          <p:cNvSpPr/>
          <p:nvPr/>
        </p:nvSpPr>
        <p:spPr>
          <a:xfrm>
            <a:off x="1164600" y="1768320"/>
            <a:ext cx="9770400" cy="2588760"/>
          </a:xfrm>
          <a:prstGeom prst="rect">
            <a:avLst/>
          </a:prstGeom>
          <a:noFill/>
          <a:ln w="0">
            <a:noFill/>
          </a:ln>
        </p:spPr>
        <p:style>
          <a:lnRef idx="0"/>
          <a:fillRef idx="0"/>
          <a:effectRef idx="0"/>
          <a:fontRef idx="minor"/>
        </p:style>
        <p:txBody>
          <a:bodyPr lIns="90000" rIns="90000" tIns="45000" bIns="45000" anchor="t">
            <a:noAutofit/>
          </a:bodyPr>
          <a:p>
            <a:pPr>
              <a:lnSpc>
                <a:spcPct val="90000"/>
              </a:lnSpc>
            </a:pPr>
            <a:r>
              <a:rPr b="1" lang="en-US" sz="4000" spc="-1" strike="noStrike" cap="all">
                <a:solidFill>
                  <a:srgbClr val="ffffff"/>
                </a:solidFill>
                <a:latin typeface="Century Gothic"/>
                <a:ea typeface="Century Gothic"/>
              </a:rPr>
              <a:t>Urban Economics</a:t>
            </a:r>
            <a:endParaRPr b="0" lang="en-US" sz="4000" spc="-1" strike="noStrike">
              <a:solidFill>
                <a:srgbClr val="000000"/>
              </a:solidFill>
              <a:latin typeface="Arial"/>
            </a:endParaRPr>
          </a:p>
          <a:p>
            <a:pPr>
              <a:lnSpc>
                <a:spcPct val="90000"/>
              </a:lnSpc>
            </a:pPr>
            <a:r>
              <a:rPr b="1" lang="en-US" sz="5400" spc="-1" strike="noStrike" cap="all">
                <a:solidFill>
                  <a:srgbClr val="ffffff"/>
                </a:solidFill>
                <a:latin typeface="Century Gothic"/>
                <a:ea typeface="Century Gothic"/>
              </a:rPr>
              <a:t>Introduction to Economic Development Incentives</a:t>
            </a:r>
            <a:endParaRPr b="0" lang="en-US" sz="5400" spc="-1" strike="noStrike">
              <a:solidFill>
                <a:srgbClr val="000000"/>
              </a:solidFill>
              <a:latin typeface="Arial"/>
            </a:endParaRPr>
          </a:p>
          <a:p>
            <a:pPr>
              <a:lnSpc>
                <a:spcPct val="90000"/>
              </a:lnSpc>
            </a:pPr>
            <a:r>
              <a:rPr b="1" lang="en-US" sz="4000" spc="-1" strike="noStrike" cap="all">
                <a:solidFill>
                  <a:srgbClr val="ffffff"/>
                </a:solidFill>
                <a:latin typeface="Century Gothic"/>
                <a:ea typeface="Century Gothic"/>
              </a:rPr>
              <a:t>Prof. HUSSAIN HADAH</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Examples: Job training subsidies</a:t>
            </a:r>
            <a:endParaRPr b="0" lang="en-US" sz="3800" spc="-1" strike="noStrike">
              <a:solidFill>
                <a:srgbClr val="000000"/>
              </a:solidFill>
              <a:latin typeface="Calibri"/>
            </a:endParaRPr>
          </a:p>
        </p:txBody>
      </p:sp>
      <p:sp>
        <p:nvSpPr>
          <p:cNvPr id="105"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212121"/>
              </a:buClr>
              <a:buFont typeface="Arial"/>
              <a:buChar char="•"/>
            </a:pPr>
            <a:r>
              <a:rPr b="1" lang="en-US" sz="2400" spc="-1" strike="noStrike">
                <a:solidFill>
                  <a:srgbClr val="212121"/>
                </a:solidFill>
                <a:latin typeface="Arial"/>
              </a:rPr>
              <a:t>H-1B Skills Training Grants </a:t>
            </a:r>
            <a:r>
              <a:rPr b="0" lang="en-US" sz="2400" spc="-1" strike="noStrike">
                <a:solidFill>
                  <a:srgbClr val="212121"/>
                </a:solidFill>
                <a:latin typeface="Arial"/>
              </a:rPr>
              <a:t>fund projects that provide training and related activities to workers to assist them in gaining the skills and competencies needed to obtain or upgrade employment in high-growth industries or economic sectors. These grants are supported by user fees paid by employers seeking high skilled foreign workers under the H-1B visa program. The goal of the training grants is to prepare Americans for high skill jobs, reducing the dependence on foreign labor. Funds are authorized by Section 414(c) of the American Competitiveness and Improvement Act of 1998 (ACWIA), as amended (29 USC 3224a).</a:t>
            </a:r>
            <a:endParaRPr b="0" lang="en-US" sz="2400" spc="-1" strike="noStrike">
              <a:solidFill>
                <a:srgbClr val="404040"/>
              </a:solidFill>
              <a:latin typeface="Century Gothic"/>
            </a:endParaRPr>
          </a:p>
          <a:p>
            <a:pPr marL="228600" indent="-228600">
              <a:lnSpc>
                <a:spcPct val="90000"/>
              </a:lnSpc>
              <a:spcBef>
                <a:spcPts val="1001"/>
              </a:spcBef>
              <a:buClr>
                <a:srgbClr val="212121"/>
              </a:buClr>
              <a:buFont typeface="Arial"/>
              <a:buChar char="•"/>
            </a:pPr>
            <a:r>
              <a:rPr b="0" lang="en-US" sz="2400" spc="-1" strike="noStrike">
                <a:solidFill>
                  <a:srgbClr val="212121"/>
                </a:solidFill>
                <a:latin typeface="Arial"/>
              </a:rPr>
              <a:t>Source: https://www.dol.gov/agencies/eta/skills-grants/h1-b-skills-training</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Property tax abatements</a:t>
            </a:r>
            <a:endParaRPr b="0" lang="en-US" sz="3800" spc="-1" strike="noStrike">
              <a:solidFill>
                <a:srgbClr val="000000"/>
              </a:solidFill>
              <a:latin typeface="Calibri"/>
            </a:endParaRPr>
          </a:p>
        </p:txBody>
      </p:sp>
      <p:sp>
        <p:nvSpPr>
          <p:cNvPr id="107"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is simply a reduction in property taxes that a business would have to pay.</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Property taxes can be a large cost for a business, particularly if it has a large facility and/or operates in an expensive area with high property values (since the taxes are usually a % of property value).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is an easy incentive for municipalities to offer since they set property taxes. They can create this incentive through the already-existing property tax system.</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Examples: property tax abatements</a:t>
            </a:r>
            <a:endParaRPr b="0" lang="en-US" sz="3800" spc="-1" strike="noStrike">
              <a:solidFill>
                <a:srgbClr val="000000"/>
              </a:solidFill>
              <a:latin typeface="Calibri"/>
            </a:endParaRPr>
          </a:p>
        </p:txBody>
      </p:sp>
      <p:sp>
        <p:nvSpPr>
          <p:cNvPr id="109"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333333"/>
              </a:buClr>
              <a:buFont typeface="Arial"/>
              <a:buChar char="•"/>
            </a:pPr>
            <a:r>
              <a:rPr b="0" lang="en-US" sz="2400" spc="-1" strike="noStrike">
                <a:solidFill>
                  <a:srgbClr val="333333"/>
                </a:solidFill>
                <a:latin typeface="ff-scala"/>
              </a:rPr>
              <a:t>The New Orleans </a:t>
            </a:r>
            <a:r>
              <a:rPr b="1" lang="en-US" sz="2400" spc="-1" strike="noStrike">
                <a:solidFill>
                  <a:srgbClr val="333333"/>
                </a:solidFill>
                <a:latin typeface="ff-scala"/>
              </a:rPr>
              <a:t>Restoration Tax Abatement (RTA) </a:t>
            </a:r>
            <a:r>
              <a:rPr b="0" lang="en-US" sz="2400" spc="-1" strike="noStrike">
                <a:solidFill>
                  <a:srgbClr val="333333"/>
                </a:solidFill>
                <a:latin typeface="ff-scala"/>
              </a:rPr>
              <a:t>Program provides to commercial property owners and homeowners who expand, restore, improve, or develop an existing structure in a downtown development district, economic development district, or historic district the right to pay ad valorem taxes based on the assessed valuation of the property for the year prior to the commencement of the project for five years after completion of the work.</a:t>
            </a:r>
            <a:endParaRPr b="0" lang="en-US" sz="2400" spc="-1" strike="noStrike">
              <a:solidFill>
                <a:srgbClr val="404040"/>
              </a:solidFill>
              <a:latin typeface="Century Gothic"/>
            </a:endParaRPr>
          </a:p>
          <a:p>
            <a:pPr marL="228600" indent="-228600">
              <a:lnSpc>
                <a:spcPct val="90000"/>
              </a:lnSpc>
              <a:spcBef>
                <a:spcPts val="1001"/>
              </a:spcBef>
              <a:buClr>
                <a:srgbClr val="333333"/>
              </a:buClr>
              <a:buFont typeface="Arial"/>
              <a:buChar char="•"/>
            </a:pPr>
            <a:r>
              <a:rPr b="0" lang="en-US" sz="2400" spc="-1" strike="noStrike">
                <a:solidFill>
                  <a:srgbClr val="333333"/>
                </a:solidFill>
                <a:latin typeface="ff-scala"/>
              </a:rPr>
              <a:t>[i.e., they pay property taxes on the previous value of the property, not the value after the restoration.]</a:t>
            </a:r>
            <a:endParaRPr b="0" lang="en-US" sz="2400" spc="-1" strike="noStrike">
              <a:solidFill>
                <a:srgbClr val="404040"/>
              </a:solidFill>
              <a:latin typeface="Century Gothic"/>
            </a:endParaRPr>
          </a:p>
          <a:p>
            <a:pPr marL="228600" indent="-228600">
              <a:lnSpc>
                <a:spcPct val="90000"/>
              </a:lnSpc>
              <a:spcBef>
                <a:spcPts val="1001"/>
              </a:spcBef>
              <a:buClr>
                <a:srgbClr val="333333"/>
              </a:buClr>
              <a:buFont typeface="Arial"/>
              <a:buChar char="•"/>
            </a:pPr>
            <a:r>
              <a:rPr b="0" lang="en-US" sz="2400" spc="-1" strike="noStrike">
                <a:solidFill>
                  <a:srgbClr val="333333"/>
                </a:solidFill>
                <a:latin typeface="ff-scala"/>
              </a:rPr>
              <a:t>Source: https://nola.gov/economic-development/business-services/tax-incentive-programs/restoration-tax-abatement/</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Investment tax credits</a:t>
            </a:r>
            <a:endParaRPr b="0" lang="en-US" sz="3800" spc="-1" strike="noStrike">
              <a:solidFill>
                <a:srgbClr val="000000"/>
              </a:solidFill>
              <a:latin typeface="Calibri"/>
            </a:endParaRPr>
          </a:p>
        </p:txBody>
      </p:sp>
      <p:sp>
        <p:nvSpPr>
          <p:cNvPr id="111"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Tax credits for certain investments.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If your investment qualifies, you get some % of your investment back in the form of a tax credit.</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type of investment covered can vary:</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R&amp;D investment</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Investment in machinery or buildings</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Investment in particular technology (e.g., solar)</a:t>
            </a: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Examples: investment tax credits</a:t>
            </a:r>
            <a:endParaRPr b="0" lang="en-US" sz="3800" spc="-1" strike="noStrike">
              <a:solidFill>
                <a:srgbClr val="000000"/>
              </a:solidFill>
              <a:latin typeface="Calibri"/>
            </a:endParaRPr>
          </a:p>
        </p:txBody>
      </p:sp>
      <p:sp>
        <p:nvSpPr>
          <p:cNvPr id="113"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000000"/>
              </a:buClr>
              <a:buFont typeface="Arial"/>
              <a:buChar char="•"/>
            </a:pPr>
            <a:r>
              <a:rPr b="0" lang="en-US" sz="2400" spc="-1" strike="noStrike">
                <a:solidFill>
                  <a:srgbClr val="000000"/>
                </a:solidFill>
                <a:latin typeface="Century Gothic"/>
              </a:rPr>
              <a:t>As of about 2008, 40% of states offer a general, state-wide tax credit on investment in machinery and buildings, and the average rate of this credit exceeds 6 percentage points in 2004 (Chirinko and Wilson, 2008)</a:t>
            </a:r>
            <a:endParaRPr b="0" lang="en-US" sz="2400" spc="-1" strike="noStrike">
              <a:solidFill>
                <a:srgbClr val="404040"/>
              </a:solidFill>
              <a:latin typeface="Century Gothic"/>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Century Gothic"/>
              </a:rPr>
              <a:t>The federal </a:t>
            </a:r>
            <a:r>
              <a:rPr b="1" lang="en-US" sz="2400" spc="-1" strike="noStrike">
                <a:solidFill>
                  <a:srgbClr val="000000"/>
                </a:solidFill>
                <a:latin typeface="Century Gothic"/>
              </a:rPr>
              <a:t>solar Investment Tax Credit </a:t>
            </a:r>
            <a:r>
              <a:rPr b="0" lang="en-US" sz="2400" spc="-1" strike="noStrike">
                <a:solidFill>
                  <a:srgbClr val="000000"/>
                </a:solidFill>
                <a:latin typeface="Century Gothic"/>
              </a:rPr>
              <a:t>(ITC) is one of the most important federal policy mechanisms to support the growth of solar energy in the United States. The ITC is a</a:t>
            </a:r>
            <a:r>
              <a:rPr b="1" lang="en-US" sz="2400" spc="-1" strike="noStrike">
                <a:solidFill>
                  <a:srgbClr val="000000"/>
                </a:solidFill>
                <a:latin typeface="Century Gothic"/>
              </a:rPr>
              <a:t> 26 percent tax credit</a:t>
            </a:r>
            <a:r>
              <a:rPr b="0" lang="en-US" sz="2400" spc="-1" strike="noStrike">
                <a:solidFill>
                  <a:srgbClr val="000000"/>
                </a:solidFill>
                <a:latin typeface="Century Gothic"/>
              </a:rPr>
              <a:t> for solar systems on residential and commercial properties. Source: https://www.seia.org/initiatives/solar-investment-tax-credit-itc</a:t>
            </a: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R&amp;D tax credits</a:t>
            </a:r>
            <a:endParaRPr b="0" lang="en-US" sz="3800" spc="-1" strike="noStrike">
              <a:solidFill>
                <a:srgbClr val="000000"/>
              </a:solidFill>
              <a:latin typeface="Calibri"/>
            </a:endParaRPr>
          </a:p>
        </p:txBody>
      </p:sp>
      <p:sp>
        <p:nvSpPr>
          <p:cNvPr id="115"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first state R&amp;D tax credit was offered in the early 1980s, and since then many other states now offer them (Miller and Richard, 2010).</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Research and Development (R&amp;D) tax credits reward companies for conducting R&amp;D in the United States. The credit was implemented to incentivize innovation throughout the economy and to keep technical jobs here in the U.S.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What constitutes R&amp;D varies by the incentive, but in can be broad, including the applied sciences and other technical projects.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Examples: R&amp;D tax credits</a:t>
            </a:r>
            <a:endParaRPr b="0" lang="en-US" sz="3800" spc="-1" strike="noStrike">
              <a:solidFill>
                <a:srgbClr val="000000"/>
              </a:solidFill>
              <a:latin typeface="Calibri"/>
            </a:endParaRPr>
          </a:p>
        </p:txBody>
      </p:sp>
      <p:sp>
        <p:nvSpPr>
          <p:cNvPr id="117"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Louisiana R&amp;D Tax Credit is a credit of 40%/20%/8% of Louisiana Qualified Research Expenses (for firms with fewer than 50 LA employees/50-99/100+)</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Source: https://intrepid-advisors.com/state-rd-tax-credit-eligibility-map/louisiana-rd-tax-credit/</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Enterprise zones</a:t>
            </a:r>
            <a:endParaRPr b="0" lang="en-US" sz="3800" spc="-1" strike="noStrike">
              <a:solidFill>
                <a:srgbClr val="000000"/>
              </a:solidFill>
              <a:latin typeface="Calibri"/>
            </a:endParaRPr>
          </a:p>
        </p:txBody>
      </p:sp>
      <p:sp>
        <p:nvSpPr>
          <p:cNvPr id="119" name="PlaceHolder 2"/>
          <p:cNvSpPr>
            <a:spLocks noGrp="1"/>
          </p:cNvSpPr>
          <p:nvPr>
            <p:ph/>
          </p:nvPr>
        </p:nvSpPr>
        <p:spPr>
          <a:xfrm>
            <a:off x="838080" y="16761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Enterprise zones (EZ) are geographic areas in which companies can qualify for a variety of subsidies.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original intent of most EZ programs was to encourage businesses to stay, locate, or expand in depressed areas and thereby help to revitalize them.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EZ subsidies often include a variety of corporate income tax credits, property tax abatements, and other tax exemptions and incentives to encourage businesses to locate in low-income areas of a city or county.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Zones range in size from hundreds to several thousand acres.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Source: </a:t>
            </a:r>
            <a:r>
              <a:rPr b="0" lang="en-US" sz="1800" spc="-1" strike="noStrike">
                <a:solidFill>
                  <a:srgbClr val="404040"/>
                </a:solidFill>
                <a:latin typeface="Century Gothic"/>
              </a:rPr>
              <a:t>https://www.goodjobsfirst.org/accountable-development/enterprise-zones</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Examples: enterprise zones</a:t>
            </a:r>
            <a:endParaRPr b="0" lang="en-US" sz="3800" spc="-1" strike="noStrike">
              <a:solidFill>
                <a:srgbClr val="000000"/>
              </a:solidFill>
              <a:latin typeface="Calibri"/>
            </a:endParaRPr>
          </a:p>
        </p:txBody>
      </p:sp>
      <p:sp>
        <p:nvSpPr>
          <p:cNvPr id="121"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Louisiana’s Enterprise Zone program is a jobs incentive program that provides Louisiana income and franchise tax credits to a new or existing business located in Louisiana creating permanent net new full-time jobs, and hiring at least 50% of those net new jobs from one of four targeted groups. The benefit provides:</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Either a one-time $3,500 or $1,000 tax credit for each net new job created.</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A rebate of state sales and use taxes paid on qualifying materials, machinery, furniture, and/or equipment purchased or a 1.5% refundable investment tax credit on the total capital investment, excluding tax exempted items. The rebate shall not exceed $100,000 per net new job.</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(So, this program is adds job creation tax credit requirements on top of an enterprise zone framework.)</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Eligibility requirements</a:t>
            </a:r>
            <a:endParaRPr b="0" lang="en-US" sz="3800" spc="-1" strike="noStrike">
              <a:solidFill>
                <a:srgbClr val="000000"/>
              </a:solidFill>
              <a:latin typeface="Calibri"/>
            </a:endParaRPr>
          </a:p>
        </p:txBody>
      </p:sp>
      <p:sp>
        <p:nvSpPr>
          <p:cNvPr id="123"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Hire 50% of the net new jobs created from one or more of the certification requirements from these targeted groups: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Residents: someone living in Enterprise Zone within the state.</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See Enterprise Zone listing by Parish – 2010 (lists disadvantaged Census block groups using data from the ACS!!!)</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People receiving an approved form of public assistance.</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People lacking basic skills. A person performing below a ninth grade proficiency in reading, writing or mathematics.</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People unemployable by traditional standards.</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Source: https://www.opportunitylouisiana.com/business-incentives/enterprise-zone</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Outline</a:t>
            </a:r>
            <a:endParaRPr b="0" lang="en-US" sz="3800" spc="-1" strike="noStrike">
              <a:solidFill>
                <a:srgbClr val="000000"/>
              </a:solidFill>
              <a:latin typeface="Calibri"/>
            </a:endParaRPr>
          </a:p>
        </p:txBody>
      </p:sp>
      <p:sp>
        <p:nvSpPr>
          <p:cNvPr id="90"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Why economic development incentives? Overview of motivations.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Overview of common types of economic development incentives.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Summary of key points of the theory in O’Flaherty.</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Examples: enterprise zones</a:t>
            </a:r>
            <a:endParaRPr b="0" lang="en-US" sz="3800" spc="-1" strike="noStrike">
              <a:solidFill>
                <a:srgbClr val="000000"/>
              </a:solidFill>
              <a:latin typeface="Calibri"/>
            </a:endParaRPr>
          </a:p>
        </p:txBody>
      </p:sp>
      <p:sp>
        <p:nvSpPr>
          <p:cNvPr id="125" name="PlaceHolder 2"/>
          <p:cNvSpPr>
            <a:spLocks noGrp="1"/>
          </p:cNvSpPr>
          <p:nvPr>
            <p:ph/>
          </p:nvPr>
        </p:nvSpPr>
        <p:spPr>
          <a:xfrm>
            <a:off x="838080" y="142452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Illinois Enterprise Zone Program is designed to stimulate economic growth and neighborhood revitalization in economically depressed areas of the state through state and local tax incentives, regulatory relief and improved governmental services.  Businesses located or expanding in an Illinois enterprise zone may be eligible for the following state and local tax incentives:</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Exemption on retailers’ occupation tax paid on building materials</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Expanded state sales tax exemptions on purchases of personal property used or consumed in the manufacturing process or in the operation of a pollution control facility</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An exemption on the state utility tax for electricity and natural gas</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An exemption on the Illinois Commerce Commission’s administrative charge and telecommunication excise tax</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1200" spc="-1" strike="noStrike">
                <a:solidFill>
                  <a:srgbClr val="404040"/>
                </a:solidFill>
                <a:latin typeface="Century Gothic"/>
              </a:rPr>
              <a:t>Source: https://www2.illinois.gov/dceo/ExpandRelocate/Incentives/taxassistance/pages/enterprisezone.aspx</a:t>
            </a:r>
            <a:endParaRPr b="0" lang="en-US" sz="12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Empowerment zones</a:t>
            </a:r>
            <a:endParaRPr b="0" lang="en-US" sz="3800" spc="-1" strike="noStrike">
              <a:solidFill>
                <a:srgbClr val="000000"/>
              </a:solidFill>
              <a:latin typeface="Calibri"/>
            </a:endParaRPr>
          </a:p>
        </p:txBody>
      </p:sp>
      <p:sp>
        <p:nvSpPr>
          <p:cNvPr id="127"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An empowerment zone is an economically distressed community eligible to receive tax incentives and grants from the United States federal government under the Empowerment Zones and Enterprise Communities Act of 1993.</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Qualifying businesses in EZs are eligible for employment credits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Qualifying EZ businesses are also eligible for: </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low-cost loans through EZ facility bonds, </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increased Section 179 tax deductions, </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partial-exclusion of tax on capital gains upon the sale of certain assets, and</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other incentives. </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https://en.wikipedia.org/wiki/Empowerment_zone</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8" name="Picture 4" descr=""/>
          <p:cNvPicPr/>
          <p:nvPr/>
        </p:nvPicPr>
        <p:blipFill>
          <a:blip r:embed="rId1"/>
          <a:stretch/>
        </p:blipFill>
        <p:spPr>
          <a:xfrm>
            <a:off x="1413720" y="0"/>
            <a:ext cx="9363960" cy="600120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Some terminology</a:t>
            </a:r>
            <a:endParaRPr b="0" lang="en-US" sz="3800" spc="-1" strike="noStrike">
              <a:solidFill>
                <a:srgbClr val="000000"/>
              </a:solidFill>
              <a:latin typeface="Calibri"/>
            </a:endParaRPr>
          </a:p>
        </p:txBody>
      </p:sp>
      <p:sp>
        <p:nvSpPr>
          <p:cNvPr id="130"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Incentives are usually one or more of the following:</a:t>
            </a:r>
            <a:endParaRPr b="0" lang="en-US" sz="2400" spc="-1" strike="noStrike">
              <a:solidFill>
                <a:srgbClr val="404040"/>
              </a:solidFill>
              <a:latin typeface="Century Gothic"/>
            </a:endParaRPr>
          </a:p>
          <a:p>
            <a:pPr marL="457200" indent="-457200">
              <a:lnSpc>
                <a:spcPct val="90000"/>
              </a:lnSpc>
              <a:spcBef>
                <a:spcPts val="1001"/>
              </a:spcBef>
              <a:buClr>
                <a:srgbClr val="404040"/>
              </a:buClr>
              <a:buFont typeface="Calibri Light"/>
              <a:buAutoNum type="arabicPeriod"/>
            </a:pPr>
            <a:r>
              <a:rPr b="0" lang="en-US" sz="2400" spc="-1" strike="noStrike">
                <a:solidFill>
                  <a:srgbClr val="404040"/>
                </a:solidFill>
                <a:latin typeface="Century Gothic"/>
              </a:rPr>
              <a:t>Cash rebates or grants</a:t>
            </a:r>
            <a:endParaRPr b="0" lang="en-US" sz="2400" spc="-1" strike="noStrike">
              <a:solidFill>
                <a:srgbClr val="404040"/>
              </a:solidFill>
              <a:latin typeface="Century Gothic"/>
            </a:endParaRPr>
          </a:p>
          <a:p>
            <a:pPr marL="457200" indent="-457200">
              <a:lnSpc>
                <a:spcPct val="90000"/>
              </a:lnSpc>
              <a:spcBef>
                <a:spcPts val="1001"/>
              </a:spcBef>
              <a:buClr>
                <a:srgbClr val="404040"/>
              </a:buClr>
              <a:buFont typeface="Calibri Light"/>
              <a:buAutoNum type="arabicPeriod"/>
            </a:pPr>
            <a:r>
              <a:rPr b="0" lang="en-US" sz="2400" spc="-1" strike="noStrike">
                <a:solidFill>
                  <a:srgbClr val="404040"/>
                </a:solidFill>
                <a:latin typeface="Century Gothic"/>
              </a:rPr>
              <a:t>Refundable tax credits</a:t>
            </a:r>
            <a:endParaRPr b="0" lang="en-US" sz="2400" spc="-1" strike="noStrike">
              <a:solidFill>
                <a:srgbClr val="404040"/>
              </a:solidFill>
              <a:latin typeface="Century Gothic"/>
            </a:endParaRPr>
          </a:p>
          <a:p>
            <a:pPr marL="457200" indent="-457200">
              <a:lnSpc>
                <a:spcPct val="90000"/>
              </a:lnSpc>
              <a:spcBef>
                <a:spcPts val="1001"/>
              </a:spcBef>
              <a:buClr>
                <a:srgbClr val="404040"/>
              </a:buClr>
              <a:buFont typeface="Calibri Light"/>
              <a:buAutoNum type="arabicPeriod"/>
            </a:pPr>
            <a:r>
              <a:rPr b="0" lang="en-US" sz="2400" spc="-1" strike="noStrike">
                <a:solidFill>
                  <a:srgbClr val="404040"/>
                </a:solidFill>
                <a:latin typeface="Century Gothic"/>
              </a:rPr>
              <a:t>Transferable tax credits</a:t>
            </a:r>
            <a:endParaRPr b="0" lang="en-US" sz="2400" spc="-1" strike="noStrike">
              <a:solidFill>
                <a:srgbClr val="404040"/>
              </a:solidFill>
              <a:latin typeface="Century Gothic"/>
            </a:endParaRPr>
          </a:p>
          <a:p>
            <a:pPr marL="457200" indent="-457200">
              <a:lnSpc>
                <a:spcPct val="90000"/>
              </a:lnSpc>
              <a:spcBef>
                <a:spcPts val="1001"/>
              </a:spcBef>
              <a:buClr>
                <a:srgbClr val="404040"/>
              </a:buClr>
              <a:buFont typeface="Calibri Light"/>
              <a:buAutoNum type="arabicPeriod"/>
            </a:pPr>
            <a:r>
              <a:rPr b="0" lang="en-US" sz="2400" spc="-1" strike="noStrike">
                <a:solidFill>
                  <a:srgbClr val="404040"/>
                </a:solidFill>
                <a:latin typeface="Century Gothic"/>
              </a:rPr>
              <a:t>Tax credits that allow carry forward</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These categories are not mutually exclusive (e.g., some tax credits are refundable and/or transferable and/or allow carry forward)</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p:nvPr>
        </p:nvSpPr>
        <p:spPr>
          <a:xfrm>
            <a:off x="772920" y="136800"/>
            <a:ext cx="10515240" cy="4350960"/>
          </a:xfrm>
          <a:prstGeom prst="rect">
            <a:avLst/>
          </a:prstGeom>
          <a:noFill/>
          <a:ln w="0">
            <a:noFill/>
          </a:ln>
        </p:spPr>
        <p:txBody>
          <a:bodyPr numCol="1" spcCol="0" anchor="t">
            <a:noAutofit/>
          </a:bodyPr>
          <a:p>
            <a:pPr marL="457200" indent="-457200">
              <a:lnSpc>
                <a:spcPct val="90000"/>
              </a:lnSpc>
              <a:spcBef>
                <a:spcPts val="1001"/>
              </a:spcBef>
              <a:buClr>
                <a:srgbClr val="404040"/>
              </a:buClr>
              <a:buFont typeface="Calibri Light"/>
              <a:buAutoNum type="arabicPeriod"/>
            </a:pPr>
            <a:r>
              <a:rPr b="0" lang="en-US" sz="2400" spc="-1" strike="noStrike">
                <a:solidFill>
                  <a:srgbClr val="404040"/>
                </a:solidFill>
                <a:latin typeface="Century Gothic"/>
              </a:rPr>
              <a:t>Cash rebates or grants</a:t>
            </a:r>
            <a:endParaRPr b="0" lang="en-US" sz="2400" spc="-1" strike="noStrike">
              <a:solidFill>
                <a:srgbClr val="404040"/>
              </a:solidFill>
              <a:latin typeface="Century Gothic"/>
            </a:endParaRPr>
          </a:p>
          <a:p>
            <a:pPr lvl="1" marL="914400" indent="-457200">
              <a:lnSpc>
                <a:spcPct val="90000"/>
              </a:lnSpc>
              <a:spcBef>
                <a:spcPts val="499"/>
              </a:spcBef>
              <a:buClr>
                <a:srgbClr val="404040"/>
              </a:buClr>
              <a:buFont typeface="Calibri Light"/>
              <a:buAutoNum type="arabicPeriod"/>
            </a:pPr>
            <a:r>
              <a:rPr b="0" lang="en-US" sz="2000" spc="-1" strike="noStrike">
                <a:solidFill>
                  <a:srgbClr val="404040"/>
                </a:solidFill>
                <a:latin typeface="Century Gothic"/>
              </a:rPr>
              <a:t>Money given directly to the business, rather than indirectly like with tax credits.</a:t>
            </a:r>
            <a:endParaRPr b="0" lang="en-US" sz="2000" spc="-1" strike="noStrike">
              <a:solidFill>
                <a:srgbClr val="404040"/>
              </a:solidFill>
              <a:latin typeface="Century Gothic"/>
            </a:endParaRPr>
          </a:p>
          <a:p>
            <a:pPr marL="457200" indent="-457200">
              <a:lnSpc>
                <a:spcPct val="90000"/>
              </a:lnSpc>
              <a:spcBef>
                <a:spcPts val="1001"/>
              </a:spcBef>
              <a:buClr>
                <a:srgbClr val="404040"/>
              </a:buClr>
              <a:buFont typeface="Calibri Light"/>
              <a:buAutoNum type="arabicPeriod"/>
            </a:pPr>
            <a:r>
              <a:rPr b="0" lang="en-US" sz="2400" spc="-1" strike="noStrike">
                <a:solidFill>
                  <a:srgbClr val="404040"/>
                </a:solidFill>
                <a:latin typeface="Century Gothic"/>
              </a:rPr>
              <a:t>Refundable tax credits</a:t>
            </a:r>
            <a:endParaRPr b="0" lang="en-US" sz="2400" spc="-1" strike="noStrike">
              <a:solidFill>
                <a:srgbClr val="404040"/>
              </a:solidFill>
              <a:latin typeface="Century Gothic"/>
            </a:endParaRPr>
          </a:p>
          <a:p>
            <a:pPr lvl="1" marL="914400" indent="-457200">
              <a:lnSpc>
                <a:spcPct val="90000"/>
              </a:lnSpc>
              <a:spcBef>
                <a:spcPts val="499"/>
              </a:spcBef>
              <a:buClr>
                <a:srgbClr val="404040"/>
              </a:buClr>
              <a:buFont typeface="Calibri Light"/>
              <a:buAutoNum type="arabicPeriod"/>
            </a:pPr>
            <a:r>
              <a:rPr b="0" lang="en-US" sz="2000" spc="-1" strike="noStrike">
                <a:solidFill>
                  <a:srgbClr val="404040"/>
                </a:solidFill>
                <a:latin typeface="Century Gothic"/>
              </a:rPr>
              <a:t>Tax credits that can pay for state/federal taxes (depending on the entity giving them out). HOWEVER, if you don’t use all your tax credits, you can get the remaining credits back in cash.</a:t>
            </a:r>
            <a:endParaRPr b="0" lang="en-US" sz="2000" spc="-1" strike="noStrike">
              <a:solidFill>
                <a:srgbClr val="404040"/>
              </a:solidFill>
              <a:latin typeface="Century Gothic"/>
            </a:endParaRPr>
          </a:p>
          <a:p>
            <a:pPr lvl="1" marL="914400" indent="-457200">
              <a:lnSpc>
                <a:spcPct val="90000"/>
              </a:lnSpc>
              <a:spcBef>
                <a:spcPts val="499"/>
              </a:spcBef>
              <a:buClr>
                <a:srgbClr val="404040"/>
              </a:buClr>
              <a:buFont typeface="Calibri Light"/>
              <a:buAutoNum type="arabicPeriod"/>
            </a:pPr>
            <a:r>
              <a:rPr b="0" lang="en-US" sz="2000" spc="-1" strike="noStrike">
                <a:solidFill>
                  <a:srgbClr val="404040"/>
                </a:solidFill>
                <a:latin typeface="Century Gothic"/>
              </a:rPr>
              <a:t>In effect this is like just getting a cash rebate or grant.</a:t>
            </a:r>
            <a:endParaRPr b="0" lang="en-US" sz="2000" spc="-1" strike="noStrike">
              <a:solidFill>
                <a:srgbClr val="404040"/>
              </a:solidFill>
              <a:latin typeface="Century Gothic"/>
            </a:endParaRPr>
          </a:p>
          <a:p>
            <a:pPr marL="457200" indent="-457200">
              <a:lnSpc>
                <a:spcPct val="90000"/>
              </a:lnSpc>
              <a:spcBef>
                <a:spcPts val="1001"/>
              </a:spcBef>
              <a:buClr>
                <a:srgbClr val="404040"/>
              </a:buClr>
              <a:buFont typeface="Calibri Light"/>
              <a:buAutoNum type="arabicPeriod"/>
            </a:pPr>
            <a:r>
              <a:rPr b="0" lang="en-US" sz="2400" spc="-1" strike="noStrike">
                <a:solidFill>
                  <a:srgbClr val="404040"/>
                </a:solidFill>
                <a:latin typeface="Century Gothic"/>
              </a:rPr>
              <a:t>Transferable tax credits</a:t>
            </a:r>
            <a:endParaRPr b="0" lang="en-US" sz="2400" spc="-1" strike="noStrike">
              <a:solidFill>
                <a:srgbClr val="404040"/>
              </a:solidFill>
              <a:latin typeface="Century Gothic"/>
            </a:endParaRPr>
          </a:p>
          <a:p>
            <a:pPr lvl="1" marL="914400" indent="-457200">
              <a:lnSpc>
                <a:spcPct val="90000"/>
              </a:lnSpc>
              <a:spcBef>
                <a:spcPts val="499"/>
              </a:spcBef>
              <a:buClr>
                <a:srgbClr val="404040"/>
              </a:buClr>
              <a:buFont typeface="Calibri Light"/>
              <a:buAutoNum type="arabicPeriod"/>
            </a:pPr>
            <a:r>
              <a:rPr b="0" lang="en-US" sz="2000" spc="-1" strike="noStrike">
                <a:solidFill>
                  <a:srgbClr val="404040"/>
                </a:solidFill>
                <a:latin typeface="Century Gothic"/>
              </a:rPr>
              <a:t>… </a:t>
            </a:r>
            <a:r>
              <a:rPr b="0" lang="en-US" sz="2000" spc="-1" strike="noStrike">
                <a:solidFill>
                  <a:srgbClr val="404040"/>
                </a:solidFill>
                <a:latin typeface="Century Gothic"/>
              </a:rPr>
              <a:t>HOWEVER, if you don’t use all your tax credits, you can sell them to others who have tax liabilities.</a:t>
            </a:r>
            <a:endParaRPr b="0" lang="en-US" sz="2000" spc="-1" strike="noStrike">
              <a:solidFill>
                <a:srgbClr val="404040"/>
              </a:solidFill>
              <a:latin typeface="Century Gothic"/>
            </a:endParaRPr>
          </a:p>
          <a:p>
            <a:pPr lvl="1" marL="914400" indent="-457200">
              <a:lnSpc>
                <a:spcPct val="90000"/>
              </a:lnSpc>
              <a:spcBef>
                <a:spcPts val="499"/>
              </a:spcBef>
              <a:buClr>
                <a:srgbClr val="404040"/>
              </a:buClr>
              <a:buFont typeface="Calibri Light"/>
              <a:buAutoNum type="arabicPeriod"/>
            </a:pPr>
            <a:r>
              <a:rPr b="0" lang="en-US" sz="2000" spc="-1" strike="noStrike">
                <a:solidFill>
                  <a:srgbClr val="404040"/>
                </a:solidFill>
                <a:latin typeface="Century Gothic"/>
              </a:rPr>
              <a:t>These tax credits are usually sold of broker firms, that take a 20-25% cut.</a:t>
            </a:r>
            <a:endParaRPr b="0" lang="en-US" sz="2000" spc="-1" strike="noStrike">
              <a:solidFill>
                <a:srgbClr val="404040"/>
              </a:solidFill>
              <a:latin typeface="Century Gothic"/>
            </a:endParaRPr>
          </a:p>
          <a:p>
            <a:pPr lvl="1" marL="914400" indent="-457200">
              <a:lnSpc>
                <a:spcPct val="90000"/>
              </a:lnSpc>
              <a:spcBef>
                <a:spcPts val="499"/>
              </a:spcBef>
              <a:buClr>
                <a:srgbClr val="404040"/>
              </a:buClr>
              <a:buFont typeface="Calibri Light"/>
              <a:buAutoNum type="arabicPeriod"/>
            </a:pPr>
            <a:r>
              <a:rPr b="0" lang="en-US" sz="2000" spc="-1" strike="noStrike">
                <a:solidFill>
                  <a:srgbClr val="404040"/>
                </a:solidFill>
                <a:latin typeface="Century Gothic"/>
              </a:rPr>
              <a:t>This incentive is like refundable tax credits, but slightly weaker due to the transaction costs will selling them.</a:t>
            </a:r>
            <a:endParaRPr b="0" lang="en-US" sz="2000" spc="-1" strike="noStrike">
              <a:solidFill>
                <a:srgbClr val="404040"/>
              </a:solidFill>
              <a:latin typeface="Century Gothic"/>
            </a:endParaRPr>
          </a:p>
          <a:p>
            <a:pPr marL="457200" indent="-457200">
              <a:lnSpc>
                <a:spcPct val="90000"/>
              </a:lnSpc>
              <a:spcBef>
                <a:spcPts val="1001"/>
              </a:spcBef>
              <a:buClr>
                <a:srgbClr val="404040"/>
              </a:buClr>
              <a:buFont typeface="Calibri Light"/>
              <a:buAutoNum type="arabicPeriod"/>
            </a:pPr>
            <a:r>
              <a:rPr b="0" lang="en-US" sz="2400" spc="-1" strike="noStrike">
                <a:solidFill>
                  <a:srgbClr val="404040"/>
                </a:solidFill>
                <a:latin typeface="Century Gothic"/>
              </a:rPr>
              <a:t>Tax credits that allow carry forward</a:t>
            </a:r>
            <a:endParaRPr b="0" lang="en-US" sz="2400" spc="-1" strike="noStrike">
              <a:solidFill>
                <a:srgbClr val="404040"/>
              </a:solidFill>
              <a:latin typeface="Century Gothic"/>
            </a:endParaRPr>
          </a:p>
          <a:p>
            <a:pPr lvl="1" marL="914400" indent="-457200">
              <a:lnSpc>
                <a:spcPct val="90000"/>
              </a:lnSpc>
              <a:spcBef>
                <a:spcPts val="499"/>
              </a:spcBef>
              <a:buClr>
                <a:srgbClr val="404040"/>
              </a:buClr>
              <a:buFont typeface="Calibri Light"/>
              <a:buAutoNum type="arabicPeriod"/>
            </a:pPr>
            <a:r>
              <a:rPr b="0" lang="en-US" sz="2000" spc="-1" strike="noStrike">
                <a:solidFill>
                  <a:srgbClr val="404040"/>
                </a:solidFill>
                <a:latin typeface="Century Gothic"/>
              </a:rPr>
              <a:t>…</a:t>
            </a:r>
            <a:r>
              <a:rPr b="0" lang="en-US" sz="2000" spc="-1" strike="noStrike">
                <a:solidFill>
                  <a:srgbClr val="404040"/>
                </a:solidFill>
                <a:latin typeface="Century Gothic"/>
              </a:rPr>
              <a:t>HOWEVER, if you don’t use all your tax credits this year, you can apply them to pay your future taxes.</a:t>
            </a: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Stylized facts about incentives </a:t>
            </a:r>
            <a:br>
              <a:rPr sz="3800"/>
            </a:br>
            <a:r>
              <a:rPr b="0" lang="en-US" sz="2800" spc="-1" strike="noStrike" cap="all">
                <a:solidFill>
                  <a:srgbClr val="265b4d"/>
                </a:solidFill>
                <a:latin typeface="Century Gothic"/>
              </a:rPr>
              <a:t>(via bartik, 2017)</a:t>
            </a:r>
            <a:endParaRPr b="0" lang="en-US" sz="2800" spc="-1" strike="noStrike">
              <a:solidFill>
                <a:srgbClr val="000000"/>
              </a:solidFill>
              <a:latin typeface="Calibri"/>
            </a:endParaRPr>
          </a:p>
        </p:txBody>
      </p:sp>
      <p:sp>
        <p:nvSpPr>
          <p:cNvPr id="133"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Timothy Bartik, a very notable economist who is famous for studying economic development incentives, recently compiled an extremely helpful database of them, which allows us to better understand the types of incentives that are available and how they have evolved over time.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big take-ways from this research are: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Business incentives are large</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a:t>
            </a:r>
            <a:r>
              <a:rPr b="0" lang="en-US" sz="2000" spc="-1" strike="noStrike">
                <a:solidFill>
                  <a:srgbClr val="404040"/>
                </a:solidFill>
                <a:latin typeface="Century Gothic"/>
              </a:rPr>
              <a:t>incentives for new or expanding businesses in 2015 had a present value that averaged 1.42 percent of business value added, about 30 percent of average state and local business taxes. This incentive percentage leads to a projection that, for the entire nation, state and local business incentives had an annual cost in 2015 of $45 billion.</a:t>
            </a: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p:nvPr>
        </p:nvSpPr>
        <p:spPr>
          <a:xfrm>
            <a:off x="689040" y="556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3200" spc="-1" strike="noStrike">
                <a:solidFill>
                  <a:srgbClr val="404040"/>
                </a:solidFill>
                <a:latin typeface="Century Gothic"/>
              </a:rPr>
              <a:t>Business incentives are insufficiently targeted in many states, although targeting is better in some states and has improved somewhat over time.</a:t>
            </a:r>
            <a:endParaRPr b="0" lang="en-US" sz="32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800" spc="-1" strike="noStrike">
                <a:solidFill>
                  <a:srgbClr val="404040"/>
                </a:solidFill>
                <a:latin typeface="Century Gothic"/>
              </a:rPr>
              <a:t>Targeting as in focused on industry characteristics that predict greater local benefits, such as industry wages, employment, or R&amp;D (which generates spillovers).</a:t>
            </a:r>
            <a:endParaRPr b="0" lang="en-US" sz="28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a:p>
            <a:pPr indent="0">
              <a:lnSpc>
                <a:spcPct val="90000"/>
              </a:lnSpc>
              <a:spcBef>
                <a:spcPts val="499"/>
              </a:spcBef>
              <a:buNone/>
            </a:pP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p:nvPr>
        </p:nvSpPr>
        <p:spPr>
          <a:xfrm>
            <a:off x="689040" y="556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3200" spc="-1" strike="noStrike">
                <a:solidFill>
                  <a:srgbClr val="404040"/>
                </a:solidFill>
                <a:latin typeface="Century Gothic"/>
              </a:rPr>
              <a:t>Business incentives vary by state/region</a:t>
            </a:r>
            <a:endParaRPr b="0" lang="en-US" sz="32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800" spc="-1" strike="noStrike">
                <a:solidFill>
                  <a:srgbClr val="404040"/>
                </a:solidFill>
                <a:latin typeface="Century Gothic"/>
              </a:rPr>
              <a:t>This is even the case for bordering (adjacent) states or “contiguous counties” (bordering counties – see the Holmes paper on Thursday)</a:t>
            </a:r>
            <a:endParaRPr b="0" lang="en-US" sz="28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800" spc="-1" strike="noStrike">
                <a:solidFill>
                  <a:srgbClr val="404040"/>
                </a:solidFill>
                <a:latin typeface="Century Gothic"/>
              </a:rPr>
              <a:t>There is significant political science/economics research on what factors predict state/local adoption of incentives, and politics often plays a major role, as does the role of lobbying groups.</a:t>
            </a:r>
            <a:endParaRPr b="0" lang="en-US" sz="28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a:p>
            <a:pPr indent="0">
              <a:lnSpc>
                <a:spcPct val="90000"/>
              </a:lnSpc>
              <a:spcBef>
                <a:spcPts val="499"/>
              </a:spcBef>
              <a:buNone/>
            </a:pP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p:nvPr>
        </p:nvSpPr>
        <p:spPr>
          <a:xfrm>
            <a:off x="689040" y="556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3200" spc="-1" strike="noStrike">
                <a:solidFill>
                  <a:srgbClr val="404040"/>
                </a:solidFill>
                <a:latin typeface="Century Gothic"/>
              </a:rPr>
              <a:t>Business incentives have more than tripled since 1990</a:t>
            </a:r>
            <a:endParaRPr b="0" lang="en-US" sz="32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800" spc="-1" strike="noStrike">
                <a:solidFill>
                  <a:srgbClr val="404040"/>
                </a:solidFill>
                <a:latin typeface="Century Gothic"/>
              </a:rPr>
              <a:t>However, the average national rate of increase has slowed since 2000 (i.e. growth is at a more gradual rate).</a:t>
            </a:r>
            <a:endParaRPr b="0" lang="en-US" sz="28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800" spc="-1" strike="noStrike">
                <a:solidFill>
                  <a:srgbClr val="404040"/>
                </a:solidFill>
                <a:latin typeface="Century Gothic"/>
              </a:rPr>
              <a:t>Many states are cutting back on incentives, especially as more research comes out (e.g., my work and others) that often shows that incentives are not effective (but that’s not by any means the conclusion of all studies, as you will see.)</a:t>
            </a:r>
            <a:endParaRPr b="0" lang="en-US" sz="2800" spc="-1" strike="noStrike">
              <a:solidFill>
                <a:srgbClr val="404040"/>
              </a:solidFill>
              <a:latin typeface="Century Gothic"/>
            </a:endParaRPr>
          </a:p>
          <a:p>
            <a:pPr indent="0">
              <a:lnSpc>
                <a:spcPct val="90000"/>
              </a:lnSpc>
              <a:spcBef>
                <a:spcPts val="499"/>
              </a:spcBef>
              <a:buNone/>
            </a:pP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p:nvPr>
        </p:nvSpPr>
        <p:spPr>
          <a:xfrm>
            <a:off x="689040" y="556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3200" spc="-1" strike="noStrike">
                <a:solidFill>
                  <a:srgbClr val="404040"/>
                </a:solidFill>
                <a:latin typeface="Century Gothic"/>
              </a:rPr>
              <a:t>More incentives are focused on the first year of business investment</a:t>
            </a:r>
            <a:endParaRPr b="0" lang="en-US" sz="32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800" spc="-1" strike="noStrike">
                <a:solidFill>
                  <a:srgbClr val="404040"/>
                </a:solidFill>
                <a:latin typeface="Century Gothic"/>
              </a:rPr>
              <a:t>The idea here is to help businesses get started or to reward them just after expansion/relocation.</a:t>
            </a:r>
            <a:endParaRPr b="0" lang="en-US" sz="28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800" spc="-1" strike="noStrike">
                <a:solidFill>
                  <a:srgbClr val="404040"/>
                </a:solidFill>
                <a:latin typeface="Century Gothic"/>
              </a:rPr>
              <a:t>Short-term incentives (“money now”) is also more attractive to businesses than longer-term incentives (“money over time”) given time discounting, business uncertainty, and possible credit constraints that businesses face as they try to start up/expand.</a:t>
            </a:r>
            <a:endParaRPr b="0" lang="en-US" sz="2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100" spc="-1" strike="noStrike" cap="all">
                <a:solidFill>
                  <a:srgbClr val="265b4d"/>
                </a:solidFill>
                <a:latin typeface="Century Gothic"/>
              </a:rPr>
              <a:t>What are economic development incentives?</a:t>
            </a:r>
            <a:endParaRPr b="0" lang="en-US" sz="3100" spc="-1" strike="noStrike">
              <a:solidFill>
                <a:srgbClr val="000000"/>
              </a:solidFill>
              <a:latin typeface="Calibri"/>
            </a:endParaRPr>
          </a:p>
        </p:txBody>
      </p:sp>
      <p:sp>
        <p:nvSpPr>
          <p:cNvPr id="92"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200" spc="-1" strike="noStrike">
                <a:solidFill>
                  <a:srgbClr val="404040"/>
                </a:solidFill>
                <a:latin typeface="Century Gothic"/>
              </a:rPr>
              <a:t>This is a broad category of incentives that provide cash, tax reductions, or other benefits, to firms to either relocate their businesses to the region and/or expand their existing business in the region (e.g., “make more jobs”).</a:t>
            </a:r>
            <a:endParaRPr b="0" lang="en-US" sz="22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200" spc="-1" strike="noStrike">
                <a:solidFill>
                  <a:srgbClr val="404040"/>
                </a:solidFill>
                <a:latin typeface="Century Gothic"/>
              </a:rPr>
              <a:t>Usually these incentives are provided by state government or municipal governments, or these incentives are provided in specific geographic areas, hence why they fall more under “urban economics”.</a:t>
            </a:r>
            <a:endParaRPr b="0" lang="en-US" sz="22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200" spc="-1" strike="noStrike">
                <a:solidFill>
                  <a:srgbClr val="404040"/>
                </a:solidFill>
                <a:latin typeface="Century Gothic"/>
              </a:rPr>
              <a:t>Some have more targeted goals and criteria, while others try to make a more friendly business environment in general.</a:t>
            </a:r>
            <a:endParaRPr b="0" lang="en-US" sz="22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200" spc="-1" strike="noStrike">
                <a:solidFill>
                  <a:srgbClr val="404040"/>
                </a:solidFill>
                <a:latin typeface="Century Gothic"/>
              </a:rPr>
              <a:t>Incentive categories are often very heterogeneous – incentives of the same type across jurisdictions can vary greatly.</a:t>
            </a:r>
            <a:endParaRPr b="0" lang="en-US" sz="22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p:nvPr>
        </p:nvSpPr>
        <p:spPr>
          <a:xfrm>
            <a:off x="689040" y="556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3200" spc="-1" strike="noStrike">
                <a:solidFill>
                  <a:srgbClr val="404040"/>
                </a:solidFill>
                <a:latin typeface="Century Gothic"/>
              </a:rPr>
              <a:t>The biggest type of incentive is job creation tax credits (JCTCs), followed by property tax abatements.</a:t>
            </a:r>
            <a:endParaRPr b="0" lang="en-US" sz="32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800" spc="-1" strike="noStrike">
                <a:solidFill>
                  <a:srgbClr val="404040"/>
                </a:solidFill>
                <a:latin typeface="Century Gothic"/>
              </a:rPr>
              <a:t>Together these make up 70% of total incentive costs.</a:t>
            </a:r>
            <a:endParaRPr b="0" lang="en-US" sz="28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800" spc="-1" strike="noStrike">
                <a:solidFill>
                  <a:srgbClr val="404040"/>
                </a:solidFill>
                <a:latin typeface="Century Gothic"/>
              </a:rPr>
              <a:t>JCTCs have had the fastest growth rate since 1990.</a:t>
            </a:r>
            <a:endParaRPr b="0" lang="en-US" sz="28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800" spc="-1" strike="noStrike">
                <a:solidFill>
                  <a:srgbClr val="404040"/>
                </a:solidFill>
                <a:latin typeface="Century Gothic"/>
              </a:rPr>
              <a:t>JCTCs may be popular because they can have very specific targeting criteria.</a:t>
            </a:r>
            <a:endParaRPr b="0" lang="en-US" sz="2800" spc="-1" strike="noStrike">
              <a:solidFill>
                <a:srgbClr val="404040"/>
              </a:solidFill>
              <a:latin typeface="Century Gothic"/>
            </a:endParaRPr>
          </a:p>
          <a:p>
            <a:pPr lvl="2" marL="1143000" indent="-228600">
              <a:lnSpc>
                <a:spcPct val="90000"/>
              </a:lnSpc>
              <a:spcBef>
                <a:spcPts val="499"/>
              </a:spcBef>
              <a:buClr>
                <a:srgbClr val="404040"/>
              </a:buClr>
              <a:buFont typeface="Arial"/>
              <a:buChar char="•"/>
            </a:pPr>
            <a:r>
              <a:rPr b="0" lang="en-US" sz="2600" spc="-1" strike="noStrike">
                <a:solidFill>
                  <a:srgbClr val="404040"/>
                </a:solidFill>
                <a:latin typeface="Century Gothic"/>
              </a:rPr>
              <a:t>E.g., hiring of veterans, those from disadvantaged areas, those with particular skills.</a:t>
            </a:r>
            <a:endParaRPr b="0" lang="en-US" sz="26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800" spc="-1" strike="noStrike">
                <a:solidFill>
                  <a:srgbClr val="404040"/>
                </a:solidFill>
                <a:latin typeface="Century Gothic"/>
              </a:rPr>
              <a:t>Property tax abatements are likely popular since they are easier to adopt (just tweak existing tax code).</a:t>
            </a:r>
            <a:endParaRPr b="0" lang="en-US" sz="2800" spc="-1" strike="noStrike">
              <a:solidFill>
                <a:srgbClr val="404040"/>
              </a:solidFill>
              <a:latin typeface="Century Gothic"/>
            </a:endParaRPr>
          </a:p>
          <a:p>
            <a:pPr indent="0">
              <a:lnSpc>
                <a:spcPct val="90000"/>
              </a:lnSpc>
              <a:spcBef>
                <a:spcPts val="499"/>
              </a:spcBef>
              <a:buNone/>
            </a:pPr>
            <a:endParaRPr b="0" lang="en-US" sz="2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p:nvPr>
        </p:nvSpPr>
        <p:spPr>
          <a:xfrm>
            <a:off x="689040" y="556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3200" spc="-1" strike="noStrike">
                <a:solidFill>
                  <a:srgbClr val="404040"/>
                </a:solidFill>
                <a:latin typeface="Century Gothic"/>
              </a:rPr>
              <a:t>Incentive costs can be significantly reduced by a wide variety of reforms</a:t>
            </a:r>
            <a:endParaRPr b="0" lang="en-US" sz="32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800" spc="-1" strike="noStrike">
                <a:solidFill>
                  <a:srgbClr val="404040"/>
                </a:solidFill>
                <a:latin typeface="Century Gothic"/>
              </a:rPr>
              <a:t>E.g., many incentives are cash grants, rebates, or refundable tax credits, which give firms more money than they pay in taxes. </a:t>
            </a:r>
            <a:endParaRPr b="0" lang="en-US" sz="28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800" spc="-1" strike="noStrike">
                <a:solidFill>
                  <a:srgbClr val="404040"/>
                </a:solidFill>
                <a:latin typeface="Century Gothic"/>
              </a:rPr>
              <a:t>In simulations, making incentives non-refundable/transferable can reduce incentive spending significantly.</a:t>
            </a:r>
            <a:endParaRPr b="0" lang="en-US" sz="2800" spc="-1" strike="noStrike">
              <a:solidFill>
                <a:srgbClr val="404040"/>
              </a:solidFill>
              <a:latin typeface="Century Gothic"/>
            </a:endParaRPr>
          </a:p>
          <a:p>
            <a:pPr lvl="2" marL="1143000" indent="-228600">
              <a:lnSpc>
                <a:spcPct val="90000"/>
              </a:lnSpc>
              <a:spcBef>
                <a:spcPts val="499"/>
              </a:spcBef>
              <a:buClr>
                <a:srgbClr val="404040"/>
              </a:buClr>
              <a:buFont typeface="Arial"/>
              <a:buChar char="•"/>
            </a:pPr>
            <a:r>
              <a:rPr b="0" lang="en-US" sz="2600" spc="-1" strike="noStrike">
                <a:solidFill>
                  <a:srgbClr val="404040"/>
                </a:solidFill>
                <a:latin typeface="Century Gothic"/>
              </a:rPr>
              <a:t>Pros and cons to this of course.</a:t>
            </a:r>
            <a:endParaRPr b="0" lang="en-US" sz="26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p:nvPr>
        </p:nvSpPr>
        <p:spPr>
          <a:xfrm>
            <a:off x="689040" y="556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3200" spc="-1" strike="noStrike">
                <a:solidFill>
                  <a:srgbClr val="404040"/>
                </a:solidFill>
                <a:latin typeface="Century Gothic"/>
              </a:rPr>
              <a:t>Preliminary work suggests that a state’s incentives are not highly correlated with a state’s fortunes.</a:t>
            </a:r>
            <a:endParaRPr b="0" lang="en-US" sz="32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800" spc="-1" strike="noStrike">
                <a:solidFill>
                  <a:srgbClr val="404040"/>
                </a:solidFill>
                <a:latin typeface="Century Gothic"/>
              </a:rPr>
              <a:t>So, more incentives does not appear to correlate with better economic outcomes.</a:t>
            </a:r>
            <a:endParaRPr b="0" lang="en-US" sz="28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800" spc="-1" strike="noStrike">
                <a:solidFill>
                  <a:srgbClr val="404040"/>
                </a:solidFill>
                <a:latin typeface="Century Gothic"/>
              </a:rPr>
              <a:t>Of course, correlation =/= causation, and you’ll see studies of causation during the group briefing note activity.</a:t>
            </a:r>
            <a:endParaRPr b="0" lang="en-US" sz="2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200" spc="-1" strike="noStrike" cap="all">
                <a:solidFill>
                  <a:srgbClr val="265b4d"/>
                </a:solidFill>
                <a:latin typeface="Century Gothic"/>
              </a:rPr>
              <a:t>Summary of O’Flaherty chapter (up to p. 525)</a:t>
            </a:r>
            <a:endParaRPr b="0" lang="en-US" sz="3200" spc="-1" strike="noStrike">
              <a:solidFill>
                <a:srgbClr val="000000"/>
              </a:solidFill>
              <a:latin typeface="Calibri"/>
            </a:endParaRPr>
          </a:p>
        </p:txBody>
      </p:sp>
      <p:sp>
        <p:nvSpPr>
          <p:cNvPr id="142"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part of the chapter provided a mostly theoretical look at the effects of incentives.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Some key take-aways:</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Effects on different markets (e.g., labor markets, land)</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Short-run vs. long-run effects</a:t>
            </a:r>
            <a:endParaRPr b="0" lang="en-US" sz="2000" spc="-1" strike="noStrike">
              <a:solidFill>
                <a:srgbClr val="404040"/>
              </a:solidFill>
              <a:latin typeface="Century Gothic"/>
            </a:endParaRPr>
          </a:p>
          <a:p>
            <a:pPr indent="0">
              <a:lnSpc>
                <a:spcPct val="90000"/>
              </a:lnSpc>
              <a:spcBef>
                <a:spcPts val="499"/>
              </a:spcBef>
              <a:buNone/>
            </a:pPr>
            <a:endParaRPr b="0" lang="en-US" sz="2000" spc="-1" strike="noStrike">
              <a:solidFill>
                <a:srgbClr val="404040"/>
              </a:solidFill>
              <a:latin typeface="Century Gothic"/>
            </a:endParaRPr>
          </a:p>
          <a:p>
            <a:pPr indent="0">
              <a:lnSpc>
                <a:spcPct val="90000"/>
              </a:lnSpc>
              <a:spcBef>
                <a:spcPts val="499"/>
              </a:spcBef>
              <a:buNone/>
            </a:pP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Short-run effects (labor market)</a:t>
            </a:r>
            <a:endParaRPr b="0" lang="en-US" sz="3800" spc="-1" strike="noStrike">
              <a:solidFill>
                <a:srgbClr val="000000"/>
              </a:solidFill>
              <a:latin typeface="Calibri"/>
            </a:endParaRPr>
          </a:p>
        </p:txBody>
      </p:sp>
      <p:sp>
        <p:nvSpPr>
          <p:cNvPr id="144" name="PlaceHolder 2"/>
          <p:cNvSpPr>
            <a:spLocks noGrp="1"/>
          </p:cNvSpPr>
          <p:nvPr>
            <p:ph/>
          </p:nvPr>
        </p:nvSpPr>
        <p:spPr>
          <a:xfrm>
            <a:off x="321840" y="1329840"/>
            <a:ext cx="6002640" cy="4197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Suppose the state adopts a tax incentive (that works) and leads to an increase in business activity </a:t>
            </a:r>
            <a:r>
              <a:rPr b="0" lang="en-US" sz="1800" spc="-1" strike="noStrike">
                <a:solidFill>
                  <a:srgbClr val="404040"/>
                </a:solidFill>
                <a:latin typeface="Century Gothic"/>
              </a:rPr>
              <a:t>(existing firms want to expand employment and/or new businesses locate to the state).</a:t>
            </a:r>
            <a:endParaRPr b="0" lang="en-US" sz="18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increases the demand for labor (demand shifts right), leading to an increase in the price of labor (the wage rate) and employment.</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incentive leads to both an increase in wages and employment.</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However, this result could dissipate over time…</a:t>
            </a:r>
            <a:endParaRPr b="0" lang="en-US" sz="2400" spc="-1" strike="noStrike">
              <a:solidFill>
                <a:srgbClr val="404040"/>
              </a:solidFill>
              <a:latin typeface="Century Gothic"/>
            </a:endParaRPr>
          </a:p>
        </p:txBody>
      </p:sp>
      <p:pic>
        <p:nvPicPr>
          <p:cNvPr id="145" name="Picture 4" descr=""/>
          <p:cNvPicPr/>
          <p:nvPr/>
        </p:nvPicPr>
        <p:blipFill>
          <a:blip r:embed="rId1"/>
          <a:stretch/>
        </p:blipFill>
        <p:spPr>
          <a:xfrm>
            <a:off x="6324840" y="1935720"/>
            <a:ext cx="5858280" cy="3953160"/>
          </a:xfrm>
          <a:prstGeom prst="rect">
            <a:avLst/>
          </a:prstGeom>
          <a:ln w="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6095880" y="249120"/>
            <a:ext cx="6087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Short-run -&gt; Long-Run</a:t>
            </a:r>
            <a:endParaRPr b="0" lang="en-US" sz="3800" spc="-1" strike="noStrike">
              <a:solidFill>
                <a:srgbClr val="000000"/>
              </a:solidFill>
              <a:latin typeface="Calibri"/>
            </a:endParaRPr>
          </a:p>
        </p:txBody>
      </p:sp>
      <p:sp>
        <p:nvSpPr>
          <p:cNvPr id="147" name="PlaceHolder 2"/>
          <p:cNvSpPr>
            <a:spLocks noGrp="1"/>
          </p:cNvSpPr>
          <p:nvPr>
            <p:ph/>
          </p:nvPr>
        </p:nvSpPr>
        <p:spPr>
          <a:xfrm>
            <a:off x="118440" y="300600"/>
            <a:ext cx="6138360" cy="4197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Over time more workers will move to the state to take advantage of the higher wages.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increases the supply of labor.</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Eventually, supply shifts until the wage is back where it was before the incentive effect.</a:t>
            </a:r>
            <a:endParaRPr b="0" lang="en-US" sz="2400" spc="-1" strike="noStrike">
              <a:solidFill>
                <a:srgbClr val="404040"/>
              </a:solidFill>
              <a:latin typeface="Century Gothic"/>
            </a:endParaRPr>
          </a:p>
          <a:p>
            <a:pPr marL="228600" indent="-228600">
              <a:lnSpc>
                <a:spcPct val="90000"/>
              </a:lnSpc>
              <a:spcBef>
                <a:spcPts val="1001"/>
              </a:spcBef>
              <a:buClr>
                <a:srgbClr val="ff0000"/>
              </a:buClr>
              <a:buFont typeface="Arial"/>
              <a:buChar char="•"/>
            </a:pPr>
            <a:r>
              <a:rPr b="0" lang="en-US" sz="1600" spc="-1" strike="noStrike">
                <a:solidFill>
                  <a:srgbClr val="ff0000"/>
                </a:solidFill>
                <a:latin typeface="Century Gothic"/>
              </a:rPr>
              <a:t>(*PB to use annotation tools to add rightward shifting supply curves.)</a:t>
            </a:r>
            <a:endParaRPr b="0" lang="en-US" sz="16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Employment is higher, but these new jobs are taken by the migrants.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So, all the benefits to locals are gone in the long run.</a:t>
            </a:r>
            <a:endParaRPr b="0" lang="en-US" sz="2400" spc="-1" strike="noStrike">
              <a:solidFill>
                <a:srgbClr val="404040"/>
              </a:solidFill>
              <a:latin typeface="Century Gothic"/>
            </a:endParaRPr>
          </a:p>
        </p:txBody>
      </p:sp>
      <p:pic>
        <p:nvPicPr>
          <p:cNvPr id="148" name="Picture 4" descr=""/>
          <p:cNvPicPr/>
          <p:nvPr/>
        </p:nvPicPr>
        <p:blipFill>
          <a:blip r:embed="rId1"/>
          <a:stretch/>
        </p:blipFill>
        <p:spPr>
          <a:xfrm>
            <a:off x="6324840" y="1935720"/>
            <a:ext cx="5858280" cy="3953160"/>
          </a:xfrm>
          <a:prstGeom prst="rect">
            <a:avLst/>
          </a:prstGeom>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Long-Run</a:t>
            </a:r>
            <a:endParaRPr b="0" lang="en-US" sz="3800" spc="-1" strike="noStrike">
              <a:solidFill>
                <a:srgbClr val="000000"/>
              </a:solidFill>
              <a:latin typeface="Calibri"/>
            </a:endParaRPr>
          </a:p>
        </p:txBody>
      </p:sp>
      <p:sp>
        <p:nvSpPr>
          <p:cNvPr id="150"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How long does it take for the “long run” to kick in?</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It depends on how easy migration is.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Easy examples (transition to long run is fast):</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E.g., if the incentive just affects, say, Kansas City, MO, and not Kansas City, KS, then it’s pretty easy for people/firms to “hop” the state border within the same metropolitan area.</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E.g., the incentive targets a neighborhood (e.g., enterprise/empowerment zones).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Long-Run</a:t>
            </a:r>
            <a:endParaRPr b="0" lang="en-US" sz="3800" spc="-1" strike="noStrike">
              <a:solidFill>
                <a:srgbClr val="000000"/>
              </a:solidFill>
              <a:latin typeface="Calibri"/>
            </a:endParaRPr>
          </a:p>
        </p:txBody>
      </p:sp>
      <p:sp>
        <p:nvSpPr>
          <p:cNvPr id="152"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How long does it take for the “long run” to kick in?</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It depends on how easy migration is.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Hard examples (transition to long run is slow):</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E.g., if the incentive affects an entire country – it can be tricky for individuals to hop borders.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Why incentives?</a:t>
            </a:r>
            <a:endParaRPr b="0" lang="en-US" sz="3800" spc="-1" strike="noStrike">
              <a:solidFill>
                <a:srgbClr val="000000"/>
              </a:solidFill>
              <a:latin typeface="Calibri"/>
            </a:endParaRPr>
          </a:p>
        </p:txBody>
      </p:sp>
      <p:sp>
        <p:nvSpPr>
          <p:cNvPr id="94"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Economic development is important as it can lead to job creation, wage increases, and increases in job quality.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Better economic conditions is associated with many societal benefits (e.g., reduction in poverty and crime, improved standard of living, more tax revenue – see O’Flaherty reading for summary)</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Policymakers often consider incentives so they can try to increase this economic activity, or a least appear to be doing so.</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Examples of common incentives</a:t>
            </a:r>
            <a:endParaRPr b="0" lang="en-US" sz="3800" spc="-1" strike="noStrike">
              <a:solidFill>
                <a:srgbClr val="000000"/>
              </a:solidFill>
              <a:latin typeface="Calibri"/>
            </a:endParaRPr>
          </a:p>
        </p:txBody>
      </p:sp>
      <p:sp>
        <p:nvSpPr>
          <p:cNvPr id="96"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457200" indent="-457200">
              <a:lnSpc>
                <a:spcPct val="90000"/>
              </a:lnSpc>
              <a:spcBef>
                <a:spcPts val="1001"/>
              </a:spcBef>
              <a:buClr>
                <a:srgbClr val="404040"/>
              </a:buClr>
              <a:buFont typeface="Calibri Light"/>
              <a:buAutoNum type="arabicPeriod"/>
            </a:pPr>
            <a:r>
              <a:rPr b="0" lang="en-US" sz="2400" spc="-1" strike="noStrike">
                <a:solidFill>
                  <a:srgbClr val="404040"/>
                </a:solidFill>
                <a:latin typeface="Century Gothic"/>
              </a:rPr>
              <a:t>Job creation tax/hiring credits</a:t>
            </a:r>
            <a:endParaRPr b="0" lang="en-US" sz="2400" spc="-1" strike="noStrike">
              <a:solidFill>
                <a:srgbClr val="404040"/>
              </a:solidFill>
              <a:latin typeface="Century Gothic"/>
            </a:endParaRPr>
          </a:p>
          <a:p>
            <a:pPr marL="457200" indent="-457200">
              <a:lnSpc>
                <a:spcPct val="90000"/>
              </a:lnSpc>
              <a:spcBef>
                <a:spcPts val="1001"/>
              </a:spcBef>
              <a:buClr>
                <a:srgbClr val="404040"/>
              </a:buClr>
              <a:buFont typeface="Calibri Light"/>
              <a:buAutoNum type="arabicPeriod"/>
            </a:pPr>
            <a:r>
              <a:rPr b="0" lang="en-US" sz="2400" spc="-1" strike="noStrike">
                <a:solidFill>
                  <a:srgbClr val="404040"/>
                </a:solidFill>
                <a:latin typeface="Century Gothic"/>
              </a:rPr>
              <a:t>Job training subsidies</a:t>
            </a:r>
            <a:endParaRPr b="0" lang="en-US" sz="2400" spc="-1" strike="noStrike">
              <a:solidFill>
                <a:srgbClr val="404040"/>
              </a:solidFill>
              <a:latin typeface="Century Gothic"/>
            </a:endParaRPr>
          </a:p>
          <a:p>
            <a:pPr marL="457200" indent="-457200">
              <a:lnSpc>
                <a:spcPct val="90000"/>
              </a:lnSpc>
              <a:spcBef>
                <a:spcPts val="1001"/>
              </a:spcBef>
              <a:buClr>
                <a:srgbClr val="404040"/>
              </a:buClr>
              <a:buFont typeface="Calibri Light"/>
              <a:buAutoNum type="arabicPeriod"/>
            </a:pPr>
            <a:r>
              <a:rPr b="0" lang="en-US" sz="2400" spc="-1" strike="noStrike">
                <a:solidFill>
                  <a:srgbClr val="404040"/>
                </a:solidFill>
                <a:latin typeface="Century Gothic"/>
              </a:rPr>
              <a:t>Property tax abatements</a:t>
            </a:r>
            <a:endParaRPr b="0" lang="en-US" sz="2400" spc="-1" strike="noStrike">
              <a:solidFill>
                <a:srgbClr val="404040"/>
              </a:solidFill>
              <a:latin typeface="Century Gothic"/>
            </a:endParaRPr>
          </a:p>
          <a:p>
            <a:pPr marL="457200" indent="-457200">
              <a:lnSpc>
                <a:spcPct val="90000"/>
              </a:lnSpc>
              <a:spcBef>
                <a:spcPts val="1001"/>
              </a:spcBef>
              <a:buClr>
                <a:srgbClr val="404040"/>
              </a:buClr>
              <a:buFont typeface="Calibri Light"/>
              <a:buAutoNum type="arabicPeriod"/>
            </a:pPr>
            <a:r>
              <a:rPr b="0" lang="en-US" sz="2400" spc="-1" strike="noStrike">
                <a:solidFill>
                  <a:srgbClr val="404040"/>
                </a:solidFill>
                <a:latin typeface="Century Gothic"/>
              </a:rPr>
              <a:t>Investment tax credits</a:t>
            </a:r>
            <a:endParaRPr b="0" lang="en-US" sz="2400" spc="-1" strike="noStrike">
              <a:solidFill>
                <a:srgbClr val="404040"/>
              </a:solidFill>
              <a:latin typeface="Century Gothic"/>
            </a:endParaRPr>
          </a:p>
          <a:p>
            <a:pPr marL="457200" indent="-457200">
              <a:lnSpc>
                <a:spcPct val="90000"/>
              </a:lnSpc>
              <a:spcBef>
                <a:spcPts val="1001"/>
              </a:spcBef>
              <a:buClr>
                <a:srgbClr val="404040"/>
              </a:buClr>
              <a:buFont typeface="Calibri Light"/>
              <a:buAutoNum type="arabicPeriod"/>
            </a:pPr>
            <a:r>
              <a:rPr b="0" lang="en-US" sz="2400" spc="-1" strike="noStrike">
                <a:solidFill>
                  <a:srgbClr val="404040"/>
                </a:solidFill>
                <a:latin typeface="Century Gothic"/>
              </a:rPr>
              <a:t>R&amp;D tax credits</a:t>
            </a:r>
            <a:endParaRPr b="0" lang="en-US" sz="2400" spc="-1" strike="noStrike">
              <a:solidFill>
                <a:srgbClr val="404040"/>
              </a:solidFill>
              <a:latin typeface="Century Gothic"/>
            </a:endParaRPr>
          </a:p>
          <a:p>
            <a:pPr marL="457200" indent="-457200">
              <a:lnSpc>
                <a:spcPct val="90000"/>
              </a:lnSpc>
              <a:spcBef>
                <a:spcPts val="1001"/>
              </a:spcBef>
              <a:buClr>
                <a:srgbClr val="404040"/>
              </a:buClr>
              <a:buFont typeface="Calibri Light"/>
              <a:buAutoNum type="arabicPeriod"/>
            </a:pPr>
            <a:r>
              <a:rPr b="0" lang="en-US" sz="2400" spc="-1" strike="noStrike">
                <a:solidFill>
                  <a:srgbClr val="404040"/>
                </a:solidFill>
                <a:latin typeface="Century Gothic"/>
              </a:rPr>
              <a:t>Enterprise zone</a:t>
            </a:r>
            <a:endParaRPr b="0" lang="en-US" sz="2400" spc="-1" strike="noStrike">
              <a:solidFill>
                <a:srgbClr val="404040"/>
              </a:solidFill>
              <a:latin typeface="Century Gothic"/>
            </a:endParaRPr>
          </a:p>
          <a:p>
            <a:pPr marL="457200" indent="-457200">
              <a:lnSpc>
                <a:spcPct val="90000"/>
              </a:lnSpc>
              <a:spcBef>
                <a:spcPts val="1001"/>
              </a:spcBef>
              <a:buClr>
                <a:srgbClr val="404040"/>
              </a:buClr>
              <a:buFont typeface="Calibri Light"/>
              <a:buAutoNum type="arabicPeriod"/>
            </a:pPr>
            <a:r>
              <a:rPr b="0" lang="en-US" sz="2400" spc="-1" strike="noStrike">
                <a:solidFill>
                  <a:srgbClr val="404040"/>
                </a:solidFill>
                <a:latin typeface="Century Gothic"/>
              </a:rPr>
              <a:t>Empowerment zone</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Job creation tax/hiring credits</a:t>
            </a:r>
            <a:endParaRPr b="0" lang="en-US" sz="3800" spc="-1" strike="noStrike">
              <a:solidFill>
                <a:srgbClr val="000000"/>
              </a:solidFill>
              <a:latin typeface="Calibri"/>
            </a:endParaRPr>
          </a:p>
        </p:txBody>
      </p:sp>
      <p:sp>
        <p:nvSpPr>
          <p:cNvPr id="98"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These tax credits are awarded to companies when they either (1) hire workers or (2) create a net new job (more jobs appear on payroll).</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It depends on how the program is structured, which could influence its effectiveness.</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These programs try to be more intentional than general tax credits by tying the incentive to job creation.</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Examples: Job creation tax/hiring credits</a:t>
            </a:r>
            <a:endParaRPr b="0" lang="en-US" sz="3800" spc="-1" strike="noStrike">
              <a:solidFill>
                <a:srgbClr val="000000"/>
              </a:solidFill>
              <a:latin typeface="Calibri"/>
            </a:endParaRPr>
          </a:p>
        </p:txBody>
      </p:sp>
      <p:sp>
        <p:nvSpPr>
          <p:cNvPr id="100"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555555"/>
              </a:buClr>
              <a:buFont typeface="Arial"/>
              <a:buChar char="•"/>
            </a:pPr>
            <a:r>
              <a:rPr b="0" lang="en-US" sz="2400" spc="-1" strike="noStrike">
                <a:solidFill>
                  <a:srgbClr val="555555"/>
                </a:solidFill>
                <a:latin typeface="Montserrat"/>
              </a:rPr>
              <a:t>The </a:t>
            </a:r>
            <a:r>
              <a:rPr b="1" lang="en-US" sz="2400" spc="-1" strike="noStrike">
                <a:solidFill>
                  <a:srgbClr val="555555"/>
                </a:solidFill>
                <a:latin typeface="Montserrat"/>
              </a:rPr>
              <a:t>Work Opportunity Tax Credit</a:t>
            </a:r>
            <a:r>
              <a:rPr b="0" lang="en-US" sz="2400" spc="-1" strike="noStrike">
                <a:solidFill>
                  <a:srgbClr val="555555"/>
                </a:solidFill>
                <a:latin typeface="Montserrat"/>
              </a:rPr>
              <a:t>, or WOTC, is a federal income tax credit designed for the benefit of employers that hire individuals from specific target groups of the American population that have historically faced higher rates of unemployment. Individuals within these target groups include veterans, ex-felons, the long-term unemployed, summer youth and individuals who are recipients of certain federal assistance programs</a:t>
            </a:r>
            <a:endParaRPr b="0" lang="en-US" sz="2400" spc="-1" strike="noStrike">
              <a:solidFill>
                <a:srgbClr val="404040"/>
              </a:solidFill>
              <a:latin typeface="Century Gothic"/>
            </a:endParaRPr>
          </a:p>
          <a:p>
            <a:pPr marL="228600" indent="-228600">
              <a:lnSpc>
                <a:spcPct val="90000"/>
              </a:lnSpc>
              <a:spcBef>
                <a:spcPts val="1001"/>
              </a:spcBef>
              <a:buClr>
                <a:srgbClr val="555555"/>
              </a:buClr>
              <a:buFont typeface="Arial"/>
              <a:buChar char="•"/>
            </a:pPr>
            <a:r>
              <a:rPr b="0" lang="en-US" sz="2400" spc="-1" strike="noStrike">
                <a:solidFill>
                  <a:srgbClr val="555555"/>
                </a:solidFill>
                <a:latin typeface="Montserrat"/>
              </a:rPr>
              <a:t>Source: https://www.alliantgroup.com/services/hiring-credits-incentives/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p:nvPr>
        </p:nvSpPr>
        <p:spPr>
          <a:xfrm>
            <a:off x="59400" y="111960"/>
            <a:ext cx="12132360" cy="6064560"/>
          </a:xfrm>
          <a:prstGeom prst="rect">
            <a:avLst/>
          </a:prstGeom>
          <a:noFill/>
          <a:ln w="0">
            <a:noFill/>
          </a:ln>
        </p:spPr>
        <p:txBody>
          <a:bodyPr numCol="1" spcCol="0" anchor="t">
            <a:noAutofit/>
          </a:bodyPr>
          <a:p>
            <a:pPr indent="0">
              <a:lnSpc>
                <a:spcPct val="90000"/>
              </a:lnSpc>
              <a:spcBef>
                <a:spcPts val="1001"/>
              </a:spcBef>
              <a:buNone/>
              <a:tabLst>
                <a:tab algn="l" pos="0"/>
              </a:tabLst>
            </a:pPr>
            <a:r>
              <a:rPr b="0" lang="en-US" sz="2400" spc="-1" strike="noStrike">
                <a:solidFill>
                  <a:srgbClr val="555555"/>
                </a:solidFill>
                <a:latin typeface="Montserrat"/>
              </a:rPr>
              <a:t>The tax credit amounts and the type of tax the credits offset vary by state, but here are a few examples from around the country:</a:t>
            </a:r>
            <a:endParaRPr b="0" lang="en-US" sz="2400" spc="-1" strike="noStrike">
              <a:solidFill>
                <a:srgbClr val="404040"/>
              </a:solidFill>
              <a:latin typeface="Century Gothic"/>
            </a:endParaRPr>
          </a:p>
          <a:p>
            <a:pPr marL="228600" indent="-228600">
              <a:lnSpc>
                <a:spcPct val="90000"/>
              </a:lnSpc>
              <a:spcBef>
                <a:spcPts val="1001"/>
              </a:spcBef>
              <a:buClr>
                <a:srgbClr val="555555"/>
              </a:buClr>
              <a:buFont typeface="Arial"/>
              <a:buChar char="•"/>
              <a:tabLst>
                <a:tab algn="l" pos="0"/>
              </a:tabLst>
            </a:pPr>
            <a:r>
              <a:rPr b="1" i="1" lang="en-US" sz="2400" spc="-1" strike="noStrike" u="sng">
                <a:solidFill>
                  <a:srgbClr val="555555"/>
                </a:solidFill>
                <a:uFillTx/>
                <a:latin typeface="Montserrat"/>
              </a:rPr>
              <a:t>California</a:t>
            </a:r>
            <a:r>
              <a:rPr b="0" lang="en-US" sz="2400" spc="-1" strike="noStrike" u="sng">
                <a:solidFill>
                  <a:srgbClr val="555555"/>
                </a:solidFill>
                <a:uFillTx/>
                <a:latin typeface="Montserrat"/>
              </a:rPr>
              <a:t> </a:t>
            </a:r>
            <a:r>
              <a:rPr b="0" lang="en-US" sz="2400" spc="-1" strike="noStrike">
                <a:solidFill>
                  <a:srgbClr val="555555"/>
                </a:solidFill>
                <a:latin typeface="Montserrat"/>
              </a:rPr>
              <a:t>Businesses in certain designated geographic areas can claim up to $73,500 in tax credits per eligible employee over a five-year period to offset income tax liability.</a:t>
            </a:r>
            <a:endParaRPr b="0" lang="en-US" sz="2400" spc="-1" strike="noStrike">
              <a:solidFill>
                <a:srgbClr val="404040"/>
              </a:solidFill>
              <a:latin typeface="Century Gothic"/>
            </a:endParaRPr>
          </a:p>
          <a:p>
            <a:pPr marL="228600" indent="-228600">
              <a:lnSpc>
                <a:spcPct val="90000"/>
              </a:lnSpc>
              <a:spcBef>
                <a:spcPts val="1001"/>
              </a:spcBef>
              <a:buClr>
                <a:srgbClr val="555555"/>
              </a:buClr>
              <a:buFont typeface="Arial"/>
              <a:buChar char="•"/>
              <a:tabLst>
                <a:tab algn="l" pos="0"/>
              </a:tabLst>
            </a:pPr>
            <a:r>
              <a:rPr b="1" i="1" lang="en-US" sz="2400" spc="-1" strike="noStrike" u="sng">
                <a:solidFill>
                  <a:srgbClr val="555555"/>
                </a:solidFill>
                <a:uFillTx/>
                <a:latin typeface="Montserrat"/>
              </a:rPr>
              <a:t>New York</a:t>
            </a:r>
            <a:r>
              <a:rPr b="0" lang="en-US" sz="2400" spc="-1" strike="noStrike" u="sng">
                <a:solidFill>
                  <a:srgbClr val="555555"/>
                </a:solidFill>
                <a:uFillTx/>
                <a:latin typeface="Montserrat"/>
              </a:rPr>
              <a:t> </a:t>
            </a:r>
            <a:r>
              <a:rPr b="0" lang="en-US" sz="2400" spc="-1" strike="noStrike">
                <a:solidFill>
                  <a:srgbClr val="555555"/>
                </a:solidFill>
                <a:latin typeface="Montserrat"/>
              </a:rPr>
              <a:t>Companies located in the state, or planning to move to the state, that will create or retain jobs in specific industries can claim a tax credit of 6.85% of wages per net new job for up to a 10-year period.</a:t>
            </a:r>
            <a:endParaRPr b="0" lang="en-US" sz="2400" spc="-1" strike="noStrike">
              <a:solidFill>
                <a:srgbClr val="404040"/>
              </a:solidFill>
              <a:latin typeface="Century Gothic"/>
            </a:endParaRPr>
          </a:p>
          <a:p>
            <a:pPr marL="228600" indent="-228600">
              <a:lnSpc>
                <a:spcPct val="90000"/>
              </a:lnSpc>
              <a:spcBef>
                <a:spcPts val="1001"/>
              </a:spcBef>
              <a:buClr>
                <a:srgbClr val="555555"/>
              </a:buClr>
              <a:buFont typeface="Arial"/>
              <a:buChar char="•"/>
              <a:tabLst>
                <a:tab algn="l" pos="0"/>
              </a:tabLst>
            </a:pPr>
            <a:r>
              <a:rPr b="1" i="1" lang="en-US" sz="2400" spc="-1" strike="noStrike" u="sng">
                <a:solidFill>
                  <a:srgbClr val="555555"/>
                </a:solidFill>
                <a:uFillTx/>
                <a:latin typeface="Montserrat"/>
              </a:rPr>
              <a:t>Georgia</a:t>
            </a:r>
            <a:r>
              <a:rPr b="0" lang="en-US" sz="2400" spc="-1" strike="noStrike" u="sng">
                <a:solidFill>
                  <a:srgbClr val="555555"/>
                </a:solidFill>
                <a:uFillTx/>
                <a:latin typeface="Montserrat"/>
              </a:rPr>
              <a:t> </a:t>
            </a:r>
            <a:r>
              <a:rPr b="0" lang="en-US" sz="2400" spc="-1" strike="noStrike">
                <a:solidFill>
                  <a:srgbClr val="555555"/>
                </a:solidFill>
                <a:latin typeface="Montserrat"/>
              </a:rPr>
              <a:t>Businesses in the state of George can take advantage of multiple job creation tax credits that provide as much as $5,000 in annual tax savings per job for up to five years. After offsetting corporate income tax liability, excess tax credits can also offset a company’s payroll withholding as well.</a:t>
            </a:r>
            <a:endParaRPr b="0" lang="en-US" sz="2400" spc="-1" strike="noStrike">
              <a:solidFill>
                <a:srgbClr val="404040"/>
              </a:solidFill>
              <a:latin typeface="Century Gothic"/>
            </a:endParaRPr>
          </a:p>
          <a:p>
            <a:pPr marL="228600" indent="-228600">
              <a:lnSpc>
                <a:spcPct val="90000"/>
              </a:lnSpc>
              <a:spcBef>
                <a:spcPts val="1001"/>
              </a:spcBef>
              <a:buClr>
                <a:srgbClr val="555555"/>
              </a:buClr>
              <a:buFont typeface="Arial"/>
              <a:buChar char="•"/>
              <a:tabLst>
                <a:tab algn="l" pos="0"/>
              </a:tabLst>
            </a:pPr>
            <a:r>
              <a:rPr b="1" i="1" lang="en-US" sz="2400" spc="-1" strike="noStrike" u="sng">
                <a:solidFill>
                  <a:srgbClr val="555555"/>
                </a:solidFill>
                <a:uFillTx/>
                <a:latin typeface="Montserrat"/>
              </a:rPr>
              <a:t>Alaska</a:t>
            </a:r>
            <a:r>
              <a:rPr b="0" lang="en-US" sz="2400" spc="-1" strike="noStrike" u="sng">
                <a:solidFill>
                  <a:srgbClr val="555555"/>
                </a:solidFill>
                <a:uFillTx/>
                <a:latin typeface="Montserrat"/>
              </a:rPr>
              <a:t> </a:t>
            </a:r>
            <a:r>
              <a:rPr b="0" lang="en-US" sz="2400" spc="-1" strike="noStrike">
                <a:solidFill>
                  <a:srgbClr val="555555"/>
                </a:solidFill>
                <a:latin typeface="Montserrat"/>
              </a:rPr>
              <a:t>Businesses employing qualified veterans can claim a tax credit up to $3,000 per individual against the state’s corporate income tax.</a:t>
            </a:r>
            <a:endParaRPr b="0" lang="en-US" sz="2400" spc="-1" strike="noStrike">
              <a:solidFill>
                <a:srgbClr val="404040"/>
              </a:solidFill>
              <a:latin typeface="Century Gothic"/>
            </a:endParaRPr>
          </a:p>
          <a:p>
            <a:pPr marL="228600" indent="-228600">
              <a:lnSpc>
                <a:spcPct val="90000"/>
              </a:lnSpc>
              <a:spcBef>
                <a:spcPts val="1001"/>
              </a:spcBef>
              <a:buClr>
                <a:srgbClr val="555555"/>
              </a:buClr>
              <a:buFont typeface="Arial"/>
              <a:buChar char="•"/>
              <a:tabLst>
                <a:tab algn="l" pos="0"/>
              </a:tabLst>
            </a:pPr>
            <a:r>
              <a:rPr b="0" lang="en-US" sz="2400" spc="-1" strike="noStrike">
                <a:solidFill>
                  <a:srgbClr val="555555"/>
                </a:solidFill>
                <a:latin typeface="Montserrat"/>
              </a:rPr>
              <a:t>Source: https://www.alliantgroup.com/services/hiring-credits-incentives/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Job training subsidies</a:t>
            </a:r>
            <a:endParaRPr b="0" lang="en-US" sz="3800" spc="-1" strike="noStrike">
              <a:solidFill>
                <a:srgbClr val="000000"/>
              </a:solidFill>
              <a:latin typeface="Calibri"/>
            </a:endParaRPr>
          </a:p>
        </p:txBody>
      </p:sp>
      <p:sp>
        <p:nvSpPr>
          <p:cNvPr id="103"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These are subsidies that reduce the costs for businesses to train employees.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focus is often on making U.S. workers more competitive or to help businesses fill shortfalls in skilled labor (e.g., healthcare workers in rural areas, apprenticeship programs).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In these sense, these incentives are very targeted and are more-so used to try to solve rather specific problems rather than to encourage business expansion/relocation more generally.</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2210</TotalTime>
  <Application>LibreOffice/7.5.4.2$MacOSX_X86_64 LibreOffice_project/36ccfdc35048b057fd9854c757a8b67ec53977b6</Application>
  <AppVersion>15.0000</AppVersion>
  <Words>3188</Words>
  <Paragraphs>180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2017-02-22T17:33:23Z</dcterms:created>
  <dc:creator>Microsoft Office User</dc:creator>
  <dc:description/>
  <dc:language>en-US</dc:language>
  <cp:lastModifiedBy/>
  <cp:lastPrinted>2017-03-15T17:14:36Z</cp:lastPrinted>
  <dcterms:modified xsi:type="dcterms:W3CDTF">2023-12-24T18:07:16Z</dcterms:modified>
  <cp:revision>144</cp:revision>
  <dc:subject/>
  <dc:title>add sample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Widescreen</vt:lpwstr>
  </property>
  <property fmtid="{D5CDD505-2E9C-101B-9397-08002B2CF9AE}" pid="4" name="Slides">
    <vt:i4>37</vt:i4>
  </property>
</Properties>
</file>