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2.wmf" ContentType="image/x-wmf"/>
  <Override PartName="/ppt/media/image13.png" ContentType="image/png"/>
  <Override PartName="/ppt/media/image3.jpeg" ContentType="image/jpeg"/>
  <Override PartName="/ppt/media/image7.png" ContentType="image/png"/>
  <Override PartName="/ppt/media/image5.png" ContentType="image/png"/>
  <Override PartName="/ppt/media/image4.jpeg" ContentType="image/jpeg"/>
  <Override PartName="/ppt/media/image6.png" ContentType="image/png"/>
  <Override PartName="/ppt/media/image8.png" ContentType="image/png"/>
  <Override PartName="/ppt/media/image9.png" ContentType="image/png"/>
  <Override PartName="/ppt/media/image10.png" ContentType="image/png"/>
  <Override PartName="/ppt/media/image11.png" ContentType="image/png"/>
  <Override PartName="/ppt/media/image1.png" ContentType="image/png"/>
  <Override PartName="/ppt/media/image12.png" ContentType="image/png"/>
  <Override PartName="/ppt/_rels/presentation.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4.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19.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13.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7.xml.rels" ContentType="application/vnd.openxmlformats-package.relationships+xml"/>
  <Override PartName="/ppt/slideLayouts/_rels/slideLayout20.xml.rels" ContentType="application/vnd.openxmlformats-package.relationships+xml"/>
  <Override PartName="/ppt/slideLayouts/_rels/slideLayout12.xml.rels" ContentType="application/vnd.openxmlformats-package.relationships+xml"/>
  <Override PartName="/ppt/slideLayouts/_rels/slideLayout14.xml.rels" ContentType="application/vnd.openxmlformats-package.relationships+xml"/>
  <Override PartName="/ppt/slideLayouts/_rels/slideLayout3.xml.rels" ContentType="application/vnd.openxmlformats-package.relationships+xml"/>
  <Override PartName="/ppt/slideLayouts/_rels/slideLayout24.xml.rels" ContentType="application/vnd.openxmlformats-package.relationships+xml"/>
  <Override PartName="/ppt/slideLayouts/_rels/slideLayout1.xml.rels" ContentType="application/vnd.openxmlformats-package.relationships+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1.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6.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17.xml" ContentType="application/vnd.openxmlformats-officedocument.presentationml.slideLayout+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_rels/slide36.xml.rels" ContentType="application/vnd.openxmlformats-package.relationships+xml"/>
  <Override PartName="/ppt/slides/_rels/slide35.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32.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28.xml.rels" ContentType="application/vnd.openxmlformats-package.relationships+xml"/>
  <Override PartName="/ppt/slides/_rels/slide30.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7.xml.rels" ContentType="application/vnd.openxmlformats-package.relationships+xml"/>
  <Override PartName="/ppt/slides/_rels/slide24.xml.rels" ContentType="application/vnd.openxmlformats-package.relationships+xml"/>
  <Override PartName="/ppt/slides/_rels/slide6.xml.rels" ContentType="application/vnd.openxmlformats-package.relationships+xml"/>
  <Override PartName="/ppt/slides/_rels/slide23.xml.rels" ContentType="application/vnd.openxmlformats-package.relationships+xml"/>
  <Override PartName="/ppt/slides/_rels/slide5.xml.rels" ContentType="application/vnd.openxmlformats-package.relationships+xml"/>
  <Override PartName="/ppt/slides/_rels/slide22.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12.xml.rels" ContentType="application/vnd.openxmlformats-package.relationships+xml"/>
  <Override PartName="/ppt/slides/_rels/slide1.xml.rels" ContentType="application/vnd.openxmlformats-package.relationships+xml"/>
  <Override PartName="/ppt/slides/slide26.xml" ContentType="application/vnd.openxmlformats-officedocument.presentationml.slide+xml"/>
  <Override PartName="/ppt/slides/slide27.xml" ContentType="application/vnd.openxmlformats-officedocument.presentationml.slide+xml"/>
  <Override PartName="/ppt/slides/slide30.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Slides/_rels/notesSlide1.xml.rels" ContentType="application/vnd.openxmlformats-package.relationships+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3800" spc="-1" strike="noStrike">
                <a:solidFill>
                  <a:srgbClr val="000000"/>
                </a:solidFill>
                <a:latin typeface="Calibri"/>
              </a:rPr>
              <a:t>Click to move the slide</a:t>
            </a:r>
            <a:endParaRPr b="0" lang="en-US" sz="3800" spc="-1" strike="noStrike">
              <a:solidFill>
                <a:srgbClr val="000000"/>
              </a:solidFill>
              <a:latin typeface="Calibri"/>
            </a:endParaRPr>
          </a:p>
        </p:txBody>
      </p:sp>
      <p:sp>
        <p:nvSpPr>
          <p:cNvPr id="83"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84"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85" name="PlaceHolder 4"/>
          <p:cNvSpPr>
            <a:spLocks noGrp="1"/>
          </p:cNvSpPr>
          <p:nvPr>
            <p:ph type="dt" idx="5"/>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86" name="PlaceHolder 5"/>
          <p:cNvSpPr>
            <a:spLocks noGrp="1"/>
          </p:cNvSpPr>
          <p:nvPr>
            <p:ph type="ftr" idx="6"/>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7" name="PlaceHolder 6"/>
          <p:cNvSpPr>
            <a:spLocks noGrp="1"/>
          </p:cNvSpPr>
          <p:nvPr>
            <p:ph type="sldNum" idx="7"/>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6EA27C83-2AB9-47BE-B2E8-3739E515D9AE}"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sldImg"/>
          </p:nvPr>
        </p:nvSpPr>
        <p:spPr>
          <a:xfrm>
            <a:off x="685800" y="1143000"/>
            <a:ext cx="5486040" cy="3085920"/>
          </a:xfrm>
          <a:prstGeom prst="rect">
            <a:avLst/>
          </a:prstGeom>
          <a:ln w="0">
            <a:noFill/>
          </a:ln>
        </p:spPr>
      </p:sp>
      <p:sp>
        <p:nvSpPr>
          <p:cNvPr id="164" name="PlaceHolder 2"/>
          <p:cNvSpPr>
            <a:spLocks noGrp="1"/>
          </p:cNvSpPr>
          <p:nvPr>
            <p:ph type="body"/>
          </p:nvPr>
        </p:nvSpPr>
        <p:spPr>
          <a:xfrm>
            <a:off x="685800" y="4400640"/>
            <a:ext cx="5486040" cy="3600000"/>
          </a:xfrm>
          <a:prstGeom prst="rect">
            <a:avLst/>
          </a:prstGeom>
          <a:noFill/>
          <a:ln w="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165" name="PlaceHolder 3"/>
          <p:cNvSpPr>
            <a:spLocks noGrp="1"/>
          </p:cNvSpPr>
          <p:nvPr>
            <p:ph type="sldNum" idx="8"/>
          </p:nvPr>
        </p:nvSpPr>
        <p:spPr>
          <a:xfrm>
            <a:off x="3884760" y="8685360"/>
            <a:ext cx="2971440" cy="458280"/>
          </a:xfrm>
          <a:prstGeom prst="rect">
            <a:avLst/>
          </a:prstGeom>
          <a:noFill/>
          <a:ln w="0">
            <a:noFill/>
          </a:ln>
        </p:spPr>
        <p:txBody>
          <a:bodyPr numCol="1" spcCol="0" anchor="b">
            <a:noAutofit/>
          </a:bodyPr>
          <a:lstStyle>
            <a:lvl1pPr indent="0" algn="r">
              <a:lnSpc>
                <a:spcPct val="100000"/>
              </a:lnSpc>
              <a:buNone/>
              <a:defRPr b="0" lang="en-US" sz="1200" spc="-1" strike="noStrike">
                <a:solidFill>
                  <a:srgbClr val="000000"/>
                </a:solidFill>
                <a:latin typeface="Calibri"/>
              </a:defRPr>
            </a:lvl1pPr>
          </a:lstStyle>
          <a:p>
            <a:pPr indent="0" algn="r">
              <a:lnSpc>
                <a:spcPct val="100000"/>
              </a:lnSpc>
              <a:buNone/>
            </a:pPr>
            <a:fld id="{E8332C23-4030-49EC-9F5F-C4A48EED42B8}" type="slidenum">
              <a:rPr b="0" lang="en-US" sz="1200" spc="-1" strike="noStrike">
                <a:solidFill>
                  <a:srgbClr val="000000"/>
                </a:solidFill>
                <a:latin typeface="Calibri"/>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1"/>
          </p:nvPr>
        </p:nvSpPr>
        <p:spPr/>
        <p:txBody>
          <a:bodyPr/>
          <a:p>
            <a:fld id="{3B70482B-6215-4B49-9B44-0F6DA1330EA6}"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1"/>
          </p:nvPr>
        </p:nvSpPr>
        <p:spPr/>
        <p:txBody>
          <a:bodyPr/>
          <a:p>
            <a:fld id="{32AC94D0-4DF6-4E41-8580-C7D6233E219B}"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1"/>
          </p:nvPr>
        </p:nvSpPr>
        <p:spPr/>
        <p:txBody>
          <a:bodyPr/>
          <a:p>
            <a:fld id="{EE31C4D3-4893-4A03-8660-703139F02F61}"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1"/>
          </p:nvPr>
        </p:nvSpPr>
        <p:spPr/>
        <p:txBody>
          <a:bodyPr/>
          <a:p>
            <a:fld id="{2E706B98-D48D-48B2-B8D8-2A168AEFBF9F}"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3"/>
          </p:nvPr>
        </p:nvSpPr>
        <p:spPr/>
        <p:txBody>
          <a:bodyPr/>
          <a:p>
            <a:fld id="{1BFA8FE2-0F5E-489A-B230-D553C9036B26}"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3"/>
          </p:nvPr>
        </p:nvSpPr>
        <p:spPr/>
        <p:txBody>
          <a:bodyPr/>
          <a:p>
            <a:fld id="{25C968B7-1F7A-4C2E-8169-45EA566BCE9A}"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3"/>
          </p:nvPr>
        </p:nvSpPr>
        <p:spPr/>
        <p:txBody>
          <a:bodyPr/>
          <a:p>
            <a:fld id="{F6EF4BE4-CF9A-4F87-BE9A-EEB59DE81B8E}"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3"/>
          </p:nvPr>
        </p:nvSpPr>
        <p:spPr/>
        <p:txBody>
          <a:bodyPr/>
          <a:p>
            <a:fld id="{1031E595-E383-4C2D-A43A-4FA877B6095B}"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3"/>
          </p:nvPr>
        </p:nvSpPr>
        <p:spPr/>
        <p:txBody>
          <a:bodyPr/>
          <a:p>
            <a:fld id="{C1B58734-66E3-4CB6-8BE7-2D3ADB76B36D}"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3"/>
          </p:nvPr>
        </p:nvSpPr>
        <p:spPr/>
        <p:txBody>
          <a:bodyPr/>
          <a:p>
            <a:fld id="{520656FE-0DD3-432A-8361-3702AF070EC9}"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3"/>
          </p:nvPr>
        </p:nvSpPr>
        <p:spPr/>
        <p:txBody>
          <a:bodyPr/>
          <a:p>
            <a:fld id="{9B14C01C-F821-4405-8CB3-39FE8E111DFC}"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1"/>
          </p:nvPr>
        </p:nvSpPr>
        <p:spPr/>
        <p:txBody>
          <a:bodyPr/>
          <a:p>
            <a:fld id="{FA67CC41-A1A7-4AD8-A6ED-57572296B24E}"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3"/>
          </p:nvPr>
        </p:nvSpPr>
        <p:spPr/>
        <p:txBody>
          <a:bodyPr/>
          <a:p>
            <a:fld id="{A4826C9F-6814-41FE-8A7F-5CF2887872E2}"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3"/>
          </p:nvPr>
        </p:nvSpPr>
        <p:spPr/>
        <p:txBody>
          <a:bodyPr/>
          <a:p>
            <a:fld id="{0BC1265B-DAB0-4592-A47A-293760648D8C}"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3"/>
          </p:nvPr>
        </p:nvSpPr>
        <p:spPr/>
        <p:txBody>
          <a:bodyPr/>
          <a:p>
            <a:fld id="{A34230CF-5882-4944-9506-B34942A992AC}"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3"/>
          </p:nvPr>
        </p:nvSpPr>
        <p:spPr/>
        <p:txBody>
          <a:bodyPr/>
          <a:p>
            <a:fld id="{3108DA87-9B10-4204-B29A-74686DE3EF3D}"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3"/>
          </p:nvPr>
        </p:nvSpPr>
        <p:spPr/>
        <p:txBody>
          <a:bodyPr/>
          <a:p>
            <a:fld id="{B20F2951-3353-4B22-9379-E256CB6E943E}"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1"/>
          </p:nvPr>
        </p:nvSpPr>
        <p:spPr/>
        <p:txBody>
          <a:bodyPr/>
          <a:p>
            <a:fld id="{51762416-ABF0-4402-8D0D-0A78CD066060}"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1"/>
          </p:nvPr>
        </p:nvSpPr>
        <p:spPr/>
        <p:txBody>
          <a:bodyPr/>
          <a:p>
            <a:fld id="{77859877-075B-463E-A056-248E043E3FAA}"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1"/>
          </p:nvPr>
        </p:nvSpPr>
        <p:spPr/>
        <p:txBody>
          <a:bodyPr/>
          <a:p>
            <a:fld id="{E44A2D54-C0F1-47A8-B347-50454865900B}"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1"/>
          </p:nvPr>
        </p:nvSpPr>
        <p:spPr/>
        <p:txBody>
          <a:bodyPr/>
          <a:p>
            <a:fld id="{D5E5E678-D080-4DE6-B7E5-8B3601A89081}"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6A2F9B0C-6DB0-4588-B5F2-513607F09F4A}"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8B6FDEB2-B122-4860-AAAF-CA4B868AB1AB}"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EEAFA726-5B9A-4200-88A7-D16CC1211F72}"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wmf"/><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image" Target="../media/image2.wmf"/><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0" name="Picture 6" descr=""/>
          <p:cNvPicPr/>
          <p:nvPr/>
        </p:nvPicPr>
        <p:blipFill>
          <a:blip r:embed="rId3"/>
          <a:stretch/>
        </p:blipFill>
        <p:spPr>
          <a:xfrm>
            <a:off x="909720" y="6218280"/>
            <a:ext cx="1296720" cy="375840"/>
          </a:xfrm>
          <a:prstGeom prst="rect">
            <a:avLst/>
          </a:prstGeom>
          <a:ln w="0">
            <a:noFill/>
          </a:ln>
        </p:spPr>
      </p:pic>
      <p:sp>
        <p:nvSpPr>
          <p:cNvPr id="1" name="PlaceHolder 1"/>
          <p:cNvSpPr>
            <a:spLocks noGrp="1"/>
          </p:cNvSpPr>
          <p:nvPr>
            <p:ph type="sldNum" idx="1"/>
          </p:nvPr>
        </p:nvSpPr>
        <p:spPr>
          <a:xfrm>
            <a:off x="10415520" y="6356520"/>
            <a:ext cx="937800" cy="364680"/>
          </a:xfrm>
          <a:prstGeom prst="rect">
            <a:avLst/>
          </a:prstGeom>
          <a:noFill/>
          <a:ln w="0">
            <a:noFill/>
          </a:ln>
        </p:spPr>
        <p:txBody>
          <a:bodyPr numCol="1" spcCol="0" anchor="ctr">
            <a:noAutofit/>
          </a:bodyPr>
          <a:lstStyle>
            <a:lvl1pPr indent="0" algn="r">
              <a:lnSpc>
                <a:spcPct val="100000"/>
              </a:lnSpc>
              <a:buNone/>
              <a:defRPr b="0" lang="en-US" sz="1000" spc="-1" strike="noStrike">
                <a:solidFill>
                  <a:srgbClr val="ffffff"/>
                </a:solidFill>
                <a:latin typeface="Century Gothic"/>
              </a:defRPr>
            </a:lvl1pPr>
          </a:lstStyle>
          <a:p>
            <a:pPr indent="0" algn="r">
              <a:lnSpc>
                <a:spcPct val="100000"/>
              </a:lnSpc>
              <a:buNone/>
            </a:pPr>
            <a:fld id="{372C15CA-74CB-4ADE-9CC1-A7517AC66C06}" type="slidenum">
              <a:rPr b="0" lang="en-US" sz="1000" spc="-1" strike="noStrike">
                <a:solidFill>
                  <a:srgbClr val="ffffff"/>
                </a:solidFill>
                <a:latin typeface="Century Gothic"/>
              </a:rPr>
              <a:t>&lt;number&gt;</a:t>
            </a:fld>
            <a:endParaRPr b="0" lang="en-US" sz="1000" spc="-1" strike="noStrike">
              <a:solidFill>
                <a:srgbClr val="000000"/>
              </a:solidFill>
              <a:latin typeface="Times New Roman"/>
            </a:endParaRPr>
          </a:p>
        </p:txBody>
      </p:sp>
      <p:sp>
        <p:nvSpPr>
          <p:cNvPr id="2" name="PlaceHolder 2"/>
          <p:cNvSpPr>
            <a:spLocks noGrp="1"/>
          </p:cNvSpPr>
          <p:nvPr>
            <p:ph type="ftr" idx="2"/>
          </p:nvPr>
        </p:nvSpPr>
        <p:spPr>
          <a:xfrm>
            <a:off x="2313000" y="6356520"/>
            <a:ext cx="737028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 name="PlaceHolder 3"/>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en-US" sz="3800" spc="-1" strike="noStrike">
                <a:solidFill>
                  <a:srgbClr val="000000"/>
                </a:solidFill>
                <a:latin typeface="Calibri"/>
              </a:rPr>
              <a:t>Click to edit the title text format</a:t>
            </a:r>
            <a:endParaRPr b="0" lang="en-US" sz="3800" spc="-1" strike="noStrike">
              <a:solidFill>
                <a:srgbClr val="000000"/>
              </a:solidFill>
              <a:latin typeface="Calibri"/>
            </a:endParaRPr>
          </a:p>
        </p:txBody>
      </p:sp>
      <p:sp>
        <p:nvSpPr>
          <p:cNvPr id="4" name="PlaceHolder 4"/>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404040"/>
                </a:solidFill>
                <a:latin typeface="Century Gothic"/>
              </a:rPr>
              <a:t>Click to edit the outline text format</a:t>
            </a:r>
            <a:endParaRPr b="0" lang="en-US" sz="2800" spc="-1" strike="noStrike">
              <a:solidFill>
                <a:srgbClr val="404040"/>
              </a:solidFill>
              <a:latin typeface="Century Gothic"/>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404040"/>
                </a:solidFill>
                <a:latin typeface="Century Gothic"/>
              </a:rPr>
              <a:t>Second Outline Level</a:t>
            </a:r>
            <a:endParaRPr b="0" lang="en-US" sz="2000" spc="-1" strike="noStrike">
              <a:solidFill>
                <a:srgbClr val="404040"/>
              </a:solidFill>
              <a:latin typeface="Century Gothic"/>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404040"/>
                </a:solidFill>
                <a:latin typeface="Century Gothic"/>
              </a:rPr>
              <a:t>Third Outline Level</a:t>
            </a:r>
            <a:endParaRPr b="0" lang="en-US" sz="1800" spc="-1" strike="noStrike">
              <a:solidFill>
                <a:srgbClr val="404040"/>
              </a:solidFill>
              <a:latin typeface="Century Gothic"/>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404040"/>
                </a:solidFill>
                <a:latin typeface="Century Gothic"/>
              </a:rPr>
              <a:t>Fourth Outline Level</a:t>
            </a:r>
            <a:endParaRPr b="0" lang="en-US" sz="1800" spc="-1" strike="noStrike">
              <a:solidFill>
                <a:srgbClr val="404040"/>
              </a:solidFill>
              <a:latin typeface="Century Gothic"/>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entury Gothic"/>
              </a:rPr>
              <a:t>Fifth Outline Level</a:t>
            </a:r>
            <a:endParaRPr b="0" lang="en-US" sz="2000" spc="-1" strike="noStrike">
              <a:solidFill>
                <a:srgbClr val="404040"/>
              </a:solidFill>
              <a:latin typeface="Century Gothic"/>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entury Gothic"/>
              </a:rPr>
              <a:t>Sixth Outline Level</a:t>
            </a:r>
            <a:endParaRPr b="0" lang="en-US" sz="2000" spc="-1" strike="noStrike">
              <a:solidFill>
                <a:srgbClr val="404040"/>
              </a:solidFill>
              <a:latin typeface="Century Gothic"/>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entury Gothic"/>
              </a:rPr>
              <a:t>Seventh Outline Level</a:t>
            </a:r>
            <a:endParaRPr b="0" lang="en-US" sz="2000" spc="-1" strike="noStrike">
              <a:solidFill>
                <a:srgbClr val="404040"/>
              </a:solidFill>
              <a:latin typeface="Century Gothic"/>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41" name="Picture 6" descr=""/>
          <p:cNvPicPr/>
          <p:nvPr/>
        </p:nvPicPr>
        <p:blipFill>
          <a:blip r:embed="rId3"/>
          <a:stretch/>
        </p:blipFill>
        <p:spPr>
          <a:xfrm>
            <a:off x="909720" y="6218280"/>
            <a:ext cx="1296720" cy="375840"/>
          </a:xfrm>
          <a:prstGeom prst="rect">
            <a:avLst/>
          </a:prstGeom>
          <a:ln w="0">
            <a:noFill/>
          </a:ln>
        </p:spPr>
      </p:pic>
      <p:sp>
        <p:nvSpPr>
          <p:cNvPr id="42"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Click to edit Master title style</a:t>
            </a:r>
            <a:endParaRPr b="0" lang="en-US" sz="3800" spc="-1" strike="noStrike">
              <a:solidFill>
                <a:srgbClr val="000000"/>
              </a:solidFill>
              <a:latin typeface="Calibri"/>
            </a:endParaRPr>
          </a:p>
        </p:txBody>
      </p:sp>
      <p:sp>
        <p:nvSpPr>
          <p:cNvPr id="43" name="PlaceHolder 2"/>
          <p:cNvSpPr>
            <a:spLocks noGrp="1"/>
          </p:cNvSpPr>
          <p:nvPr>
            <p:ph type="body"/>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Click to edit Master text styles</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Second level</a:t>
            </a:r>
            <a:endParaRPr b="0" lang="en-US" sz="2000" spc="-1" strike="noStrike">
              <a:solidFill>
                <a:srgbClr val="404040"/>
              </a:solidFill>
              <a:latin typeface="Century Gothic"/>
            </a:endParaRPr>
          </a:p>
          <a:p>
            <a:pPr lvl="2" marL="1143000" indent="-228600">
              <a:lnSpc>
                <a:spcPct val="90000"/>
              </a:lnSpc>
              <a:spcBef>
                <a:spcPts val="499"/>
              </a:spcBef>
              <a:buClr>
                <a:srgbClr val="404040"/>
              </a:buClr>
              <a:buFont typeface="Arial"/>
              <a:buChar char="•"/>
            </a:pPr>
            <a:r>
              <a:rPr b="0" lang="en-US" sz="1800" spc="-1" strike="noStrike">
                <a:solidFill>
                  <a:srgbClr val="404040"/>
                </a:solidFill>
                <a:latin typeface="Century Gothic"/>
              </a:rPr>
              <a:t>Third level</a:t>
            </a:r>
            <a:endParaRPr b="0" lang="en-US" sz="1800" spc="-1" strike="noStrike">
              <a:solidFill>
                <a:srgbClr val="404040"/>
              </a:solidFill>
              <a:latin typeface="Century Gothic"/>
            </a:endParaRPr>
          </a:p>
          <a:p>
            <a:pPr lvl="3" marL="1600200" indent="-228600">
              <a:lnSpc>
                <a:spcPct val="90000"/>
              </a:lnSpc>
              <a:spcBef>
                <a:spcPts val="499"/>
              </a:spcBef>
              <a:buClr>
                <a:srgbClr val="404040"/>
              </a:buClr>
              <a:buFont typeface="Arial"/>
              <a:buChar char="•"/>
            </a:pPr>
            <a:r>
              <a:rPr b="0" lang="en-US" sz="1600" spc="-1" strike="noStrike">
                <a:solidFill>
                  <a:srgbClr val="404040"/>
                </a:solidFill>
                <a:latin typeface="Century Gothic"/>
              </a:rPr>
              <a:t>Fourth level</a:t>
            </a:r>
            <a:endParaRPr b="0" lang="en-US" sz="1600" spc="-1" strike="noStrike">
              <a:solidFill>
                <a:srgbClr val="404040"/>
              </a:solidFill>
              <a:latin typeface="Century Gothic"/>
            </a:endParaRPr>
          </a:p>
          <a:p>
            <a:pPr lvl="4" marL="2057400" indent="-228600">
              <a:lnSpc>
                <a:spcPct val="90000"/>
              </a:lnSpc>
              <a:spcBef>
                <a:spcPts val="499"/>
              </a:spcBef>
              <a:buClr>
                <a:srgbClr val="404040"/>
              </a:buClr>
              <a:buFont typeface="Arial"/>
              <a:buChar char="•"/>
            </a:pPr>
            <a:r>
              <a:rPr b="0" lang="en-US" sz="1600" spc="-1" strike="noStrike">
                <a:solidFill>
                  <a:srgbClr val="404040"/>
                </a:solidFill>
                <a:latin typeface="Century Gothic"/>
              </a:rPr>
              <a:t>Fifth level</a:t>
            </a:r>
            <a:endParaRPr b="0" lang="en-US" sz="1600" spc="-1" strike="noStrike">
              <a:solidFill>
                <a:srgbClr val="404040"/>
              </a:solidFill>
              <a:latin typeface="Century Gothic"/>
            </a:endParaRPr>
          </a:p>
        </p:txBody>
      </p:sp>
      <p:sp>
        <p:nvSpPr>
          <p:cNvPr id="44" name="PlaceHolder 3"/>
          <p:cNvSpPr>
            <a:spLocks noGrp="1"/>
          </p:cNvSpPr>
          <p:nvPr>
            <p:ph type="sldNum" idx="3"/>
          </p:nvPr>
        </p:nvSpPr>
        <p:spPr>
          <a:xfrm>
            <a:off x="10415520" y="6356520"/>
            <a:ext cx="937800" cy="364680"/>
          </a:xfrm>
          <a:prstGeom prst="rect">
            <a:avLst/>
          </a:prstGeom>
          <a:noFill/>
          <a:ln w="0">
            <a:noFill/>
          </a:ln>
        </p:spPr>
        <p:txBody>
          <a:bodyPr numCol="1" spcCol="0" anchor="ctr">
            <a:noAutofit/>
          </a:bodyPr>
          <a:lstStyle>
            <a:lvl1pPr indent="0" algn="r">
              <a:lnSpc>
                <a:spcPct val="100000"/>
              </a:lnSpc>
              <a:buNone/>
              <a:defRPr b="0" lang="en-US" sz="1000" spc="-1" strike="noStrike">
                <a:solidFill>
                  <a:srgbClr val="ffffff"/>
                </a:solidFill>
                <a:latin typeface="Century Gothic"/>
              </a:defRPr>
            </a:lvl1pPr>
          </a:lstStyle>
          <a:p>
            <a:pPr indent="0" algn="r">
              <a:lnSpc>
                <a:spcPct val="100000"/>
              </a:lnSpc>
              <a:buNone/>
            </a:pPr>
            <a:fld id="{C10C68E0-34BC-4FC7-BCE5-AC3C7C4FA68C}" type="slidenum">
              <a:rPr b="0" lang="en-US" sz="1000" spc="-1" strike="noStrike">
                <a:solidFill>
                  <a:srgbClr val="ffffff"/>
                </a:solidFill>
                <a:latin typeface="Century Gothic"/>
              </a:rPr>
              <a:t>&lt;number&gt;</a:t>
            </a:fld>
            <a:endParaRPr b="0" lang="en-US" sz="1000" spc="-1" strike="noStrike">
              <a:solidFill>
                <a:srgbClr val="000000"/>
              </a:solidFill>
              <a:latin typeface="Times New Roman"/>
            </a:endParaRPr>
          </a:p>
        </p:txBody>
      </p:sp>
      <p:sp>
        <p:nvSpPr>
          <p:cNvPr id="45" name="PlaceHolder 4"/>
          <p:cNvSpPr>
            <a:spLocks noGrp="1"/>
          </p:cNvSpPr>
          <p:nvPr>
            <p:ph type="ftr" idx="4"/>
          </p:nvPr>
        </p:nvSpPr>
        <p:spPr>
          <a:xfrm>
            <a:off x="2313000" y="6356520"/>
            <a:ext cx="737028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8" name="Title 1"/>
          <p:cNvSpPr/>
          <p:nvPr/>
        </p:nvSpPr>
        <p:spPr>
          <a:xfrm>
            <a:off x="1164600" y="1768320"/>
            <a:ext cx="9143640" cy="2588760"/>
          </a:xfrm>
          <a:prstGeom prst="rect">
            <a:avLst/>
          </a:prstGeom>
          <a:noFill/>
          <a:ln w="0">
            <a:noFill/>
          </a:ln>
        </p:spPr>
        <p:style>
          <a:lnRef idx="0"/>
          <a:fillRef idx="0"/>
          <a:effectRef idx="0"/>
          <a:fontRef idx="minor"/>
        </p:style>
        <p:txBody>
          <a:bodyPr lIns="90000" rIns="90000" tIns="45000" bIns="45000" anchor="t">
            <a:noAutofit/>
          </a:bodyPr>
          <a:p>
            <a:pPr>
              <a:lnSpc>
                <a:spcPct val="90000"/>
              </a:lnSpc>
            </a:pPr>
            <a:r>
              <a:rPr b="1" lang="en-US" sz="4000" spc="-1" strike="noStrike" cap="all">
                <a:solidFill>
                  <a:srgbClr val="ffffff"/>
                </a:solidFill>
                <a:latin typeface="Century Gothic"/>
                <a:ea typeface="Century Gothic"/>
              </a:rPr>
              <a:t>Urban Economics</a:t>
            </a:r>
            <a:endParaRPr b="0" lang="en-US" sz="4000" spc="-1" strike="noStrike">
              <a:solidFill>
                <a:srgbClr val="000000"/>
              </a:solidFill>
              <a:latin typeface="Arial"/>
            </a:endParaRPr>
          </a:p>
          <a:p>
            <a:pPr>
              <a:lnSpc>
                <a:spcPct val="90000"/>
              </a:lnSpc>
            </a:pPr>
            <a:r>
              <a:rPr b="1" lang="en-US" sz="5400" spc="-1" strike="noStrike" cap="all">
                <a:solidFill>
                  <a:srgbClr val="ffffff"/>
                </a:solidFill>
                <a:latin typeface="Century Gothic"/>
                <a:ea typeface="Century Gothic"/>
              </a:rPr>
              <a:t>Econ. Research on Racial Bias in police use of force</a:t>
            </a:r>
            <a:endParaRPr b="0" lang="en-US" sz="5400" spc="-1" strike="noStrike">
              <a:solidFill>
                <a:srgbClr val="000000"/>
              </a:solidFill>
              <a:latin typeface="Arial"/>
            </a:endParaRPr>
          </a:p>
          <a:p>
            <a:pPr>
              <a:lnSpc>
                <a:spcPct val="90000"/>
              </a:lnSpc>
            </a:pPr>
            <a:r>
              <a:rPr b="1" lang="en-US" sz="4000" spc="-1" strike="noStrike" cap="all">
                <a:solidFill>
                  <a:srgbClr val="ffffff"/>
                </a:solidFill>
                <a:latin typeface="Century Gothic"/>
                <a:ea typeface="Century Gothic"/>
              </a:rPr>
              <a:t>Prof. </a:t>
            </a:r>
            <a:r>
              <a:rPr b="1" lang="en-US" sz="4000" spc="-1" strike="noStrike" cap="all">
                <a:solidFill>
                  <a:srgbClr val="ffffff"/>
                </a:solidFill>
                <a:latin typeface="Century Gothic"/>
                <a:ea typeface="Century Gothic"/>
              </a:rPr>
              <a:t>HUSSAIN HADAH</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Johnson et al. – Methodology</a:t>
            </a:r>
            <a:endParaRPr b="0" lang="en-US" sz="3800" spc="-1" strike="noStrike">
              <a:solidFill>
                <a:srgbClr val="000000"/>
              </a:solidFill>
              <a:latin typeface="Calibri"/>
            </a:endParaRPr>
          </a:p>
        </p:txBody>
      </p:sp>
      <p:sp>
        <p:nvSpPr>
          <p:cNvPr id="106" name="PlaceHolder 2"/>
          <p:cNvSpPr>
            <a:spLocks noGrp="1"/>
          </p:cNvSpPr>
          <p:nvPr>
            <p:ph/>
          </p:nvPr>
        </p:nvSpPr>
        <p:spPr>
          <a:xfrm>
            <a:off x="838080" y="1825560"/>
            <a:ext cx="10515240" cy="4350960"/>
          </a:xfrm>
          <a:prstGeom prst="rect">
            <a:avLst/>
          </a:prstGeom>
          <a:noFill/>
          <a:ln w="0">
            <a:noFill/>
          </a:ln>
        </p:spPr>
        <p:txBody>
          <a:bodyPr numCol="1" spcCol="0" anchor="t">
            <a:noAutofit/>
          </a:bodyPr>
          <a:p>
            <a:pPr indent="0">
              <a:lnSpc>
                <a:spcPct val="90000"/>
              </a:lnSpc>
              <a:spcBef>
                <a:spcPts val="1001"/>
              </a:spcBef>
              <a:buNone/>
              <a:tabLst>
                <a:tab algn="l" pos="0"/>
              </a:tabLst>
            </a:pPr>
            <a:r>
              <a:rPr b="0" lang="en-US" sz="2400" spc="-1" strike="noStrike">
                <a:solidFill>
                  <a:srgbClr val="404040"/>
                </a:solidFill>
                <a:latin typeface="Century Gothic"/>
              </a:rPr>
              <a:t>“</a:t>
            </a:r>
            <a:r>
              <a:rPr b="0" lang="en-US" sz="2400" spc="-1" strike="noStrike">
                <a:solidFill>
                  <a:srgbClr val="404040"/>
                </a:solidFill>
                <a:latin typeface="Century Gothic"/>
              </a:rPr>
              <a:t>Rather than trying to identify which benchmark is best, another way to test for racial disparities in FOIS is to directly predict the race of a person fatally shot. </a:t>
            </a: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Specifically, we used multinomial regression with civilian race as the outcome and various factors—officer, civilian, and county characteristics—as predictors. </a:t>
            </a: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In this way, we approached racial disparity from a different angle and asked: “What factors predict the race of a person fatally shot by police?””</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Johnson et al. – Methodology</a:t>
            </a:r>
            <a:endParaRPr b="0" lang="en-US" sz="3800" spc="-1" strike="noStrike">
              <a:solidFill>
                <a:srgbClr val="000000"/>
              </a:solidFill>
              <a:latin typeface="Calibri"/>
            </a:endParaRPr>
          </a:p>
        </p:txBody>
      </p:sp>
      <p:sp>
        <p:nvSpPr>
          <p:cNvPr id="108" name="PlaceHolder 2"/>
          <p:cNvSpPr>
            <a:spLocks noGrp="1"/>
          </p:cNvSpPr>
          <p:nvPr>
            <p:ph/>
          </p:nvPr>
        </p:nvSpPr>
        <p:spPr>
          <a:xfrm>
            <a:off x="838080" y="1825560"/>
            <a:ext cx="10515240" cy="4350960"/>
          </a:xfrm>
          <a:prstGeom prst="rect">
            <a:avLst/>
          </a:prstGeom>
          <a:noFill/>
          <a:ln w="0">
            <a:noFill/>
          </a:ln>
        </p:spPr>
        <p:txBody>
          <a:bodyPr numCol="1" spcCol="0" anchor="t">
            <a:noAutofit/>
          </a:bodyPr>
          <a:p>
            <a:pPr indent="0">
              <a:lnSpc>
                <a:spcPct val="90000"/>
              </a:lnSpc>
              <a:spcBef>
                <a:spcPts val="1001"/>
              </a:spcBef>
              <a:buNone/>
              <a:tabLst>
                <a:tab algn="l" pos="0"/>
              </a:tabLst>
            </a:pPr>
            <a:r>
              <a:rPr b="0" lang="en-US" sz="2400" spc="-1" strike="noStrike">
                <a:solidFill>
                  <a:srgbClr val="404040"/>
                </a:solidFill>
                <a:latin typeface="Century Gothic"/>
              </a:rPr>
              <a:t>Basically, Johnson et al. (2019) use civilian race as the outcome variable (dependent variable, “left hand side” variable) and see how several factors relate to civilian race: officer, civilian, and county characteristics.</a:t>
            </a: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This allows the authors to see which factors explain FOIS for each racial group, and if certain factors are more important for explaining FOIS against one group versus another.</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Johnson et al. – officer characteristics in fatal shootings</a:t>
            </a:r>
            <a:endParaRPr b="0" lang="en-US" sz="3800" spc="-1" strike="noStrike">
              <a:solidFill>
                <a:srgbClr val="000000"/>
              </a:solidFill>
              <a:latin typeface="Calibri"/>
            </a:endParaRPr>
          </a:p>
        </p:txBody>
      </p:sp>
      <p:sp>
        <p:nvSpPr>
          <p:cNvPr id="110" name="PlaceHolder 2"/>
          <p:cNvSpPr>
            <a:spLocks noGrp="1"/>
          </p:cNvSpPr>
          <p:nvPr>
            <p:ph/>
          </p:nvPr>
        </p:nvSpPr>
        <p:spPr>
          <a:xfrm>
            <a:off x="838080" y="1825560"/>
            <a:ext cx="10515240" cy="4350960"/>
          </a:xfrm>
          <a:prstGeom prst="rect">
            <a:avLst/>
          </a:prstGeom>
          <a:noFill/>
          <a:ln w="0">
            <a:noFill/>
          </a:ln>
        </p:spPr>
        <p:txBody>
          <a:bodyPr numCol="1" spcCol="0" anchor="t">
            <a:noAutofit/>
          </a:bodyPr>
          <a:p>
            <a:pPr indent="0">
              <a:lnSpc>
                <a:spcPct val="90000"/>
              </a:lnSpc>
              <a:spcBef>
                <a:spcPts val="1001"/>
              </a:spcBef>
              <a:buNone/>
              <a:tabLst>
                <a:tab algn="l" pos="0"/>
              </a:tabLst>
            </a:pPr>
            <a:r>
              <a:rPr b="0" lang="en-US" sz="2400" spc="-1" strike="noStrike">
                <a:solidFill>
                  <a:srgbClr val="404040"/>
                </a:solidFill>
                <a:latin typeface="Century Gothic"/>
              </a:rPr>
              <a:t>They report three main findings: </a:t>
            </a:r>
            <a:endParaRPr b="0" lang="en-US" sz="2400" spc="-1" strike="noStrike">
              <a:solidFill>
                <a:srgbClr val="404040"/>
              </a:solidFill>
              <a:latin typeface="Century Gothic"/>
            </a:endParaRPr>
          </a:p>
          <a:p>
            <a:pPr marL="457200" indent="-457200">
              <a:lnSpc>
                <a:spcPct val="90000"/>
              </a:lnSpc>
              <a:spcBef>
                <a:spcPts val="1001"/>
              </a:spcBef>
              <a:buClr>
                <a:srgbClr val="404040"/>
              </a:buClr>
              <a:buFont typeface="Arial"/>
              <a:buAutoNum type="arabicParenR"/>
              <a:tabLst>
                <a:tab algn="l" pos="0"/>
              </a:tabLst>
            </a:pPr>
            <a:r>
              <a:rPr b="0" lang="en-US" sz="2400" spc="-1" strike="noStrike">
                <a:solidFill>
                  <a:srgbClr val="404040"/>
                </a:solidFill>
                <a:latin typeface="Century Gothic"/>
              </a:rPr>
              <a:t>As the proportion of black or Hispanic officers involved in a FOIS increases, a person shot is more likely to be black or Hispanic than white, a disparity explained by county demographics;</a:t>
            </a:r>
            <a:endParaRPr b="0" lang="en-US" sz="2400" spc="-1" strike="noStrike">
              <a:solidFill>
                <a:srgbClr val="404040"/>
              </a:solidFill>
              <a:latin typeface="Century Gothic"/>
            </a:endParaRPr>
          </a:p>
          <a:p>
            <a:pPr lvl="1" marL="914400" indent="-457200">
              <a:lnSpc>
                <a:spcPct val="90000"/>
              </a:lnSpc>
              <a:spcBef>
                <a:spcPts val="499"/>
              </a:spcBef>
              <a:buClr>
                <a:srgbClr val="404040"/>
              </a:buClr>
              <a:buFont typeface="Arial"/>
              <a:buAutoNum type="arabicParenR"/>
              <a:tabLst>
                <a:tab algn="l" pos="0"/>
              </a:tabLst>
            </a:pPr>
            <a:r>
              <a:rPr b="0" lang="en-US" sz="2000" spc="-1" strike="noStrike">
                <a:solidFill>
                  <a:srgbClr val="404040"/>
                </a:solidFill>
                <a:latin typeface="Century Gothic"/>
              </a:rPr>
              <a:t>Black and Hispanic officers are more likely to assigned to areas with more black and/or Hispanic people, so this just reflects that and likely not the fact that black and Hispanic offers are more likely to commit a FOIS against black and Hispanic people. </a:t>
            </a:r>
            <a:endParaRPr b="0" lang="en-US" sz="20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Johnson et al. – officer characteristics in fatal shootings</a:t>
            </a:r>
            <a:endParaRPr b="0" lang="en-US" sz="3800" spc="-1" strike="noStrike">
              <a:solidFill>
                <a:srgbClr val="000000"/>
              </a:solidFill>
              <a:latin typeface="Calibri"/>
            </a:endParaRPr>
          </a:p>
        </p:txBody>
      </p:sp>
      <p:sp>
        <p:nvSpPr>
          <p:cNvPr id="112" name="PlaceHolder 2"/>
          <p:cNvSpPr>
            <a:spLocks noGrp="1"/>
          </p:cNvSpPr>
          <p:nvPr>
            <p:ph/>
          </p:nvPr>
        </p:nvSpPr>
        <p:spPr>
          <a:xfrm>
            <a:off x="838080" y="1825560"/>
            <a:ext cx="10515240" cy="4350960"/>
          </a:xfrm>
          <a:prstGeom prst="rect">
            <a:avLst/>
          </a:prstGeom>
          <a:noFill/>
          <a:ln w="0">
            <a:noFill/>
          </a:ln>
        </p:spPr>
        <p:txBody>
          <a:bodyPr numCol="1" spcCol="0" anchor="t">
            <a:noAutofit/>
          </a:bodyPr>
          <a:p>
            <a:pPr indent="0">
              <a:lnSpc>
                <a:spcPct val="90000"/>
              </a:lnSpc>
              <a:spcBef>
                <a:spcPts val="1001"/>
              </a:spcBef>
              <a:buNone/>
              <a:tabLst>
                <a:tab algn="l" pos="0"/>
              </a:tabLst>
            </a:pPr>
            <a:r>
              <a:rPr b="0" lang="en-US" sz="2400" spc="-1" strike="noStrike">
                <a:solidFill>
                  <a:srgbClr val="404040"/>
                </a:solidFill>
                <a:latin typeface="Century Gothic"/>
              </a:rPr>
              <a:t>They report three main findings: </a:t>
            </a: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2) race-specific county-level violent crime strongly predicts the race of the civilian shot;</a:t>
            </a: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	</a:t>
            </a:r>
            <a:r>
              <a:rPr b="0" lang="en-US" sz="2400" spc="-1" strike="noStrike">
                <a:solidFill>
                  <a:srgbClr val="404040"/>
                </a:solidFill>
                <a:latin typeface="Century Gothic"/>
              </a:rPr>
              <a:t>So, when, e.g., the violent crime rates of Hispanics increases in </a:t>
            </a:r>
            <a:r>
              <a:rPr b="0" lang="en-US" sz="2400" spc="-1" strike="noStrike">
                <a:solidFill>
                  <a:srgbClr val="404040"/>
                </a:solidFill>
                <a:latin typeface="Century Gothic"/>
              </a:rPr>
              <a:t>	</a:t>
            </a:r>
            <a:r>
              <a:rPr b="0" lang="en-US" sz="2400" spc="-1" strike="noStrike">
                <a:solidFill>
                  <a:srgbClr val="404040"/>
                </a:solidFill>
                <a:latin typeface="Century Gothic"/>
              </a:rPr>
              <a:t>a county, then Hispanics are more likely to be victims of FOIS.</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Johnson et al. – officer characteristics in fatal shootings</a:t>
            </a:r>
            <a:endParaRPr b="0" lang="en-US" sz="3800" spc="-1" strike="noStrike">
              <a:solidFill>
                <a:srgbClr val="000000"/>
              </a:solidFill>
              <a:latin typeface="Calibri"/>
            </a:endParaRPr>
          </a:p>
        </p:txBody>
      </p:sp>
      <p:sp>
        <p:nvSpPr>
          <p:cNvPr id="114" name="PlaceHolder 2"/>
          <p:cNvSpPr>
            <a:spLocks noGrp="1"/>
          </p:cNvSpPr>
          <p:nvPr>
            <p:ph/>
          </p:nvPr>
        </p:nvSpPr>
        <p:spPr>
          <a:xfrm>
            <a:off x="838080" y="1825560"/>
            <a:ext cx="10515240" cy="4350960"/>
          </a:xfrm>
          <a:prstGeom prst="rect">
            <a:avLst/>
          </a:prstGeom>
          <a:noFill/>
          <a:ln w="0">
            <a:noFill/>
          </a:ln>
        </p:spPr>
        <p:txBody>
          <a:bodyPr numCol="1" spcCol="0" anchor="t">
            <a:noAutofit/>
          </a:bodyPr>
          <a:p>
            <a:pPr indent="0">
              <a:lnSpc>
                <a:spcPct val="90000"/>
              </a:lnSpc>
              <a:spcBef>
                <a:spcPts val="1001"/>
              </a:spcBef>
              <a:buNone/>
              <a:tabLst>
                <a:tab algn="l" pos="0"/>
              </a:tabLst>
            </a:pPr>
            <a:r>
              <a:rPr b="0" lang="en-US" sz="2400" spc="-1" strike="noStrike">
                <a:solidFill>
                  <a:srgbClr val="404040"/>
                </a:solidFill>
                <a:latin typeface="Century Gothic"/>
              </a:rPr>
              <a:t>3) although they find no overall evidence of anti-black or anti-Hispanic disparities in fatal shootings, when focusing on different subtypes of shootings (e.g., unarmed shootings or “suicide by cop”), data are too uncertain to draw firm conclusions. </a:t>
            </a: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000" spc="-1" strike="noStrike">
                <a:solidFill>
                  <a:srgbClr val="404040"/>
                </a:solidFill>
                <a:latin typeface="Century Gothic"/>
              </a:rPr>
              <a:t>[May be due to a lack of statistical power: if you look at smaller categories, it can be hard to detect differences.]</a:t>
            </a:r>
            <a:endParaRPr b="0" lang="en-US" sz="20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The authors highlight the need to enforce federal policies that record both officer and civilian information in FOIS.</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2800" spc="-1" strike="noStrike" cap="all">
                <a:solidFill>
                  <a:srgbClr val="265b4d"/>
                </a:solidFill>
                <a:latin typeface="Century Gothic"/>
              </a:rPr>
              <a:t>Fryer – Racial Differences in Police Use of Force</a:t>
            </a:r>
            <a:endParaRPr b="0" lang="en-US" sz="2800" spc="-1" strike="noStrike">
              <a:solidFill>
                <a:srgbClr val="000000"/>
              </a:solidFill>
              <a:latin typeface="Calibri"/>
            </a:endParaRPr>
          </a:p>
        </p:txBody>
      </p:sp>
      <p:sp>
        <p:nvSpPr>
          <p:cNvPr id="116" name="PlaceHolder 2"/>
          <p:cNvSpPr>
            <a:spLocks noGrp="1"/>
          </p:cNvSpPr>
          <p:nvPr>
            <p:ph/>
          </p:nvPr>
        </p:nvSpPr>
        <p:spPr>
          <a:xfrm>
            <a:off x="838080" y="1573920"/>
            <a:ext cx="10515240" cy="4350960"/>
          </a:xfrm>
          <a:prstGeom prst="rect">
            <a:avLst/>
          </a:prstGeom>
          <a:noFill/>
          <a:ln w="0">
            <a:noFill/>
          </a:ln>
        </p:spPr>
        <p:txBody>
          <a:bodyPr numCol="1" spcCol="0" anchor="t">
            <a:noAutofit/>
          </a:bodyPr>
          <a:p>
            <a:pPr indent="0">
              <a:lnSpc>
                <a:spcPct val="90000"/>
              </a:lnSpc>
              <a:spcBef>
                <a:spcPts val="1001"/>
              </a:spcBef>
              <a:buNone/>
              <a:tabLst>
                <a:tab algn="l" pos="0"/>
              </a:tabLst>
            </a:pPr>
            <a:r>
              <a:rPr b="0" lang="en-US" sz="3200" spc="-1" strike="noStrike">
                <a:solidFill>
                  <a:srgbClr val="404040"/>
                </a:solidFill>
                <a:latin typeface="Century Gothic"/>
              </a:rPr>
              <a:t>Abstract: This paper explores racial differences in police use of force. </a:t>
            </a:r>
            <a:endParaRPr b="0" lang="en-US" sz="3200" spc="-1" strike="noStrike">
              <a:solidFill>
                <a:srgbClr val="404040"/>
              </a:solidFill>
              <a:latin typeface="Century Gothic"/>
            </a:endParaRPr>
          </a:p>
          <a:p>
            <a:pPr indent="0">
              <a:lnSpc>
                <a:spcPct val="90000"/>
              </a:lnSpc>
              <a:spcBef>
                <a:spcPts val="1001"/>
              </a:spcBef>
              <a:buNone/>
              <a:tabLst>
                <a:tab algn="l" pos="0"/>
              </a:tabLst>
            </a:pPr>
            <a:r>
              <a:rPr b="0" lang="en-US" sz="3200" spc="-1" strike="noStrike">
                <a:solidFill>
                  <a:srgbClr val="404040"/>
                </a:solidFill>
                <a:latin typeface="Century Gothic"/>
              </a:rPr>
              <a:t>On non-lethal uses of force, blacks and Hispanics are more than 50 percent more likely to experience some form of force in interactions with police. </a:t>
            </a:r>
            <a:endParaRPr b="0" lang="en-US" sz="3200" spc="-1" strike="noStrike">
              <a:solidFill>
                <a:srgbClr val="404040"/>
              </a:solidFill>
              <a:latin typeface="Century Gothic"/>
            </a:endParaRPr>
          </a:p>
          <a:p>
            <a:pPr indent="0">
              <a:lnSpc>
                <a:spcPct val="90000"/>
              </a:lnSpc>
              <a:spcBef>
                <a:spcPts val="1001"/>
              </a:spcBef>
              <a:buNone/>
              <a:tabLst>
                <a:tab algn="l" pos="0"/>
              </a:tabLst>
            </a:pPr>
            <a:r>
              <a:rPr b="0" lang="en-US" sz="3200" spc="-1" strike="noStrike">
                <a:solidFill>
                  <a:srgbClr val="404040"/>
                </a:solidFill>
                <a:latin typeface="Century Gothic"/>
              </a:rPr>
              <a:t>Adding controls that account for important context and civilian behavior reduces, but cannot fully explain, these disparities. </a:t>
            </a:r>
            <a:endParaRPr b="0" lang="en-US" sz="32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2800" spc="-1" strike="noStrike" cap="all">
                <a:solidFill>
                  <a:srgbClr val="265b4d"/>
                </a:solidFill>
                <a:latin typeface="Century Gothic"/>
              </a:rPr>
              <a:t>Fryer – Racial Differences in Police Use of Force</a:t>
            </a:r>
            <a:endParaRPr b="0" lang="en-US" sz="2800" spc="-1" strike="noStrike">
              <a:solidFill>
                <a:srgbClr val="000000"/>
              </a:solidFill>
              <a:latin typeface="Calibri"/>
            </a:endParaRPr>
          </a:p>
        </p:txBody>
      </p:sp>
      <p:sp>
        <p:nvSpPr>
          <p:cNvPr id="118" name="PlaceHolder 2"/>
          <p:cNvSpPr>
            <a:spLocks noGrp="1"/>
          </p:cNvSpPr>
          <p:nvPr>
            <p:ph/>
          </p:nvPr>
        </p:nvSpPr>
        <p:spPr>
          <a:xfrm>
            <a:off x="838080" y="1253160"/>
            <a:ext cx="10515240" cy="4350960"/>
          </a:xfrm>
          <a:prstGeom prst="rect">
            <a:avLst/>
          </a:prstGeom>
          <a:noFill/>
          <a:ln w="0">
            <a:noFill/>
          </a:ln>
        </p:spPr>
        <p:txBody>
          <a:bodyPr numCol="1" spcCol="0" anchor="t">
            <a:noAutofit/>
          </a:bodyPr>
          <a:p>
            <a:pPr indent="0">
              <a:lnSpc>
                <a:spcPct val="90000"/>
              </a:lnSpc>
              <a:spcBef>
                <a:spcPts val="1001"/>
              </a:spcBef>
              <a:buNone/>
              <a:tabLst>
                <a:tab algn="l" pos="0"/>
              </a:tabLst>
            </a:pPr>
            <a:r>
              <a:rPr b="0" lang="en-US" sz="3200" spc="-1" strike="noStrike">
                <a:solidFill>
                  <a:srgbClr val="404040"/>
                </a:solidFill>
                <a:latin typeface="Century Gothic"/>
              </a:rPr>
              <a:t>Abstract: … On the most extreme use of force—officer-involved shootings—we find no racial differences either in the raw data or when contextual factors are taken into account. </a:t>
            </a:r>
            <a:endParaRPr b="0" lang="en-US" sz="3200" spc="-1" strike="noStrike">
              <a:solidFill>
                <a:srgbClr val="404040"/>
              </a:solidFill>
              <a:latin typeface="Century Gothic"/>
            </a:endParaRPr>
          </a:p>
          <a:p>
            <a:pPr indent="0">
              <a:lnSpc>
                <a:spcPct val="90000"/>
              </a:lnSpc>
              <a:spcBef>
                <a:spcPts val="1001"/>
              </a:spcBef>
              <a:buNone/>
              <a:tabLst>
                <a:tab algn="l" pos="0"/>
              </a:tabLst>
            </a:pPr>
            <a:r>
              <a:rPr b="0" lang="en-US" sz="3200" spc="-1" strike="noStrike">
                <a:solidFill>
                  <a:srgbClr val="404040"/>
                </a:solidFill>
                <a:latin typeface="Century Gothic"/>
              </a:rPr>
              <a:t>We argue that the patterns in the data are consistent with a model in which police officers are utility maximizers, a fraction of whom have a preference for discrimination, who incur relatively high expected costs of officer-involved shootings.</a:t>
            </a:r>
            <a:endParaRPr b="0" lang="en-US" sz="32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Critiques of Fryer and Johnson et al.</a:t>
            </a:r>
            <a:endParaRPr b="0" lang="en-US" sz="3800" spc="-1" strike="noStrike">
              <a:solidFill>
                <a:srgbClr val="000000"/>
              </a:solidFill>
              <a:latin typeface="Calibri"/>
            </a:endParaRPr>
          </a:p>
        </p:txBody>
      </p:sp>
      <p:sp>
        <p:nvSpPr>
          <p:cNvPr id="120" name="PlaceHolder 2"/>
          <p:cNvSpPr>
            <a:spLocks noGrp="1"/>
          </p:cNvSpPr>
          <p:nvPr>
            <p:ph/>
          </p:nvPr>
        </p:nvSpPr>
        <p:spPr>
          <a:xfrm>
            <a:off x="838080" y="1555200"/>
            <a:ext cx="10515240" cy="4350960"/>
          </a:xfrm>
          <a:prstGeom prst="rect">
            <a:avLst/>
          </a:prstGeom>
          <a:noFill/>
          <a:ln w="0">
            <a:noFill/>
          </a:ln>
        </p:spPr>
        <p:txBody>
          <a:bodyPr numCol="1" spcCol="0" anchor="t">
            <a:noAutofit/>
          </a:bodyPr>
          <a:p>
            <a:pPr indent="0">
              <a:lnSpc>
                <a:spcPct val="90000"/>
              </a:lnSpc>
              <a:spcBef>
                <a:spcPts val="1001"/>
              </a:spcBef>
              <a:buNone/>
              <a:tabLst>
                <a:tab algn="l" pos="0"/>
              </a:tabLst>
            </a:pPr>
            <a:r>
              <a:rPr b="0" lang="en-US" sz="2400" spc="-1" strike="noStrike">
                <a:solidFill>
                  <a:srgbClr val="404040"/>
                </a:solidFill>
                <a:latin typeface="Century Gothic"/>
              </a:rPr>
              <a:t>Hoekstra and Sloan (2020), the next paper I will cover, critiques the papers by Johnson et al. (2019) and Fryer (2019), arguing that they may give bias results.</a:t>
            </a: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The key issue regards the appropriate “benchmark” that these papers use. Researchers often do not observe interactions in which force was </a:t>
            </a:r>
            <a:r>
              <a:rPr b="1" i="1" lang="en-US" sz="2400" spc="-1" strike="noStrike" u="sng">
                <a:solidFill>
                  <a:srgbClr val="404040"/>
                </a:solidFill>
                <a:uFillTx/>
                <a:latin typeface="Century Gothic"/>
              </a:rPr>
              <a:t>not</a:t>
            </a:r>
            <a:r>
              <a:rPr b="0" lang="en-US" sz="2400" spc="-1" strike="noStrike">
                <a:solidFill>
                  <a:srgbClr val="404040"/>
                </a:solidFill>
                <a:latin typeface="Century Gothic"/>
              </a:rPr>
              <a:t> used.</a:t>
            </a: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As a result, researchers must make assumptions regarding the appropriate benchmark, such as looking at incidents per capita [benchmark 1) from earlier] or incidents compared to violent crime rates or arrests [benchmark 2) from earlier] (Hoekstra and Sloan, 2020).</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Critiques of Fryer and Johnson et al.</a:t>
            </a:r>
            <a:endParaRPr b="0" lang="en-US" sz="3800" spc="-1" strike="noStrike">
              <a:solidFill>
                <a:srgbClr val="000000"/>
              </a:solidFill>
              <a:latin typeface="Calibri"/>
            </a:endParaRPr>
          </a:p>
        </p:txBody>
      </p:sp>
      <p:sp>
        <p:nvSpPr>
          <p:cNvPr id="122" name="PlaceHolder 2"/>
          <p:cNvSpPr>
            <a:spLocks noGrp="1"/>
          </p:cNvSpPr>
          <p:nvPr>
            <p:ph/>
          </p:nvPr>
        </p:nvSpPr>
        <p:spPr>
          <a:xfrm>
            <a:off x="838080" y="1555200"/>
            <a:ext cx="10515240" cy="4350960"/>
          </a:xfrm>
          <a:prstGeom prst="rect">
            <a:avLst/>
          </a:prstGeom>
          <a:noFill/>
          <a:ln w="0">
            <a:noFill/>
          </a:ln>
        </p:spPr>
        <p:txBody>
          <a:bodyPr numCol="1" spcCol="0" anchor="t">
            <a:noAutofit/>
          </a:bodyPr>
          <a:p>
            <a:pPr indent="0">
              <a:lnSpc>
                <a:spcPct val="90000"/>
              </a:lnSpc>
              <a:spcBef>
                <a:spcPts val="1001"/>
              </a:spcBef>
              <a:buNone/>
              <a:tabLst>
                <a:tab algn="l" pos="0"/>
              </a:tabLst>
            </a:pPr>
            <a:r>
              <a:rPr b="0" lang="en-US" sz="2400" spc="-1" strike="noStrike">
                <a:solidFill>
                  <a:srgbClr val="404040"/>
                </a:solidFill>
                <a:latin typeface="Century Gothic"/>
              </a:rPr>
              <a:t>Also, most data sets do not allow the researchers to observe whether the underlying risk of situations involving white and minority civilians, or white and minority officers, is similar in terms of whether force was merited.</a:t>
            </a: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White and minority civilians have different situations, and white and minority officers are usually allocated differently, making it difficult to isolate bias from these different circumstances.</a:t>
            </a: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While researchers can try to control for these differences, data is imperfect.</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Critiques of Fryer and Johnson et al.</a:t>
            </a:r>
            <a:endParaRPr b="0" lang="en-US" sz="3800" spc="-1" strike="noStrike">
              <a:solidFill>
                <a:srgbClr val="000000"/>
              </a:solidFill>
              <a:latin typeface="Calibri"/>
            </a:endParaRPr>
          </a:p>
        </p:txBody>
      </p:sp>
      <p:sp>
        <p:nvSpPr>
          <p:cNvPr id="124" name="PlaceHolder 2"/>
          <p:cNvSpPr>
            <a:spLocks noGrp="1"/>
          </p:cNvSpPr>
          <p:nvPr>
            <p:ph/>
          </p:nvPr>
        </p:nvSpPr>
        <p:spPr>
          <a:xfrm>
            <a:off x="838080" y="1555200"/>
            <a:ext cx="10515240" cy="4350960"/>
          </a:xfrm>
          <a:prstGeom prst="rect">
            <a:avLst/>
          </a:prstGeom>
          <a:noFill/>
          <a:ln w="0">
            <a:noFill/>
          </a:ln>
        </p:spPr>
        <p:txBody>
          <a:bodyPr numCol="1" spcCol="0" anchor="t">
            <a:noAutofit/>
          </a:bodyPr>
          <a:p>
            <a:pPr indent="0">
              <a:lnSpc>
                <a:spcPct val="90000"/>
              </a:lnSpc>
              <a:spcBef>
                <a:spcPts val="1001"/>
              </a:spcBef>
              <a:buNone/>
              <a:tabLst>
                <a:tab algn="l" pos="0"/>
              </a:tabLst>
            </a:pPr>
            <a:r>
              <a:rPr b="0" lang="en-US" sz="2400" spc="-1" strike="noStrike">
                <a:solidFill>
                  <a:srgbClr val="404040"/>
                </a:solidFill>
                <a:latin typeface="Century Gothic"/>
              </a:rPr>
              <a:t>As I will describe shortly, Hoekstra and Sloan (2020) argue that they improve on prior research by looking at a situation in which the race of the officer is as-good-as randomly assigned to 911 calls.</a:t>
            </a: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This quasi-random assignment means that there is not concern that officers of difference races are put in different scenarios.</a:t>
            </a: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Having officers put in different situations, on average, by officer race or ethnicity would generate selection bias.</a:t>
            </a: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With selection bias, it’s hard to isolate differences by officer race from the fact that officers are allocated differently.</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Outline</a:t>
            </a:r>
            <a:endParaRPr b="0" lang="en-US" sz="3800" spc="-1" strike="noStrike">
              <a:solidFill>
                <a:srgbClr val="000000"/>
              </a:solidFill>
              <a:latin typeface="Calibri"/>
            </a:endParaRPr>
          </a:p>
        </p:txBody>
      </p:sp>
      <p:sp>
        <p:nvSpPr>
          <p:cNvPr id="90"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Summary of papers on racial bias in police use of force: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000" spc="-1" strike="noStrike">
                <a:solidFill>
                  <a:srgbClr val="404040"/>
                </a:solidFill>
                <a:latin typeface="Century Gothic"/>
              </a:rPr>
              <a:t>Johnson et al. - 2019 - Officer characteristics and racial disparities in fatal officer-involved shootings (briefly)</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000" spc="-1" strike="noStrike">
                <a:solidFill>
                  <a:srgbClr val="404040"/>
                </a:solidFill>
                <a:latin typeface="Century Gothic"/>
              </a:rPr>
              <a:t>Fryer Jr. - 2019 - An empirical analysis of racial differences in police use of force (briefly)</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000" spc="-1" strike="noStrike">
                <a:solidFill>
                  <a:srgbClr val="404040"/>
                </a:solidFill>
                <a:latin typeface="Century Gothic"/>
              </a:rPr>
              <a:t>Hoekstra, Sloan - 2020 - Does Race Matter for Police Use of Force Evidence from 911 Calls (more in-depth)</a:t>
            </a:r>
            <a:endParaRPr b="0" lang="en-US" sz="20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200" spc="-1" strike="noStrike" cap="all">
                <a:solidFill>
                  <a:srgbClr val="265b4d"/>
                </a:solidFill>
                <a:latin typeface="Century Gothic"/>
              </a:rPr>
              <a:t>Hoekstra and Sloan – evidence from 911 calls</a:t>
            </a:r>
            <a:endParaRPr b="0" lang="en-US" sz="3200" spc="-1" strike="noStrike">
              <a:solidFill>
                <a:srgbClr val="000000"/>
              </a:solidFill>
              <a:latin typeface="Calibri"/>
            </a:endParaRPr>
          </a:p>
        </p:txBody>
      </p:sp>
      <p:sp>
        <p:nvSpPr>
          <p:cNvPr id="126" name="PlaceHolder 2"/>
          <p:cNvSpPr>
            <a:spLocks noGrp="1"/>
          </p:cNvSpPr>
          <p:nvPr>
            <p:ph/>
          </p:nvPr>
        </p:nvSpPr>
        <p:spPr>
          <a:xfrm>
            <a:off x="838080" y="150768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Abstract: This paper uses data on officers dispatched to over 2 million 911 calls in two cities [which ones they are is kept anonymous in the paper], neither of which allows for discretion in the dispatch process. </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Using a location-by-time fixed effects approach that isolates the random variation in officer race, we show white officers use force 60 percent more than black officers and use gun force twice as often. </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To examine how civilian race affects use of force, we compare how white officers increase use of force as they are dispatched to more minority neighborhoods, compared to minority officers. </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200" spc="-1" strike="noStrike" cap="all">
                <a:solidFill>
                  <a:srgbClr val="265b4d"/>
                </a:solidFill>
                <a:latin typeface="Century Gothic"/>
              </a:rPr>
              <a:t>Hoekstra and Sloan – evidence from 911 calls</a:t>
            </a:r>
            <a:endParaRPr b="0" lang="en-US" sz="3200" spc="-1" strike="noStrike">
              <a:solidFill>
                <a:srgbClr val="000000"/>
              </a:solidFill>
              <a:latin typeface="Calibri"/>
            </a:endParaRPr>
          </a:p>
        </p:txBody>
      </p:sp>
      <p:sp>
        <p:nvSpPr>
          <p:cNvPr id="128" name="PlaceHolder 2"/>
          <p:cNvSpPr>
            <a:spLocks noGrp="1"/>
          </p:cNvSpPr>
          <p:nvPr>
            <p:ph/>
          </p:nvPr>
        </p:nvSpPr>
        <p:spPr>
          <a:xfrm>
            <a:off x="838080" y="148104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3200" spc="-1" strike="noStrike">
                <a:solidFill>
                  <a:srgbClr val="404040"/>
                </a:solidFill>
                <a:latin typeface="Century Gothic"/>
              </a:rPr>
              <a:t>Abstract: … Perhaps most strikingly, we show that while white and black officers use gun force at similar rates in white and racially mixed neighborhoods, white officers are five times as likely to use gun force in predominantly black neighborhoods. </a:t>
            </a:r>
            <a:endParaRPr b="0" lang="en-US" sz="32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3200" spc="-1" strike="noStrike">
                <a:solidFill>
                  <a:srgbClr val="404040"/>
                </a:solidFill>
                <a:latin typeface="Century Gothic"/>
              </a:rPr>
              <a:t>Similarly, white officers increase use of any force much more than minority officers when dispatched to more minority neighborhoods. </a:t>
            </a:r>
            <a:endParaRPr b="0" lang="en-US" sz="32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200" spc="-1" strike="noStrike" cap="all">
                <a:solidFill>
                  <a:srgbClr val="265b4d"/>
                </a:solidFill>
                <a:latin typeface="Century Gothic"/>
              </a:rPr>
              <a:t>Hoekstra and Sloan – evidence from 911 calls</a:t>
            </a:r>
            <a:endParaRPr b="0" lang="en-US" sz="3200" spc="-1" strike="noStrike">
              <a:solidFill>
                <a:srgbClr val="000000"/>
              </a:solidFill>
              <a:latin typeface="Calibri"/>
            </a:endParaRPr>
          </a:p>
        </p:txBody>
      </p:sp>
      <p:sp>
        <p:nvSpPr>
          <p:cNvPr id="130" name="PlaceHolder 2"/>
          <p:cNvSpPr>
            <a:spLocks noGrp="1"/>
          </p:cNvSpPr>
          <p:nvPr>
            <p:ph/>
          </p:nvPr>
        </p:nvSpPr>
        <p:spPr>
          <a:xfrm>
            <a:off x="838080" y="12531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3200" spc="-1" strike="noStrike">
                <a:solidFill>
                  <a:srgbClr val="404040"/>
                </a:solidFill>
                <a:latin typeface="Century Gothic"/>
              </a:rPr>
              <a:t>Abstract: Consequently, difference-in-differences estimates from individual officer fixed effect models indicate black (Hispanic) civilians are 30 - 60 (75 - 120) percent more likely to experience any use of force, and five times as likely to experience gun use of force, compared to if white officers scaled up force similarly to minority officers. </a:t>
            </a:r>
            <a:endParaRPr b="0" lang="en-US" sz="32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3200" spc="-1" strike="noStrike">
                <a:solidFill>
                  <a:srgbClr val="404040"/>
                </a:solidFill>
                <a:latin typeface="Century Gothic"/>
              </a:rPr>
              <a:t>These findings highlight race as an important determinant of police use of force, including and especially lethal force.</a:t>
            </a:r>
            <a:endParaRPr b="0" lang="en-US" sz="32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200" spc="-1" strike="noStrike" cap="all">
                <a:solidFill>
                  <a:srgbClr val="265b4d"/>
                </a:solidFill>
                <a:latin typeface="Century Gothic"/>
              </a:rPr>
              <a:t>Hoekstra and Sloan – evidence from 911 calls</a:t>
            </a:r>
            <a:endParaRPr b="0" lang="en-US" sz="3200" spc="-1" strike="noStrike">
              <a:solidFill>
                <a:srgbClr val="000000"/>
              </a:solidFill>
              <a:latin typeface="Calibri"/>
            </a:endParaRPr>
          </a:p>
        </p:txBody>
      </p:sp>
      <p:sp>
        <p:nvSpPr>
          <p:cNvPr id="132" name="PlaceHolder 2"/>
          <p:cNvSpPr>
            <a:spLocks noGrp="1"/>
          </p:cNvSpPr>
          <p:nvPr>
            <p:ph/>
          </p:nvPr>
        </p:nvSpPr>
        <p:spPr>
          <a:xfrm>
            <a:off x="838080" y="137520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Documenting whether race matters for police use of force is difficult.</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Researchers often do not observe (have data on) interactions in which force was NOT used (they only have data for when force was used).</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This forces researchers to make assumptions and use a particular denominator, such as population of that racial group (benchmark 1) from earlier) or number of violent crime interactions for that racial group (benchmark 2)).</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200" spc="-1" strike="noStrike" cap="all">
                <a:solidFill>
                  <a:srgbClr val="265b4d"/>
                </a:solidFill>
                <a:latin typeface="Century Gothic"/>
              </a:rPr>
              <a:t>Hoekstra and Sloan – evidence from 911 calls</a:t>
            </a:r>
            <a:endParaRPr b="0" lang="en-US" sz="3200" spc="-1" strike="noStrike">
              <a:solidFill>
                <a:srgbClr val="000000"/>
              </a:solidFill>
              <a:latin typeface="Calibri"/>
            </a:endParaRPr>
          </a:p>
        </p:txBody>
      </p:sp>
      <p:sp>
        <p:nvSpPr>
          <p:cNvPr id="134" name="PlaceHolder 2"/>
          <p:cNvSpPr>
            <a:spLocks noGrp="1"/>
          </p:cNvSpPr>
          <p:nvPr>
            <p:ph/>
          </p:nvPr>
        </p:nvSpPr>
        <p:spPr>
          <a:xfrm>
            <a:off x="838080" y="137520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There are also issues with selection bias, where it’s usually not random where officers of different races are deployed, for example.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 simple comparison of use of force probability between white and black officers would provide a biased estimate of how race affects use of force, since those officers are not being deployed in the same situations or to the same areas.</a:t>
            </a:r>
            <a:endParaRPr b="0" lang="en-US" sz="2400" spc="-1" strike="noStrike">
              <a:solidFill>
                <a:srgbClr val="404040"/>
              </a:solidFill>
              <a:latin typeface="Century Gothic"/>
            </a:endParaRPr>
          </a:p>
          <a:p>
            <a:pPr indent="0">
              <a:lnSpc>
                <a:spcPct val="90000"/>
              </a:lnSpc>
              <a:spcBef>
                <a:spcPts val="1001"/>
              </a:spcBef>
              <a:buNone/>
            </a:pPr>
            <a:endParaRPr b="0" lang="en-US" sz="20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200" spc="-1" strike="noStrike" cap="all">
                <a:solidFill>
                  <a:srgbClr val="265b4d"/>
                </a:solidFill>
                <a:latin typeface="Century Gothic"/>
              </a:rPr>
              <a:t>Hoekstra and Sloan – evidence from 911 calls</a:t>
            </a:r>
            <a:endParaRPr b="0" lang="en-US" sz="3200" spc="-1" strike="noStrike">
              <a:solidFill>
                <a:srgbClr val="000000"/>
              </a:solidFill>
              <a:latin typeface="Calibri"/>
            </a:endParaRPr>
          </a:p>
        </p:txBody>
      </p:sp>
      <p:sp>
        <p:nvSpPr>
          <p:cNvPr id="136" name="PlaceHolder 2"/>
          <p:cNvSpPr>
            <a:spLocks noGrp="1"/>
          </p:cNvSpPr>
          <p:nvPr>
            <p:ph/>
          </p:nvPr>
        </p:nvSpPr>
        <p:spPr>
          <a:xfrm>
            <a:off x="838080" y="137520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Documenting whether race matters for police use of force is difficult.</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Researchers often do not observe (have data on) interactions in which force was NOT used (they only have data for when force was used).</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There are also issues with selection bias, where it’s usually not random where officers of different races are deployed, for example.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 simple comparison of use of force probability between white and black officers would provide a biased estimate of how race affects use of force, since those officers are not being deployed in the same situations or to the same areas.</a:t>
            </a:r>
            <a:endParaRPr b="0" lang="en-US" sz="2400" spc="-1" strike="noStrike">
              <a:solidFill>
                <a:srgbClr val="404040"/>
              </a:solidFill>
              <a:latin typeface="Century Gothic"/>
            </a:endParaRPr>
          </a:p>
          <a:p>
            <a:pPr indent="0">
              <a:lnSpc>
                <a:spcPct val="90000"/>
              </a:lnSpc>
              <a:spcBef>
                <a:spcPts val="1001"/>
              </a:spcBef>
              <a:buNone/>
            </a:pPr>
            <a:endParaRPr b="0" lang="en-US" sz="20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200" spc="-1" strike="noStrike" cap="all">
                <a:solidFill>
                  <a:srgbClr val="265b4d"/>
                </a:solidFill>
                <a:latin typeface="Century Gothic"/>
              </a:rPr>
              <a:t>Hoekstra and Sloan – evidence from 911 calls</a:t>
            </a:r>
            <a:endParaRPr b="0" lang="en-US" sz="3200" spc="-1" strike="noStrike">
              <a:solidFill>
                <a:srgbClr val="000000"/>
              </a:solidFill>
              <a:latin typeface="Calibri"/>
            </a:endParaRPr>
          </a:p>
        </p:txBody>
      </p:sp>
      <p:sp>
        <p:nvSpPr>
          <p:cNvPr id="138" name="PlaceHolder 2"/>
          <p:cNvSpPr>
            <a:spLocks noGrp="1"/>
          </p:cNvSpPr>
          <p:nvPr>
            <p:ph/>
          </p:nvPr>
        </p:nvSpPr>
        <p:spPr>
          <a:xfrm>
            <a:off x="1063440" y="145188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Hoekstra and Sloan get around these issues by using administrative data on over two million 911 calls.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This data is unique in that it:</a:t>
            </a:r>
            <a:endParaRPr b="0" lang="en-US" sz="2400" spc="-1" strike="noStrike">
              <a:solidFill>
                <a:srgbClr val="404040"/>
              </a:solidFill>
              <a:latin typeface="Century Gothic"/>
            </a:endParaRPr>
          </a:p>
          <a:p>
            <a:pPr marL="457200" indent="-457200">
              <a:lnSpc>
                <a:spcPct val="90000"/>
              </a:lnSpc>
              <a:spcBef>
                <a:spcPts val="1001"/>
              </a:spcBef>
              <a:buClr>
                <a:srgbClr val="404040"/>
              </a:buClr>
              <a:buFont typeface="Arial"/>
              <a:buAutoNum type="arabicParenR"/>
            </a:pPr>
            <a:r>
              <a:rPr b="0" lang="en-US" sz="2400" spc="-1" strike="noStrike">
                <a:solidFill>
                  <a:srgbClr val="404040"/>
                </a:solidFill>
                <a:latin typeface="Century Gothic"/>
              </a:rPr>
              <a:t>Comes from two cities in which the dispatch protocols allow for no discretion on the part of the officer or the operator with respect to which officer is dispatched.</a:t>
            </a: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(i.e., the race of the officer is as-good-as-randomly assigned)</a:t>
            </a:r>
            <a:endParaRPr b="0" lang="en-US" sz="2400" spc="-1" strike="noStrike">
              <a:solidFill>
                <a:srgbClr val="404040"/>
              </a:solidFill>
              <a:latin typeface="Century Gothic"/>
            </a:endParaRPr>
          </a:p>
          <a:p>
            <a:pPr marL="457200" indent="-457200">
              <a:lnSpc>
                <a:spcPct val="90000"/>
              </a:lnSpc>
              <a:spcBef>
                <a:spcPts val="1001"/>
              </a:spcBef>
              <a:buClr>
                <a:srgbClr val="404040"/>
              </a:buClr>
              <a:buFont typeface="Arial"/>
              <a:buAutoNum type="arabicParenR" startAt="2"/>
              <a:tabLst>
                <a:tab algn="l" pos="0"/>
              </a:tabLst>
            </a:pPr>
            <a:r>
              <a:rPr b="0" lang="en-US" sz="2400" spc="-1" strike="noStrike">
                <a:solidFill>
                  <a:srgbClr val="404040"/>
                </a:solidFill>
                <a:latin typeface="Century Gothic"/>
              </a:rPr>
              <a:t>This data allows them to see over two million interactions, some of which end up with use of force and some which do not, rather than only having data on the incidents where force was used and having to pick a denominator (benchmark 1) or 2)).</a:t>
            </a:r>
            <a:endParaRPr b="0" lang="en-US" sz="2400" spc="-1" strike="noStrike">
              <a:solidFill>
                <a:srgbClr val="404040"/>
              </a:solidFill>
              <a:latin typeface="Century Gothic"/>
            </a:endParaRPr>
          </a:p>
          <a:p>
            <a:pPr indent="0">
              <a:lnSpc>
                <a:spcPct val="90000"/>
              </a:lnSpc>
              <a:spcBef>
                <a:spcPts val="1001"/>
              </a:spcBef>
              <a:buNone/>
              <a:tabLst>
                <a:tab algn="l" pos="0"/>
              </a:tabLst>
            </a:pPr>
            <a:endParaRPr b="0" lang="en-US" sz="20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p:nvPr>
        </p:nvSpPr>
        <p:spPr>
          <a:xfrm>
            <a:off x="6214320" y="289080"/>
            <a:ext cx="5778720" cy="588744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Use of force is quite rare, only 0.109% of 911 calls result in use of force.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For gun use of force this is 0.00762%.</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In the raw data, white officers are much more likely to use force (with or without gun) compared to black officers.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911 dispatches occur to areas that tend to be predominantly black.</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38% of officers are black</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16% are female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Officers have about 10 years of experience on average</a:t>
            </a:r>
            <a:endParaRPr b="0" lang="en-US" sz="24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p:txBody>
      </p:sp>
      <p:pic>
        <p:nvPicPr>
          <p:cNvPr id="140" name="Picture 4" descr=""/>
          <p:cNvPicPr/>
          <p:nvPr/>
        </p:nvPicPr>
        <p:blipFill>
          <a:blip r:embed="rId1"/>
          <a:stretch/>
        </p:blipFill>
        <p:spPr>
          <a:xfrm>
            <a:off x="0" y="0"/>
            <a:ext cx="6139440" cy="685764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200" spc="-1" strike="noStrike" cap="all">
                <a:solidFill>
                  <a:srgbClr val="265b4d"/>
                </a:solidFill>
                <a:latin typeface="Century Gothic"/>
              </a:rPr>
              <a:t>Hoekstra and Sloan – evidence from 911 calls</a:t>
            </a:r>
            <a:endParaRPr b="0" lang="en-US" sz="3200" spc="-1" strike="noStrike">
              <a:solidFill>
                <a:srgbClr val="000000"/>
              </a:solidFill>
              <a:latin typeface="Calibri"/>
            </a:endParaRPr>
          </a:p>
        </p:txBody>
      </p:sp>
      <p:pic>
        <p:nvPicPr>
          <p:cNvPr id="142" name="Picture 3" descr=""/>
          <p:cNvPicPr/>
          <p:nvPr/>
        </p:nvPicPr>
        <p:blipFill>
          <a:blip r:embed="rId1"/>
          <a:stretch/>
        </p:blipFill>
        <p:spPr>
          <a:xfrm>
            <a:off x="0" y="1528560"/>
            <a:ext cx="8201880" cy="3800520"/>
          </a:xfrm>
          <a:prstGeom prst="rect">
            <a:avLst/>
          </a:prstGeom>
          <a:ln w="0">
            <a:noFill/>
          </a:ln>
        </p:spPr>
      </p:pic>
      <p:sp>
        <p:nvSpPr>
          <p:cNvPr id="143" name="TextBox 5"/>
          <p:cNvSpPr/>
          <p:nvPr/>
        </p:nvSpPr>
        <p:spPr>
          <a:xfrm>
            <a:off x="8202240" y="1184040"/>
            <a:ext cx="3851280" cy="47818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200" spc="-1" strike="noStrike">
                <a:solidFill>
                  <a:srgbClr val="000000"/>
                </a:solidFill>
                <a:latin typeface="Calibri"/>
              </a:rPr>
              <a:t>No clear difference in the raw data as to if black and white officers are deployed to 911 calls in different neighborhoods (based on proportion black residents).</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Calibri"/>
              </a:rPr>
              <a:t>This and other evidence in the paper is suggestive that officer race is as-good-as randomly assigned.</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Calibri"/>
              </a:rPr>
              <a:t>i.e., this is a good natural experiment</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4" name="Picture 3" descr=""/>
          <p:cNvPicPr/>
          <p:nvPr/>
        </p:nvPicPr>
        <p:blipFill>
          <a:blip r:embed="rId1"/>
          <a:stretch/>
        </p:blipFill>
        <p:spPr>
          <a:xfrm>
            <a:off x="0" y="2108880"/>
            <a:ext cx="5975280" cy="4748760"/>
          </a:xfrm>
          <a:prstGeom prst="rect">
            <a:avLst/>
          </a:prstGeom>
          <a:ln w="0">
            <a:noFill/>
          </a:ln>
        </p:spPr>
      </p:pic>
      <p:pic>
        <p:nvPicPr>
          <p:cNvPr id="145" name="Picture 5" descr=""/>
          <p:cNvPicPr/>
          <p:nvPr/>
        </p:nvPicPr>
        <p:blipFill>
          <a:blip r:embed="rId2"/>
          <a:stretch/>
        </p:blipFill>
        <p:spPr>
          <a:xfrm>
            <a:off x="5975640" y="2342520"/>
            <a:ext cx="6201360" cy="4515120"/>
          </a:xfrm>
          <a:prstGeom prst="rect">
            <a:avLst/>
          </a:prstGeom>
          <a:ln w="0">
            <a:noFill/>
          </a:ln>
        </p:spPr>
      </p:pic>
      <p:sp>
        <p:nvSpPr>
          <p:cNvPr id="146" name="TextBox 7"/>
          <p:cNvSpPr/>
          <p:nvPr/>
        </p:nvSpPr>
        <p:spPr>
          <a:xfrm>
            <a:off x="111960" y="121320"/>
            <a:ext cx="11952000" cy="17960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i="1" lang="en-US" sz="2800" spc="-1" strike="noStrike">
                <a:solidFill>
                  <a:srgbClr val="000000"/>
                </a:solidFill>
                <a:latin typeface="Calibri"/>
              </a:rPr>
              <a:t>Y-axis = predicted use of force (left) or gun force (right), X-axis = proportion black</a:t>
            </a:r>
            <a:endParaRPr b="0" lang="en-US" sz="2800" spc="-1" strike="noStrike">
              <a:solidFill>
                <a:srgbClr val="000000"/>
              </a:solidFill>
              <a:latin typeface="Arial"/>
            </a:endParaRPr>
          </a:p>
          <a:p>
            <a:pPr>
              <a:lnSpc>
                <a:spcPct val="100000"/>
              </a:lnSpc>
            </a:pPr>
            <a:endParaRPr b="0" lang="en-US" sz="2800" spc="-1" strike="noStrike">
              <a:solidFill>
                <a:srgbClr val="000000"/>
              </a:solidFill>
              <a:latin typeface="Arial"/>
            </a:endParaRPr>
          </a:p>
          <a:p>
            <a:pPr>
              <a:lnSpc>
                <a:spcPct val="100000"/>
              </a:lnSpc>
            </a:pPr>
            <a:r>
              <a:rPr b="0" lang="en-US" sz="2800" spc="-1" strike="noStrike">
                <a:solidFill>
                  <a:srgbClr val="000000"/>
                </a:solidFill>
                <a:latin typeface="Calibri"/>
              </a:rPr>
              <a:t>The figures show that white and black officers are allocated to 911 calls in neighborhoods with a similar level of predicted use of (gun) force.</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Johnson et al. – officer characteristics in fatal shootings</a:t>
            </a:r>
            <a:endParaRPr b="0" lang="en-US" sz="3800" spc="-1" strike="noStrike">
              <a:solidFill>
                <a:srgbClr val="000000"/>
              </a:solidFill>
              <a:latin typeface="Calibri"/>
            </a:endParaRPr>
          </a:p>
        </p:txBody>
      </p:sp>
      <p:sp>
        <p:nvSpPr>
          <p:cNvPr id="92" name="PlaceHolder 2"/>
          <p:cNvSpPr>
            <a:spLocks noGrp="1"/>
          </p:cNvSpPr>
          <p:nvPr>
            <p:ph/>
          </p:nvPr>
        </p:nvSpPr>
        <p:spPr>
          <a:xfrm>
            <a:off x="838080" y="1825560"/>
            <a:ext cx="10515240" cy="4350960"/>
          </a:xfrm>
          <a:prstGeom prst="rect">
            <a:avLst/>
          </a:prstGeom>
          <a:noFill/>
          <a:ln w="0">
            <a:noFill/>
          </a:ln>
        </p:spPr>
        <p:txBody>
          <a:bodyPr numCol="1" spcCol="0" anchor="t">
            <a:noAutofit/>
          </a:bodyPr>
          <a:p>
            <a:pPr indent="0">
              <a:lnSpc>
                <a:spcPct val="90000"/>
              </a:lnSpc>
              <a:spcBef>
                <a:spcPts val="1001"/>
              </a:spcBef>
              <a:buNone/>
              <a:tabLst>
                <a:tab algn="l" pos="0"/>
              </a:tabLst>
            </a:pPr>
            <a:r>
              <a:rPr b="0" lang="en-US" sz="2400" spc="-1" strike="noStrike">
                <a:solidFill>
                  <a:srgbClr val="404040"/>
                </a:solidFill>
                <a:latin typeface="Century Gothic"/>
              </a:rPr>
              <a:t>Abstract: Despite extensive attention to racial disparities in police shootings, two problems have hindered progress on this issue. </a:t>
            </a: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First, databases of fatal officer-involved shootings (FOIS) lack details about officers, making it difficult to test whether racial disparities vary by officer characteristics. </a:t>
            </a: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Second, there are conflicting views on which benchmark should be used to determine racial disparities when the outcome is the rate at which members from racial groups are fatally shot. </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200" spc="-1" strike="noStrike" cap="all">
                <a:solidFill>
                  <a:srgbClr val="265b4d"/>
                </a:solidFill>
                <a:latin typeface="Century Gothic"/>
              </a:rPr>
              <a:t>Hoekstra and Sloan – evidence from 911 calls</a:t>
            </a:r>
            <a:endParaRPr b="0" lang="en-US" sz="3200" spc="-1" strike="noStrike">
              <a:solidFill>
                <a:srgbClr val="000000"/>
              </a:solidFill>
              <a:latin typeface="Calibri"/>
            </a:endParaRPr>
          </a:p>
        </p:txBody>
      </p:sp>
      <p:pic>
        <p:nvPicPr>
          <p:cNvPr id="148" name="Picture 4" descr=""/>
          <p:cNvPicPr/>
          <p:nvPr/>
        </p:nvPicPr>
        <p:blipFill>
          <a:blip r:embed="rId1"/>
          <a:stretch/>
        </p:blipFill>
        <p:spPr>
          <a:xfrm>
            <a:off x="0" y="1690560"/>
            <a:ext cx="6429960" cy="5153400"/>
          </a:xfrm>
          <a:prstGeom prst="rect">
            <a:avLst/>
          </a:prstGeom>
          <a:ln w="0">
            <a:noFill/>
          </a:ln>
        </p:spPr>
      </p:pic>
      <p:sp>
        <p:nvSpPr>
          <p:cNvPr id="149" name="TextBox 6"/>
          <p:cNvSpPr/>
          <p:nvPr/>
        </p:nvSpPr>
        <p:spPr>
          <a:xfrm>
            <a:off x="6960600" y="1614240"/>
            <a:ext cx="4804920" cy="3747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pc="-1" strike="noStrike">
                <a:solidFill>
                  <a:srgbClr val="000000"/>
                </a:solidFill>
                <a:latin typeface="Calibri"/>
              </a:rPr>
              <a:t>Both white and black officers are more likely to use force when randomly assigned to calls in areas with a higher proportion black.</a:t>
            </a: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a:p>
            <a:pPr>
              <a:lnSpc>
                <a:spcPct val="100000"/>
              </a:lnSpc>
            </a:pPr>
            <a:r>
              <a:rPr b="0" lang="en-US" sz="2400" spc="-1" strike="noStrike">
                <a:solidFill>
                  <a:srgbClr val="000000"/>
                </a:solidFill>
                <a:latin typeface="Calibri"/>
              </a:rPr>
              <a:t>But white officers are SIGNIFICANTLY more likely to use force 1) in general (higher intercept) and 2) when proportion black is higher (steeper slope).</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200" spc="-1" strike="noStrike" cap="all">
                <a:solidFill>
                  <a:srgbClr val="265b4d"/>
                </a:solidFill>
                <a:latin typeface="Century Gothic"/>
              </a:rPr>
              <a:t>Hoekstra and Sloan – evidence from 911 calls</a:t>
            </a:r>
            <a:endParaRPr b="0" lang="en-US" sz="3200" spc="-1" strike="noStrike">
              <a:solidFill>
                <a:srgbClr val="000000"/>
              </a:solidFill>
              <a:latin typeface="Calibri"/>
            </a:endParaRPr>
          </a:p>
        </p:txBody>
      </p:sp>
      <p:sp>
        <p:nvSpPr>
          <p:cNvPr id="151" name="TextBox 6"/>
          <p:cNvSpPr/>
          <p:nvPr/>
        </p:nvSpPr>
        <p:spPr>
          <a:xfrm>
            <a:off x="6960600" y="1614240"/>
            <a:ext cx="4804920" cy="3747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pc="-1" strike="noStrike">
                <a:solidFill>
                  <a:srgbClr val="000000"/>
                </a:solidFill>
                <a:latin typeface="Calibri"/>
              </a:rPr>
              <a:t>Only white officers are more likely to use</a:t>
            </a:r>
            <a:r>
              <a:rPr b="1" lang="en-US" sz="2400" spc="-1" strike="noStrike">
                <a:solidFill>
                  <a:srgbClr val="000000"/>
                </a:solidFill>
                <a:latin typeface="Calibri"/>
              </a:rPr>
              <a:t> gun </a:t>
            </a:r>
            <a:r>
              <a:rPr b="0" lang="en-US" sz="2400" spc="-1" strike="noStrike">
                <a:solidFill>
                  <a:srgbClr val="000000"/>
                </a:solidFill>
                <a:latin typeface="Calibri"/>
              </a:rPr>
              <a:t>force when randomly assigned to calls in areas with a higher proportion black.</a:t>
            </a: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a:p>
            <a:pPr>
              <a:lnSpc>
                <a:spcPct val="100000"/>
              </a:lnSpc>
            </a:pPr>
            <a:r>
              <a:rPr b="0" lang="en-US" sz="2400" spc="-1" strike="noStrike">
                <a:solidFill>
                  <a:srgbClr val="000000"/>
                </a:solidFill>
                <a:latin typeface="Calibri"/>
              </a:rPr>
              <a:t>This white-black officer differential in use of force by portion black is more pronounced for gun use of force.</a:t>
            </a: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p:txBody>
      </p:sp>
      <p:pic>
        <p:nvPicPr>
          <p:cNvPr id="152" name="Picture 3" descr=""/>
          <p:cNvPicPr/>
          <p:nvPr/>
        </p:nvPicPr>
        <p:blipFill>
          <a:blip r:embed="rId1"/>
          <a:stretch/>
        </p:blipFill>
        <p:spPr>
          <a:xfrm>
            <a:off x="0" y="1690560"/>
            <a:ext cx="6429960" cy="5191560"/>
          </a:xfrm>
          <a:prstGeom prst="rect">
            <a:avLst/>
          </a:prstGeom>
          <a:ln w="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200" spc="-1" strike="noStrike" cap="all">
                <a:solidFill>
                  <a:srgbClr val="265b4d"/>
                </a:solidFill>
                <a:latin typeface="Century Gothic"/>
              </a:rPr>
              <a:t>Hoekstra and Sloan – evidence from 911 calls</a:t>
            </a:r>
            <a:endParaRPr b="0" lang="en-US" sz="3200" spc="-1" strike="noStrike">
              <a:solidFill>
                <a:srgbClr val="000000"/>
              </a:solidFill>
              <a:latin typeface="Calibri"/>
            </a:endParaRPr>
          </a:p>
        </p:txBody>
      </p:sp>
      <p:pic>
        <p:nvPicPr>
          <p:cNvPr id="154" name="Picture 3" descr=""/>
          <p:cNvPicPr/>
          <p:nvPr/>
        </p:nvPicPr>
        <p:blipFill>
          <a:blip r:embed="rId1"/>
          <a:stretch/>
        </p:blipFill>
        <p:spPr>
          <a:xfrm>
            <a:off x="0" y="1467000"/>
            <a:ext cx="12191760" cy="3924000"/>
          </a:xfrm>
          <a:prstGeom prst="rect">
            <a:avLst/>
          </a:prstGeom>
          <a:ln w="0">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200" spc="-1" strike="noStrike" cap="all">
                <a:solidFill>
                  <a:srgbClr val="265b4d"/>
                </a:solidFill>
                <a:latin typeface="Century Gothic"/>
              </a:rPr>
              <a:t>Hoekstra and Sloan – evidence from 911 calls</a:t>
            </a:r>
            <a:endParaRPr b="0" lang="en-US" sz="3200" spc="-1" strike="noStrike">
              <a:solidFill>
                <a:srgbClr val="000000"/>
              </a:solidFill>
              <a:latin typeface="Calibri"/>
            </a:endParaRPr>
          </a:p>
        </p:txBody>
      </p:sp>
      <p:pic>
        <p:nvPicPr>
          <p:cNvPr id="156" name="Picture 4" descr=""/>
          <p:cNvPicPr/>
          <p:nvPr/>
        </p:nvPicPr>
        <p:blipFill>
          <a:blip r:embed="rId1"/>
          <a:stretch/>
        </p:blipFill>
        <p:spPr>
          <a:xfrm>
            <a:off x="0" y="1305360"/>
            <a:ext cx="12191760" cy="4551480"/>
          </a:xfrm>
          <a:prstGeom prst="rect">
            <a:avLst/>
          </a:prstGeom>
          <a:ln w="0">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200" spc="-1" strike="noStrike" cap="all">
                <a:solidFill>
                  <a:srgbClr val="265b4d"/>
                </a:solidFill>
                <a:latin typeface="Century Gothic"/>
              </a:rPr>
              <a:t>Hoekstra and Sloan – evidence from 911 calls</a:t>
            </a:r>
            <a:endParaRPr b="0" lang="en-US" sz="3200" spc="-1" strike="noStrike">
              <a:solidFill>
                <a:srgbClr val="000000"/>
              </a:solidFill>
              <a:latin typeface="Calibri"/>
            </a:endParaRPr>
          </a:p>
        </p:txBody>
      </p:sp>
      <p:pic>
        <p:nvPicPr>
          <p:cNvPr id="158" name="Picture 3" descr=""/>
          <p:cNvPicPr/>
          <p:nvPr/>
        </p:nvPicPr>
        <p:blipFill>
          <a:blip r:embed="rId1"/>
          <a:stretch/>
        </p:blipFill>
        <p:spPr>
          <a:xfrm>
            <a:off x="0" y="1370880"/>
            <a:ext cx="12191760" cy="4556160"/>
          </a:xfrm>
          <a:prstGeom prst="rect">
            <a:avLst/>
          </a:prstGeom>
          <a:ln w="0">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Summary of the papers</a:t>
            </a:r>
            <a:endParaRPr b="0" lang="en-US" sz="3800" spc="-1" strike="noStrike">
              <a:solidFill>
                <a:srgbClr val="000000"/>
              </a:solidFill>
              <a:latin typeface="Calibri"/>
            </a:endParaRPr>
          </a:p>
        </p:txBody>
      </p:sp>
      <p:sp>
        <p:nvSpPr>
          <p:cNvPr id="160"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Johnson et al. (2019) – (1) As the proportion of black or Hispanic officers involved in a FOIS increases, a person shot is more likely to be black or Hispanic than white, a disparity explained by county demographics; (2) race-specific county-level violent crime strongly predicts the race of the civilian shot; (3) no disparities in fatal shootings on average, but they are unable to test if there is variation by type of interaction.</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Fryer (2019) – Minorities face more non-lethal use of force, but there are no differences in lethal use of force.</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Summary of the papers</a:t>
            </a:r>
            <a:endParaRPr b="0" lang="en-US" sz="3800" spc="-1" strike="noStrike">
              <a:solidFill>
                <a:srgbClr val="000000"/>
              </a:solidFill>
              <a:latin typeface="Calibri"/>
            </a:endParaRPr>
          </a:p>
        </p:txBody>
      </p:sp>
      <p:sp>
        <p:nvSpPr>
          <p:cNvPr id="162" name="PlaceHolder 2"/>
          <p:cNvSpPr>
            <a:spLocks noGrp="1"/>
          </p:cNvSpPr>
          <p:nvPr>
            <p:ph/>
          </p:nvPr>
        </p:nvSpPr>
        <p:spPr>
          <a:xfrm>
            <a:off x="132480" y="1359360"/>
            <a:ext cx="119264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Hoekstra and Sloan (2020) – Uses 911 calls where there is quasi-randomization of officer race. Observe if there was use of force or not, so there is a clear denominator. </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Black citizens face significantly more police use of force (and gun force).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Finds that white officers are more likely to use force in general, and while all officers use more force is more black neighborhoods, this relationship is MUCH stronger for white officers.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disparity of black citizens facing more gun use of force is entirely explained by white officers being more likely to use gun force in black neighborhoods.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1800" spc="-1" strike="noStrike">
                <a:solidFill>
                  <a:srgbClr val="404040"/>
                </a:solidFill>
                <a:latin typeface="Century Gothic"/>
              </a:rPr>
              <a:t>(Black officers don’t change their use of gun force behavior based on neighborhood demographics.</a:t>
            </a:r>
            <a:endParaRPr b="0" lang="en-US" sz="1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Benchmarks?</a:t>
            </a:r>
            <a:endParaRPr b="0" lang="en-US" sz="3800" spc="-1" strike="noStrike">
              <a:solidFill>
                <a:srgbClr val="000000"/>
              </a:solidFill>
              <a:latin typeface="Calibri"/>
            </a:endParaRPr>
          </a:p>
        </p:txBody>
      </p:sp>
      <p:sp>
        <p:nvSpPr>
          <p:cNvPr id="94" name="PlaceHolder 2"/>
          <p:cNvSpPr>
            <a:spLocks noGrp="1"/>
          </p:cNvSpPr>
          <p:nvPr>
            <p:ph/>
          </p:nvPr>
        </p:nvSpPr>
        <p:spPr>
          <a:xfrm>
            <a:off x="838080" y="1825560"/>
            <a:ext cx="10515240" cy="4350960"/>
          </a:xfrm>
          <a:prstGeom prst="rect">
            <a:avLst/>
          </a:prstGeom>
          <a:noFill/>
          <a:ln w="0">
            <a:noFill/>
          </a:ln>
        </p:spPr>
        <p:txBody>
          <a:bodyPr numCol="1" spcCol="0" anchor="t">
            <a:noAutofit/>
          </a:bodyPr>
          <a:p>
            <a:pPr indent="0">
              <a:lnSpc>
                <a:spcPct val="90000"/>
              </a:lnSpc>
              <a:spcBef>
                <a:spcPts val="1001"/>
              </a:spcBef>
              <a:buNone/>
              <a:tabLst>
                <a:tab algn="l" pos="0"/>
              </a:tabLst>
            </a:pPr>
            <a:r>
              <a:rPr b="0" lang="en-US" sz="2400" spc="-1" strike="noStrike">
                <a:solidFill>
                  <a:srgbClr val="404040"/>
                </a:solidFill>
                <a:latin typeface="Century Gothic"/>
              </a:rPr>
              <a:t>A persistent point of the debate in studying police use of force concerns how to calculate racial disparities.</a:t>
            </a: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Racial disparities in FOISs have traditionally been tested by asking whether officers fatally shoot a racial group more than some benchmark, such as that group’s population proportion in the US.</a:t>
            </a: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However, using population as a benchmark makes the strong assumption that white and black civilians have equal exposure to situations that result in FOIS.</a:t>
            </a: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Prior researchers tried to sometimes try to get around this issue by using race-specific violent crime as the benchmark instead of population.</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Aside – which benchmark?</a:t>
            </a:r>
            <a:endParaRPr b="0" lang="en-US" sz="3800" spc="-1" strike="noStrike">
              <a:solidFill>
                <a:srgbClr val="000000"/>
              </a:solidFill>
              <a:latin typeface="Calibri"/>
            </a:endParaRPr>
          </a:p>
        </p:txBody>
      </p:sp>
      <p:sp>
        <p:nvSpPr>
          <p:cNvPr id="96"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Much of the literature uses one of the two denominators (to divide the # of FOISs by victim rate by):</a:t>
            </a:r>
            <a:endParaRPr b="0" lang="en-US" sz="2400" spc="-1" strike="noStrike">
              <a:solidFill>
                <a:srgbClr val="404040"/>
              </a:solidFill>
              <a:latin typeface="Century Gothic"/>
            </a:endParaRPr>
          </a:p>
          <a:p>
            <a:pPr indent="0">
              <a:lnSpc>
                <a:spcPct val="90000"/>
              </a:lnSpc>
              <a:spcBef>
                <a:spcPts val="1001"/>
              </a:spcBef>
              <a:buNone/>
              <a:tabLst>
                <a:tab algn="l" pos="0"/>
              </a:tabLst>
            </a:pP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1) Population of that racial group (e.g., # FOISs with black victims / black population).</a:t>
            </a:r>
            <a:endParaRPr b="0" lang="en-US" sz="2400" spc="-1" strike="noStrike">
              <a:solidFill>
                <a:srgbClr val="404040"/>
              </a:solidFill>
              <a:latin typeface="Century Gothic"/>
            </a:endParaRPr>
          </a:p>
          <a:p>
            <a:pPr indent="0">
              <a:lnSpc>
                <a:spcPct val="90000"/>
              </a:lnSpc>
              <a:spcBef>
                <a:spcPts val="1001"/>
              </a:spcBef>
              <a:buNone/>
              <a:tabLst>
                <a:tab algn="l" pos="0"/>
              </a:tabLst>
            </a:pP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2) Race-specific violent crime (e.g., # FOISs with black victims / # of incidents of violent crime involving black suspects)</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Aside – which benchmark?</a:t>
            </a:r>
            <a:endParaRPr b="0" lang="en-US" sz="3800" spc="-1" strike="noStrike">
              <a:solidFill>
                <a:srgbClr val="000000"/>
              </a:solidFill>
              <a:latin typeface="Calibri"/>
            </a:endParaRPr>
          </a:p>
        </p:txBody>
      </p:sp>
      <p:sp>
        <p:nvSpPr>
          <p:cNvPr id="98" name="PlaceHolder 2"/>
          <p:cNvSpPr>
            <a:spLocks noGrp="1"/>
          </p:cNvSpPr>
          <p:nvPr>
            <p:ph/>
          </p:nvPr>
        </p:nvSpPr>
        <p:spPr>
          <a:xfrm>
            <a:off x="397440" y="1825560"/>
            <a:ext cx="11369880" cy="4350960"/>
          </a:xfrm>
          <a:prstGeom prst="rect">
            <a:avLst/>
          </a:prstGeom>
          <a:noFill/>
          <a:ln w="0">
            <a:noFill/>
          </a:ln>
        </p:spPr>
        <p:txBody>
          <a:bodyPr numCol="1" spcCol="0" anchor="t">
            <a:noAutofit/>
          </a:bodyPr>
          <a:p>
            <a:pPr indent="0">
              <a:lnSpc>
                <a:spcPct val="90000"/>
              </a:lnSpc>
              <a:spcBef>
                <a:spcPts val="1001"/>
              </a:spcBef>
              <a:buNone/>
              <a:tabLst>
                <a:tab algn="l" pos="0"/>
              </a:tabLst>
            </a:pPr>
            <a:r>
              <a:rPr b="0" lang="en-US" sz="2400" spc="-1" strike="noStrike">
                <a:solidFill>
                  <a:srgbClr val="404040"/>
                </a:solidFill>
                <a:latin typeface="Century Gothic"/>
              </a:rPr>
              <a:t>1) Population of that racial group </a:t>
            </a:r>
            <a:r>
              <a:rPr b="0" lang="en-US" sz="1800" spc="-1" strike="noStrike">
                <a:solidFill>
                  <a:srgbClr val="404040"/>
                </a:solidFill>
                <a:latin typeface="Century Gothic"/>
              </a:rPr>
              <a:t>(e.g., # FOISs with black victims / black population).</a:t>
            </a:r>
            <a:endParaRPr b="0" lang="en-US" sz="18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2) Race-specific violent crime </a:t>
            </a:r>
            <a:r>
              <a:rPr b="0" lang="en-US" sz="1800" spc="-1" strike="noStrike">
                <a:solidFill>
                  <a:srgbClr val="404040"/>
                </a:solidFill>
                <a:latin typeface="Century Gothic"/>
              </a:rPr>
              <a:t>(e.g., # “ “ “ / # of violent crime involving black suspects)</a:t>
            </a:r>
            <a:endParaRPr b="0" lang="en-US" sz="1800" spc="-1" strike="noStrike">
              <a:solidFill>
                <a:srgbClr val="404040"/>
              </a:solidFill>
              <a:latin typeface="Century Gothic"/>
            </a:endParaRPr>
          </a:p>
          <a:p>
            <a:pPr indent="0">
              <a:lnSpc>
                <a:spcPct val="90000"/>
              </a:lnSpc>
              <a:spcBef>
                <a:spcPts val="1001"/>
              </a:spcBef>
              <a:buNone/>
              <a:tabLst>
                <a:tab algn="l" pos="0"/>
              </a:tabLst>
            </a:pP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They can tell us different things about disparities in policing: 1) tells us more about differentially higher probability that a black person is a victim of FOIS. </a:t>
            </a: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Since FOISs are more likely in violent crime incidents, 2) tells us about the likelihood for a FOIS in incidents where police are sometimes motivated to use force.</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Aside – which benchmark?</a:t>
            </a:r>
            <a:endParaRPr b="0" lang="en-US" sz="3800" spc="-1" strike="noStrike">
              <a:solidFill>
                <a:srgbClr val="000000"/>
              </a:solidFill>
              <a:latin typeface="Calibri"/>
            </a:endParaRPr>
          </a:p>
        </p:txBody>
      </p:sp>
      <p:sp>
        <p:nvSpPr>
          <p:cNvPr id="100" name="PlaceHolder 2"/>
          <p:cNvSpPr>
            <a:spLocks noGrp="1"/>
          </p:cNvSpPr>
          <p:nvPr>
            <p:ph/>
          </p:nvPr>
        </p:nvSpPr>
        <p:spPr>
          <a:xfrm>
            <a:off x="397440" y="1825560"/>
            <a:ext cx="11369880" cy="4350960"/>
          </a:xfrm>
          <a:prstGeom prst="rect">
            <a:avLst/>
          </a:prstGeom>
          <a:noFill/>
          <a:ln w="0">
            <a:noFill/>
          </a:ln>
        </p:spPr>
        <p:txBody>
          <a:bodyPr numCol="1" spcCol="0" anchor="t">
            <a:noAutofit/>
          </a:bodyPr>
          <a:p>
            <a:pPr indent="0">
              <a:lnSpc>
                <a:spcPct val="90000"/>
              </a:lnSpc>
              <a:spcBef>
                <a:spcPts val="1001"/>
              </a:spcBef>
              <a:buNone/>
              <a:tabLst>
                <a:tab algn="l" pos="0"/>
              </a:tabLst>
            </a:pPr>
            <a:r>
              <a:rPr b="0" lang="en-US" sz="2400" spc="-1" strike="noStrike">
                <a:solidFill>
                  <a:srgbClr val="404040"/>
                </a:solidFill>
                <a:latin typeface="Century Gothic"/>
              </a:rPr>
              <a:t>1) Population of that racial group </a:t>
            </a:r>
            <a:r>
              <a:rPr b="0" lang="en-US" sz="1800" spc="-1" strike="noStrike">
                <a:solidFill>
                  <a:srgbClr val="404040"/>
                </a:solidFill>
                <a:latin typeface="Century Gothic"/>
              </a:rPr>
              <a:t>(e.g., # FOISs with black victims / black population).</a:t>
            </a:r>
            <a:endParaRPr b="0" lang="en-US" sz="18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2) Race-specific violent crime </a:t>
            </a:r>
            <a:r>
              <a:rPr b="0" lang="en-US" sz="1800" spc="-1" strike="noStrike">
                <a:solidFill>
                  <a:srgbClr val="404040"/>
                </a:solidFill>
                <a:latin typeface="Century Gothic"/>
              </a:rPr>
              <a:t>(e.g., # “ “ “ / # of violent crime involving black suspects)</a:t>
            </a:r>
            <a:endParaRPr b="0" lang="en-US" sz="1800" spc="-1" strike="noStrike">
              <a:solidFill>
                <a:srgbClr val="404040"/>
              </a:solidFill>
              <a:latin typeface="Century Gothic"/>
            </a:endParaRPr>
          </a:p>
          <a:p>
            <a:pPr indent="0">
              <a:lnSpc>
                <a:spcPct val="90000"/>
              </a:lnSpc>
              <a:spcBef>
                <a:spcPts val="1001"/>
              </a:spcBef>
              <a:buNone/>
              <a:tabLst>
                <a:tab algn="l" pos="0"/>
              </a:tabLst>
            </a:pP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Benchmark 1) increases if black citizens face more police interactions, but this does not affect 2)</a:t>
            </a: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In this case, the # of FOISs with black victims rises just because of there being more police interactions, not because of a change in the likelihood of police using force in a given interaction.</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Aside – which benchmark?</a:t>
            </a:r>
            <a:endParaRPr b="0" lang="en-US" sz="3800" spc="-1" strike="noStrike">
              <a:solidFill>
                <a:srgbClr val="000000"/>
              </a:solidFill>
              <a:latin typeface="Calibri"/>
            </a:endParaRPr>
          </a:p>
        </p:txBody>
      </p:sp>
      <p:sp>
        <p:nvSpPr>
          <p:cNvPr id="102" name="PlaceHolder 2"/>
          <p:cNvSpPr>
            <a:spLocks noGrp="1"/>
          </p:cNvSpPr>
          <p:nvPr>
            <p:ph/>
          </p:nvPr>
        </p:nvSpPr>
        <p:spPr>
          <a:xfrm>
            <a:off x="410760" y="1401480"/>
            <a:ext cx="11369880" cy="4350960"/>
          </a:xfrm>
          <a:prstGeom prst="rect">
            <a:avLst/>
          </a:prstGeom>
          <a:noFill/>
          <a:ln w="0">
            <a:noFill/>
          </a:ln>
        </p:spPr>
        <p:txBody>
          <a:bodyPr numCol="1" spcCol="0" anchor="t">
            <a:noAutofit/>
          </a:bodyPr>
          <a:p>
            <a:pPr indent="0">
              <a:lnSpc>
                <a:spcPct val="90000"/>
              </a:lnSpc>
              <a:spcBef>
                <a:spcPts val="1001"/>
              </a:spcBef>
              <a:buNone/>
              <a:tabLst>
                <a:tab algn="l" pos="0"/>
              </a:tabLst>
            </a:pPr>
            <a:r>
              <a:rPr b="0" lang="en-US" sz="2400" spc="-1" strike="noStrike">
                <a:solidFill>
                  <a:srgbClr val="404040"/>
                </a:solidFill>
                <a:latin typeface="Century Gothic"/>
              </a:rPr>
              <a:t>1) Population of that racial group </a:t>
            </a:r>
            <a:r>
              <a:rPr b="0" lang="en-US" sz="1800" spc="-1" strike="noStrike">
                <a:solidFill>
                  <a:srgbClr val="404040"/>
                </a:solidFill>
                <a:latin typeface="Century Gothic"/>
              </a:rPr>
              <a:t>(e.g., # FOISs with black victims / black population).</a:t>
            </a:r>
            <a:endParaRPr b="0" lang="en-US" sz="18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2) Race-specific violent crime </a:t>
            </a:r>
            <a:r>
              <a:rPr b="0" lang="en-US" sz="1800" spc="-1" strike="noStrike">
                <a:solidFill>
                  <a:srgbClr val="404040"/>
                </a:solidFill>
                <a:latin typeface="Century Gothic"/>
              </a:rPr>
              <a:t>(e.g., # “ “ “ / # of violent crime involving black suspects)</a:t>
            </a:r>
            <a:endParaRPr b="0" lang="en-US" sz="1800" spc="-1" strike="noStrike">
              <a:solidFill>
                <a:srgbClr val="404040"/>
              </a:solidFill>
              <a:latin typeface="Century Gothic"/>
            </a:endParaRPr>
          </a:p>
          <a:p>
            <a:pPr indent="0">
              <a:lnSpc>
                <a:spcPct val="90000"/>
              </a:lnSpc>
              <a:spcBef>
                <a:spcPts val="1001"/>
              </a:spcBef>
              <a:buNone/>
              <a:tabLst>
                <a:tab algn="l" pos="0"/>
              </a:tabLst>
            </a:pPr>
            <a:endParaRPr b="0" lang="en-US" sz="10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If police are more likely to use force against black citizens, then that appears especially in 2), but somewhat in 1).</a:t>
            </a:r>
            <a:endParaRPr b="0" lang="en-US" sz="2400" spc="-1" strike="noStrike">
              <a:solidFill>
                <a:srgbClr val="404040"/>
              </a:solidFill>
              <a:latin typeface="Century Gothic"/>
            </a:endParaRPr>
          </a:p>
          <a:p>
            <a:pPr indent="0">
              <a:lnSpc>
                <a:spcPct val="90000"/>
              </a:lnSpc>
              <a:spcBef>
                <a:spcPts val="1001"/>
              </a:spcBef>
              <a:buNone/>
              <a:tabLst>
                <a:tab algn="l" pos="0"/>
              </a:tabLst>
            </a:pPr>
            <a:endParaRPr b="0" lang="en-US" sz="10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So, these different benchmarks motivate to factors that we would like to study, which each benchmark better capturing one of them:</a:t>
            </a:r>
            <a:endParaRPr b="0" lang="en-US" sz="2400" spc="-1" strike="noStrike">
              <a:solidFill>
                <a:srgbClr val="404040"/>
              </a:solidFill>
              <a:latin typeface="Century Gothic"/>
            </a:endParaRPr>
          </a:p>
          <a:p>
            <a:pPr marL="457200" indent="-457200">
              <a:lnSpc>
                <a:spcPct val="90000"/>
              </a:lnSpc>
              <a:spcBef>
                <a:spcPts val="1001"/>
              </a:spcBef>
              <a:buClr>
                <a:srgbClr val="404040"/>
              </a:buClr>
              <a:buFont typeface="Arial"/>
              <a:buAutoNum type="arabicParenR"/>
              <a:tabLst>
                <a:tab algn="l" pos="0"/>
              </a:tabLst>
            </a:pPr>
            <a:r>
              <a:rPr b="0" lang="en-US" sz="2400" spc="-1" strike="noStrike">
                <a:solidFill>
                  <a:srgbClr val="404040"/>
                </a:solidFill>
                <a:latin typeface="Century Gothic"/>
              </a:rPr>
              <a:t>Are there racial disparities in how often citizens face interactions with police that lead to a FOIS? ( 1) better captures this.)</a:t>
            </a:r>
            <a:endParaRPr b="0" lang="en-US" sz="2400" spc="-1" strike="noStrike">
              <a:solidFill>
                <a:srgbClr val="404040"/>
              </a:solidFill>
              <a:latin typeface="Century Gothic"/>
            </a:endParaRPr>
          </a:p>
          <a:p>
            <a:pPr marL="457200" indent="-457200">
              <a:lnSpc>
                <a:spcPct val="90000"/>
              </a:lnSpc>
              <a:spcBef>
                <a:spcPts val="1001"/>
              </a:spcBef>
              <a:buClr>
                <a:srgbClr val="404040"/>
              </a:buClr>
              <a:buFont typeface="Arial"/>
              <a:buAutoNum type="arabicParenR"/>
              <a:tabLst>
                <a:tab algn="l" pos="0"/>
              </a:tabLst>
            </a:pPr>
            <a:r>
              <a:rPr b="0" lang="en-US" sz="2400" spc="-1" strike="noStrike">
                <a:solidFill>
                  <a:srgbClr val="404040"/>
                </a:solidFill>
                <a:latin typeface="Century Gothic"/>
              </a:rPr>
              <a:t>Are police more likely to use fatal force against black citizens? ( 2) better captures this).</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Johnson et al. – officer characteristics in fatal shootings</a:t>
            </a:r>
            <a:endParaRPr b="0" lang="en-US" sz="3800" spc="-1" strike="noStrike">
              <a:solidFill>
                <a:srgbClr val="000000"/>
              </a:solidFill>
              <a:latin typeface="Calibri"/>
            </a:endParaRPr>
          </a:p>
        </p:txBody>
      </p:sp>
      <p:sp>
        <p:nvSpPr>
          <p:cNvPr id="104" name="PlaceHolder 2"/>
          <p:cNvSpPr>
            <a:spLocks noGrp="1"/>
          </p:cNvSpPr>
          <p:nvPr>
            <p:ph/>
          </p:nvPr>
        </p:nvSpPr>
        <p:spPr>
          <a:xfrm>
            <a:off x="838080" y="1825560"/>
            <a:ext cx="10515240" cy="4350960"/>
          </a:xfrm>
          <a:prstGeom prst="rect">
            <a:avLst/>
          </a:prstGeom>
          <a:noFill/>
          <a:ln w="0">
            <a:noFill/>
          </a:ln>
        </p:spPr>
        <p:txBody>
          <a:bodyPr numCol="1" spcCol="0" anchor="t">
            <a:noAutofit/>
          </a:bodyPr>
          <a:p>
            <a:pPr indent="0">
              <a:lnSpc>
                <a:spcPct val="90000"/>
              </a:lnSpc>
              <a:spcBef>
                <a:spcPts val="1001"/>
              </a:spcBef>
              <a:buNone/>
              <a:tabLst>
                <a:tab algn="l" pos="0"/>
              </a:tabLst>
            </a:pPr>
            <a:r>
              <a:rPr b="0" lang="en-US" sz="2400" spc="-1" strike="noStrike">
                <a:solidFill>
                  <a:srgbClr val="404040"/>
                </a:solidFill>
                <a:latin typeface="Century Gothic"/>
              </a:rPr>
              <a:t>They address these issues [of which benchmark to use] by creating a database of fatal officer-involved shootings (FOIS) that includes detailed officer information. </a:t>
            </a: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They [partially, in my opinion] sidestep the debate about benchmarking by using an approach that predicts the race of civilians who are fatally shot.</a:t>
            </a: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So, making assumptions about the appropriate benchmark are not required.</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Custom 12">
      <a:dk1>
        <a:srgbClr val="000000"/>
      </a:dk1>
      <a:lt1>
        <a:srgbClr val="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1608</TotalTime>
  <Application>LibreOffice/7.5.4.2$MacOSX_X86_64 LibreOffice_project/36ccfdc35048b057fd9854c757a8b67ec53977b6</Application>
  <AppVersion>15.0000</AppVersion>
  <Words>2972</Words>
  <Paragraphs>152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2017-02-22T17:33:23Z</dcterms:created>
  <dc:creator>Microsoft Office User</dc:creator>
  <dc:description/>
  <dc:language>en-US</dc:language>
  <cp:lastModifiedBy/>
  <cp:lastPrinted>2017-03-15T17:14:36Z</cp:lastPrinted>
  <dcterms:modified xsi:type="dcterms:W3CDTF">2023-12-24T18:12:16Z</dcterms:modified>
  <cp:revision>158</cp:revision>
  <dc:subject/>
  <dc:title>add sample 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Widescreen</vt:lpwstr>
  </property>
  <property fmtid="{D5CDD505-2E9C-101B-9397-08002B2CF9AE}" pid="4" name="Slides">
    <vt:i4>36</vt:i4>
  </property>
</Properties>
</file>