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05" r:id="rId3"/>
    <p:sldId id="276" r:id="rId4"/>
    <p:sldId id="277" r:id="rId5"/>
    <p:sldId id="278" r:id="rId6"/>
    <p:sldId id="279" r:id="rId7"/>
    <p:sldId id="280" r:id="rId8"/>
    <p:sldId id="285" r:id="rId9"/>
    <p:sldId id="286" r:id="rId10"/>
    <p:sldId id="281" r:id="rId11"/>
    <p:sldId id="282" r:id="rId12"/>
    <p:sldId id="283" r:id="rId13"/>
    <p:sldId id="284" r:id="rId14"/>
    <p:sldId id="257" r:id="rId15"/>
    <p:sldId id="258" r:id="rId16"/>
    <p:sldId id="259" r:id="rId17"/>
    <p:sldId id="263" r:id="rId18"/>
    <p:sldId id="265" r:id="rId19"/>
    <p:sldId id="264" r:id="rId20"/>
    <p:sldId id="266" r:id="rId21"/>
    <p:sldId id="262" r:id="rId22"/>
    <p:sldId id="267" r:id="rId23"/>
    <p:sldId id="268" r:id="rId24"/>
    <p:sldId id="269" r:id="rId25"/>
    <p:sldId id="271" r:id="rId26"/>
    <p:sldId id="273" r:id="rId27"/>
    <p:sldId id="272" r:id="rId28"/>
    <p:sldId id="274" r:id="rId29"/>
    <p:sldId id="275" r:id="rId30"/>
    <p:sldId id="288" r:id="rId31"/>
    <p:sldId id="289" r:id="rId32"/>
    <p:sldId id="290" r:id="rId33"/>
    <p:sldId id="297" r:id="rId34"/>
    <p:sldId id="298" r:id="rId35"/>
    <p:sldId id="299" r:id="rId36"/>
    <p:sldId id="302" r:id="rId37"/>
    <p:sldId id="303" r:id="rId38"/>
    <p:sldId id="304" r:id="rId39"/>
    <p:sldId id="300" r:id="rId40"/>
    <p:sldId id="301" r:id="rId41"/>
    <p:sldId id="291" r:id="rId42"/>
    <p:sldId id="292" r:id="rId43"/>
    <p:sldId id="294" r:id="rId44"/>
    <p:sldId id="295" r:id="rId45"/>
    <p:sldId id="296" r:id="rId46"/>
    <p:sldId id="293"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4" autoAdjust="0"/>
    <p:restoredTop sz="94575"/>
  </p:normalViewPr>
  <p:slideViewPr>
    <p:cSldViewPr snapToGrid="0" snapToObjects="1">
      <p:cViewPr varScale="1">
        <p:scale>
          <a:sx n="77" d="100"/>
          <a:sy n="77" d="100"/>
        </p:scale>
        <p:origin x="80" y="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0.406"/>
    </inkml:context>
    <inkml:brush xml:id="br0">
      <inkml:brushProperty name="width" value="0.05" units="cm"/>
      <inkml:brushProperty name="height" value="0.05" units="cm"/>
      <inkml:brushProperty name="ignorePressure" value="1"/>
    </inkml:brush>
  </inkml:definitions>
  <inkml:trace contextRef="#ctx0" brushRef="#br0">3437 1,'-560'273,"-185"99,35-4,137-57,167-77,152-68,119-59,83-44,50-26,25-21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2.237"/>
    </inkml:context>
    <inkml:brush xml:id="br0">
      <inkml:brushProperty name="width" value="0.05" units="cm"/>
      <inkml:brushProperty name="height" value="0.05" units="cm"/>
      <inkml:brushProperty name="ignorePressure" value="1"/>
    </inkml:brush>
  </inkml:definitions>
  <inkml:trace contextRef="#ctx0" brushRef="#br0">0 1,'0'990,"1"-973,0 0,0 0,2 0,0 0,10 29,3-6,21 40,-34-74,2 4,5 9,-1 0,2-1,18 24,-27-39,1 1,-1-1,1 0,-1-1,1 1,0 0,0-1,0 0,0 0,0 0,1 0,-1 0,1 0,-1-1,1 0,0 0,-1 0,1 0,0 0,0-1,-1 0,1 0,0 0,0 0,0 0,5-2,13-7,-1 0,1-2,35-24,2-1,-52 32,312-182,-251 142,-3-3,94-90,-6-11,-149 145,-1-1,0 0,0 0,0 0,0 0,-1-1,3-4,1-9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4.306"/>
    </inkml:context>
    <inkml:brush xml:id="br0">
      <inkml:brushProperty name="width" value="0.05" units="cm"/>
      <inkml:brushProperty name="height" value="0.05" units="cm"/>
      <inkml:brushProperty name="ignorePressure" value="1"/>
    </inkml:brush>
  </inkml:definitions>
  <inkml:trace contextRef="#ctx0" brushRef="#br0">1 0,'0'2,"1"-1,-1 0,1 1,-1-1,1 0,-1 1,1-1,0 0,0 0,0 0,0 0,0 0,0 0,0 0,0 0,0 0,0 0,0 0,3 1,29 13,-27-12,97 35,155 36,53 18,-217-55,-2 5,152 93,-232-127,-1 1,0 0,0 1,-1 1,0-1,-1 2,13 18,45 95,-42-74,394 696,-282-512,-89-143,40 110,-30-65,-15-43,-18-45,-2 2,-3 1,24 94,-30-54,-5 0,-4 158,-5-219,-1-6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5.684"/>
    </inkml:context>
    <inkml:brush xml:id="br0">
      <inkml:brushProperty name="width" value="0.05" units="cm"/>
      <inkml:brushProperty name="height" value="0.05" units="cm"/>
      <inkml:brushProperty name="ignorePressure" value="1"/>
    </inkml:brush>
  </inkml:definitions>
  <inkml:trace contextRef="#ctx0" brushRef="#br0">1 1,'135'114,"-6"-6,-51-42,-54-48,-1 1,38 41,-55-51,0 0,-1 0,0 0,5 16,20 32,-10-33,1-1,1-1,1-1,39 28,-60-47,0-1,-1 0,1 0,0 0,0-1,0 1,-1 0,1-1,0 1,0-1,0 0,0 1,0-1,0 0,0 0,0-1,0 1,0 0,0 0,0-1,0 0,0 1,0-1,-1 0,1 0,0 0,0 0,-1 0,1 0,-1 0,1 0,1-3,6-5,-1 0,0 0,-1-1,8-14,-3 5,37-44,2 2,3 2,3 3,1 2,4 3,94-61,-150 109,-1-1,0 1,0-1,-1 1,1-1,-1-1,0 1,0-1,0 1,0-1,-1 0,3-7,-1-5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0.406"/>
    </inkml:context>
    <inkml:brush xml:id="br0">
      <inkml:brushProperty name="width" value="0.05" units="cm"/>
      <inkml:brushProperty name="height" value="0.05" units="cm"/>
      <inkml:brushProperty name="ignorePressure" value="1"/>
    </inkml:brush>
  </inkml:definitions>
  <inkml:trace contextRef="#ctx0" brushRef="#br0">3437 1,'-560'273,"-185"99,35-4,137-57,167-77,152-68,119-59,83-44,50-26,25-21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2.237"/>
    </inkml:context>
    <inkml:brush xml:id="br0">
      <inkml:brushProperty name="width" value="0.05" units="cm"/>
      <inkml:brushProperty name="height" value="0.05" units="cm"/>
      <inkml:brushProperty name="ignorePressure" value="1"/>
    </inkml:brush>
  </inkml:definitions>
  <inkml:trace contextRef="#ctx0" brushRef="#br0">0 1,'0'990,"1"-973,0 0,0 0,2 0,0 0,10 29,3-6,21 40,-34-74,2 4,5 9,-1 0,2-1,18 24,-27-39,1 1,-1-1,1 0,-1-1,1 1,0 0,0-1,0 0,0 0,0 0,1 0,-1 0,1 0,-1-1,1 0,0 0,-1 0,1 0,0 0,0-1,-1 0,1 0,0 0,0 0,0 0,5-2,13-7,-1 0,1-2,35-24,2-1,-52 32,312-182,-251 142,-3-3,94-90,-6-11,-149 145,-1-1,0 0,0 0,0 0,0 0,-1-1,3-4,1-9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4.306"/>
    </inkml:context>
    <inkml:brush xml:id="br0">
      <inkml:brushProperty name="width" value="0.05" units="cm"/>
      <inkml:brushProperty name="height" value="0.05" units="cm"/>
      <inkml:brushProperty name="ignorePressure" value="1"/>
    </inkml:brush>
  </inkml:definitions>
  <inkml:trace contextRef="#ctx0" brushRef="#br0">1 0,'0'2,"1"-1,-1 0,1 1,-1-1,1 0,-1 1,1-1,0 0,0 0,0 0,0 0,0 0,0 0,0 0,0 0,0 0,0 0,0 0,3 1,29 13,-27-12,97 35,155 36,53 18,-217-55,-2 5,152 93,-232-127,-1 1,0 0,0 1,-1 1,0-1,-1 2,13 18,45 95,-42-74,394 696,-282-512,-89-143,40 110,-30-65,-15-43,-18-45,-2 2,-3 1,24 94,-30-54,-5 0,-4 158,-5-219,-1-6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5.684"/>
    </inkml:context>
    <inkml:brush xml:id="br0">
      <inkml:brushProperty name="width" value="0.05" units="cm"/>
      <inkml:brushProperty name="height" value="0.05" units="cm"/>
      <inkml:brushProperty name="ignorePressure" value="1"/>
    </inkml:brush>
  </inkml:definitions>
  <inkml:trace contextRef="#ctx0" brushRef="#br0">1 1,'135'114,"-6"-6,-51-42,-54-48,-1 1,38 41,-55-51,0 0,-1 0,0 0,5 16,20 32,-10-33,1-1,1-1,1-1,39 28,-60-47,0-1,-1 0,1 0,0 0,0-1,0 1,-1 0,1-1,0 1,0-1,0 0,0 1,0-1,0 0,0 0,0-1,0 1,0 0,0 0,0-1,0 0,0 1,0-1,-1 0,1 0,0 0,0 0,-1 0,1 0,-1 0,1 0,1-3,6-5,-1 0,0 0,-1-1,8-14,-3 5,37-44,2 2,3 2,3 3,1 2,4 3,94-61,-150 109,-1-1,0 1,0-1,-1 1,1-1,-1-1,0 1,0-1,0 1,0-1,-1 0,3-7,-1-5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10/5/2021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10/5/2021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10/5/2021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10/5/2021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10/5/2021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25.png"/><Relationship Id="rId7" Type="http://schemas.openxmlformats.org/officeDocument/2006/relationships/image" Target="../media/image90.png"/><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10.png"/><Relationship Id="rId5" Type="http://schemas.openxmlformats.org/officeDocument/2006/relationships/image" Target="../media/image80.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00.png"/></Relationships>
</file>

<file path=ppt/slides/_rels/slide45.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customXml" Target="../ink/ink5.xml"/><Relationship Id="rId7" Type="http://schemas.openxmlformats.org/officeDocument/2006/relationships/customXml" Target="../ink/ink7.xml"/><Relationship Id="rId12" Type="http://schemas.openxmlformats.org/officeDocument/2006/relationships/image" Target="../media/image27.jpe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30.png"/><Relationship Id="rId11" Type="http://schemas.openxmlformats.org/officeDocument/2006/relationships/image" Target="../media/image26.jpeg"/><Relationship Id="rId5" Type="http://schemas.openxmlformats.org/officeDocument/2006/relationships/customXml" Target="../ink/ink6.xml"/><Relationship Id="rId10" Type="http://schemas.openxmlformats.org/officeDocument/2006/relationships/image" Target="../media/image150.png"/><Relationship Id="rId4" Type="http://schemas.openxmlformats.org/officeDocument/2006/relationships/image" Target="../media/image120.png"/><Relationship Id="rId9" Type="http://schemas.openxmlformats.org/officeDocument/2006/relationships/customXml" Target="../ink/ink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Economics of Crime: </a:t>
            </a:r>
            <a:r>
              <a:rPr lang="en-US"/>
              <a:t>An Overview</a:t>
            </a:r>
            <a:endParaRPr lang="en-US" dirty="0"/>
          </a:p>
        </p:txBody>
      </p:sp>
      <p:sp>
        <p:nvSpPr>
          <p:cNvPr id="3" name="Subtitle 2"/>
          <p:cNvSpPr>
            <a:spLocks noGrp="1"/>
          </p:cNvSpPr>
          <p:nvPr>
            <p:ph type="subTitle" idx="1"/>
          </p:nvPr>
        </p:nvSpPr>
        <p:spPr/>
        <p:txBody>
          <a:bodyPr>
            <a:normAutofit fontScale="85000" lnSpcReduction="20000"/>
          </a:bodyPr>
          <a:lstStyle/>
          <a:p>
            <a:r>
              <a:rPr lang="en-US" dirty="0"/>
              <a:t>Econ 3320 – Urban economics</a:t>
            </a:r>
          </a:p>
          <a:p>
            <a:r>
              <a:rPr lang="en-US" dirty="0"/>
              <a:t>Tulane university</a:t>
            </a:r>
          </a:p>
          <a:p>
            <a:r>
              <a:rPr lang="en-US" dirty="0"/>
              <a:t>Professor </a:t>
            </a:r>
            <a:r>
              <a:rPr lang="en-US" dirty="0" err="1"/>
              <a:t>patrick</a:t>
            </a:r>
            <a:r>
              <a:rPr lang="en-US"/>
              <a:t> button</a:t>
            </a:r>
          </a:p>
        </p:txBody>
      </p:sp>
    </p:spTree>
    <p:extLst>
      <p:ext uri="{BB962C8B-B14F-4D97-AF65-F5344CB8AC3E}">
        <p14:creationId xmlns:p14="http://schemas.microsoft.com/office/powerpoint/2010/main" val="1097364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2BB5-4376-499A-BA5F-6D447AC29359}"/>
              </a:ext>
            </a:extLst>
          </p:cNvPr>
          <p:cNvSpPr>
            <a:spLocks noGrp="1"/>
          </p:cNvSpPr>
          <p:nvPr>
            <p:ph type="title"/>
          </p:nvPr>
        </p:nvSpPr>
        <p:spPr/>
        <p:txBody>
          <a:bodyPr/>
          <a:lstStyle/>
          <a:p>
            <a:r>
              <a:rPr lang="en-US" dirty="0"/>
              <a:t>Economics focuses on policy</a:t>
            </a:r>
          </a:p>
        </p:txBody>
      </p:sp>
      <p:sp>
        <p:nvSpPr>
          <p:cNvPr id="3" name="Content Placeholder 2">
            <a:extLst>
              <a:ext uri="{FF2B5EF4-FFF2-40B4-BE49-F238E27FC236}">
                <a16:creationId xmlns:a16="http://schemas.microsoft.com/office/drawing/2014/main" id="{CABA2273-345A-4069-914E-07FC8C8F4EA5}"/>
              </a:ext>
            </a:extLst>
          </p:cNvPr>
          <p:cNvSpPr>
            <a:spLocks noGrp="1"/>
          </p:cNvSpPr>
          <p:nvPr>
            <p:ph idx="1"/>
          </p:nvPr>
        </p:nvSpPr>
        <p:spPr>
          <a:xfrm>
            <a:off x="1097279" y="1845734"/>
            <a:ext cx="10269415" cy="4023360"/>
          </a:xfrm>
        </p:spPr>
        <p:txBody>
          <a:bodyPr>
            <a:normAutofit/>
          </a:bodyPr>
          <a:lstStyle/>
          <a:p>
            <a:r>
              <a:rPr lang="en-US" sz="3200" dirty="0"/>
              <a:t>2) Empirical methods (econometrics, data)</a:t>
            </a:r>
          </a:p>
          <a:p>
            <a:pPr lvl="1"/>
            <a:r>
              <a:rPr lang="en-US" sz="3000" dirty="0"/>
              <a:t>Pro: Observes real-life data and policy changes. The research is more “externally valid” compared to using models (e.g., models may not characterize actual behavior, which is complex). </a:t>
            </a:r>
          </a:p>
          <a:p>
            <a:pPr lvl="1"/>
            <a:r>
              <a:rPr lang="en-US" sz="3200" dirty="0"/>
              <a:t>Pro: Since this approach often has economists estimating the causal effects of actual policies or events, it’s easier to comment on those events.</a:t>
            </a:r>
          </a:p>
        </p:txBody>
      </p:sp>
    </p:spTree>
    <p:extLst>
      <p:ext uri="{BB962C8B-B14F-4D97-AF65-F5344CB8AC3E}">
        <p14:creationId xmlns:p14="http://schemas.microsoft.com/office/powerpoint/2010/main" val="3367656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2BB5-4376-499A-BA5F-6D447AC29359}"/>
              </a:ext>
            </a:extLst>
          </p:cNvPr>
          <p:cNvSpPr>
            <a:spLocks noGrp="1"/>
          </p:cNvSpPr>
          <p:nvPr>
            <p:ph type="title"/>
          </p:nvPr>
        </p:nvSpPr>
        <p:spPr/>
        <p:txBody>
          <a:bodyPr/>
          <a:lstStyle/>
          <a:p>
            <a:r>
              <a:rPr lang="en-US" dirty="0"/>
              <a:t>Economics focuses on policy</a:t>
            </a:r>
          </a:p>
        </p:txBody>
      </p:sp>
      <p:sp>
        <p:nvSpPr>
          <p:cNvPr id="3" name="Content Placeholder 2">
            <a:extLst>
              <a:ext uri="{FF2B5EF4-FFF2-40B4-BE49-F238E27FC236}">
                <a16:creationId xmlns:a16="http://schemas.microsoft.com/office/drawing/2014/main" id="{CABA2273-345A-4069-914E-07FC8C8F4EA5}"/>
              </a:ext>
            </a:extLst>
          </p:cNvPr>
          <p:cNvSpPr>
            <a:spLocks noGrp="1"/>
          </p:cNvSpPr>
          <p:nvPr>
            <p:ph idx="1"/>
          </p:nvPr>
        </p:nvSpPr>
        <p:spPr>
          <a:xfrm>
            <a:off x="1097279" y="1845734"/>
            <a:ext cx="10269415" cy="4023360"/>
          </a:xfrm>
        </p:spPr>
        <p:txBody>
          <a:bodyPr>
            <a:normAutofit/>
          </a:bodyPr>
          <a:lstStyle/>
          <a:p>
            <a:r>
              <a:rPr lang="en-US" sz="3200" dirty="0"/>
              <a:t>2) Empirical methods (econometrics, data)</a:t>
            </a:r>
          </a:p>
          <a:p>
            <a:pPr lvl="1"/>
            <a:r>
              <a:rPr lang="en-US" sz="3200" dirty="0"/>
              <a:t>Con: using real-life data is complicated, and it’s often difficult to control for all factors (although this is a difficulty with models, too)</a:t>
            </a:r>
          </a:p>
          <a:p>
            <a:pPr lvl="1"/>
            <a:r>
              <a:rPr lang="en-US" sz="3200" dirty="0"/>
              <a:t>Con: The causal estimation strategy (e.g., DiD) requires assumptions that may not hold. E.g., the parallel trends assumption might not hold.</a:t>
            </a:r>
          </a:p>
        </p:txBody>
      </p:sp>
    </p:spTree>
    <p:extLst>
      <p:ext uri="{BB962C8B-B14F-4D97-AF65-F5344CB8AC3E}">
        <p14:creationId xmlns:p14="http://schemas.microsoft.com/office/powerpoint/2010/main" val="768788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2BB5-4376-499A-BA5F-6D447AC29359}"/>
              </a:ext>
            </a:extLst>
          </p:cNvPr>
          <p:cNvSpPr>
            <a:spLocks noGrp="1"/>
          </p:cNvSpPr>
          <p:nvPr>
            <p:ph type="title"/>
          </p:nvPr>
        </p:nvSpPr>
        <p:spPr/>
        <p:txBody>
          <a:bodyPr/>
          <a:lstStyle/>
          <a:p>
            <a:r>
              <a:rPr lang="en-US" dirty="0"/>
              <a:t>Economics focuses on policy</a:t>
            </a:r>
          </a:p>
        </p:txBody>
      </p:sp>
      <p:sp>
        <p:nvSpPr>
          <p:cNvPr id="3" name="Content Placeholder 2">
            <a:extLst>
              <a:ext uri="{FF2B5EF4-FFF2-40B4-BE49-F238E27FC236}">
                <a16:creationId xmlns:a16="http://schemas.microsoft.com/office/drawing/2014/main" id="{CABA2273-345A-4069-914E-07FC8C8F4EA5}"/>
              </a:ext>
            </a:extLst>
          </p:cNvPr>
          <p:cNvSpPr>
            <a:spLocks noGrp="1"/>
          </p:cNvSpPr>
          <p:nvPr>
            <p:ph idx="1"/>
          </p:nvPr>
        </p:nvSpPr>
        <p:spPr>
          <a:xfrm>
            <a:off x="1097279" y="1845734"/>
            <a:ext cx="10269415" cy="4023360"/>
          </a:xfrm>
        </p:spPr>
        <p:txBody>
          <a:bodyPr>
            <a:normAutofit lnSpcReduction="10000"/>
          </a:bodyPr>
          <a:lstStyle/>
          <a:p>
            <a:pPr marL="0" indent="0">
              <a:buNone/>
            </a:pPr>
            <a:r>
              <a:rPr lang="en-US" sz="3200" dirty="0"/>
              <a:t>Given that both mathematical models and empirical (statistical) methods have pros and cons, it’s ideal to use both if possible.</a:t>
            </a:r>
          </a:p>
          <a:p>
            <a:pPr marL="0" indent="0">
              <a:buNone/>
            </a:pPr>
            <a:r>
              <a:rPr lang="en-US" sz="3200" dirty="0"/>
              <a:t>In economics research more broadly, there has been more growth in empirical, data-driven research over models, likely due to (1) the increase in available data, (2) improvements in causal estimation techniques and statistical software, and (3) a stronger emphasis on studying actual events and actual human behavior.</a:t>
            </a:r>
          </a:p>
        </p:txBody>
      </p:sp>
    </p:spTree>
    <p:extLst>
      <p:ext uri="{BB962C8B-B14F-4D97-AF65-F5344CB8AC3E}">
        <p14:creationId xmlns:p14="http://schemas.microsoft.com/office/powerpoint/2010/main" val="1059548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25656-EB26-4229-9A85-180D50BDEB07}"/>
              </a:ext>
            </a:extLst>
          </p:cNvPr>
          <p:cNvSpPr>
            <a:spLocks noGrp="1"/>
          </p:cNvSpPr>
          <p:nvPr>
            <p:ph type="title"/>
          </p:nvPr>
        </p:nvSpPr>
        <p:spPr/>
        <p:txBody>
          <a:bodyPr/>
          <a:lstStyle/>
          <a:p>
            <a:r>
              <a:rPr lang="en-US" dirty="0"/>
              <a:t>Cost-benefit analysis</a:t>
            </a:r>
          </a:p>
        </p:txBody>
      </p:sp>
      <p:sp>
        <p:nvSpPr>
          <p:cNvPr id="3" name="Content Placeholder 2">
            <a:extLst>
              <a:ext uri="{FF2B5EF4-FFF2-40B4-BE49-F238E27FC236}">
                <a16:creationId xmlns:a16="http://schemas.microsoft.com/office/drawing/2014/main" id="{BD6E514A-D18B-41FB-BECF-B0B35CFC58F0}"/>
              </a:ext>
            </a:extLst>
          </p:cNvPr>
          <p:cNvSpPr>
            <a:spLocks noGrp="1"/>
          </p:cNvSpPr>
          <p:nvPr>
            <p:ph idx="1"/>
          </p:nvPr>
        </p:nvSpPr>
        <p:spPr/>
        <p:txBody>
          <a:bodyPr/>
          <a:lstStyle/>
          <a:p>
            <a:r>
              <a:rPr lang="en-US" dirty="0"/>
              <a:t>The economic approach to studying crime also brings with it cost-benefit analysis, which balances the cost and benefits of policy actions.</a:t>
            </a:r>
          </a:p>
          <a:p>
            <a:r>
              <a:rPr lang="en-US" dirty="0"/>
              <a:t>E.g., balance the benefits of reducing crime with the costs of reducing it.</a:t>
            </a:r>
          </a:p>
          <a:p>
            <a:r>
              <a:rPr lang="en-US" dirty="0"/>
              <a:t>Cost-benefit analysis is frequently used by government to guide policy.</a:t>
            </a:r>
          </a:p>
          <a:p>
            <a:r>
              <a:rPr lang="en-US" dirty="0"/>
              <a:t>Concepts like marginal costs come into play with cost-benefit analysis:</a:t>
            </a:r>
          </a:p>
          <a:p>
            <a:r>
              <a:rPr lang="en-US" dirty="0"/>
              <a:t>“The optimal amount of crime is unlikely to be zero, since at some point the marginal costs of additional prevention will exceed the marginal benefit of an additional reduction in crime.” (p. 8)</a:t>
            </a:r>
          </a:p>
        </p:txBody>
      </p:sp>
    </p:spTree>
    <p:extLst>
      <p:ext uri="{BB962C8B-B14F-4D97-AF65-F5344CB8AC3E}">
        <p14:creationId xmlns:p14="http://schemas.microsoft.com/office/powerpoint/2010/main" val="4055433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“Rational Criminal” Model</a:t>
            </a:r>
          </a:p>
        </p:txBody>
      </p:sp>
      <p:sp>
        <p:nvSpPr>
          <p:cNvPr id="3" name="Content Placeholder 2"/>
          <p:cNvSpPr>
            <a:spLocks noGrp="1"/>
          </p:cNvSpPr>
          <p:nvPr>
            <p:ph idx="1"/>
          </p:nvPr>
        </p:nvSpPr>
        <p:spPr>
          <a:xfrm>
            <a:off x="1097280" y="1845734"/>
            <a:ext cx="10058400" cy="4273712"/>
          </a:xfrm>
        </p:spPr>
        <p:txBody>
          <a:bodyPr>
            <a:normAutofit lnSpcReduction="10000"/>
          </a:bodyPr>
          <a:lstStyle/>
          <a:p>
            <a:r>
              <a:rPr lang="en-US" sz="2400" dirty="0"/>
              <a:t>A popular economic model of crime.</a:t>
            </a:r>
          </a:p>
          <a:p>
            <a:r>
              <a:rPr lang="en-US" sz="2400" dirty="0"/>
              <a:t>Models choice between criminal vs non-criminal activity.</a:t>
            </a:r>
          </a:p>
          <a:p>
            <a:pPr marL="0" indent="0">
              <a:buNone/>
            </a:pPr>
            <a:r>
              <a:rPr lang="en-US" sz="2400" dirty="0"/>
              <a:t>  Explains how criminal activity can be related to individual economic opportunities and to income inequality.</a:t>
            </a:r>
          </a:p>
          <a:p>
            <a:pPr marL="0" indent="0">
              <a:buNone/>
            </a:pPr>
            <a:r>
              <a:rPr lang="en-US" sz="2400" dirty="0"/>
              <a:t>A simplified “rational criminal” model is presented in the textbook and in these slides.</a:t>
            </a:r>
          </a:p>
          <a:p>
            <a:r>
              <a:rPr lang="en-US" sz="2400" dirty="0"/>
              <a:t>Chapter 10.1 to 10.2.2 (up to page 214), and 10.3.4 (page 220)</a:t>
            </a:r>
          </a:p>
          <a:p>
            <a:r>
              <a:rPr lang="en-US" sz="2400" dirty="0"/>
              <a:t>This model is not supposed to explain all criminal behavior, but rather I am summarizing a simple version of this model so you have a sense of the types of models that economists often construct to explore how factors such as economic opportunity affect criminal behavior.</a:t>
            </a:r>
          </a:p>
        </p:txBody>
      </p:sp>
    </p:spTree>
    <p:extLst>
      <p:ext uri="{BB962C8B-B14F-4D97-AF65-F5344CB8AC3E}">
        <p14:creationId xmlns:p14="http://schemas.microsoft.com/office/powerpoint/2010/main" val="1267920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Based on the work by Gary Becker and Edward </a:t>
                </a:r>
                <a:r>
                  <a:rPr lang="en-US" dirty="0" err="1"/>
                  <a:t>Glaeser</a:t>
                </a:r>
                <a:r>
                  <a:rPr lang="en-US" dirty="0"/>
                  <a:t>.</a:t>
                </a:r>
              </a:p>
              <a:p>
                <a:r>
                  <a:rPr lang="en-US" dirty="0"/>
                  <a:t>Focuses on the occupational choice: criminal vs non-criminal.</a:t>
                </a:r>
              </a:p>
              <a:p>
                <a:r>
                  <a:rPr lang="en-US" dirty="0"/>
                  <a:t>Suppose a city has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charset="0"/>
                          </a:rPr>
                          <m:t>𝑛</m:t>
                        </m:r>
                      </m:e>
                    </m:acc>
                  </m:oMath>
                </a14:m>
                <a:r>
                  <a:rPr lang="en-US" dirty="0"/>
                  <a:t> residents (n = 1, 2, 3, </a:t>
                </a:r>
                <a:r>
                  <a:rPr lang="is-IS" dirty="0"/>
                  <a:t>…. , </a:t>
                </a:r>
                <a14:m>
                  <m:oMath xmlns:m="http://schemas.openxmlformats.org/officeDocument/2006/math">
                    <m:acc>
                      <m:accPr>
                        <m:chr m:val="̅"/>
                        <m:ctrlPr>
                          <a:rPr lang="en-US" i="1">
                            <a:latin typeface="Cambria Math" panose="02040503050406030204" pitchFamily="18" charset="0"/>
                          </a:rPr>
                        </m:ctrlPr>
                      </m:accPr>
                      <m:e>
                        <m:r>
                          <a:rPr lang="en-US" i="1">
                            <a:latin typeface="Cambria Math" charset="0"/>
                          </a:rPr>
                          <m:t>𝑛</m:t>
                        </m:r>
                      </m:e>
                    </m:acc>
                  </m:oMath>
                </a14:m>
                <a:r>
                  <a:rPr lang="en-US" dirty="0"/>
                  <a:t>).</a:t>
                </a:r>
              </a:p>
              <a:p>
                <a:r>
                  <a:rPr lang="en-US" dirty="0"/>
                  <a:t>Each resident can earn some income level from legitimate employment (non-criminal).</a:t>
                </a:r>
              </a:p>
              <a:p>
                <a:r>
                  <a:rPr lang="en-US" dirty="0"/>
                  <a:t>For easy of exposition, we will sort people by increasing income.</a:t>
                </a:r>
              </a:p>
              <a:p>
                <a:r>
                  <a:rPr lang="en-US" dirty="0"/>
                  <a:t>So if y is income, then Person 1 has the lowest income, and Person </a:t>
                </a:r>
                <a14:m>
                  <m:oMath xmlns:m="http://schemas.openxmlformats.org/officeDocument/2006/math">
                    <m:acc>
                      <m:accPr>
                        <m:chr m:val="̅"/>
                        <m:ctrlPr>
                          <a:rPr lang="en-US" i="1">
                            <a:latin typeface="Cambria Math" panose="02040503050406030204" pitchFamily="18" charset="0"/>
                          </a:rPr>
                        </m:ctrlPr>
                      </m:accPr>
                      <m:e>
                        <m:r>
                          <a:rPr lang="en-US" i="1">
                            <a:latin typeface="Cambria Math" charset="0"/>
                          </a:rPr>
                          <m:t>𝑛</m:t>
                        </m:r>
                      </m:e>
                    </m:acc>
                  </m:oMath>
                </a14:m>
                <a:r>
                  <a:rPr lang="en-US" dirty="0"/>
                  <a:t> has the highest income.</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𝑦</m:t>
                        </m:r>
                      </m:e>
                      <m:sub>
                        <m:r>
                          <a:rPr lang="en-US" b="0" i="1" smtClean="0">
                            <a:latin typeface="Cambria Math" charset="0"/>
                          </a:rPr>
                          <m:t>1</m:t>
                        </m:r>
                      </m:sub>
                    </m:sSub>
                    <m:r>
                      <a:rPr lang="en-US" b="0" i="1" smtClean="0">
                        <a:latin typeface="Cambria Math" charset="0"/>
                      </a:rPr>
                      <m:t>&lt;</m:t>
                    </m:r>
                    <m:sSub>
                      <m:sSubPr>
                        <m:ctrlPr>
                          <a:rPr lang="en-US" i="1">
                            <a:latin typeface="Cambria Math" panose="02040503050406030204" pitchFamily="18" charset="0"/>
                          </a:rPr>
                        </m:ctrlPr>
                      </m:sSubPr>
                      <m:e>
                        <m:r>
                          <a:rPr lang="en-US" i="1">
                            <a:latin typeface="Cambria Math" charset="0"/>
                          </a:rPr>
                          <m:t>𝑦</m:t>
                        </m:r>
                      </m:e>
                      <m:sub>
                        <m:r>
                          <a:rPr lang="en-US" b="0" i="1" smtClean="0">
                            <a:latin typeface="Cambria Math" charset="0"/>
                          </a:rPr>
                          <m:t>2</m:t>
                        </m:r>
                      </m:sub>
                    </m:sSub>
                    <m:r>
                      <a:rPr lang="en-US" b="0" i="1" smtClean="0">
                        <a:latin typeface="Cambria Math" charset="0"/>
                      </a:rPr>
                      <m:t>&lt; …&lt;</m:t>
                    </m:r>
                    <m:sSub>
                      <m:sSubPr>
                        <m:ctrlPr>
                          <a:rPr lang="en-US" i="1">
                            <a:latin typeface="Cambria Math" panose="02040503050406030204" pitchFamily="18" charset="0"/>
                          </a:rPr>
                        </m:ctrlPr>
                      </m:sSubPr>
                      <m:e>
                        <m:r>
                          <a:rPr lang="en-US" i="1">
                            <a:latin typeface="Cambria Math" charset="0"/>
                          </a:rPr>
                          <m:t>𝑦</m:t>
                        </m:r>
                      </m:e>
                      <m:sub>
                        <m:r>
                          <a:rPr lang="en-US" b="0" i="1" smtClean="0">
                            <a:latin typeface="Cambria Math" charset="0"/>
                          </a:rPr>
                          <m:t>𝑘</m:t>
                        </m:r>
                      </m:sub>
                    </m:sSub>
                  </m:oMath>
                </a14:m>
                <a:r>
                  <a:rPr lang="en-US" dirty="0"/>
                  <a:t> &lt; </a:t>
                </a:r>
                <a:r>
                  <a:rPr lang="is-IS" dirty="0"/>
                  <a:t>… &lt;</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𝑦</m:t>
                        </m:r>
                      </m:e>
                      <m:sub>
                        <m:acc>
                          <m:accPr>
                            <m:chr m:val="̅"/>
                            <m:ctrlPr>
                              <a:rPr lang="en-US" i="1" smtClean="0">
                                <a:latin typeface="Cambria Math" panose="02040503050406030204" pitchFamily="18" charset="0"/>
                              </a:rPr>
                            </m:ctrlPr>
                          </m:accPr>
                          <m:e>
                            <m:r>
                              <a:rPr lang="en-US" b="0" i="1" smtClean="0">
                                <a:latin typeface="Cambria Math" charset="0"/>
                              </a:rPr>
                              <m:t>𝑛</m:t>
                            </m:r>
                          </m:e>
                        </m:acc>
                      </m:sub>
                    </m:sSub>
                  </m:oMath>
                </a14:m>
                <a:endParaRPr lang="en-US" dirty="0"/>
              </a:p>
              <a:p>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06" t="-1667"/>
                </a:stretch>
              </a:blipFill>
            </p:spPr>
            <p:txBody>
              <a:bodyPr/>
              <a:lstStyle/>
              <a:p>
                <a:r>
                  <a:rPr lang="en-US">
                    <a:noFill/>
                  </a:rPr>
                  <a:t> </a:t>
                </a:r>
              </a:p>
            </p:txBody>
          </p:sp>
        </mc:Fallback>
      </mc:AlternateContent>
    </p:spTree>
    <p:extLst>
      <p:ext uri="{BB962C8B-B14F-4D97-AF65-F5344CB8AC3E}">
        <p14:creationId xmlns:p14="http://schemas.microsoft.com/office/powerpoint/2010/main" val="2130867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Income for Each Individual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46220" y="1985962"/>
            <a:ext cx="5309460" cy="4243387"/>
          </a:xfrm>
        </p:spPr>
      </p:pic>
      <mc:AlternateContent xmlns:mc="http://schemas.openxmlformats.org/markup-compatibility/2006" xmlns:a14="http://schemas.microsoft.com/office/drawing/2010/main">
        <mc:Choice Requires="a14">
          <p:sp>
            <p:nvSpPr>
              <p:cNvPr id="5" name="TextBox 4"/>
              <p:cNvSpPr txBox="1"/>
              <p:nvPr/>
            </p:nvSpPr>
            <p:spPr>
              <a:xfrm>
                <a:off x="1097280" y="1985962"/>
                <a:ext cx="4303395" cy="3139321"/>
              </a:xfrm>
              <a:prstGeom prst="rect">
                <a:avLst/>
              </a:prstGeom>
              <a:noFill/>
            </p:spPr>
            <p:txBody>
              <a:bodyPr wrap="square" rtlCol="0">
                <a:spAutoFit/>
              </a:bodyPr>
              <a:lstStyle/>
              <a:p>
                <a:r>
                  <a:rPr lang="en-US" dirty="0"/>
                  <a:t>So if y is income, then Person 1 has the lowest income, and Person </a:t>
                </a:r>
                <a14:m>
                  <m:oMath xmlns:m="http://schemas.openxmlformats.org/officeDocument/2006/math">
                    <m:acc>
                      <m:accPr>
                        <m:chr m:val="̅"/>
                        <m:ctrlPr>
                          <a:rPr lang="en-US" i="1">
                            <a:latin typeface="Cambria Math" panose="02040503050406030204" pitchFamily="18" charset="0"/>
                          </a:rPr>
                        </m:ctrlPr>
                      </m:accPr>
                      <m:e>
                        <m:r>
                          <a:rPr lang="en-US" i="1">
                            <a:latin typeface="Cambria Math" charset="0"/>
                          </a:rPr>
                          <m:t>𝑛</m:t>
                        </m:r>
                      </m:e>
                    </m:acc>
                  </m:oMath>
                </a14:m>
                <a:r>
                  <a:rPr lang="en-US" dirty="0"/>
                  <a:t> has the highest income.</a:t>
                </a:r>
              </a:p>
              <a:p>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1</m:t>
                        </m:r>
                      </m:sub>
                    </m:sSub>
                    <m:r>
                      <a:rPr lang="en-US" i="1">
                        <a:latin typeface="Cambria Math" charset="0"/>
                      </a:rPr>
                      <m:t>&lt;</m:t>
                    </m:r>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2</m:t>
                        </m:r>
                      </m:sub>
                    </m:sSub>
                    <m:r>
                      <a:rPr lang="en-US" i="1">
                        <a:latin typeface="Cambria Math" charset="0"/>
                      </a:rPr>
                      <m:t>&lt; …&lt;</m:t>
                    </m:r>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𝑘</m:t>
                        </m:r>
                      </m:sub>
                    </m:sSub>
                  </m:oMath>
                </a14:m>
                <a:r>
                  <a:rPr lang="en-US" dirty="0"/>
                  <a:t> &lt; </a:t>
                </a:r>
                <a:r>
                  <a:rPr lang="is-IS" dirty="0"/>
                  <a:t>… &lt;</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acc>
                          <m:accPr>
                            <m:chr m:val="̅"/>
                            <m:ctrlPr>
                              <a:rPr lang="en-US" i="1">
                                <a:latin typeface="Cambria Math" panose="02040503050406030204" pitchFamily="18" charset="0"/>
                              </a:rPr>
                            </m:ctrlPr>
                          </m:accPr>
                          <m:e>
                            <m:r>
                              <a:rPr lang="en-US" i="1">
                                <a:latin typeface="Cambria Math" charset="0"/>
                              </a:rPr>
                              <m:t>𝑛</m:t>
                            </m:r>
                          </m:e>
                        </m:acc>
                      </m:sub>
                    </m:sSub>
                  </m:oMath>
                </a14:m>
                <a:endParaRPr lang="en-US" dirty="0"/>
              </a:p>
              <a:p>
                <a:endParaRPr lang="en-US" dirty="0"/>
              </a:p>
              <a:p>
                <a:r>
                  <a:rPr lang="en-US" dirty="0"/>
                  <a:t>Called the legitimate-income curve.</a:t>
                </a:r>
              </a:p>
              <a:p>
                <a:endParaRPr lang="en-US" dirty="0"/>
              </a:p>
              <a:p>
                <a:r>
                  <a:rPr lang="en-US" dirty="0"/>
                  <a:t>The value at n = k gives the legitimate income for individual k.</a:t>
                </a:r>
              </a:p>
              <a:p>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097280" y="1985962"/>
                <a:ext cx="4303395" cy="3139321"/>
              </a:xfrm>
              <a:prstGeom prst="rect">
                <a:avLst/>
              </a:prstGeom>
              <a:blipFill rotWithShape="0">
                <a:blip r:embed="rId3"/>
                <a:stretch>
                  <a:fillRect l="-1133" t="-1165"/>
                </a:stretch>
              </a:blipFill>
            </p:spPr>
            <p:txBody>
              <a:bodyPr/>
              <a:lstStyle/>
              <a:p>
                <a:r>
                  <a:rPr lang="en-US">
                    <a:noFill/>
                  </a:rPr>
                  <a:t> </a:t>
                </a:r>
              </a:p>
            </p:txBody>
          </p:sp>
        </mc:Fallback>
      </mc:AlternateContent>
    </p:spTree>
    <p:extLst>
      <p:ext uri="{BB962C8B-B14F-4D97-AF65-F5344CB8AC3E}">
        <p14:creationId xmlns:p14="http://schemas.microsoft.com/office/powerpoint/2010/main" val="1735082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Criminal Activity – Overview</a:t>
            </a:r>
          </a:p>
        </p:txBody>
      </p:sp>
      <p:sp>
        <p:nvSpPr>
          <p:cNvPr id="3" name="Content Placeholder 2"/>
          <p:cNvSpPr>
            <a:spLocks noGrp="1"/>
          </p:cNvSpPr>
          <p:nvPr>
            <p:ph idx="1"/>
          </p:nvPr>
        </p:nvSpPr>
        <p:spPr/>
        <p:txBody>
          <a:bodyPr>
            <a:normAutofit/>
          </a:bodyPr>
          <a:lstStyle/>
          <a:p>
            <a:r>
              <a:rPr lang="en-US" dirty="0"/>
              <a:t>The alternative to legitimate income is criminal activity.</a:t>
            </a:r>
          </a:p>
          <a:p>
            <a:r>
              <a:rPr lang="en-US" dirty="0"/>
              <a:t>Individuals can instead steal from others.</a:t>
            </a:r>
          </a:p>
          <a:p>
            <a:r>
              <a:rPr lang="en-US" dirty="0"/>
              <a:t>Four variables go into calculating the benefits/costs of criminal activity:</a:t>
            </a:r>
          </a:p>
          <a:p>
            <a:r>
              <a:rPr lang="en-US" dirty="0"/>
              <a:t>1) Value of loot (called L);</a:t>
            </a:r>
          </a:p>
          <a:p>
            <a:r>
              <a:rPr lang="en-US" dirty="0"/>
              <a:t>2) Probability of apprehension by police (called a);</a:t>
            </a:r>
          </a:p>
          <a:p>
            <a:r>
              <a:rPr lang="en-US" dirty="0"/>
              <a:t>3) Cost of Jail Time (called J and J is positive as it gets subtracted);</a:t>
            </a:r>
          </a:p>
          <a:p>
            <a:r>
              <a:rPr lang="en-US" dirty="0"/>
              <a:t>4) Stigma cost to being a criminal (called e).</a:t>
            </a:r>
          </a:p>
          <a:p>
            <a:endParaRPr lang="en-US" dirty="0"/>
          </a:p>
        </p:txBody>
      </p:sp>
    </p:spTree>
    <p:extLst>
      <p:ext uri="{BB962C8B-B14F-4D97-AF65-F5344CB8AC3E}">
        <p14:creationId xmlns:p14="http://schemas.microsoft.com/office/powerpoint/2010/main" val="271929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Criminal Activity – Set Up </a:t>
            </a:r>
          </a:p>
        </p:txBody>
      </p:sp>
      <p:sp>
        <p:nvSpPr>
          <p:cNvPr id="3" name="Content Placeholder 2"/>
          <p:cNvSpPr>
            <a:spLocks noGrp="1"/>
          </p:cNvSpPr>
          <p:nvPr>
            <p:ph idx="1"/>
          </p:nvPr>
        </p:nvSpPr>
        <p:spPr/>
        <p:txBody>
          <a:bodyPr>
            <a:normAutofit/>
          </a:bodyPr>
          <a:lstStyle/>
          <a:p>
            <a:r>
              <a:rPr lang="en-US" sz="2400" dirty="0"/>
              <a:t>The amount per period that individuals can steal is L (L for “loot”).</a:t>
            </a:r>
          </a:p>
          <a:p>
            <a:r>
              <a:rPr lang="en-US" sz="2400" dirty="0"/>
              <a:t>The value of L is linked to the incomes of rich individuals.</a:t>
            </a:r>
          </a:p>
          <a:p>
            <a:r>
              <a:rPr lang="en-US" sz="2400" dirty="0"/>
              <a:t>Criminals can be apprehended by police and lose their loot. Let the variable a be the probability of apprehension. So 0 &lt; a &lt; 1. </a:t>
            </a:r>
          </a:p>
          <a:p>
            <a:r>
              <a:rPr lang="en-US" sz="2400" dirty="0"/>
              <a:t>0 = never apprehended, 1 = always apprehended</a:t>
            </a:r>
          </a:p>
          <a:p>
            <a:r>
              <a:rPr lang="en-US" sz="2400" dirty="0"/>
              <a:t>Apprehension also imposes the cost of a jail term. Let this be J.</a:t>
            </a:r>
          </a:p>
          <a:p>
            <a:r>
              <a:rPr lang="en-US" sz="2400" dirty="0"/>
              <a:t>There is a stigma cost that criminals face regardless of if they are apprehended. This is e. </a:t>
            </a:r>
          </a:p>
          <a:p>
            <a:endParaRPr lang="en-US" dirty="0"/>
          </a:p>
        </p:txBody>
      </p:sp>
    </p:spTree>
    <p:extLst>
      <p:ext uri="{BB962C8B-B14F-4D97-AF65-F5344CB8AC3E}">
        <p14:creationId xmlns:p14="http://schemas.microsoft.com/office/powerpoint/2010/main" val="1441684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Criminal Activity - Value</a:t>
            </a:r>
          </a:p>
        </p:txBody>
      </p:sp>
      <p:sp>
        <p:nvSpPr>
          <p:cNvPr id="3" name="Content Placeholder 2"/>
          <p:cNvSpPr>
            <a:spLocks noGrp="1"/>
          </p:cNvSpPr>
          <p:nvPr>
            <p:ph idx="1"/>
          </p:nvPr>
        </p:nvSpPr>
        <p:spPr>
          <a:xfrm>
            <a:off x="1097279" y="1845734"/>
            <a:ext cx="10269415" cy="4023360"/>
          </a:xfrm>
        </p:spPr>
        <p:txBody>
          <a:bodyPr>
            <a:normAutofit/>
          </a:bodyPr>
          <a:lstStyle/>
          <a:p>
            <a:pPr marL="0" indent="0">
              <a:buNone/>
            </a:pPr>
            <a:r>
              <a:rPr lang="en-US" sz="2400" dirty="0"/>
              <a:t>1) If apprehended, the criminal has a benefit equal to -J - e </a:t>
            </a:r>
          </a:p>
          <a:p>
            <a:pPr marL="0" indent="0">
              <a:buNone/>
            </a:pPr>
            <a:r>
              <a:rPr lang="en-US" sz="2400" dirty="0"/>
              <a:t>2) If they are not apprehended, the criminal has a benefit equal to L - e.</a:t>
            </a:r>
          </a:p>
          <a:p>
            <a:pPr marL="0" indent="0">
              <a:buNone/>
            </a:pPr>
            <a:r>
              <a:rPr lang="en-US" sz="2400" dirty="0"/>
              <a:t>Case 1) happens with probability a, so Case 2) happens with probability 1-a.</a:t>
            </a:r>
          </a:p>
          <a:p>
            <a:pPr marL="0" indent="0">
              <a:buNone/>
            </a:pPr>
            <a:r>
              <a:rPr lang="en-US" sz="2400" dirty="0"/>
              <a:t>The expected value of the benefit (weighted average between both cases) is:</a:t>
            </a:r>
          </a:p>
          <a:p>
            <a:pPr marL="0" indent="0">
              <a:buNone/>
            </a:pPr>
            <a:r>
              <a:rPr lang="en-US" sz="2400" dirty="0"/>
              <a:t>Probability of Case 2 * Benefit of Case 2 + Probability of Case 1 * Benefit of Case 1</a:t>
            </a:r>
          </a:p>
          <a:p>
            <a:pPr marL="0" indent="0">
              <a:buNone/>
            </a:pPr>
            <a:r>
              <a:rPr lang="en-US" sz="2400" dirty="0"/>
              <a:t>=(1 - a)L – (1 – a)e + a(-J - e) = (1 – a)L – e + ae –</a:t>
            </a:r>
            <a:r>
              <a:rPr lang="en-US" sz="2400" dirty="0" err="1"/>
              <a:t>aJ</a:t>
            </a:r>
            <a:r>
              <a:rPr lang="en-US" sz="2400" dirty="0"/>
              <a:t> -ae</a:t>
            </a:r>
          </a:p>
          <a:p>
            <a:pPr marL="0" indent="0">
              <a:buNone/>
            </a:pPr>
            <a:r>
              <a:rPr lang="en-US" sz="2400" dirty="0"/>
              <a:t>= (1 – a)L – </a:t>
            </a:r>
            <a:r>
              <a:rPr lang="en-US" sz="2400" dirty="0" err="1"/>
              <a:t>aJ</a:t>
            </a:r>
            <a:r>
              <a:rPr lang="en-US" sz="2400" dirty="0"/>
              <a:t> - e</a:t>
            </a:r>
          </a:p>
        </p:txBody>
      </p:sp>
    </p:spTree>
    <p:extLst>
      <p:ext uri="{BB962C8B-B14F-4D97-AF65-F5344CB8AC3E}">
        <p14:creationId xmlns:p14="http://schemas.microsoft.com/office/powerpoint/2010/main" val="316075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9A63-6632-48EB-B6D6-3491529F7217}"/>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D39054A6-4A44-4C00-A555-49FAD53AF6EE}"/>
              </a:ext>
            </a:extLst>
          </p:cNvPr>
          <p:cNvSpPr>
            <a:spLocks noGrp="1"/>
          </p:cNvSpPr>
          <p:nvPr>
            <p:ph idx="1"/>
          </p:nvPr>
        </p:nvSpPr>
        <p:spPr/>
        <p:txBody>
          <a:bodyPr>
            <a:normAutofit lnSpcReduction="10000"/>
          </a:bodyPr>
          <a:lstStyle/>
          <a:p>
            <a:pPr marL="457200" indent="-457200">
              <a:buFont typeface="+mj-lt"/>
              <a:buAutoNum type="arabicPeriod"/>
            </a:pPr>
            <a:r>
              <a:rPr lang="en-US" dirty="0"/>
              <a:t>Summary of some key points in Marie (2014) “Lessons on the Economics of Crime”</a:t>
            </a:r>
          </a:p>
          <a:p>
            <a:pPr marL="457200" indent="-457200">
              <a:buFont typeface="+mj-lt"/>
              <a:buAutoNum type="arabicPeriod"/>
            </a:pPr>
            <a:r>
              <a:rPr lang="en-US" dirty="0"/>
              <a:t>Overview of the “rational criminal” model (the “Becker” model) of crime.</a:t>
            </a:r>
          </a:p>
          <a:p>
            <a:pPr marL="457200" indent="-457200">
              <a:buFont typeface="+mj-lt"/>
              <a:buAutoNum type="arabicPeriod"/>
            </a:pPr>
            <a:r>
              <a:rPr lang="en-US" dirty="0"/>
              <a:t>Quick mention of key non-data related points from Dills, </a:t>
            </a:r>
            <a:r>
              <a:rPr lang="en-US" dirty="0" err="1"/>
              <a:t>Miron</a:t>
            </a:r>
            <a:r>
              <a:rPr lang="en-US" dirty="0"/>
              <a:t>, and Summers (2010) “What Do Economists Know About Crime?”</a:t>
            </a:r>
          </a:p>
          <a:p>
            <a:pPr marL="457200" indent="-457200">
              <a:buFont typeface="+mj-lt"/>
              <a:buAutoNum type="arabicPeriod"/>
            </a:pPr>
            <a:r>
              <a:rPr lang="en-US" dirty="0"/>
              <a:t>Maps and figures showing general crime trends and statistics, mostly in the US</a:t>
            </a:r>
          </a:p>
          <a:p>
            <a:pPr marL="749808" lvl="1" indent="-457200">
              <a:buFont typeface="+mj-lt"/>
              <a:buAutoNum type="arabicPeriod"/>
            </a:pPr>
            <a:r>
              <a:rPr lang="en-US" dirty="0"/>
              <a:t>Which crimes are most common?</a:t>
            </a:r>
          </a:p>
          <a:p>
            <a:pPr marL="749808" lvl="1" indent="-457200">
              <a:buFont typeface="+mj-lt"/>
              <a:buAutoNum type="arabicPeriod"/>
            </a:pPr>
            <a:r>
              <a:rPr lang="en-US" dirty="0"/>
              <a:t>Statistics on what % of crimes are reported or solved.</a:t>
            </a:r>
          </a:p>
          <a:p>
            <a:pPr marL="749808" lvl="1" indent="-457200">
              <a:buFont typeface="+mj-lt"/>
              <a:buAutoNum type="arabicPeriod"/>
            </a:pPr>
            <a:r>
              <a:rPr lang="en-US" dirty="0"/>
              <a:t>Crime rate trends in the US</a:t>
            </a:r>
          </a:p>
          <a:p>
            <a:pPr marL="749808" lvl="1" indent="-457200">
              <a:buFont typeface="+mj-lt"/>
              <a:buAutoNum type="arabicPeriod"/>
            </a:pPr>
            <a:r>
              <a:rPr lang="en-US" dirty="0"/>
              <a:t>Comparisons across states and countries in crime and incarceration rates.</a:t>
            </a:r>
          </a:p>
          <a:p>
            <a:pPr marL="457200" indent="-457200">
              <a:buFont typeface="+mj-lt"/>
              <a:buAutoNum type="arabicPeriod"/>
            </a:pPr>
            <a:r>
              <a:rPr lang="en-US" dirty="0"/>
              <a:t>Popular crime topics studied by economists since 2010</a:t>
            </a:r>
          </a:p>
          <a:p>
            <a:pPr marL="749808" lvl="1" indent="-457200">
              <a:buFont typeface="+mj-lt"/>
              <a:buAutoNum type="arabicPeriod"/>
            </a:pPr>
            <a:r>
              <a:rPr lang="en-US" dirty="0"/>
              <a:t>Overview of judge fixed effects.</a:t>
            </a:r>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337191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Criminal Activity - Value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sz="2800" dirty="0"/>
                  <a:t>Criminal Income =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𝑦</m:t>
                        </m:r>
                      </m:e>
                      <m:sub>
                        <m:r>
                          <a:rPr lang="en-US" sz="2800" b="0" i="1" smtClean="0">
                            <a:latin typeface="Cambria Math" charset="0"/>
                          </a:rPr>
                          <m:t>𝑐𝑟𝑖𝑚𝑒</m:t>
                        </m:r>
                      </m:sub>
                    </m:sSub>
                  </m:oMath>
                </a14:m>
                <a:r>
                  <a:rPr lang="en-US" sz="2800" dirty="0"/>
                  <a:t> = (1 – a)L – </a:t>
                </a:r>
                <a:r>
                  <a:rPr lang="en-US" sz="2800" dirty="0" err="1"/>
                  <a:t>aJ</a:t>
                </a:r>
                <a:r>
                  <a:rPr lang="en-US" sz="2800" dirty="0"/>
                  <a:t> – e</a:t>
                </a:r>
              </a:p>
              <a:p>
                <a:pPr marL="0" indent="0">
                  <a:buNone/>
                </a:pPr>
                <a:r>
                  <a:rPr lang="en-US" sz="2800" dirty="0"/>
                  <a:t>If we assume that these variables (L, J, a, e) are the same for everyone then criminal income is the same for everyone, regardless of their level of legitimate income.</a:t>
                </a:r>
              </a:p>
              <a:p>
                <a:pPr marL="0" indent="0">
                  <a:buNone/>
                </a:pPr>
                <a:r>
                  <a:rPr lang="en-US" sz="2800" dirty="0"/>
                  <a:t>So the criminal income is a flat line at the value:</a:t>
                </a:r>
              </a:p>
              <a:p>
                <a:pPr marL="0" indent="0">
                  <a:buNone/>
                </a:pPr>
                <a:r>
                  <a:rPr lang="en-US" sz="2800" dirty="0"/>
                  <a:t> y = </a:t>
                </a:r>
                <a14:m>
                  <m:oMath xmlns:m="http://schemas.openxmlformats.org/officeDocument/2006/math">
                    <m:sSub>
                      <m:sSubPr>
                        <m:ctrlPr>
                          <a:rPr lang="en-US" sz="2800" i="1">
                            <a:latin typeface="Cambria Math" panose="02040503050406030204" pitchFamily="18" charset="0"/>
                          </a:rPr>
                        </m:ctrlPr>
                      </m:sSubPr>
                      <m:e>
                        <m:r>
                          <a:rPr lang="en-US" sz="2800" i="1">
                            <a:latin typeface="Cambria Math" charset="0"/>
                          </a:rPr>
                          <m:t>𝑦</m:t>
                        </m:r>
                      </m:e>
                      <m:sub>
                        <m:r>
                          <a:rPr lang="en-US" sz="2800" i="1">
                            <a:latin typeface="Cambria Math" charset="0"/>
                          </a:rPr>
                          <m:t>𝑐𝑟𝑖𝑚𝑒</m:t>
                        </m:r>
                      </m:sub>
                    </m:sSub>
                  </m:oMath>
                </a14:m>
                <a:r>
                  <a:rPr lang="en-US" sz="2800" dirty="0"/>
                  <a:t> = (1 – a)L – </a:t>
                </a:r>
                <a:r>
                  <a:rPr lang="en-US" sz="2800" dirty="0" err="1"/>
                  <a:t>aJ</a:t>
                </a:r>
                <a:r>
                  <a:rPr lang="en-US" sz="2800" dirty="0"/>
                  <a:t> – 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121" t="-2576"/>
                </a:stretch>
              </a:blipFill>
            </p:spPr>
            <p:txBody>
              <a:bodyPr/>
              <a:lstStyle/>
              <a:p>
                <a:r>
                  <a:rPr lang="en-US">
                    <a:noFill/>
                  </a:rPr>
                  <a:t> </a:t>
                </a:r>
              </a:p>
            </p:txBody>
          </p:sp>
        </mc:Fallback>
      </mc:AlternateContent>
    </p:spTree>
    <p:extLst>
      <p:ext uri="{BB962C8B-B14F-4D97-AF65-F5344CB8AC3E}">
        <p14:creationId xmlns:p14="http://schemas.microsoft.com/office/powerpoint/2010/main" val="1413896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Criminal Income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3653" y="2029206"/>
            <a:ext cx="5302027" cy="4214432"/>
          </a:xfrm>
        </p:spPr>
      </p:pic>
      <mc:AlternateContent xmlns:mc="http://schemas.openxmlformats.org/markup-compatibility/2006" xmlns:a14="http://schemas.microsoft.com/office/drawing/2010/main">
        <mc:Choice Requires="a14">
          <p:sp>
            <p:nvSpPr>
              <p:cNvPr id="5" name="TextBox 4"/>
              <p:cNvSpPr txBox="1"/>
              <p:nvPr/>
            </p:nvSpPr>
            <p:spPr>
              <a:xfrm>
                <a:off x="1271588" y="2029206"/>
                <a:ext cx="4257675" cy="3970318"/>
              </a:xfrm>
              <a:prstGeom prst="rect">
                <a:avLst/>
              </a:prstGeom>
              <a:noFill/>
            </p:spPr>
            <p:txBody>
              <a:bodyPr wrap="square" rtlCol="0">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 (1 – a)L – </a:t>
                </a:r>
                <a:r>
                  <a:rPr lang="en-US" dirty="0" err="1"/>
                  <a:t>aJ</a:t>
                </a:r>
                <a:r>
                  <a:rPr lang="en-US" dirty="0"/>
                  <a:t> – e.</a:t>
                </a:r>
              </a:p>
              <a:p>
                <a:r>
                  <a:rPr lang="en-US" dirty="0"/>
                  <a:t> is constant for all individuals</a:t>
                </a:r>
              </a:p>
              <a:p>
                <a:endParaRPr lang="en-US" dirty="0"/>
              </a:p>
              <a:p>
                <a:r>
                  <a:rPr lang="en-US" dirty="0"/>
                  <a:t>Criminal and legitimate income is equal where </a:t>
                </a:r>
                <a14:m>
                  <m:oMath xmlns:m="http://schemas.openxmlformats.org/officeDocument/2006/math">
                    <m:sSub>
                      <m:sSubPr>
                        <m:ctrlPr>
                          <a:rPr lang="en-US" i="1" smtClean="0">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𝑦</m:t>
                        </m:r>
                      </m:e>
                      <m:sub>
                        <m:r>
                          <a:rPr lang="en-US" b="0" i="1" smtClean="0">
                            <a:latin typeface="Cambria Math" charset="0"/>
                          </a:rPr>
                          <m:t>𝑐</m:t>
                        </m:r>
                      </m:sub>
                    </m:sSub>
                  </m:oMath>
                </a14:m>
                <a:r>
                  <a:rPr lang="en-US" dirty="0"/>
                  <a:t> (intersection point).</a:t>
                </a:r>
              </a:p>
              <a:p>
                <a:endParaRPr lang="en-US" dirty="0"/>
              </a:p>
              <a:p>
                <a:r>
                  <a:rPr lang="en-US" dirty="0"/>
                  <a:t>Individuals c to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charset="0"/>
                          </a:rPr>
                          <m:t>𝑛</m:t>
                        </m:r>
                      </m:e>
                    </m:acc>
                  </m:oMath>
                </a14:m>
                <a:r>
                  <a:rPr lang="en-US" dirty="0"/>
                  <a:t> have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r>
                      <a:rPr lang="en-US" b="0" i="1">
                        <a:latin typeface="Cambria Math" charset="0"/>
                      </a:rPr>
                      <m:t> </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𝑦</m:t>
                    </m:r>
                  </m:oMath>
                </a14:m>
                <a:r>
                  <a:rPr lang="en-US" dirty="0"/>
                  <a:t>. These individuals choose to be legitimate workers.</a:t>
                </a:r>
              </a:p>
              <a:p>
                <a:endParaRPr lang="en-US" dirty="0"/>
              </a:p>
              <a:p>
                <a:r>
                  <a:rPr lang="en-US" dirty="0"/>
                  <a:t>Individuals 1 to </a:t>
                </a:r>
                <a14:m>
                  <m:oMath xmlns:m="http://schemas.openxmlformats.org/officeDocument/2006/math">
                    <m:r>
                      <a:rPr lang="en-US" b="0" i="1" smtClean="0">
                        <a:latin typeface="Cambria Math" charset="0"/>
                      </a:rPr>
                      <m:t>𝑐</m:t>
                    </m:r>
                  </m:oMath>
                </a14:m>
                <a:r>
                  <a:rPr lang="en-US" dirty="0"/>
                  <a:t> have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𝑦</m:t>
                    </m:r>
                  </m:oMath>
                </a14:m>
                <a:r>
                  <a:rPr lang="en-US" dirty="0"/>
                  <a:t>. These individuals choose to be criminals.</a:t>
                </a:r>
              </a:p>
              <a:p>
                <a:endParaRPr lang="en-US" dirty="0"/>
              </a:p>
              <a:p>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271588" y="2029206"/>
                <a:ext cx="4257675" cy="3970318"/>
              </a:xfrm>
              <a:prstGeom prst="rect">
                <a:avLst/>
              </a:prstGeom>
              <a:blipFill rotWithShape="0">
                <a:blip r:embed="rId3"/>
                <a:stretch>
                  <a:fillRect l="-1289" t="-922"/>
                </a:stretch>
              </a:blipFill>
            </p:spPr>
            <p:txBody>
              <a:bodyPr/>
              <a:lstStyle/>
              <a:p>
                <a:r>
                  <a:rPr lang="en-US">
                    <a:noFill/>
                  </a:rPr>
                  <a:t> </a:t>
                </a:r>
              </a:p>
            </p:txBody>
          </p:sp>
        </mc:Fallback>
      </mc:AlternateContent>
    </p:spTree>
    <p:extLst>
      <p:ext uri="{BB962C8B-B14F-4D97-AF65-F5344CB8AC3E}">
        <p14:creationId xmlns:p14="http://schemas.microsoft.com/office/powerpoint/2010/main" val="1761239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City Characteristics and Crime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Changing in exogenous variables will predict changes in crime rates.</a:t>
                </a:r>
              </a:p>
              <a:p>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 (1 – a)L – </a:t>
                </a:r>
                <a:r>
                  <a:rPr lang="en-US" dirty="0" err="1"/>
                  <a:t>aJ</a:t>
                </a:r>
                <a:r>
                  <a:rPr lang="en-US" dirty="0"/>
                  <a:t> – e.</a:t>
                </a:r>
              </a:p>
              <a:p>
                <a:r>
                  <a:rPr lang="en-US" dirty="0"/>
                  <a:t>So changes to L (loot value), J (jail cost), a (probability of apprehension), and e (social stigma) will affect criminal income.</a:t>
                </a:r>
              </a:p>
              <a:p>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increases (decreases), the line shifts up (down) and more  individuals switch from legitimate income to crime (crime to legitimate income).</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06" t="-1667"/>
                </a:stretch>
              </a:blipFill>
            </p:spPr>
            <p:txBody>
              <a:bodyPr/>
              <a:lstStyle/>
              <a:p>
                <a:r>
                  <a:rPr lang="en-US">
                    <a:noFill/>
                  </a:rPr>
                  <a:t> </a:t>
                </a:r>
              </a:p>
            </p:txBody>
          </p:sp>
        </mc:Fallback>
      </mc:AlternateContent>
    </p:spTree>
    <p:extLst>
      <p:ext uri="{BB962C8B-B14F-4D97-AF65-F5344CB8AC3E}">
        <p14:creationId xmlns:p14="http://schemas.microsoft.com/office/powerpoint/2010/main" val="806836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City Characteristics and Crime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 (1 – a)L – </a:t>
                </a:r>
                <a:r>
                  <a:rPr lang="en-US" dirty="0" err="1"/>
                  <a:t>aJ</a:t>
                </a:r>
                <a:r>
                  <a:rPr lang="en-US" dirty="0"/>
                  <a:t> – e.</a:t>
                </a:r>
              </a:p>
              <a:p>
                <a:endParaRPr lang="en-US" dirty="0"/>
              </a:p>
              <a:p>
                <a:r>
                  <a:rPr lang="en-US" dirty="0"/>
                  <a:t>Increasing L leads to an increase in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Better “loot” encourages crime.</a:t>
                </a:r>
              </a:p>
              <a:p>
                <a:r>
                  <a:rPr lang="en-US" dirty="0"/>
                  <a:t>Increasing J leads to a decrease in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So harsher punishments deter crime.</a:t>
                </a:r>
              </a:p>
              <a:p>
                <a:r>
                  <a:rPr lang="en-US" dirty="0"/>
                  <a:t>Increasing a leads to a decrease in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More police deters crime.</a:t>
                </a:r>
              </a:p>
              <a:p>
                <a:r>
                  <a:rPr lang="en-US" dirty="0"/>
                  <a:t>Increasing e leads to a decrease in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More social stigma to criminal activity deters crime.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06" t="-1667"/>
                </a:stretch>
              </a:blipFill>
            </p:spPr>
            <p:txBody>
              <a:bodyPr/>
              <a:lstStyle/>
              <a:p>
                <a:r>
                  <a:rPr lang="en-US">
                    <a:noFill/>
                  </a:rPr>
                  <a:t> </a:t>
                </a:r>
              </a:p>
            </p:txBody>
          </p:sp>
        </mc:Fallback>
      </mc:AlternateContent>
    </p:spTree>
    <p:extLst>
      <p:ext uri="{BB962C8B-B14F-4D97-AF65-F5344CB8AC3E}">
        <p14:creationId xmlns:p14="http://schemas.microsoft.com/office/powerpoint/2010/main" val="1456139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8074" y="1969007"/>
            <a:ext cx="5277606" cy="4188905"/>
          </a:xfrm>
        </p:spPr>
      </p:pic>
      <mc:AlternateContent xmlns:mc="http://schemas.openxmlformats.org/markup-compatibility/2006" xmlns:a14="http://schemas.microsoft.com/office/drawing/2010/main">
        <mc:Choice Requires="a14">
          <p:sp>
            <p:nvSpPr>
              <p:cNvPr id="5" name="TextBox 4"/>
              <p:cNvSpPr txBox="1"/>
              <p:nvPr/>
            </p:nvSpPr>
            <p:spPr>
              <a:xfrm>
                <a:off x="1097280" y="1969007"/>
                <a:ext cx="4517708" cy="3970318"/>
              </a:xfrm>
              <a:prstGeom prst="rect">
                <a:avLst/>
              </a:prstGeom>
              <a:noFill/>
            </p:spPr>
            <p:txBody>
              <a:bodyPr wrap="square" rtlCol="0">
                <a:spAutoFit/>
              </a:bodyPr>
              <a:lstStyle/>
              <a:p>
                <a:r>
                  <a:rPr lang="en-US" dirty="0"/>
                  <a:t>Increase in J (jail cost), a (probability of apprehension), e (social stigma) </a:t>
                </a:r>
              </a:p>
              <a:p>
                <a:endParaRPr lang="en-US" dirty="0"/>
              </a:p>
              <a:p>
                <a:r>
                  <a:rPr lang="en-US" dirty="0"/>
                  <a:t>OR</a:t>
                </a:r>
              </a:p>
              <a:p>
                <a:endParaRPr lang="en-US" dirty="0"/>
              </a:p>
              <a:p>
                <a:r>
                  <a:rPr lang="en-US" dirty="0"/>
                  <a:t>Decrease in L (loot value)</a:t>
                </a:r>
              </a:p>
              <a:p>
                <a:endParaRPr lang="en-US" dirty="0"/>
              </a:p>
              <a:p>
                <a:r>
                  <a:rPr lang="en-US" dirty="0"/>
                  <a:t>Leads to a decrease in </a:t>
                </a:r>
              </a:p>
              <a:p>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 (1 – a)L – </a:t>
                </a:r>
                <a:r>
                  <a:rPr lang="en-US" dirty="0" err="1"/>
                  <a:t>aJ</a:t>
                </a:r>
                <a:r>
                  <a:rPr lang="en-US" dirty="0"/>
                  <a:t> – e</a:t>
                </a:r>
              </a:p>
              <a:p>
                <a:endParaRPr lang="en-US" dirty="0"/>
              </a:p>
              <a:p>
                <a:r>
                  <a:rPr lang="en-US" dirty="0"/>
                  <a:t>(line shifts down)</a:t>
                </a:r>
              </a:p>
              <a:p>
                <a:endParaRPr lang="en-US" dirty="0"/>
              </a:p>
              <a:p>
                <a:r>
                  <a:rPr lang="en-US" dirty="0"/>
                  <a:t>(A decrease in J, a, or e OR an increase in L leads to a shift up instead).</a:t>
                </a:r>
              </a:p>
            </p:txBody>
          </p:sp>
        </mc:Choice>
        <mc:Fallback xmlns="">
          <p:sp>
            <p:nvSpPr>
              <p:cNvPr id="5" name="TextBox 4"/>
              <p:cNvSpPr txBox="1">
                <a:spLocks noRot="1" noChangeAspect="1" noMove="1" noResize="1" noEditPoints="1" noAdjustHandles="1" noChangeArrowheads="1" noChangeShapeType="1" noTextEdit="1"/>
              </p:cNvSpPr>
              <p:nvPr/>
            </p:nvSpPr>
            <p:spPr>
              <a:xfrm>
                <a:off x="1097280" y="1969007"/>
                <a:ext cx="4517708" cy="3970318"/>
              </a:xfrm>
              <a:prstGeom prst="rect">
                <a:avLst/>
              </a:prstGeom>
              <a:blipFill rotWithShape="0">
                <a:blip r:embed="rId3"/>
                <a:stretch>
                  <a:fillRect l="-1080" t="-768" b="-1536"/>
                </a:stretch>
              </a:blipFill>
            </p:spPr>
            <p:txBody>
              <a:bodyPr/>
              <a:lstStyle/>
              <a:p>
                <a:r>
                  <a:rPr lang="en-US">
                    <a:noFill/>
                  </a:rPr>
                  <a:t> </a:t>
                </a:r>
              </a:p>
            </p:txBody>
          </p:sp>
        </mc:Fallback>
      </mc:AlternateContent>
    </p:spTree>
    <p:extLst>
      <p:ext uri="{BB962C8B-B14F-4D97-AF65-F5344CB8AC3E}">
        <p14:creationId xmlns:p14="http://schemas.microsoft.com/office/powerpoint/2010/main" val="1287897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8074" y="1969007"/>
            <a:ext cx="5277606" cy="4188905"/>
          </a:xfrm>
        </p:spPr>
      </p:pic>
      <mc:AlternateContent xmlns:mc="http://schemas.openxmlformats.org/markup-compatibility/2006" xmlns:a14="http://schemas.microsoft.com/office/drawing/2010/main">
        <mc:Choice Requires="a14">
          <p:sp>
            <p:nvSpPr>
              <p:cNvPr id="5" name="TextBox 4"/>
              <p:cNvSpPr txBox="1"/>
              <p:nvPr/>
            </p:nvSpPr>
            <p:spPr>
              <a:xfrm>
                <a:off x="1097280" y="1969007"/>
                <a:ext cx="4517708" cy="3980642"/>
              </a:xfrm>
              <a:prstGeom prst="rect">
                <a:avLst/>
              </a:prstGeom>
              <a:noFill/>
            </p:spPr>
            <p:txBody>
              <a:bodyPr wrap="square" rtlCol="0">
                <a:spAutoFit/>
              </a:bodyPr>
              <a:lstStyle/>
              <a:p>
                <a:r>
                  <a:rPr lang="en-US" dirty="0"/>
                  <a:t>Increase in J (jail cost), a (probability of apprehension), e (social stigma) </a:t>
                </a:r>
              </a:p>
              <a:p>
                <a:endParaRPr lang="en-US" dirty="0"/>
              </a:p>
              <a:p>
                <a:r>
                  <a:rPr lang="en-US" dirty="0"/>
                  <a:t>OR</a:t>
                </a:r>
              </a:p>
              <a:p>
                <a:endParaRPr lang="en-US" dirty="0"/>
              </a:p>
              <a:p>
                <a:r>
                  <a:rPr lang="en-US" dirty="0"/>
                  <a:t>Decrease in L (loot value)</a:t>
                </a:r>
              </a:p>
              <a:p>
                <a:endParaRPr lang="en-US" dirty="0"/>
              </a:p>
              <a:p>
                <a:r>
                  <a:rPr lang="en-US" dirty="0"/>
                  <a:t>Leads to a decrease in the number of individuals who chose criminal income (those from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𝑛</m:t>
                        </m:r>
                      </m:e>
                      <m:sub>
                        <m:r>
                          <a:rPr lang="en-US" b="0" i="1" smtClean="0">
                            <a:latin typeface="Cambria Math" charset="0"/>
                          </a:rPr>
                          <m:t>𝑐</m:t>
                        </m:r>
                      </m:sub>
                    </m:sSub>
                  </m:oMath>
                </a14:m>
                <a:r>
                  <a:rPr lang="en-US" dirty="0"/>
                  <a:t> to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charset="0"/>
                          </a:rPr>
                          <m:t>𝑛</m:t>
                        </m:r>
                      </m:e>
                      <m:sub>
                        <m:r>
                          <a:rPr lang="en-US" b="0" i="1" smtClean="0">
                            <a:latin typeface="Cambria Math" charset="0"/>
                          </a:rPr>
                          <m:t>𝑐</m:t>
                        </m:r>
                      </m:sub>
                      <m:sup>
                        <m:r>
                          <a:rPr lang="en-US" b="0" i="1" smtClean="0">
                            <a:latin typeface="Cambria Math" charset="0"/>
                          </a:rPr>
                          <m:t>”</m:t>
                        </m:r>
                      </m:sup>
                    </m:sSubSup>
                  </m:oMath>
                </a14:m>
                <a:r>
                  <a:rPr lang="en-US" dirty="0"/>
                  <a:t> convert from criminal to legitimate income)</a:t>
                </a:r>
              </a:p>
              <a:p>
                <a:endParaRPr lang="en-US" dirty="0"/>
              </a:p>
              <a:p>
                <a:r>
                  <a:rPr lang="en-US" dirty="0"/>
                  <a:t>(Or, comparing two cities, in the one with the higher value of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𝑛</m:t>
                        </m:r>
                      </m:e>
                      <m:sub>
                        <m:r>
                          <a:rPr lang="en-US" i="1">
                            <a:latin typeface="Cambria Math" charset="0"/>
                          </a:rPr>
                          <m:t>𝑐</m:t>
                        </m:r>
                      </m:sub>
                    </m:sSub>
                  </m:oMath>
                </a14:m>
                <a:r>
                  <a:rPr lang="en-US" dirty="0"/>
                  <a:t> to </a:t>
                </a:r>
                <a14:m>
                  <m:oMath xmlns:m="http://schemas.openxmlformats.org/officeDocument/2006/math">
                    <m:sSubSup>
                      <m:sSubSupPr>
                        <m:ctrlPr>
                          <a:rPr lang="en-US" i="1">
                            <a:latin typeface="Cambria Math" panose="02040503050406030204" pitchFamily="18" charset="0"/>
                          </a:rPr>
                        </m:ctrlPr>
                      </m:sSubSupPr>
                      <m:e>
                        <m:r>
                          <a:rPr lang="en-US" i="1">
                            <a:latin typeface="Cambria Math" charset="0"/>
                          </a:rPr>
                          <m:t>𝑛</m:t>
                        </m:r>
                      </m:e>
                      <m:sub>
                        <m:r>
                          <a:rPr lang="en-US" i="1">
                            <a:latin typeface="Cambria Math" charset="0"/>
                          </a:rPr>
                          <m:t>𝑐</m:t>
                        </m:r>
                      </m:sub>
                      <m:sup>
                        <m:r>
                          <a:rPr lang="en-US" i="1">
                            <a:latin typeface="Cambria Math" charset="0"/>
                          </a:rPr>
                          <m:t>”</m:t>
                        </m:r>
                      </m:sup>
                    </m:sSubSup>
                  </m:oMath>
                </a14:m>
                <a:r>
                  <a:rPr lang="en-US" dirty="0"/>
                  <a:t> are</a:t>
                </a:r>
              </a:p>
            </p:txBody>
          </p:sp>
        </mc:Choice>
        <mc:Fallback xmlns="">
          <p:sp>
            <p:nvSpPr>
              <p:cNvPr id="5" name="TextBox 4"/>
              <p:cNvSpPr txBox="1">
                <a:spLocks noRot="1" noChangeAspect="1" noMove="1" noResize="1" noEditPoints="1" noAdjustHandles="1" noChangeArrowheads="1" noChangeShapeType="1" noTextEdit="1"/>
              </p:cNvSpPr>
              <p:nvPr/>
            </p:nvSpPr>
            <p:spPr>
              <a:xfrm>
                <a:off x="1097280" y="1969007"/>
                <a:ext cx="4517708" cy="3980642"/>
              </a:xfrm>
              <a:prstGeom prst="rect">
                <a:avLst/>
              </a:prstGeom>
              <a:blipFill rotWithShape="0">
                <a:blip r:embed="rId3"/>
                <a:stretch>
                  <a:fillRect l="-1080" t="-766" b="-1838"/>
                </a:stretch>
              </a:blipFill>
            </p:spPr>
            <p:txBody>
              <a:bodyPr/>
              <a:lstStyle/>
              <a:p>
                <a:r>
                  <a:rPr lang="en-US">
                    <a:noFill/>
                  </a:rPr>
                  <a:t> </a:t>
                </a:r>
              </a:p>
            </p:txBody>
          </p:sp>
        </mc:Fallback>
      </mc:AlternateContent>
    </p:spTree>
    <p:extLst>
      <p:ext uri="{BB962C8B-B14F-4D97-AF65-F5344CB8AC3E}">
        <p14:creationId xmlns:p14="http://schemas.microsoft.com/office/powerpoint/2010/main" val="1808810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8074" y="1969007"/>
            <a:ext cx="5277606" cy="4188905"/>
          </a:xfrm>
        </p:spPr>
      </p:pic>
      <mc:AlternateContent xmlns:mc="http://schemas.openxmlformats.org/markup-compatibility/2006" xmlns:a14="http://schemas.microsoft.com/office/drawing/2010/main">
        <mc:Choice Requires="a14">
          <p:sp>
            <p:nvSpPr>
              <p:cNvPr id="5" name="TextBox 4"/>
              <p:cNvSpPr txBox="1"/>
              <p:nvPr/>
            </p:nvSpPr>
            <p:spPr>
              <a:xfrm>
                <a:off x="1097280" y="1969007"/>
                <a:ext cx="4517708" cy="3149645"/>
              </a:xfrm>
              <a:prstGeom prst="rect">
                <a:avLst/>
              </a:prstGeom>
              <a:noFill/>
            </p:spPr>
            <p:txBody>
              <a:bodyPr wrap="square" rtlCol="0">
                <a:spAutoFit/>
              </a:bodyPr>
              <a:lstStyle/>
              <a:p>
                <a:r>
                  <a:rPr lang="en-US" dirty="0"/>
                  <a:t>Increase in J (jail cost), a (probability of apprehension), e (social stigma) </a:t>
                </a:r>
              </a:p>
              <a:p>
                <a:endParaRPr lang="en-US" dirty="0"/>
              </a:p>
              <a:p>
                <a:r>
                  <a:rPr lang="en-US" dirty="0"/>
                  <a:t>OR</a:t>
                </a:r>
              </a:p>
              <a:p>
                <a:endParaRPr lang="en-US" dirty="0"/>
              </a:p>
              <a:p>
                <a:r>
                  <a:rPr lang="en-US" dirty="0"/>
                  <a:t>Decrease in L (loot value)</a:t>
                </a:r>
              </a:p>
              <a:p>
                <a:endParaRPr lang="en-US" dirty="0"/>
              </a:p>
              <a:p>
                <a:r>
                  <a:rPr lang="en-US" dirty="0"/>
                  <a:t>Or, comparing two cities, in the one with the higher value of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𝑛</m:t>
                        </m:r>
                      </m:e>
                      <m:sub>
                        <m:r>
                          <a:rPr lang="en-US" i="1">
                            <a:latin typeface="Cambria Math" charset="0"/>
                          </a:rPr>
                          <m:t>𝑐</m:t>
                        </m:r>
                      </m:sub>
                    </m:sSub>
                  </m:oMath>
                </a14:m>
                <a:r>
                  <a:rPr lang="en-US" dirty="0"/>
                  <a:t> to </a:t>
                </a:r>
                <a14:m>
                  <m:oMath xmlns:m="http://schemas.openxmlformats.org/officeDocument/2006/math">
                    <m:sSubSup>
                      <m:sSubSupPr>
                        <m:ctrlPr>
                          <a:rPr lang="en-US" i="1">
                            <a:latin typeface="Cambria Math" panose="02040503050406030204" pitchFamily="18" charset="0"/>
                          </a:rPr>
                        </m:ctrlPr>
                      </m:sSubSupPr>
                      <m:e>
                        <m:r>
                          <a:rPr lang="en-US" i="1">
                            <a:latin typeface="Cambria Math" charset="0"/>
                          </a:rPr>
                          <m:t>𝑛</m:t>
                        </m:r>
                      </m:e>
                      <m:sub>
                        <m:r>
                          <a:rPr lang="en-US" i="1">
                            <a:latin typeface="Cambria Math" charset="0"/>
                          </a:rPr>
                          <m:t>𝑐</m:t>
                        </m:r>
                      </m:sub>
                      <m:sup>
                        <m:r>
                          <a:rPr lang="en-US" i="1">
                            <a:latin typeface="Cambria Math" charset="0"/>
                          </a:rPr>
                          <m:t>”</m:t>
                        </m:r>
                      </m:sup>
                    </m:sSubSup>
                  </m:oMath>
                </a14:m>
                <a:r>
                  <a:rPr lang="en-US" dirty="0"/>
                  <a:t> are criminals, but in the city with the lower value of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they earn legitimate income instead.</a:t>
                </a:r>
              </a:p>
            </p:txBody>
          </p:sp>
        </mc:Choice>
        <mc:Fallback xmlns="">
          <p:sp>
            <p:nvSpPr>
              <p:cNvPr id="5" name="TextBox 4"/>
              <p:cNvSpPr txBox="1">
                <a:spLocks noRot="1" noChangeAspect="1" noMove="1" noResize="1" noEditPoints="1" noAdjustHandles="1" noChangeArrowheads="1" noChangeShapeType="1" noTextEdit="1"/>
              </p:cNvSpPr>
              <p:nvPr/>
            </p:nvSpPr>
            <p:spPr>
              <a:xfrm>
                <a:off x="1097280" y="1969007"/>
                <a:ext cx="4517708" cy="3149645"/>
              </a:xfrm>
              <a:prstGeom prst="rect">
                <a:avLst/>
              </a:prstGeom>
              <a:blipFill rotWithShape="0">
                <a:blip r:embed="rId3"/>
                <a:stretch>
                  <a:fillRect l="-1080" t="-967" b="-2128"/>
                </a:stretch>
              </a:blipFill>
            </p:spPr>
            <p:txBody>
              <a:bodyPr/>
              <a:lstStyle/>
              <a:p>
                <a:r>
                  <a:rPr lang="en-US">
                    <a:noFill/>
                  </a:rPr>
                  <a:t> </a:t>
                </a:r>
              </a:p>
            </p:txBody>
          </p:sp>
        </mc:Fallback>
      </mc:AlternateContent>
    </p:spTree>
    <p:extLst>
      <p:ext uri="{BB962C8B-B14F-4D97-AF65-F5344CB8AC3E}">
        <p14:creationId xmlns:p14="http://schemas.microsoft.com/office/powerpoint/2010/main" val="686422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Economy and Criminal Behavior</a:t>
            </a:r>
          </a:p>
        </p:txBody>
      </p:sp>
      <p:sp>
        <p:nvSpPr>
          <p:cNvPr id="3" name="Content Placeholder 2"/>
          <p:cNvSpPr>
            <a:spLocks noGrp="1"/>
          </p:cNvSpPr>
          <p:nvPr>
            <p:ph idx="1"/>
          </p:nvPr>
        </p:nvSpPr>
        <p:spPr/>
        <p:txBody>
          <a:bodyPr/>
          <a:lstStyle/>
          <a:p>
            <a:r>
              <a:rPr lang="en-US" dirty="0"/>
              <a:t>The economy could affect criminal behavior.</a:t>
            </a:r>
          </a:p>
          <a:p>
            <a:r>
              <a:rPr lang="en-US" dirty="0"/>
              <a:t>Consider two cases:</a:t>
            </a:r>
          </a:p>
          <a:p>
            <a:r>
              <a:rPr lang="en-US" dirty="0"/>
              <a:t>1) Income changes for the disadvantaged population (those with lower values for legitimate income);</a:t>
            </a:r>
          </a:p>
          <a:p>
            <a:r>
              <a:rPr lang="en-US" dirty="0"/>
              <a:t>2) Income changes for the advantaged population (those with higher values for legitimate income).</a:t>
            </a:r>
          </a:p>
        </p:txBody>
      </p:sp>
    </p:spTree>
    <p:extLst>
      <p:ext uri="{BB962C8B-B14F-4D97-AF65-F5344CB8AC3E}">
        <p14:creationId xmlns:p14="http://schemas.microsoft.com/office/powerpoint/2010/main" val="1784066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Income Decrease for the Disadvantaged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60555" y="1943481"/>
            <a:ext cx="5395125" cy="4271582"/>
          </a:xfrm>
        </p:spPr>
      </p:pic>
      <p:sp>
        <p:nvSpPr>
          <p:cNvPr id="5" name="TextBox 4"/>
          <p:cNvSpPr txBox="1"/>
          <p:nvPr/>
        </p:nvSpPr>
        <p:spPr>
          <a:xfrm>
            <a:off x="1257300" y="1943481"/>
            <a:ext cx="4271963" cy="3139321"/>
          </a:xfrm>
          <a:prstGeom prst="rect">
            <a:avLst/>
          </a:prstGeom>
          <a:noFill/>
        </p:spPr>
        <p:txBody>
          <a:bodyPr wrap="square" rtlCol="0">
            <a:spAutoFit/>
          </a:bodyPr>
          <a:lstStyle/>
          <a:p>
            <a:r>
              <a:rPr lang="en-US" dirty="0"/>
              <a:t>If increase for the disadvantaged decreases, the legitimate-income curve gets steeper.</a:t>
            </a:r>
          </a:p>
          <a:p>
            <a:endParaRPr lang="en-US" dirty="0"/>
          </a:p>
          <a:p>
            <a:r>
              <a:rPr lang="en-US" dirty="0"/>
              <a:t>This curve intersects the criminal income line at higher value of n.</a:t>
            </a:r>
          </a:p>
          <a:p>
            <a:endParaRPr lang="en-US" dirty="0"/>
          </a:p>
          <a:p>
            <a:r>
              <a:rPr lang="en-US" dirty="0"/>
              <a:t>More individuals rely on criminal rather than legitimate income.</a:t>
            </a:r>
          </a:p>
          <a:p>
            <a:endParaRPr lang="en-US" dirty="0"/>
          </a:p>
          <a:p>
            <a:r>
              <a:rPr lang="en-US" dirty="0"/>
              <a:t>Effect is the opposite for an income increase.</a:t>
            </a:r>
          </a:p>
        </p:txBody>
      </p:sp>
    </p:spTree>
    <p:extLst>
      <p:ext uri="{BB962C8B-B14F-4D97-AF65-F5344CB8AC3E}">
        <p14:creationId xmlns:p14="http://schemas.microsoft.com/office/powerpoint/2010/main" val="1026710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Income Increase for the Advantaged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3095" y="1914905"/>
            <a:ext cx="5492585" cy="4357307"/>
          </a:xfrm>
        </p:spPr>
      </p:pic>
      <p:sp>
        <p:nvSpPr>
          <p:cNvPr id="5" name="TextBox 4"/>
          <p:cNvSpPr txBox="1"/>
          <p:nvPr/>
        </p:nvSpPr>
        <p:spPr>
          <a:xfrm>
            <a:off x="1228725" y="1914905"/>
            <a:ext cx="4257675" cy="3416320"/>
          </a:xfrm>
          <a:prstGeom prst="rect">
            <a:avLst/>
          </a:prstGeom>
          <a:noFill/>
        </p:spPr>
        <p:txBody>
          <a:bodyPr wrap="square" rtlCol="0">
            <a:spAutoFit/>
          </a:bodyPr>
          <a:lstStyle/>
          <a:p>
            <a:r>
              <a:rPr lang="en-US" dirty="0"/>
              <a:t>Suppose income increases for the advantaged.</a:t>
            </a:r>
          </a:p>
          <a:p>
            <a:endParaRPr lang="en-US" dirty="0"/>
          </a:p>
          <a:p>
            <a:r>
              <a:rPr lang="en-US" dirty="0"/>
              <a:t>These individuals where not engaging in criminal activity anyways, and this does not change.</a:t>
            </a:r>
          </a:p>
          <a:p>
            <a:endParaRPr lang="en-US" dirty="0"/>
          </a:p>
          <a:p>
            <a:r>
              <a:rPr lang="en-US" dirty="0"/>
              <a:t>BUT the loot value is linked to the incomes of advantaged individuals.</a:t>
            </a:r>
          </a:p>
          <a:p>
            <a:endParaRPr lang="en-US" dirty="0"/>
          </a:p>
          <a:p>
            <a:r>
              <a:rPr lang="en-US" dirty="0"/>
              <a:t>So this income increase causes L to increase.</a:t>
            </a:r>
          </a:p>
        </p:txBody>
      </p:sp>
    </p:spTree>
    <p:extLst>
      <p:ext uri="{BB962C8B-B14F-4D97-AF65-F5344CB8AC3E}">
        <p14:creationId xmlns:p14="http://schemas.microsoft.com/office/powerpoint/2010/main" val="1242560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4F2DF-27C3-424D-9ACC-6D95027FFA8B}"/>
              </a:ext>
            </a:extLst>
          </p:cNvPr>
          <p:cNvSpPr>
            <a:spLocks noGrp="1"/>
          </p:cNvSpPr>
          <p:nvPr>
            <p:ph type="title"/>
          </p:nvPr>
        </p:nvSpPr>
        <p:spPr/>
        <p:txBody>
          <a:bodyPr/>
          <a:lstStyle/>
          <a:p>
            <a:r>
              <a:rPr lang="en-US" dirty="0"/>
              <a:t>What have economists contributed to the study of crime?</a:t>
            </a:r>
          </a:p>
        </p:txBody>
      </p:sp>
      <p:sp>
        <p:nvSpPr>
          <p:cNvPr id="3" name="Content Placeholder 2">
            <a:extLst>
              <a:ext uri="{FF2B5EF4-FFF2-40B4-BE49-F238E27FC236}">
                <a16:creationId xmlns:a16="http://schemas.microsoft.com/office/drawing/2014/main" id="{C22BE141-423F-41CE-9307-61B6A79DB84E}"/>
              </a:ext>
            </a:extLst>
          </p:cNvPr>
          <p:cNvSpPr>
            <a:spLocks noGrp="1"/>
          </p:cNvSpPr>
          <p:nvPr>
            <p:ph idx="1"/>
          </p:nvPr>
        </p:nvSpPr>
        <p:spPr/>
        <p:txBody>
          <a:bodyPr/>
          <a:lstStyle/>
          <a:p>
            <a:r>
              <a:rPr lang="en-US" dirty="0"/>
              <a:t>Marie (2014) summarizes four key contributions</a:t>
            </a:r>
          </a:p>
          <a:p>
            <a:pPr marL="457200" indent="-457200">
              <a:buFont typeface="+mj-lt"/>
              <a:buAutoNum type="arabicPeriod"/>
            </a:pPr>
            <a:r>
              <a:rPr lang="en-US" dirty="0"/>
              <a:t>A normative framework for evaluating criminal law and crime prevention.</a:t>
            </a:r>
          </a:p>
          <a:p>
            <a:pPr marL="457200" indent="-457200">
              <a:buFont typeface="+mj-lt"/>
              <a:buAutoNum type="arabicPeriod"/>
            </a:pPr>
            <a:r>
              <a:rPr lang="en-US" dirty="0"/>
              <a:t>The application of sophisticated quantitative methods to analyze the causes of crime and the effects of crime-control measures in this framework.</a:t>
            </a:r>
          </a:p>
          <a:p>
            <a:pPr marL="457200" indent="-457200">
              <a:buFont typeface="+mj-lt"/>
              <a:buAutoNum type="arabicPeriod"/>
            </a:pPr>
            <a:r>
              <a:rPr lang="en-US" dirty="0"/>
              <a:t>The conception of criminal behavior as individual choice, influenced by perceived consequences.</a:t>
            </a:r>
          </a:p>
          <a:p>
            <a:pPr marL="457200" indent="-457200">
              <a:buFont typeface="+mj-lt"/>
              <a:buAutoNum type="arabicPeriod"/>
            </a:pPr>
            <a:r>
              <a:rPr lang="en-US" dirty="0"/>
              <a:t>The aggregation of individual choices into a systems framework for understanding crime rates and patterns.</a:t>
            </a:r>
          </a:p>
        </p:txBody>
      </p:sp>
    </p:spTree>
    <p:extLst>
      <p:ext uri="{BB962C8B-B14F-4D97-AF65-F5344CB8AC3E}">
        <p14:creationId xmlns:p14="http://schemas.microsoft.com/office/powerpoint/2010/main" val="10224870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C7FE-B58B-4973-A033-04D18B8A0671}"/>
              </a:ext>
            </a:extLst>
          </p:cNvPr>
          <p:cNvSpPr>
            <a:spLocks noGrp="1"/>
          </p:cNvSpPr>
          <p:nvPr>
            <p:ph type="title"/>
          </p:nvPr>
        </p:nvSpPr>
        <p:spPr/>
        <p:txBody>
          <a:bodyPr/>
          <a:lstStyle/>
          <a:p>
            <a:r>
              <a:rPr lang="en-US" dirty="0"/>
              <a:t>What do Economists Know About Crime?</a:t>
            </a:r>
          </a:p>
        </p:txBody>
      </p:sp>
      <p:sp>
        <p:nvSpPr>
          <p:cNvPr id="3" name="Content Placeholder 2">
            <a:extLst>
              <a:ext uri="{FF2B5EF4-FFF2-40B4-BE49-F238E27FC236}">
                <a16:creationId xmlns:a16="http://schemas.microsoft.com/office/drawing/2014/main" id="{422D31E9-4A1A-4BCE-A3D5-F57234C582D3}"/>
              </a:ext>
            </a:extLst>
          </p:cNvPr>
          <p:cNvSpPr>
            <a:spLocks noGrp="1"/>
          </p:cNvSpPr>
          <p:nvPr>
            <p:ph idx="1"/>
          </p:nvPr>
        </p:nvSpPr>
        <p:spPr/>
        <p:txBody>
          <a:bodyPr>
            <a:normAutofit fontScale="92500" lnSpcReduction="20000"/>
          </a:bodyPr>
          <a:lstStyle/>
          <a:p>
            <a:r>
              <a:rPr lang="en-US" dirty="0"/>
              <a:t>A summary of key points in: </a:t>
            </a:r>
            <a:r>
              <a:rPr lang="en-US" dirty="0">
                <a:effectLst/>
              </a:rPr>
              <a:t>Dills, Angela K., Jeffrey A. </a:t>
            </a:r>
            <a:r>
              <a:rPr lang="en-US" dirty="0" err="1">
                <a:effectLst/>
              </a:rPr>
              <a:t>Miron</a:t>
            </a:r>
            <a:r>
              <a:rPr lang="en-US" dirty="0">
                <a:effectLst/>
              </a:rPr>
              <a:t>, and Garrett Summers. 2010. “What Do Economists Know About Crime?” In </a:t>
            </a:r>
            <a:r>
              <a:rPr lang="en-US" i="1" dirty="0">
                <a:effectLst/>
              </a:rPr>
              <a:t>The Economics of Crime</a:t>
            </a:r>
            <a:r>
              <a:rPr lang="en-US" dirty="0">
                <a:effectLst/>
              </a:rPr>
              <a:t>, edited by Rafael Di </a:t>
            </a:r>
            <a:r>
              <a:rPr lang="en-US" dirty="0" err="1">
                <a:effectLst/>
              </a:rPr>
              <a:t>Tella</a:t>
            </a:r>
            <a:r>
              <a:rPr lang="en-US" dirty="0">
                <a:effectLst/>
              </a:rPr>
              <a:t>, Sebastian Edwards, and Ernesto </a:t>
            </a:r>
            <a:r>
              <a:rPr lang="en-US" dirty="0" err="1">
                <a:effectLst/>
              </a:rPr>
              <a:t>Schargrodsky</a:t>
            </a:r>
            <a:r>
              <a:rPr lang="en-US" dirty="0">
                <a:effectLst/>
              </a:rPr>
              <a:t>, 269–302. National Bureau of Economic Research.</a:t>
            </a:r>
          </a:p>
          <a:p>
            <a:endParaRPr lang="en-US" dirty="0"/>
          </a:p>
          <a:p>
            <a:r>
              <a:rPr lang="en-US" dirty="0"/>
              <a:t>Abstract: </a:t>
            </a:r>
            <a:r>
              <a:rPr lang="en-US" dirty="0">
                <a:effectLst/>
              </a:rPr>
              <a:t>In this paper we evaluate what economists have learned [since about 2010] about the determinants of crime. We base our evaluation on two kinds of evidence: an examination of aggregate data over long time periods and across countries, and a critical review of the literature. </a:t>
            </a:r>
          </a:p>
          <a:p>
            <a:r>
              <a:rPr lang="en-US" dirty="0">
                <a:effectLst/>
              </a:rPr>
              <a:t>We argue that economists know little about the empirically relevant determinants of crime. Even hypotheses that find some support in U.S. data for recent decades are inconsistent with data over longer horizons or across countries. This conclusion applies both to policy variables like arrest rates or capital punishment and to less conventional factors such as abortion or gun laws. </a:t>
            </a:r>
          </a:p>
          <a:p>
            <a:r>
              <a:rPr lang="en-US" dirty="0">
                <a:effectLst/>
              </a:rPr>
              <a:t>The hypothesis that drug prohibition generates violence, however, is generally consistent with the long times-series and cross-country facts. This analysis is also consistent with a broader perspective in which government policies that affect the nature and amount of dispute resolution play an important role in determining violence.</a:t>
            </a:r>
            <a:endParaRPr lang="en-US" dirty="0"/>
          </a:p>
        </p:txBody>
      </p:sp>
    </p:spTree>
    <p:extLst>
      <p:ext uri="{BB962C8B-B14F-4D97-AF65-F5344CB8AC3E}">
        <p14:creationId xmlns:p14="http://schemas.microsoft.com/office/powerpoint/2010/main" val="16515110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CBCB5-9591-4720-981B-E98F2472F051}"/>
              </a:ext>
            </a:extLst>
          </p:cNvPr>
          <p:cNvSpPr>
            <a:spLocks noGrp="1"/>
          </p:cNvSpPr>
          <p:nvPr>
            <p:ph type="title"/>
          </p:nvPr>
        </p:nvSpPr>
        <p:spPr/>
        <p:txBody>
          <a:bodyPr/>
          <a:lstStyle/>
          <a:p>
            <a:r>
              <a:rPr lang="en-US" dirty="0"/>
              <a:t>Overview of Economics Research</a:t>
            </a:r>
          </a:p>
        </p:txBody>
      </p:sp>
      <p:sp>
        <p:nvSpPr>
          <p:cNvPr id="3" name="Content Placeholder 2">
            <a:extLst>
              <a:ext uri="{FF2B5EF4-FFF2-40B4-BE49-F238E27FC236}">
                <a16:creationId xmlns:a16="http://schemas.microsoft.com/office/drawing/2014/main" id="{3E7C06BE-B9B0-4C3F-8045-F096D60BF4F3}"/>
              </a:ext>
            </a:extLst>
          </p:cNvPr>
          <p:cNvSpPr>
            <a:spLocks noGrp="1"/>
          </p:cNvSpPr>
          <p:nvPr>
            <p:ph idx="1"/>
          </p:nvPr>
        </p:nvSpPr>
        <p:spPr/>
        <p:txBody>
          <a:bodyPr>
            <a:normAutofit/>
          </a:bodyPr>
          <a:lstStyle/>
          <a:p>
            <a:r>
              <a:rPr lang="en-US" sz="2800" dirty="0"/>
              <a:t>Economists have devoted significant effort to determining to what extent the Becker model or crime (“rational criminal” model, from earlier) is empirical valid, and to what extent factors like policing, income levels, etc., affect crime rates.</a:t>
            </a:r>
          </a:p>
          <a:p>
            <a:r>
              <a:rPr lang="en-US" sz="2800" dirty="0"/>
              <a:t>Much research examines deterrence – which factors could reduce crime. This literature focuses especially on arrest and incarceration rates, policing levels, and punishments like longer sentences or the death penalty.</a:t>
            </a:r>
          </a:p>
        </p:txBody>
      </p:sp>
    </p:spTree>
    <p:extLst>
      <p:ext uri="{BB962C8B-B14F-4D97-AF65-F5344CB8AC3E}">
        <p14:creationId xmlns:p14="http://schemas.microsoft.com/office/powerpoint/2010/main" val="223923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CBCB5-9591-4720-981B-E98F2472F051}"/>
              </a:ext>
            </a:extLst>
          </p:cNvPr>
          <p:cNvSpPr>
            <a:spLocks noGrp="1"/>
          </p:cNvSpPr>
          <p:nvPr>
            <p:ph type="title"/>
          </p:nvPr>
        </p:nvSpPr>
        <p:spPr/>
        <p:txBody>
          <a:bodyPr/>
          <a:lstStyle/>
          <a:p>
            <a:r>
              <a:rPr lang="en-US" dirty="0"/>
              <a:t>Overview of Economics Research</a:t>
            </a:r>
          </a:p>
        </p:txBody>
      </p:sp>
      <p:sp>
        <p:nvSpPr>
          <p:cNvPr id="3" name="Content Placeholder 2">
            <a:extLst>
              <a:ext uri="{FF2B5EF4-FFF2-40B4-BE49-F238E27FC236}">
                <a16:creationId xmlns:a16="http://schemas.microsoft.com/office/drawing/2014/main" id="{3E7C06BE-B9B0-4C3F-8045-F096D60BF4F3}"/>
              </a:ext>
            </a:extLst>
          </p:cNvPr>
          <p:cNvSpPr>
            <a:spLocks noGrp="1"/>
          </p:cNvSpPr>
          <p:nvPr>
            <p:ph idx="1"/>
          </p:nvPr>
        </p:nvSpPr>
        <p:spPr>
          <a:xfrm>
            <a:off x="1097280" y="1845734"/>
            <a:ext cx="10058400" cy="4488564"/>
          </a:xfrm>
        </p:spPr>
        <p:txBody>
          <a:bodyPr>
            <a:normAutofit fontScale="92500" lnSpcReduction="10000"/>
          </a:bodyPr>
          <a:lstStyle/>
          <a:p>
            <a:r>
              <a:rPr lang="en-US" dirty="0"/>
              <a:t>Other research done by economists studies the causal effects of crime related laws. I.e., can they isolate the actual effect of a law, beyond just a correlation? </a:t>
            </a:r>
          </a:p>
          <a:p>
            <a:r>
              <a:rPr lang="en-US" dirty="0"/>
              <a:t>Much of this work uses a difference-in-differences approach – comparing areas/people affected by a law change or event (e.g., change in state gun laws) to unaffected control group(s), before and after the law change or event. </a:t>
            </a:r>
          </a:p>
          <a:p>
            <a:r>
              <a:rPr lang="en-US" dirty="0"/>
              <a:t>Non-exhaustive examples of this work on the causal effect of laws:</a:t>
            </a:r>
          </a:p>
          <a:p>
            <a:pPr marL="457200" indent="-457200">
              <a:buFont typeface="+mj-lt"/>
              <a:buAutoNum type="arabicPeriod"/>
            </a:pPr>
            <a:r>
              <a:rPr lang="en-US" dirty="0"/>
              <a:t>Controversial and notable work on how abortion legalization affects crime rates.</a:t>
            </a:r>
          </a:p>
          <a:p>
            <a:pPr marL="457200" indent="-457200">
              <a:buFont typeface="+mj-lt"/>
              <a:buAutoNum type="arabicPeriod"/>
            </a:pPr>
            <a:r>
              <a:rPr lang="en-US" dirty="0"/>
              <a:t>Numerous studies on changes in gun laws, often at the state level.</a:t>
            </a:r>
          </a:p>
          <a:p>
            <a:pPr marL="749808" lvl="1" indent="-457200">
              <a:buFont typeface="+mj-lt"/>
              <a:buAutoNum type="arabicPeriod"/>
            </a:pPr>
            <a:r>
              <a:rPr lang="en-US" dirty="0"/>
              <a:t>E.g., increased or decreased barriers to gun access or public holding, gun bans, and related legislation like “stand your ground” laws.</a:t>
            </a:r>
          </a:p>
          <a:p>
            <a:pPr marL="457200" indent="-457200">
              <a:buFont typeface="+mj-lt"/>
              <a:buAutoNum type="arabicPeriod"/>
            </a:pPr>
            <a:r>
              <a:rPr lang="en-US" dirty="0"/>
              <a:t>Effects of lead exposure on crime (lots of work also in public health on lead).</a:t>
            </a:r>
          </a:p>
          <a:p>
            <a:pPr marL="457200" indent="-457200">
              <a:buFont typeface="+mj-lt"/>
              <a:buAutoNum type="arabicPeriod"/>
            </a:pPr>
            <a:r>
              <a:rPr lang="en-US" dirty="0"/>
              <a:t>Drug laws and drug prohibition.</a:t>
            </a:r>
          </a:p>
          <a:p>
            <a:pPr marL="749808" lvl="1" indent="-457200">
              <a:buFont typeface="+mj-lt"/>
              <a:buAutoNum type="arabicPeriod"/>
            </a:pPr>
            <a:r>
              <a:rPr lang="en-US" dirty="0"/>
              <a:t>E.g., lots of recent work on state legalization of marijuana and how it affects numerous outcomes, ranging from crime to health.</a:t>
            </a:r>
          </a:p>
        </p:txBody>
      </p:sp>
    </p:spTree>
    <p:extLst>
      <p:ext uri="{BB962C8B-B14F-4D97-AF65-F5344CB8AC3E}">
        <p14:creationId xmlns:p14="http://schemas.microsoft.com/office/powerpoint/2010/main" val="20818745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65A56-7784-4741-ACFD-E5BCC9F8751A}"/>
              </a:ext>
            </a:extLst>
          </p:cNvPr>
          <p:cNvSpPr>
            <a:spLocks noGrp="1"/>
          </p:cNvSpPr>
          <p:nvPr>
            <p:ph type="title"/>
          </p:nvPr>
        </p:nvSpPr>
        <p:spPr>
          <a:xfrm>
            <a:off x="278573" y="85060"/>
            <a:ext cx="11204590" cy="640318"/>
          </a:xfrm>
        </p:spPr>
        <p:txBody>
          <a:bodyPr>
            <a:normAutofit fontScale="90000"/>
          </a:bodyPr>
          <a:lstStyle/>
          <a:p>
            <a:r>
              <a:rPr lang="en-US" dirty="0"/>
              <a:t>Stylized Facts about Crime in the US (from Pew)</a:t>
            </a:r>
          </a:p>
        </p:txBody>
      </p:sp>
      <p:pic>
        <p:nvPicPr>
          <p:cNvPr id="1026" name="Picture 2" descr="Theft is most common property crime, assault is most common violent crime">
            <a:extLst>
              <a:ext uri="{FF2B5EF4-FFF2-40B4-BE49-F238E27FC236}">
                <a16:creationId xmlns:a16="http://schemas.microsoft.com/office/drawing/2014/main" id="{1770D8D6-647E-41C8-BF83-DA564189E8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25" y="620940"/>
            <a:ext cx="3974560" cy="52694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S. violent and property crime rate have plunged since 1990s, regardless of data source">
            <a:extLst>
              <a:ext uri="{FF2B5EF4-FFF2-40B4-BE49-F238E27FC236}">
                <a16:creationId xmlns:a16="http://schemas.microsoft.com/office/drawing/2014/main" id="{FE75E63D-4D2B-426E-AADA-09FE7D3AA2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3134" y="620941"/>
            <a:ext cx="7938866" cy="5991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127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65A56-7784-4741-ACFD-E5BCC9F8751A}"/>
              </a:ext>
            </a:extLst>
          </p:cNvPr>
          <p:cNvSpPr>
            <a:spLocks noGrp="1"/>
          </p:cNvSpPr>
          <p:nvPr>
            <p:ph type="title"/>
          </p:nvPr>
        </p:nvSpPr>
        <p:spPr>
          <a:xfrm>
            <a:off x="278572" y="85060"/>
            <a:ext cx="10917511" cy="640318"/>
          </a:xfrm>
        </p:spPr>
        <p:txBody>
          <a:bodyPr>
            <a:normAutofit fontScale="90000"/>
          </a:bodyPr>
          <a:lstStyle/>
          <a:p>
            <a:r>
              <a:rPr lang="en-US" dirty="0"/>
              <a:t>Stylized Facts about Crime in the US (from Pew)</a:t>
            </a:r>
          </a:p>
        </p:txBody>
      </p:sp>
      <p:pic>
        <p:nvPicPr>
          <p:cNvPr id="2050" name="Picture 2" descr="Americans tend to believe crime is up nationally, less so locally">
            <a:extLst>
              <a:ext uri="{FF2B5EF4-FFF2-40B4-BE49-F238E27FC236}">
                <a16:creationId xmlns:a16="http://schemas.microsoft.com/office/drawing/2014/main" id="{A024EE42-14F0-449E-8B2E-BE304A9A8A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18" y="634299"/>
            <a:ext cx="4404972" cy="618117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ewer than half of crimes in the U.S. are reported, and fewer than half of reported crimes are solved">
            <a:extLst>
              <a:ext uri="{FF2B5EF4-FFF2-40B4-BE49-F238E27FC236}">
                <a16:creationId xmlns:a16="http://schemas.microsoft.com/office/drawing/2014/main" id="{946C213B-9B36-4876-81B9-E7B64AFB08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1915" y="690899"/>
            <a:ext cx="5159235" cy="621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94738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65A56-7784-4741-ACFD-E5BCC9F8751A}"/>
              </a:ext>
            </a:extLst>
          </p:cNvPr>
          <p:cNvSpPr>
            <a:spLocks noGrp="1"/>
          </p:cNvSpPr>
          <p:nvPr>
            <p:ph type="title"/>
          </p:nvPr>
        </p:nvSpPr>
        <p:spPr>
          <a:xfrm>
            <a:off x="278572" y="85060"/>
            <a:ext cx="10917511" cy="640318"/>
          </a:xfrm>
        </p:spPr>
        <p:txBody>
          <a:bodyPr>
            <a:normAutofit fontScale="90000"/>
          </a:bodyPr>
          <a:lstStyle/>
          <a:p>
            <a:r>
              <a:rPr lang="en-US" dirty="0"/>
              <a:t>Stylized Facts about Crime in the US (from Pew)</a:t>
            </a:r>
          </a:p>
        </p:txBody>
      </p:sp>
      <p:pic>
        <p:nvPicPr>
          <p:cNvPr id="4" name="Picture 3">
            <a:extLst>
              <a:ext uri="{FF2B5EF4-FFF2-40B4-BE49-F238E27FC236}">
                <a16:creationId xmlns:a16="http://schemas.microsoft.com/office/drawing/2014/main" id="{C06C9081-D8B3-487D-8CFF-D7D72EACD084}"/>
              </a:ext>
            </a:extLst>
          </p:cNvPr>
          <p:cNvPicPr>
            <a:picLocks noChangeAspect="1"/>
          </p:cNvPicPr>
          <p:nvPr/>
        </p:nvPicPr>
        <p:blipFill>
          <a:blip r:embed="rId2"/>
          <a:stretch>
            <a:fillRect/>
          </a:stretch>
        </p:blipFill>
        <p:spPr>
          <a:xfrm>
            <a:off x="0" y="1012461"/>
            <a:ext cx="6711319" cy="5832455"/>
          </a:xfrm>
          <a:prstGeom prst="rect">
            <a:avLst/>
          </a:prstGeom>
        </p:spPr>
      </p:pic>
      <p:pic>
        <p:nvPicPr>
          <p:cNvPr id="6" name="Picture 5">
            <a:extLst>
              <a:ext uri="{FF2B5EF4-FFF2-40B4-BE49-F238E27FC236}">
                <a16:creationId xmlns:a16="http://schemas.microsoft.com/office/drawing/2014/main" id="{1DC12B07-511F-4842-9EB3-1FB1DDAA5DFD}"/>
              </a:ext>
            </a:extLst>
          </p:cNvPr>
          <p:cNvPicPr>
            <a:picLocks noChangeAspect="1"/>
          </p:cNvPicPr>
          <p:nvPr/>
        </p:nvPicPr>
        <p:blipFill>
          <a:blip r:embed="rId3"/>
          <a:stretch>
            <a:fillRect/>
          </a:stretch>
        </p:blipFill>
        <p:spPr>
          <a:xfrm>
            <a:off x="6711319" y="725378"/>
            <a:ext cx="5480682" cy="6191141"/>
          </a:xfrm>
          <a:prstGeom prst="rect">
            <a:avLst/>
          </a:prstGeom>
        </p:spPr>
      </p:pic>
    </p:spTree>
    <p:extLst>
      <p:ext uri="{BB962C8B-B14F-4D97-AF65-F5344CB8AC3E}">
        <p14:creationId xmlns:p14="http://schemas.microsoft.com/office/powerpoint/2010/main" val="3256627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2018&amp;#39;s Safest States to Live In - Crime Heat Map of America - VueVille">
            <a:extLst>
              <a:ext uri="{FF2B5EF4-FFF2-40B4-BE49-F238E27FC236}">
                <a16:creationId xmlns:a16="http://schemas.microsoft.com/office/drawing/2014/main" id="{85428DE8-9AD2-4119-A33D-B712C35759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0"/>
            <a:ext cx="10287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727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AE53EF-E302-4FB3-8456-FCEE1DBF40E7}"/>
              </a:ext>
            </a:extLst>
          </p:cNvPr>
          <p:cNvPicPr>
            <a:picLocks noChangeAspect="1"/>
          </p:cNvPicPr>
          <p:nvPr/>
        </p:nvPicPr>
        <p:blipFill>
          <a:blip r:embed="rId2"/>
          <a:stretch>
            <a:fillRect/>
          </a:stretch>
        </p:blipFill>
        <p:spPr>
          <a:xfrm>
            <a:off x="0" y="0"/>
            <a:ext cx="8982076" cy="6858000"/>
          </a:xfrm>
          <a:prstGeom prst="rect">
            <a:avLst/>
          </a:prstGeom>
        </p:spPr>
      </p:pic>
      <p:sp>
        <p:nvSpPr>
          <p:cNvPr id="6" name="TextBox 5">
            <a:extLst>
              <a:ext uri="{FF2B5EF4-FFF2-40B4-BE49-F238E27FC236}">
                <a16:creationId xmlns:a16="http://schemas.microsoft.com/office/drawing/2014/main" id="{01BD89E7-D41F-4159-A635-BDAB1E62B91F}"/>
              </a:ext>
            </a:extLst>
          </p:cNvPr>
          <p:cNvSpPr txBox="1"/>
          <p:nvPr/>
        </p:nvSpPr>
        <p:spPr>
          <a:xfrm>
            <a:off x="9271591" y="2254102"/>
            <a:ext cx="2668772" cy="923330"/>
          </a:xfrm>
          <a:prstGeom prst="rect">
            <a:avLst/>
          </a:prstGeom>
          <a:noFill/>
        </p:spPr>
        <p:txBody>
          <a:bodyPr wrap="square" rtlCol="0">
            <a:spAutoFit/>
          </a:bodyPr>
          <a:lstStyle/>
          <a:p>
            <a:r>
              <a:rPr lang="en-US" dirty="0"/>
              <a:t>From: https://www.neighborhoodscout.com/la/crime</a:t>
            </a:r>
          </a:p>
        </p:txBody>
      </p:sp>
    </p:spTree>
    <p:extLst>
      <p:ext uri="{BB962C8B-B14F-4D97-AF65-F5344CB8AC3E}">
        <p14:creationId xmlns:p14="http://schemas.microsoft.com/office/powerpoint/2010/main" val="6993299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252196-FFFC-46E1-9A5B-C64B55A0AB73}"/>
              </a:ext>
            </a:extLst>
          </p:cNvPr>
          <p:cNvPicPr>
            <a:picLocks noChangeAspect="1"/>
          </p:cNvPicPr>
          <p:nvPr/>
        </p:nvPicPr>
        <p:blipFill>
          <a:blip r:embed="rId2"/>
          <a:stretch>
            <a:fillRect/>
          </a:stretch>
        </p:blipFill>
        <p:spPr>
          <a:xfrm>
            <a:off x="496979" y="0"/>
            <a:ext cx="11198042" cy="6858000"/>
          </a:xfrm>
          <a:prstGeom prst="rect">
            <a:avLst/>
          </a:prstGeom>
        </p:spPr>
      </p:pic>
    </p:spTree>
    <p:extLst>
      <p:ext uri="{BB962C8B-B14F-4D97-AF65-F5344CB8AC3E}">
        <p14:creationId xmlns:p14="http://schemas.microsoft.com/office/powerpoint/2010/main" val="4633797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6F212-A713-4B92-AB27-54243506BEFD}"/>
              </a:ext>
            </a:extLst>
          </p:cNvPr>
          <p:cNvSpPr>
            <a:spLocks noGrp="1"/>
          </p:cNvSpPr>
          <p:nvPr>
            <p:ph type="title"/>
          </p:nvPr>
        </p:nvSpPr>
        <p:spPr>
          <a:xfrm>
            <a:off x="1194057" y="271098"/>
            <a:ext cx="10058400" cy="640318"/>
          </a:xfrm>
        </p:spPr>
        <p:txBody>
          <a:bodyPr>
            <a:normAutofit fontScale="90000"/>
          </a:bodyPr>
          <a:lstStyle/>
          <a:p>
            <a:r>
              <a:rPr lang="en-US" dirty="0"/>
              <a:t>Crime Index by Country (2019)</a:t>
            </a:r>
          </a:p>
        </p:txBody>
      </p:sp>
      <p:pic>
        <p:nvPicPr>
          <p:cNvPr id="3074" name="Picture 2" descr="Global Crime Index Map (2019) | Download Scientific Diagram">
            <a:extLst>
              <a:ext uri="{FF2B5EF4-FFF2-40B4-BE49-F238E27FC236}">
                <a16:creationId xmlns:a16="http://schemas.microsoft.com/office/drawing/2014/main" id="{A0E4F9F1-49D9-48AC-B8C2-A44745FD63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0163" y="911416"/>
            <a:ext cx="8946189" cy="5946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815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2BB5-4376-499A-BA5F-6D447AC29359}"/>
              </a:ext>
            </a:extLst>
          </p:cNvPr>
          <p:cNvSpPr>
            <a:spLocks noGrp="1"/>
          </p:cNvSpPr>
          <p:nvPr>
            <p:ph type="title"/>
          </p:nvPr>
        </p:nvSpPr>
        <p:spPr/>
        <p:txBody>
          <a:bodyPr/>
          <a:lstStyle/>
          <a:p>
            <a:r>
              <a:rPr lang="en-US" dirty="0"/>
              <a:t>Economics focuses on policy</a:t>
            </a:r>
          </a:p>
        </p:txBody>
      </p:sp>
      <p:sp>
        <p:nvSpPr>
          <p:cNvPr id="3" name="Content Placeholder 2">
            <a:extLst>
              <a:ext uri="{FF2B5EF4-FFF2-40B4-BE49-F238E27FC236}">
                <a16:creationId xmlns:a16="http://schemas.microsoft.com/office/drawing/2014/main" id="{CABA2273-345A-4069-914E-07FC8C8F4EA5}"/>
              </a:ext>
            </a:extLst>
          </p:cNvPr>
          <p:cNvSpPr>
            <a:spLocks noGrp="1"/>
          </p:cNvSpPr>
          <p:nvPr>
            <p:ph idx="1"/>
          </p:nvPr>
        </p:nvSpPr>
        <p:spPr>
          <a:xfrm>
            <a:off x="1097279" y="1845734"/>
            <a:ext cx="10269415" cy="4023360"/>
          </a:xfrm>
        </p:spPr>
        <p:txBody>
          <a:bodyPr>
            <a:normAutofit/>
          </a:bodyPr>
          <a:lstStyle/>
          <a:p>
            <a:r>
              <a:rPr lang="en-US" sz="3200" dirty="0"/>
              <a:t>“Among the social sciences, economics tends to be best suited for addressing issues relevant to policy design. The economic model presumes that observed </a:t>
            </a:r>
            <a:r>
              <a:rPr lang="en-US" sz="3200" dirty="0" err="1"/>
              <a:t>behaviour</a:t>
            </a:r>
            <a:r>
              <a:rPr lang="en-US" sz="3200" dirty="0"/>
              <a:t> is not the inevitable result of underlying social conditions, but rather results from individual choices influenced by perceived consequences. If government policy can change those consequences, then </a:t>
            </a:r>
            <a:r>
              <a:rPr lang="en-US" sz="3200" dirty="0" err="1"/>
              <a:t>behaviour</a:t>
            </a:r>
            <a:r>
              <a:rPr lang="en-US" sz="3200" dirty="0"/>
              <a:t> change will follow.” (p. 8)</a:t>
            </a:r>
          </a:p>
        </p:txBody>
      </p:sp>
    </p:spTree>
    <p:extLst>
      <p:ext uri="{BB962C8B-B14F-4D97-AF65-F5344CB8AC3E}">
        <p14:creationId xmlns:p14="http://schemas.microsoft.com/office/powerpoint/2010/main" val="18258216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List of countries by incarceration rate - Wikipedia">
            <a:extLst>
              <a:ext uri="{FF2B5EF4-FFF2-40B4-BE49-F238E27FC236}">
                <a16:creationId xmlns:a16="http://schemas.microsoft.com/office/drawing/2014/main" id="{578DF07E-15FC-4E9F-A7B2-83AFD4D60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0568" y="165955"/>
            <a:ext cx="9480398" cy="66920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6BA59A-F793-4E58-B7A5-EBCDB6B11770}"/>
              </a:ext>
            </a:extLst>
          </p:cNvPr>
          <p:cNvSpPr txBox="1"/>
          <p:nvPr/>
        </p:nvSpPr>
        <p:spPr>
          <a:xfrm>
            <a:off x="10334847" y="3264195"/>
            <a:ext cx="1562986" cy="1200329"/>
          </a:xfrm>
          <a:prstGeom prst="rect">
            <a:avLst/>
          </a:prstGeom>
          <a:noFill/>
        </p:spPr>
        <p:txBody>
          <a:bodyPr wrap="square" rtlCol="0">
            <a:spAutoFit/>
          </a:bodyPr>
          <a:lstStyle/>
          <a:p>
            <a:r>
              <a:rPr lang="en-US" dirty="0"/>
              <a:t>Data from World Prison Brief (2018 data)</a:t>
            </a:r>
          </a:p>
        </p:txBody>
      </p:sp>
    </p:spTree>
    <p:extLst>
      <p:ext uri="{BB962C8B-B14F-4D97-AF65-F5344CB8AC3E}">
        <p14:creationId xmlns:p14="http://schemas.microsoft.com/office/powerpoint/2010/main" val="42085327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496F-C9CB-4FF4-A032-A5DCD13C1C08}"/>
              </a:ext>
            </a:extLst>
          </p:cNvPr>
          <p:cNvSpPr>
            <a:spLocks noGrp="1"/>
          </p:cNvSpPr>
          <p:nvPr>
            <p:ph type="title"/>
          </p:nvPr>
        </p:nvSpPr>
        <p:spPr/>
        <p:txBody>
          <a:bodyPr/>
          <a:lstStyle/>
          <a:p>
            <a:r>
              <a:rPr lang="en-US" dirty="0"/>
              <a:t>Overview of Economics Research – Past Dills, </a:t>
            </a:r>
            <a:r>
              <a:rPr lang="en-US" dirty="0" err="1"/>
              <a:t>Miron</a:t>
            </a:r>
            <a:r>
              <a:rPr lang="en-US" dirty="0"/>
              <a:t>, and Summers (2010)</a:t>
            </a:r>
          </a:p>
        </p:txBody>
      </p:sp>
      <p:sp>
        <p:nvSpPr>
          <p:cNvPr id="3" name="Content Placeholder 2">
            <a:extLst>
              <a:ext uri="{FF2B5EF4-FFF2-40B4-BE49-F238E27FC236}">
                <a16:creationId xmlns:a16="http://schemas.microsoft.com/office/drawing/2014/main" id="{E55FC15F-11F1-4F36-90A5-80F760B29C65}"/>
              </a:ext>
            </a:extLst>
          </p:cNvPr>
          <p:cNvSpPr>
            <a:spLocks noGrp="1"/>
          </p:cNvSpPr>
          <p:nvPr>
            <p:ph idx="1"/>
          </p:nvPr>
        </p:nvSpPr>
        <p:spPr/>
        <p:txBody>
          <a:bodyPr/>
          <a:lstStyle/>
          <a:p>
            <a:r>
              <a:rPr lang="en-US" dirty="0"/>
              <a:t>Since this Dills, </a:t>
            </a:r>
            <a:r>
              <a:rPr lang="en-US" dirty="0" err="1"/>
              <a:t>Miron</a:t>
            </a:r>
            <a:r>
              <a:rPr lang="en-US" dirty="0"/>
              <a:t>, and Summers (2010) article, there has been much work on measuring racial bias in policing and criminal justice in various contexts. We will see this come up in the next briefing note on racial bias, and in some other content later in the course.</a:t>
            </a:r>
          </a:p>
          <a:p>
            <a:r>
              <a:rPr lang="en-US" dirty="0"/>
              <a:t>There has also been better access to data since 2010. For example:</a:t>
            </a:r>
          </a:p>
          <a:p>
            <a:pPr marL="457200" indent="-457200">
              <a:buFont typeface="+mj-lt"/>
              <a:buAutoNum type="arabicPeriod"/>
            </a:pPr>
            <a:r>
              <a:rPr lang="en-US" dirty="0"/>
              <a:t>Crystal Yang, whose paper we will discuss later, leverages detailed sentencing data to study how economic circumstances affect recidivism (reoffending). (Yang, 2017)</a:t>
            </a:r>
          </a:p>
          <a:p>
            <a:pPr marL="457200" indent="-457200">
              <a:buFont typeface="+mj-lt"/>
              <a:buAutoNum type="arabicPeriod"/>
            </a:pPr>
            <a:r>
              <a:rPr lang="en-US" dirty="0"/>
              <a:t>Teams of economists have used administrative data (government-held data) in counties such as Norway that matches criminal justice records with other data like tax and program use data. They use this data and a “judge fixed effects” approach (discussed briefly in next slide, and later on in the course in more detail) to see how incarceration affects future criminal behavior. (</a:t>
            </a:r>
            <a:r>
              <a:rPr lang="en-US" dirty="0" err="1"/>
              <a:t>Bhuller</a:t>
            </a:r>
            <a:r>
              <a:rPr lang="en-US" dirty="0"/>
              <a:t> et al., 2020)</a:t>
            </a:r>
          </a:p>
        </p:txBody>
      </p:sp>
    </p:spTree>
    <p:extLst>
      <p:ext uri="{BB962C8B-B14F-4D97-AF65-F5344CB8AC3E}">
        <p14:creationId xmlns:p14="http://schemas.microsoft.com/office/powerpoint/2010/main" val="1923838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496F-C9CB-4FF4-A032-A5DCD13C1C08}"/>
              </a:ext>
            </a:extLst>
          </p:cNvPr>
          <p:cNvSpPr>
            <a:spLocks noGrp="1"/>
          </p:cNvSpPr>
          <p:nvPr>
            <p:ph type="title"/>
          </p:nvPr>
        </p:nvSpPr>
        <p:spPr/>
        <p:txBody>
          <a:bodyPr/>
          <a:lstStyle/>
          <a:p>
            <a:r>
              <a:rPr lang="en-US" dirty="0"/>
              <a:t>Past Dills, </a:t>
            </a:r>
            <a:r>
              <a:rPr lang="en-US" dirty="0" err="1"/>
              <a:t>Miron</a:t>
            </a:r>
            <a:r>
              <a:rPr lang="en-US" dirty="0"/>
              <a:t>, and Summers (2010) – Judge Fixed Effects</a:t>
            </a:r>
          </a:p>
        </p:txBody>
      </p:sp>
      <p:sp>
        <p:nvSpPr>
          <p:cNvPr id="3" name="Content Placeholder 2">
            <a:extLst>
              <a:ext uri="{FF2B5EF4-FFF2-40B4-BE49-F238E27FC236}">
                <a16:creationId xmlns:a16="http://schemas.microsoft.com/office/drawing/2014/main" id="{E55FC15F-11F1-4F36-90A5-80F760B29C65}"/>
              </a:ext>
            </a:extLst>
          </p:cNvPr>
          <p:cNvSpPr>
            <a:spLocks noGrp="1"/>
          </p:cNvSpPr>
          <p:nvPr>
            <p:ph idx="1"/>
          </p:nvPr>
        </p:nvSpPr>
        <p:spPr/>
        <p:txBody>
          <a:bodyPr>
            <a:normAutofit/>
          </a:bodyPr>
          <a:lstStyle/>
          <a:p>
            <a:r>
              <a:rPr lang="en-US" sz="2800" dirty="0"/>
              <a:t>The other “hot” area of research by economists right now uses an approach called “judge fixed effects”. </a:t>
            </a:r>
          </a:p>
          <a:p>
            <a:r>
              <a:rPr lang="en-US" sz="2800" dirty="0"/>
              <a:t>While we will get into this in more detail, here is a quick summary.</a:t>
            </a:r>
          </a:p>
          <a:p>
            <a:r>
              <a:rPr lang="en-US" sz="2800" dirty="0"/>
              <a:t>The idea is to leverage the fact that many cases or situations in policing or criminal justice have random or conditional random assignment of judges/</a:t>
            </a:r>
            <a:r>
              <a:rPr lang="en-US" sz="2800" dirty="0" err="1"/>
              <a:t>prosecuters</a:t>
            </a:r>
            <a:r>
              <a:rPr lang="en-US" sz="2800" dirty="0"/>
              <a:t>/police to cases or incidents.</a:t>
            </a:r>
          </a:p>
        </p:txBody>
      </p:sp>
    </p:spTree>
    <p:extLst>
      <p:ext uri="{BB962C8B-B14F-4D97-AF65-F5344CB8AC3E}">
        <p14:creationId xmlns:p14="http://schemas.microsoft.com/office/powerpoint/2010/main" val="13638221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496F-C9CB-4FF4-A032-A5DCD13C1C08}"/>
              </a:ext>
            </a:extLst>
          </p:cNvPr>
          <p:cNvSpPr>
            <a:spLocks noGrp="1"/>
          </p:cNvSpPr>
          <p:nvPr>
            <p:ph type="title"/>
          </p:nvPr>
        </p:nvSpPr>
        <p:spPr/>
        <p:txBody>
          <a:bodyPr/>
          <a:lstStyle/>
          <a:p>
            <a:r>
              <a:rPr lang="en-US" dirty="0"/>
              <a:t>Past Dills, </a:t>
            </a:r>
            <a:r>
              <a:rPr lang="en-US" dirty="0" err="1"/>
              <a:t>Miron</a:t>
            </a:r>
            <a:r>
              <a:rPr lang="en-US" dirty="0"/>
              <a:t>, and Summers (2010) – Judge Fixed Effects</a:t>
            </a:r>
          </a:p>
        </p:txBody>
      </p:sp>
      <p:sp>
        <p:nvSpPr>
          <p:cNvPr id="3" name="Content Placeholder 2">
            <a:extLst>
              <a:ext uri="{FF2B5EF4-FFF2-40B4-BE49-F238E27FC236}">
                <a16:creationId xmlns:a16="http://schemas.microsoft.com/office/drawing/2014/main" id="{E55FC15F-11F1-4F36-90A5-80F760B29C65}"/>
              </a:ext>
            </a:extLst>
          </p:cNvPr>
          <p:cNvSpPr>
            <a:spLocks noGrp="1"/>
          </p:cNvSpPr>
          <p:nvPr>
            <p:ph idx="1"/>
          </p:nvPr>
        </p:nvSpPr>
        <p:spPr/>
        <p:txBody>
          <a:bodyPr>
            <a:normAutofit/>
          </a:bodyPr>
          <a:lstStyle/>
          <a:p>
            <a:r>
              <a:rPr lang="en-US" sz="2800" dirty="0"/>
              <a:t>Sometimes judges are randomized to cases, leading to key characteristics such as strictness or race, to be randomized to cases. </a:t>
            </a:r>
          </a:p>
          <a:p>
            <a:r>
              <a:rPr lang="en-US" sz="2800" dirty="0"/>
              <a:t>Or maybe it’s police officers (white vs. black) being randomly assigned to incidents involving white or black individuals.</a:t>
            </a:r>
          </a:p>
          <a:p>
            <a:r>
              <a:rPr lang="en-US" sz="2800" dirty="0"/>
              <a:t>The idea is to exploit this “natural” randomization to see if it affects an outcome. This is usually better than difference-in-differences in getting us closer to a randomized control trial’s ability to estimate causal effects.</a:t>
            </a:r>
          </a:p>
        </p:txBody>
      </p:sp>
    </p:spTree>
    <p:extLst>
      <p:ext uri="{BB962C8B-B14F-4D97-AF65-F5344CB8AC3E}">
        <p14:creationId xmlns:p14="http://schemas.microsoft.com/office/powerpoint/2010/main" val="27511555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ven Female Judges Get Harassed! | Above the Law">
            <a:extLst>
              <a:ext uri="{FF2B5EF4-FFF2-40B4-BE49-F238E27FC236}">
                <a16:creationId xmlns:a16="http://schemas.microsoft.com/office/drawing/2014/main" id="{5DB39E34-8226-4B76-903D-27BA8AB4C0C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6932" t="23016" r="11001" b="13726"/>
          <a:stretch/>
        </p:blipFill>
        <p:spPr bwMode="auto">
          <a:xfrm>
            <a:off x="2285999" y="2425959"/>
            <a:ext cx="2369976" cy="27525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Even Female Judges Get Harassed! | Above the Law">
            <a:extLst>
              <a:ext uri="{FF2B5EF4-FFF2-40B4-BE49-F238E27FC236}">
                <a16:creationId xmlns:a16="http://schemas.microsoft.com/office/drawing/2014/main" id="{2F59566E-9D9F-4829-A981-C8CF20F743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932" t="23016" r="11001" b="13726"/>
          <a:stretch/>
        </p:blipFill>
        <p:spPr bwMode="auto">
          <a:xfrm>
            <a:off x="6096000" y="2425958"/>
            <a:ext cx="2369976" cy="275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a:extLst>
              <a:ext uri="{FF2B5EF4-FFF2-40B4-BE49-F238E27FC236}">
                <a16:creationId xmlns:a16="http://schemas.microsoft.com/office/drawing/2014/main" id="{624F7108-D25D-4C7F-BF17-77F13A11B0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2706" y="-102638"/>
            <a:ext cx="2446564" cy="260324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8A47D6CB-F4D3-4C79-9F92-649AD5EEED3B}"/>
              </a:ext>
            </a:extLst>
          </p:cNvPr>
          <p:cNvGrpSpPr/>
          <p:nvPr/>
        </p:nvGrpSpPr>
        <p:grpSpPr>
          <a:xfrm>
            <a:off x="3172438" y="1053676"/>
            <a:ext cx="1474560" cy="1026000"/>
            <a:chOff x="3172438" y="1053676"/>
            <a:chExt cx="1474560" cy="1026000"/>
          </a:xfrm>
        </p:grpSpPr>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28E34B0E-5494-496D-B5E1-39896C0CBD42}"/>
                    </a:ext>
                  </a:extLst>
                </p14:cNvPr>
                <p14:cNvContentPartPr/>
                <p14:nvPr/>
              </p14:nvContentPartPr>
              <p14:xfrm>
                <a:off x="3409678" y="1053676"/>
                <a:ext cx="1237320" cy="701280"/>
              </p14:xfrm>
            </p:contentPart>
          </mc:Choice>
          <mc:Fallback xmlns="">
            <p:pic>
              <p:nvPicPr>
                <p:cNvPr id="6" name="Ink 5">
                  <a:extLst>
                    <a:ext uri="{FF2B5EF4-FFF2-40B4-BE49-F238E27FC236}">
                      <a16:creationId xmlns:a16="http://schemas.microsoft.com/office/drawing/2014/main" id="{28E34B0E-5494-496D-B5E1-39896C0CBD42}"/>
                    </a:ext>
                  </a:extLst>
                </p:cNvPr>
                <p:cNvPicPr/>
                <p:nvPr/>
              </p:nvPicPr>
              <p:blipFill>
                <a:blip r:embed="rId5"/>
                <a:stretch>
                  <a:fillRect/>
                </a:stretch>
              </p:blipFill>
              <p:spPr>
                <a:xfrm>
                  <a:off x="3400678" y="1045036"/>
                  <a:ext cx="1254960" cy="718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79110ACD-2262-4FC1-BC34-676ED29D6EDD}"/>
                    </a:ext>
                  </a:extLst>
                </p14:cNvPr>
                <p14:cNvContentPartPr/>
                <p14:nvPr/>
              </p14:nvContentPartPr>
              <p14:xfrm>
                <a:off x="3172438" y="1576396"/>
                <a:ext cx="439920" cy="503280"/>
              </p14:xfrm>
            </p:contentPart>
          </mc:Choice>
          <mc:Fallback xmlns="">
            <p:pic>
              <p:nvPicPr>
                <p:cNvPr id="7" name="Ink 6">
                  <a:extLst>
                    <a:ext uri="{FF2B5EF4-FFF2-40B4-BE49-F238E27FC236}">
                      <a16:creationId xmlns:a16="http://schemas.microsoft.com/office/drawing/2014/main" id="{79110ACD-2262-4FC1-BC34-676ED29D6EDD}"/>
                    </a:ext>
                  </a:extLst>
                </p:cNvPr>
                <p:cNvPicPr/>
                <p:nvPr/>
              </p:nvPicPr>
              <p:blipFill>
                <a:blip r:embed="rId7"/>
                <a:stretch>
                  <a:fillRect/>
                </a:stretch>
              </p:blipFill>
              <p:spPr>
                <a:xfrm>
                  <a:off x="3163438" y="1567756"/>
                  <a:ext cx="457560" cy="520920"/>
                </a:xfrm>
                <a:prstGeom prst="rect">
                  <a:avLst/>
                </a:prstGeom>
              </p:spPr>
            </p:pic>
          </mc:Fallback>
        </mc:AlternateContent>
      </p:grpSp>
      <p:grpSp>
        <p:nvGrpSpPr>
          <p:cNvPr id="11" name="Group 10">
            <a:extLst>
              <a:ext uri="{FF2B5EF4-FFF2-40B4-BE49-F238E27FC236}">
                <a16:creationId xmlns:a16="http://schemas.microsoft.com/office/drawing/2014/main" id="{E496CB37-95B0-4BDF-853E-E67BCDF61799}"/>
              </a:ext>
            </a:extLst>
          </p:cNvPr>
          <p:cNvGrpSpPr/>
          <p:nvPr/>
        </p:nvGrpSpPr>
        <p:grpSpPr>
          <a:xfrm>
            <a:off x="6195358" y="1063396"/>
            <a:ext cx="1058040" cy="1261080"/>
            <a:chOff x="6195358" y="1063396"/>
            <a:chExt cx="1058040" cy="1261080"/>
          </a:xfrm>
        </p:grpSpPr>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01F0BF1A-7AA6-453C-BE71-0547C2030140}"/>
                    </a:ext>
                  </a:extLst>
                </p14:cNvPr>
                <p14:cNvContentPartPr/>
                <p14:nvPr/>
              </p14:nvContentPartPr>
              <p14:xfrm>
                <a:off x="6195358" y="1063396"/>
                <a:ext cx="821520" cy="1091160"/>
              </p14:xfrm>
            </p:contentPart>
          </mc:Choice>
          <mc:Fallback xmlns="">
            <p:pic>
              <p:nvPicPr>
                <p:cNvPr id="9" name="Ink 8">
                  <a:extLst>
                    <a:ext uri="{FF2B5EF4-FFF2-40B4-BE49-F238E27FC236}">
                      <a16:creationId xmlns:a16="http://schemas.microsoft.com/office/drawing/2014/main" id="{01F0BF1A-7AA6-453C-BE71-0547C2030140}"/>
                    </a:ext>
                  </a:extLst>
                </p:cNvPr>
                <p:cNvPicPr/>
                <p:nvPr/>
              </p:nvPicPr>
              <p:blipFill>
                <a:blip r:embed="rId9"/>
                <a:stretch>
                  <a:fillRect/>
                </a:stretch>
              </p:blipFill>
              <p:spPr>
                <a:xfrm>
                  <a:off x="6186718" y="1054396"/>
                  <a:ext cx="839160" cy="1108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83EFA385-46CC-4B59-BA5E-3DDE0CC3B1F1}"/>
                    </a:ext>
                  </a:extLst>
                </p14:cNvPr>
                <p14:cNvContentPartPr/>
                <p14:nvPr/>
              </p14:nvContentPartPr>
              <p14:xfrm>
                <a:off x="6773518" y="2089396"/>
                <a:ext cx="479880" cy="235080"/>
              </p14:xfrm>
            </p:contentPart>
          </mc:Choice>
          <mc:Fallback xmlns="">
            <p:pic>
              <p:nvPicPr>
                <p:cNvPr id="10" name="Ink 9">
                  <a:extLst>
                    <a:ext uri="{FF2B5EF4-FFF2-40B4-BE49-F238E27FC236}">
                      <a16:creationId xmlns:a16="http://schemas.microsoft.com/office/drawing/2014/main" id="{83EFA385-46CC-4B59-BA5E-3DDE0CC3B1F1}"/>
                    </a:ext>
                  </a:extLst>
                </p:cNvPr>
                <p:cNvPicPr/>
                <p:nvPr/>
              </p:nvPicPr>
              <p:blipFill>
                <a:blip r:embed="rId11"/>
                <a:stretch>
                  <a:fillRect/>
                </a:stretch>
              </p:blipFill>
              <p:spPr>
                <a:xfrm>
                  <a:off x="6764878" y="2080756"/>
                  <a:ext cx="497520" cy="252720"/>
                </a:xfrm>
                <a:prstGeom prst="rect">
                  <a:avLst/>
                </a:prstGeom>
              </p:spPr>
            </p:pic>
          </mc:Fallback>
        </mc:AlternateContent>
      </p:grpSp>
      <p:sp>
        <p:nvSpPr>
          <p:cNvPr id="12" name="TextBox 11">
            <a:extLst>
              <a:ext uri="{FF2B5EF4-FFF2-40B4-BE49-F238E27FC236}">
                <a16:creationId xmlns:a16="http://schemas.microsoft.com/office/drawing/2014/main" id="{82434E7D-8A61-4108-B157-37D5A5B6BEF5}"/>
              </a:ext>
            </a:extLst>
          </p:cNvPr>
          <p:cNvSpPr txBox="1"/>
          <p:nvPr/>
        </p:nvSpPr>
        <p:spPr>
          <a:xfrm>
            <a:off x="2285999" y="5281127"/>
            <a:ext cx="2369976" cy="646331"/>
          </a:xfrm>
          <a:prstGeom prst="rect">
            <a:avLst/>
          </a:prstGeom>
          <a:noFill/>
        </p:spPr>
        <p:txBody>
          <a:bodyPr wrap="square" rtlCol="0">
            <a:spAutoFit/>
          </a:bodyPr>
          <a:lstStyle/>
          <a:p>
            <a:r>
              <a:rPr lang="en-US" dirty="0"/>
              <a:t>Lenient judge (less likely to convict)</a:t>
            </a:r>
          </a:p>
        </p:txBody>
      </p:sp>
      <p:sp>
        <p:nvSpPr>
          <p:cNvPr id="13" name="TextBox 12">
            <a:extLst>
              <a:ext uri="{FF2B5EF4-FFF2-40B4-BE49-F238E27FC236}">
                <a16:creationId xmlns:a16="http://schemas.microsoft.com/office/drawing/2014/main" id="{703063F3-E144-4AF5-BFF4-E1DA26F24759}"/>
              </a:ext>
            </a:extLst>
          </p:cNvPr>
          <p:cNvSpPr txBox="1"/>
          <p:nvPr/>
        </p:nvSpPr>
        <p:spPr>
          <a:xfrm>
            <a:off x="6068410" y="5279971"/>
            <a:ext cx="2369976" cy="646331"/>
          </a:xfrm>
          <a:prstGeom prst="rect">
            <a:avLst/>
          </a:prstGeom>
          <a:noFill/>
        </p:spPr>
        <p:txBody>
          <a:bodyPr wrap="square" rtlCol="0">
            <a:spAutoFit/>
          </a:bodyPr>
          <a:lstStyle/>
          <a:p>
            <a:r>
              <a:rPr lang="en-US" dirty="0"/>
              <a:t>Strict judge (more likely to convict)</a:t>
            </a:r>
          </a:p>
        </p:txBody>
      </p:sp>
      <p:sp>
        <p:nvSpPr>
          <p:cNvPr id="14" name="TextBox 13">
            <a:extLst>
              <a:ext uri="{FF2B5EF4-FFF2-40B4-BE49-F238E27FC236}">
                <a16:creationId xmlns:a16="http://schemas.microsoft.com/office/drawing/2014/main" id="{5B84DF25-A52C-44F8-A64B-4C7C0A83691C}"/>
              </a:ext>
            </a:extLst>
          </p:cNvPr>
          <p:cNvSpPr txBox="1"/>
          <p:nvPr/>
        </p:nvSpPr>
        <p:spPr>
          <a:xfrm>
            <a:off x="8873412" y="709127"/>
            <a:ext cx="3144417" cy="4154984"/>
          </a:xfrm>
          <a:prstGeom prst="rect">
            <a:avLst/>
          </a:prstGeom>
          <a:noFill/>
        </p:spPr>
        <p:txBody>
          <a:bodyPr wrap="square" rtlCol="0">
            <a:spAutoFit/>
          </a:bodyPr>
          <a:lstStyle/>
          <a:p>
            <a:r>
              <a:rPr lang="en-US" sz="2400" dirty="0"/>
              <a:t>This quasi-random assignment of cases to judges creates quasi-random variation that can be used to study the causal effect of a conviction (or other judicial decision) on causal outcomes (</a:t>
            </a:r>
            <a:r>
              <a:rPr lang="en-US" sz="2400" dirty="0" err="1"/>
              <a:t>Bhuller</a:t>
            </a:r>
            <a:r>
              <a:rPr lang="en-US" sz="2400" dirty="0"/>
              <a:t> et al., 2020; </a:t>
            </a:r>
            <a:r>
              <a:rPr lang="en-US" sz="2400" dirty="0" err="1"/>
              <a:t>Eren</a:t>
            </a:r>
            <a:r>
              <a:rPr lang="en-US" sz="2400" dirty="0"/>
              <a:t> and </a:t>
            </a:r>
            <a:r>
              <a:rPr lang="en-US" sz="2400" dirty="0" err="1"/>
              <a:t>Mocan</a:t>
            </a:r>
            <a:r>
              <a:rPr lang="en-US" sz="2400" dirty="0"/>
              <a:t>, 2021)</a:t>
            </a:r>
          </a:p>
        </p:txBody>
      </p:sp>
      <p:sp>
        <p:nvSpPr>
          <p:cNvPr id="2" name="TextBox 1">
            <a:extLst>
              <a:ext uri="{FF2B5EF4-FFF2-40B4-BE49-F238E27FC236}">
                <a16:creationId xmlns:a16="http://schemas.microsoft.com/office/drawing/2014/main" id="{FA890894-EEEB-4537-9490-8B20ADE4A128}"/>
              </a:ext>
            </a:extLst>
          </p:cNvPr>
          <p:cNvSpPr txBox="1"/>
          <p:nvPr/>
        </p:nvSpPr>
        <p:spPr>
          <a:xfrm>
            <a:off x="3962147" y="86047"/>
            <a:ext cx="1662546" cy="369332"/>
          </a:xfrm>
          <a:prstGeom prst="rect">
            <a:avLst/>
          </a:prstGeom>
          <a:noFill/>
        </p:spPr>
        <p:txBody>
          <a:bodyPr wrap="square" rtlCol="0">
            <a:spAutoFit/>
          </a:bodyPr>
          <a:lstStyle/>
          <a:p>
            <a:r>
              <a:rPr lang="en-US" dirty="0"/>
              <a:t>Defendant</a:t>
            </a:r>
          </a:p>
        </p:txBody>
      </p:sp>
    </p:spTree>
    <p:extLst>
      <p:ext uri="{BB962C8B-B14F-4D97-AF65-F5344CB8AC3E}">
        <p14:creationId xmlns:p14="http://schemas.microsoft.com/office/powerpoint/2010/main" val="33207223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624F7108-D25D-4C7F-BF17-77F13A11B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2706" y="-102638"/>
            <a:ext cx="2446564" cy="260324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8A47D6CB-F4D3-4C79-9F92-649AD5EEED3B}"/>
              </a:ext>
            </a:extLst>
          </p:cNvPr>
          <p:cNvGrpSpPr/>
          <p:nvPr/>
        </p:nvGrpSpPr>
        <p:grpSpPr>
          <a:xfrm>
            <a:off x="3172438" y="1053676"/>
            <a:ext cx="1474560" cy="1026000"/>
            <a:chOff x="3172438" y="1053676"/>
            <a:chExt cx="1474560" cy="1026000"/>
          </a:xfrm>
        </p:grpSpPr>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28E34B0E-5494-496D-B5E1-39896C0CBD42}"/>
                    </a:ext>
                  </a:extLst>
                </p14:cNvPr>
                <p14:cNvContentPartPr/>
                <p14:nvPr/>
              </p14:nvContentPartPr>
              <p14:xfrm>
                <a:off x="3409678" y="1053676"/>
                <a:ext cx="1237320" cy="701280"/>
              </p14:xfrm>
            </p:contentPart>
          </mc:Choice>
          <mc:Fallback xmlns="">
            <p:pic>
              <p:nvPicPr>
                <p:cNvPr id="6" name="Ink 5">
                  <a:extLst>
                    <a:ext uri="{FF2B5EF4-FFF2-40B4-BE49-F238E27FC236}">
                      <a16:creationId xmlns:a16="http://schemas.microsoft.com/office/drawing/2014/main" id="{28E34B0E-5494-496D-B5E1-39896C0CBD42}"/>
                    </a:ext>
                  </a:extLst>
                </p:cNvPr>
                <p:cNvPicPr/>
                <p:nvPr/>
              </p:nvPicPr>
              <p:blipFill>
                <a:blip r:embed="rId4"/>
                <a:stretch>
                  <a:fillRect/>
                </a:stretch>
              </p:blipFill>
              <p:spPr>
                <a:xfrm>
                  <a:off x="3400681" y="1044676"/>
                  <a:ext cx="1254955" cy="718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79110ACD-2262-4FC1-BC34-676ED29D6EDD}"/>
                    </a:ext>
                  </a:extLst>
                </p14:cNvPr>
                <p14:cNvContentPartPr/>
                <p14:nvPr/>
              </p14:nvContentPartPr>
              <p14:xfrm>
                <a:off x="3172438" y="1576396"/>
                <a:ext cx="439920" cy="503280"/>
              </p14:xfrm>
            </p:contentPart>
          </mc:Choice>
          <mc:Fallback xmlns="">
            <p:pic>
              <p:nvPicPr>
                <p:cNvPr id="7" name="Ink 6">
                  <a:extLst>
                    <a:ext uri="{FF2B5EF4-FFF2-40B4-BE49-F238E27FC236}">
                      <a16:creationId xmlns:a16="http://schemas.microsoft.com/office/drawing/2014/main" id="{79110ACD-2262-4FC1-BC34-676ED29D6EDD}"/>
                    </a:ext>
                  </a:extLst>
                </p:cNvPr>
                <p:cNvPicPr/>
                <p:nvPr/>
              </p:nvPicPr>
              <p:blipFill>
                <a:blip r:embed="rId6"/>
                <a:stretch>
                  <a:fillRect/>
                </a:stretch>
              </p:blipFill>
              <p:spPr>
                <a:xfrm>
                  <a:off x="3163438" y="1567390"/>
                  <a:ext cx="457560" cy="520933"/>
                </a:xfrm>
                <a:prstGeom prst="rect">
                  <a:avLst/>
                </a:prstGeom>
              </p:spPr>
            </p:pic>
          </mc:Fallback>
        </mc:AlternateContent>
      </p:grpSp>
      <p:grpSp>
        <p:nvGrpSpPr>
          <p:cNvPr id="11" name="Group 10">
            <a:extLst>
              <a:ext uri="{FF2B5EF4-FFF2-40B4-BE49-F238E27FC236}">
                <a16:creationId xmlns:a16="http://schemas.microsoft.com/office/drawing/2014/main" id="{E496CB37-95B0-4BDF-853E-E67BCDF61799}"/>
              </a:ext>
            </a:extLst>
          </p:cNvPr>
          <p:cNvGrpSpPr/>
          <p:nvPr/>
        </p:nvGrpSpPr>
        <p:grpSpPr>
          <a:xfrm>
            <a:off x="6195358" y="1063396"/>
            <a:ext cx="1058040" cy="1261080"/>
            <a:chOff x="6195358" y="1063396"/>
            <a:chExt cx="1058040" cy="1261080"/>
          </a:xfrm>
        </p:grpSpPr>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1F0BF1A-7AA6-453C-BE71-0547C2030140}"/>
                    </a:ext>
                  </a:extLst>
                </p14:cNvPr>
                <p14:cNvContentPartPr/>
                <p14:nvPr/>
              </p14:nvContentPartPr>
              <p14:xfrm>
                <a:off x="6195358" y="1063396"/>
                <a:ext cx="821520" cy="1091160"/>
              </p14:xfrm>
            </p:contentPart>
          </mc:Choice>
          <mc:Fallback xmlns="">
            <p:pic>
              <p:nvPicPr>
                <p:cNvPr id="9" name="Ink 8">
                  <a:extLst>
                    <a:ext uri="{FF2B5EF4-FFF2-40B4-BE49-F238E27FC236}">
                      <a16:creationId xmlns:a16="http://schemas.microsoft.com/office/drawing/2014/main" id="{01F0BF1A-7AA6-453C-BE71-0547C2030140}"/>
                    </a:ext>
                  </a:extLst>
                </p:cNvPr>
                <p:cNvPicPr/>
                <p:nvPr/>
              </p:nvPicPr>
              <p:blipFill>
                <a:blip r:embed="rId8"/>
                <a:stretch>
                  <a:fillRect/>
                </a:stretch>
              </p:blipFill>
              <p:spPr>
                <a:xfrm>
                  <a:off x="6186358" y="1054396"/>
                  <a:ext cx="839160" cy="1108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83EFA385-46CC-4B59-BA5E-3DDE0CC3B1F1}"/>
                    </a:ext>
                  </a:extLst>
                </p14:cNvPr>
                <p14:cNvContentPartPr/>
                <p14:nvPr/>
              </p14:nvContentPartPr>
              <p14:xfrm>
                <a:off x="6773518" y="2089396"/>
                <a:ext cx="479880" cy="235080"/>
              </p14:xfrm>
            </p:contentPart>
          </mc:Choice>
          <mc:Fallback xmlns="">
            <p:pic>
              <p:nvPicPr>
                <p:cNvPr id="10" name="Ink 9">
                  <a:extLst>
                    <a:ext uri="{FF2B5EF4-FFF2-40B4-BE49-F238E27FC236}">
                      <a16:creationId xmlns:a16="http://schemas.microsoft.com/office/drawing/2014/main" id="{83EFA385-46CC-4B59-BA5E-3DDE0CC3B1F1}"/>
                    </a:ext>
                  </a:extLst>
                </p:cNvPr>
                <p:cNvPicPr/>
                <p:nvPr/>
              </p:nvPicPr>
              <p:blipFill>
                <a:blip r:embed="rId10"/>
                <a:stretch>
                  <a:fillRect/>
                </a:stretch>
              </p:blipFill>
              <p:spPr>
                <a:xfrm>
                  <a:off x="6764518" y="2080396"/>
                  <a:ext cx="497520" cy="252720"/>
                </a:xfrm>
                <a:prstGeom prst="rect">
                  <a:avLst/>
                </a:prstGeom>
              </p:spPr>
            </p:pic>
          </mc:Fallback>
        </mc:AlternateContent>
      </p:grpSp>
      <p:sp>
        <p:nvSpPr>
          <p:cNvPr id="12" name="TextBox 11">
            <a:extLst>
              <a:ext uri="{FF2B5EF4-FFF2-40B4-BE49-F238E27FC236}">
                <a16:creationId xmlns:a16="http://schemas.microsoft.com/office/drawing/2014/main" id="{82434E7D-8A61-4108-B157-37D5A5B6BEF5}"/>
              </a:ext>
            </a:extLst>
          </p:cNvPr>
          <p:cNvSpPr txBox="1"/>
          <p:nvPr/>
        </p:nvSpPr>
        <p:spPr>
          <a:xfrm>
            <a:off x="2285999" y="5281127"/>
            <a:ext cx="2369976" cy="369332"/>
          </a:xfrm>
          <a:prstGeom prst="rect">
            <a:avLst/>
          </a:prstGeom>
          <a:noFill/>
        </p:spPr>
        <p:txBody>
          <a:bodyPr wrap="square" rtlCol="0">
            <a:spAutoFit/>
          </a:bodyPr>
          <a:lstStyle/>
          <a:p>
            <a:r>
              <a:rPr lang="en-US" dirty="0"/>
              <a:t>Black prosecutor</a:t>
            </a:r>
          </a:p>
        </p:txBody>
      </p:sp>
      <p:sp>
        <p:nvSpPr>
          <p:cNvPr id="13" name="TextBox 12">
            <a:extLst>
              <a:ext uri="{FF2B5EF4-FFF2-40B4-BE49-F238E27FC236}">
                <a16:creationId xmlns:a16="http://schemas.microsoft.com/office/drawing/2014/main" id="{703063F3-E144-4AF5-BFF4-E1DA26F24759}"/>
              </a:ext>
            </a:extLst>
          </p:cNvPr>
          <p:cNvSpPr txBox="1"/>
          <p:nvPr/>
        </p:nvSpPr>
        <p:spPr>
          <a:xfrm>
            <a:off x="6068410" y="5279971"/>
            <a:ext cx="2369976" cy="369332"/>
          </a:xfrm>
          <a:prstGeom prst="rect">
            <a:avLst/>
          </a:prstGeom>
          <a:noFill/>
        </p:spPr>
        <p:txBody>
          <a:bodyPr wrap="square" rtlCol="0">
            <a:spAutoFit/>
          </a:bodyPr>
          <a:lstStyle/>
          <a:p>
            <a:r>
              <a:rPr lang="en-US" dirty="0"/>
              <a:t>White prosecutor</a:t>
            </a:r>
          </a:p>
        </p:txBody>
      </p:sp>
      <p:sp>
        <p:nvSpPr>
          <p:cNvPr id="14" name="TextBox 13">
            <a:extLst>
              <a:ext uri="{FF2B5EF4-FFF2-40B4-BE49-F238E27FC236}">
                <a16:creationId xmlns:a16="http://schemas.microsoft.com/office/drawing/2014/main" id="{5B84DF25-A52C-44F8-A64B-4C7C0A83691C}"/>
              </a:ext>
            </a:extLst>
          </p:cNvPr>
          <p:cNvSpPr txBox="1"/>
          <p:nvPr/>
        </p:nvSpPr>
        <p:spPr>
          <a:xfrm>
            <a:off x="8873412" y="709127"/>
            <a:ext cx="3144417" cy="1938992"/>
          </a:xfrm>
          <a:prstGeom prst="rect">
            <a:avLst/>
          </a:prstGeom>
          <a:noFill/>
        </p:spPr>
        <p:txBody>
          <a:bodyPr wrap="square" rtlCol="0">
            <a:spAutoFit/>
          </a:bodyPr>
          <a:lstStyle/>
          <a:p>
            <a:r>
              <a:rPr lang="en-US" sz="2400" dirty="0"/>
              <a:t>Or random assignment to a judge/prosecutor of a particular race, to defendants, to study racial bias (Sloan, 2020)</a:t>
            </a:r>
          </a:p>
        </p:txBody>
      </p:sp>
      <p:pic>
        <p:nvPicPr>
          <p:cNvPr id="2052" name="Picture 4">
            <a:extLst>
              <a:ext uri="{FF2B5EF4-FFF2-40B4-BE49-F238E27FC236}">
                <a16:creationId xmlns:a16="http://schemas.microsoft.com/office/drawing/2014/main" id="{E06F7979-8C34-453A-AE15-19E931FFF1B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24688" y="2425958"/>
            <a:ext cx="2095500" cy="27908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ho Is Central Park 5 Prosecutor Linda Fairstein? What to Know About Her  Books and More">
            <a:extLst>
              <a:ext uri="{FF2B5EF4-FFF2-40B4-BE49-F238E27FC236}">
                <a16:creationId xmlns:a16="http://schemas.microsoft.com/office/drawing/2014/main" id="{15F1B2A3-F305-4DE7-AB7E-01CC6CB61F2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52371" y="2425958"/>
            <a:ext cx="2572910" cy="257291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B3C25A6C-9677-48E8-8A7C-E65D75CD628A}"/>
              </a:ext>
            </a:extLst>
          </p:cNvPr>
          <p:cNvSpPr txBox="1"/>
          <p:nvPr/>
        </p:nvSpPr>
        <p:spPr>
          <a:xfrm>
            <a:off x="3962147" y="86047"/>
            <a:ext cx="1662546" cy="369332"/>
          </a:xfrm>
          <a:prstGeom prst="rect">
            <a:avLst/>
          </a:prstGeom>
          <a:noFill/>
        </p:spPr>
        <p:txBody>
          <a:bodyPr wrap="square" rtlCol="0">
            <a:spAutoFit/>
          </a:bodyPr>
          <a:lstStyle/>
          <a:p>
            <a:r>
              <a:rPr lang="en-US" dirty="0"/>
              <a:t>Defendant</a:t>
            </a:r>
          </a:p>
        </p:txBody>
      </p:sp>
    </p:spTree>
    <p:extLst>
      <p:ext uri="{BB962C8B-B14F-4D97-AF65-F5344CB8AC3E}">
        <p14:creationId xmlns:p14="http://schemas.microsoft.com/office/powerpoint/2010/main" val="38137680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496F-C9CB-4FF4-A032-A5DCD13C1C08}"/>
              </a:ext>
            </a:extLst>
          </p:cNvPr>
          <p:cNvSpPr>
            <a:spLocks noGrp="1"/>
          </p:cNvSpPr>
          <p:nvPr>
            <p:ph type="title"/>
          </p:nvPr>
        </p:nvSpPr>
        <p:spPr/>
        <p:txBody>
          <a:bodyPr/>
          <a:lstStyle/>
          <a:p>
            <a:r>
              <a:rPr lang="en-US" dirty="0"/>
              <a:t>Past Dills, </a:t>
            </a:r>
            <a:r>
              <a:rPr lang="en-US" dirty="0" err="1"/>
              <a:t>Miron</a:t>
            </a:r>
            <a:r>
              <a:rPr lang="en-US" dirty="0"/>
              <a:t>, and Summers (2010) – Judge Fixed Effects</a:t>
            </a:r>
          </a:p>
        </p:txBody>
      </p:sp>
      <p:sp>
        <p:nvSpPr>
          <p:cNvPr id="3" name="Content Placeholder 2">
            <a:extLst>
              <a:ext uri="{FF2B5EF4-FFF2-40B4-BE49-F238E27FC236}">
                <a16:creationId xmlns:a16="http://schemas.microsoft.com/office/drawing/2014/main" id="{E55FC15F-11F1-4F36-90A5-80F760B29C65}"/>
              </a:ext>
            </a:extLst>
          </p:cNvPr>
          <p:cNvSpPr>
            <a:spLocks noGrp="1"/>
          </p:cNvSpPr>
          <p:nvPr>
            <p:ph idx="1"/>
          </p:nvPr>
        </p:nvSpPr>
        <p:spPr/>
        <p:txBody>
          <a:bodyPr>
            <a:normAutofit/>
          </a:bodyPr>
          <a:lstStyle/>
          <a:p>
            <a:r>
              <a:rPr lang="en-US" dirty="0"/>
              <a:t>Examples of “judge fixed effects” or similar “fixed effects” approaches (most of which you will be exposed to later):</a:t>
            </a:r>
          </a:p>
          <a:p>
            <a:pPr marL="457200" indent="-457200">
              <a:buFont typeface="+mj-lt"/>
              <a:buAutoNum type="arabicPeriod"/>
            </a:pPr>
            <a:r>
              <a:rPr lang="en-US" dirty="0"/>
              <a:t>Random assignment of prosecutors (white vs. black) to cases of white vs. black defendants (Sloan, 2020).</a:t>
            </a:r>
          </a:p>
          <a:p>
            <a:pPr marL="457200" indent="-457200">
              <a:buFont typeface="+mj-lt"/>
              <a:buAutoNum type="arabicPeriod"/>
            </a:pPr>
            <a:r>
              <a:rPr lang="en-US" dirty="0"/>
              <a:t>Same as 1. but using bail judges (Arnold, Dobbie, and Yang, 2018)</a:t>
            </a:r>
          </a:p>
          <a:p>
            <a:pPr marL="457200" indent="-457200">
              <a:buFont typeface="+mj-lt"/>
              <a:buAutoNum type="arabicPeriod"/>
            </a:pPr>
            <a:r>
              <a:rPr lang="en-US" dirty="0"/>
              <a:t>Random assignment of police (white vs. black) to policing incidents that involve white vs. black people, and how this affects police use of force (Hoekstra and Sloan, 2020).</a:t>
            </a:r>
          </a:p>
          <a:p>
            <a:pPr marL="457200" indent="-457200">
              <a:buFont typeface="+mj-lt"/>
              <a:buAutoNum type="arabicPeriod"/>
            </a:pPr>
            <a:r>
              <a:rPr lang="en-US" dirty="0"/>
              <a:t>Random assignment of pickier judges (more likely to convict) to cases to see how this “random” variation in sentencing affects future criminal activity (</a:t>
            </a:r>
            <a:r>
              <a:rPr lang="en-US" dirty="0" err="1"/>
              <a:t>Bhuller</a:t>
            </a:r>
            <a:r>
              <a:rPr lang="en-US" dirty="0"/>
              <a:t> et al., 2020 using Norway data; </a:t>
            </a:r>
            <a:r>
              <a:rPr lang="en-US" dirty="0" err="1"/>
              <a:t>Eren</a:t>
            </a:r>
            <a:r>
              <a:rPr lang="en-US" dirty="0"/>
              <a:t> and </a:t>
            </a:r>
            <a:r>
              <a:rPr lang="en-US" dirty="0" err="1"/>
              <a:t>Mocan</a:t>
            </a:r>
            <a:r>
              <a:rPr lang="en-US" dirty="0"/>
              <a:t>, 2021, using Louisiana data).</a:t>
            </a:r>
          </a:p>
        </p:txBody>
      </p:sp>
    </p:spTree>
    <p:extLst>
      <p:ext uri="{BB962C8B-B14F-4D97-AF65-F5344CB8AC3E}">
        <p14:creationId xmlns:p14="http://schemas.microsoft.com/office/powerpoint/2010/main" val="2796789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2BB5-4376-499A-BA5F-6D447AC29359}"/>
              </a:ext>
            </a:extLst>
          </p:cNvPr>
          <p:cNvSpPr>
            <a:spLocks noGrp="1"/>
          </p:cNvSpPr>
          <p:nvPr>
            <p:ph type="title"/>
          </p:nvPr>
        </p:nvSpPr>
        <p:spPr/>
        <p:txBody>
          <a:bodyPr/>
          <a:lstStyle/>
          <a:p>
            <a:r>
              <a:rPr lang="en-US" dirty="0"/>
              <a:t>Economics focuses on policy</a:t>
            </a:r>
          </a:p>
        </p:txBody>
      </p:sp>
      <p:sp>
        <p:nvSpPr>
          <p:cNvPr id="3" name="Content Placeholder 2">
            <a:extLst>
              <a:ext uri="{FF2B5EF4-FFF2-40B4-BE49-F238E27FC236}">
                <a16:creationId xmlns:a16="http://schemas.microsoft.com/office/drawing/2014/main" id="{CABA2273-345A-4069-914E-07FC8C8F4EA5}"/>
              </a:ext>
            </a:extLst>
          </p:cNvPr>
          <p:cNvSpPr>
            <a:spLocks noGrp="1"/>
          </p:cNvSpPr>
          <p:nvPr>
            <p:ph idx="1"/>
          </p:nvPr>
        </p:nvSpPr>
        <p:spPr>
          <a:xfrm>
            <a:off x="1097279" y="1845734"/>
            <a:ext cx="10269415" cy="4023360"/>
          </a:xfrm>
        </p:spPr>
        <p:txBody>
          <a:bodyPr>
            <a:normAutofit/>
          </a:bodyPr>
          <a:lstStyle/>
          <a:p>
            <a:r>
              <a:rPr lang="en-US" sz="3200" dirty="0"/>
              <a:t>Economics can better focus on policy by studying causality.</a:t>
            </a:r>
          </a:p>
          <a:p>
            <a:r>
              <a:rPr lang="en-US" sz="3200" dirty="0"/>
              <a:t>What is the effect of some factor (e.g., economic opportunity, police spending) on crime?</a:t>
            </a:r>
          </a:p>
          <a:p>
            <a:r>
              <a:rPr lang="en-US" sz="3200" dirty="0"/>
              <a:t>The idea to go beyond just noticing correlations or associations, which, up until recently was more-so what those in sociology and psychology had done.</a:t>
            </a:r>
          </a:p>
          <a:p>
            <a:r>
              <a:rPr lang="en-US" sz="3200" dirty="0"/>
              <a:t>Economics can help answer these questions in two ways:</a:t>
            </a:r>
          </a:p>
          <a:p>
            <a:pPr marL="514350" indent="-514350">
              <a:buFont typeface="+mj-lt"/>
              <a:buAutoNum type="arabicPeriod"/>
            </a:pPr>
            <a:endParaRPr lang="en-US" sz="3200" dirty="0"/>
          </a:p>
        </p:txBody>
      </p:sp>
    </p:spTree>
    <p:extLst>
      <p:ext uri="{BB962C8B-B14F-4D97-AF65-F5344CB8AC3E}">
        <p14:creationId xmlns:p14="http://schemas.microsoft.com/office/powerpoint/2010/main" val="475799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2BB5-4376-499A-BA5F-6D447AC29359}"/>
              </a:ext>
            </a:extLst>
          </p:cNvPr>
          <p:cNvSpPr>
            <a:spLocks noGrp="1"/>
          </p:cNvSpPr>
          <p:nvPr>
            <p:ph type="title"/>
          </p:nvPr>
        </p:nvSpPr>
        <p:spPr/>
        <p:txBody>
          <a:bodyPr/>
          <a:lstStyle/>
          <a:p>
            <a:r>
              <a:rPr lang="en-US" dirty="0"/>
              <a:t>Economics focuses on policy</a:t>
            </a:r>
          </a:p>
        </p:txBody>
      </p:sp>
      <p:sp>
        <p:nvSpPr>
          <p:cNvPr id="3" name="Content Placeholder 2">
            <a:extLst>
              <a:ext uri="{FF2B5EF4-FFF2-40B4-BE49-F238E27FC236}">
                <a16:creationId xmlns:a16="http://schemas.microsoft.com/office/drawing/2014/main" id="{CABA2273-345A-4069-914E-07FC8C8F4EA5}"/>
              </a:ext>
            </a:extLst>
          </p:cNvPr>
          <p:cNvSpPr>
            <a:spLocks noGrp="1"/>
          </p:cNvSpPr>
          <p:nvPr>
            <p:ph idx="1"/>
          </p:nvPr>
        </p:nvSpPr>
        <p:spPr>
          <a:xfrm>
            <a:off x="1097279" y="1845734"/>
            <a:ext cx="10269415" cy="4023360"/>
          </a:xfrm>
        </p:spPr>
        <p:txBody>
          <a:bodyPr>
            <a:normAutofit/>
          </a:bodyPr>
          <a:lstStyle/>
          <a:p>
            <a:r>
              <a:rPr lang="en-US" sz="3200" dirty="0"/>
              <a:t>Economics can help answer policy questions using causality in two ways:</a:t>
            </a:r>
          </a:p>
          <a:p>
            <a:r>
              <a:rPr lang="en-US" sz="3200" dirty="0"/>
              <a:t>1) Economic (mathematical) models</a:t>
            </a:r>
          </a:p>
          <a:p>
            <a:pPr lvl="1"/>
            <a:r>
              <a:rPr lang="en-US" sz="3000" dirty="0"/>
              <a:t>The model comes up with predictions as to causal effects.</a:t>
            </a:r>
          </a:p>
          <a:p>
            <a:pPr lvl="1"/>
            <a:r>
              <a:rPr lang="en-US" sz="3000" dirty="0"/>
              <a:t>Pros: the conclusions are irrefutable if the model is correct. </a:t>
            </a:r>
          </a:p>
          <a:p>
            <a:pPr lvl="1"/>
            <a:r>
              <a:rPr lang="en-US" sz="3000" dirty="0"/>
              <a:t>Cons: the model could be incorrect (e.g., oversimplified)</a:t>
            </a:r>
          </a:p>
          <a:p>
            <a:pPr marL="514350" indent="-514350">
              <a:buFont typeface="+mj-lt"/>
              <a:buAutoNum type="arabicPeriod"/>
            </a:pPr>
            <a:endParaRPr lang="en-US" sz="3200" dirty="0"/>
          </a:p>
        </p:txBody>
      </p:sp>
    </p:spTree>
    <p:extLst>
      <p:ext uri="{BB962C8B-B14F-4D97-AF65-F5344CB8AC3E}">
        <p14:creationId xmlns:p14="http://schemas.microsoft.com/office/powerpoint/2010/main" val="3398129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2BB5-4376-499A-BA5F-6D447AC29359}"/>
              </a:ext>
            </a:extLst>
          </p:cNvPr>
          <p:cNvSpPr>
            <a:spLocks noGrp="1"/>
          </p:cNvSpPr>
          <p:nvPr>
            <p:ph type="title"/>
          </p:nvPr>
        </p:nvSpPr>
        <p:spPr/>
        <p:txBody>
          <a:bodyPr/>
          <a:lstStyle/>
          <a:p>
            <a:r>
              <a:rPr lang="en-US" dirty="0"/>
              <a:t>Economics focuses on policy</a:t>
            </a:r>
          </a:p>
        </p:txBody>
      </p:sp>
      <p:sp>
        <p:nvSpPr>
          <p:cNvPr id="3" name="Content Placeholder 2">
            <a:extLst>
              <a:ext uri="{FF2B5EF4-FFF2-40B4-BE49-F238E27FC236}">
                <a16:creationId xmlns:a16="http://schemas.microsoft.com/office/drawing/2014/main" id="{CABA2273-345A-4069-914E-07FC8C8F4EA5}"/>
              </a:ext>
            </a:extLst>
          </p:cNvPr>
          <p:cNvSpPr>
            <a:spLocks noGrp="1"/>
          </p:cNvSpPr>
          <p:nvPr>
            <p:ph idx="1"/>
          </p:nvPr>
        </p:nvSpPr>
        <p:spPr>
          <a:xfrm>
            <a:off x="1097279" y="1845734"/>
            <a:ext cx="10269415" cy="4023360"/>
          </a:xfrm>
        </p:spPr>
        <p:txBody>
          <a:bodyPr>
            <a:normAutofit/>
          </a:bodyPr>
          <a:lstStyle/>
          <a:p>
            <a:r>
              <a:rPr lang="en-US" sz="3200" dirty="0"/>
              <a:t>Economics can help answer policy questions using causality in two ways:</a:t>
            </a:r>
          </a:p>
          <a:p>
            <a:r>
              <a:rPr lang="en-US" sz="3200" dirty="0"/>
              <a:t>2) Empirical methods (econometrics, data)</a:t>
            </a:r>
          </a:p>
          <a:p>
            <a:pPr lvl="1"/>
            <a:r>
              <a:rPr lang="en-US" sz="3000" dirty="0"/>
              <a:t>Uses data and actual policy events.</a:t>
            </a:r>
          </a:p>
          <a:p>
            <a:pPr lvl="1"/>
            <a:r>
              <a:rPr lang="en-US" sz="3000" dirty="0"/>
              <a:t>Either uses a randomized control trial or uses another methodology (e.g., difference-in-differences) to estimate causality.</a:t>
            </a:r>
            <a:endParaRPr lang="en-US" sz="3200" dirty="0"/>
          </a:p>
        </p:txBody>
      </p:sp>
    </p:spTree>
    <p:extLst>
      <p:ext uri="{BB962C8B-B14F-4D97-AF65-F5344CB8AC3E}">
        <p14:creationId xmlns:p14="http://schemas.microsoft.com/office/powerpoint/2010/main" val="2751435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2BB5-4376-499A-BA5F-6D447AC29359}"/>
              </a:ext>
            </a:extLst>
          </p:cNvPr>
          <p:cNvSpPr>
            <a:spLocks noGrp="1"/>
          </p:cNvSpPr>
          <p:nvPr>
            <p:ph type="title"/>
          </p:nvPr>
        </p:nvSpPr>
        <p:spPr/>
        <p:txBody>
          <a:bodyPr/>
          <a:lstStyle/>
          <a:p>
            <a:r>
              <a:rPr lang="en-US" dirty="0"/>
              <a:t>Economics focuses on policy</a:t>
            </a:r>
          </a:p>
        </p:txBody>
      </p:sp>
      <p:sp>
        <p:nvSpPr>
          <p:cNvPr id="3" name="Content Placeholder 2">
            <a:extLst>
              <a:ext uri="{FF2B5EF4-FFF2-40B4-BE49-F238E27FC236}">
                <a16:creationId xmlns:a16="http://schemas.microsoft.com/office/drawing/2014/main" id="{CABA2273-345A-4069-914E-07FC8C8F4EA5}"/>
              </a:ext>
            </a:extLst>
          </p:cNvPr>
          <p:cNvSpPr>
            <a:spLocks noGrp="1"/>
          </p:cNvSpPr>
          <p:nvPr>
            <p:ph idx="1"/>
          </p:nvPr>
        </p:nvSpPr>
        <p:spPr>
          <a:xfrm>
            <a:off x="1097279" y="1845734"/>
            <a:ext cx="10269415" cy="4023360"/>
          </a:xfrm>
        </p:spPr>
        <p:txBody>
          <a:bodyPr>
            <a:normAutofit fontScale="92500" lnSpcReduction="20000"/>
          </a:bodyPr>
          <a:lstStyle/>
          <a:p>
            <a:r>
              <a:rPr lang="en-US" sz="3200" dirty="0"/>
              <a:t>2) Empirical methods (econometrics, data)</a:t>
            </a:r>
          </a:p>
          <a:p>
            <a:pPr lvl="1"/>
            <a:r>
              <a:rPr lang="en-US" sz="3000" dirty="0"/>
              <a:t>Sometimes uses field experiments (e.g., doing the randomization yourself, e.g., randomizing extra police presence)</a:t>
            </a:r>
          </a:p>
          <a:p>
            <a:pPr lvl="1"/>
            <a:r>
              <a:rPr lang="en-US" sz="3000" dirty="0"/>
              <a:t>Often leverages so-called “natural experiments” (a.k.a. quasi-experiments)</a:t>
            </a:r>
          </a:p>
          <a:p>
            <a:pPr lvl="1"/>
            <a:r>
              <a:rPr lang="en-US" sz="3000" dirty="0"/>
              <a:t>The idea behind a natural experiment is that there is something close to randomization happening without researcher intervention.</a:t>
            </a:r>
          </a:p>
          <a:p>
            <a:pPr lvl="1"/>
            <a:r>
              <a:rPr lang="en-US" sz="3000" dirty="0"/>
              <a:t>E.g., studying the impacts of a welfare program on criminal activity, by leveraging the fact that funding was only available for people depending on what day and what time of day they called into the hotline (Palmer, Phillips, and Sullivan, 2019, which we cover later)</a:t>
            </a:r>
            <a:endParaRPr lang="en-US" sz="2600" dirty="0"/>
          </a:p>
          <a:p>
            <a:pPr lvl="2"/>
            <a:endParaRPr lang="en-US" sz="2800" dirty="0"/>
          </a:p>
        </p:txBody>
      </p:sp>
    </p:spTree>
    <p:extLst>
      <p:ext uri="{BB962C8B-B14F-4D97-AF65-F5344CB8AC3E}">
        <p14:creationId xmlns:p14="http://schemas.microsoft.com/office/powerpoint/2010/main" val="2460760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2BB5-4376-499A-BA5F-6D447AC29359}"/>
              </a:ext>
            </a:extLst>
          </p:cNvPr>
          <p:cNvSpPr>
            <a:spLocks noGrp="1"/>
          </p:cNvSpPr>
          <p:nvPr>
            <p:ph type="title"/>
          </p:nvPr>
        </p:nvSpPr>
        <p:spPr/>
        <p:txBody>
          <a:bodyPr/>
          <a:lstStyle/>
          <a:p>
            <a:r>
              <a:rPr lang="en-US" dirty="0"/>
              <a:t>Economics focuses on policy</a:t>
            </a:r>
          </a:p>
        </p:txBody>
      </p:sp>
      <p:sp>
        <p:nvSpPr>
          <p:cNvPr id="3" name="Content Placeholder 2">
            <a:extLst>
              <a:ext uri="{FF2B5EF4-FFF2-40B4-BE49-F238E27FC236}">
                <a16:creationId xmlns:a16="http://schemas.microsoft.com/office/drawing/2014/main" id="{CABA2273-345A-4069-914E-07FC8C8F4EA5}"/>
              </a:ext>
            </a:extLst>
          </p:cNvPr>
          <p:cNvSpPr>
            <a:spLocks noGrp="1"/>
          </p:cNvSpPr>
          <p:nvPr>
            <p:ph idx="1"/>
          </p:nvPr>
        </p:nvSpPr>
        <p:spPr>
          <a:xfrm>
            <a:off x="1097279" y="1845734"/>
            <a:ext cx="10269415" cy="4023360"/>
          </a:xfrm>
        </p:spPr>
        <p:txBody>
          <a:bodyPr>
            <a:normAutofit/>
          </a:bodyPr>
          <a:lstStyle/>
          <a:p>
            <a:r>
              <a:rPr lang="en-US" sz="3200" dirty="0"/>
              <a:t>2) Empirical methods (econometrics, data)</a:t>
            </a:r>
          </a:p>
          <a:p>
            <a:pPr lvl="1"/>
            <a:r>
              <a:rPr lang="en-US" sz="3000" dirty="0"/>
              <a:t>The idea behind a natural experiment is that there is something close to randomization happening without researcher intervention.</a:t>
            </a:r>
          </a:p>
          <a:p>
            <a:pPr lvl="1"/>
            <a:r>
              <a:rPr lang="en-US" sz="3000" dirty="0"/>
              <a:t>E.g., you can argue that a policy or event was random, like in </a:t>
            </a:r>
            <a:r>
              <a:rPr lang="en-US" sz="3000" dirty="0" err="1"/>
              <a:t>Tella</a:t>
            </a:r>
            <a:r>
              <a:rPr lang="en-US" sz="3000" dirty="0"/>
              <a:t> and </a:t>
            </a:r>
            <a:r>
              <a:rPr lang="en-US" sz="3000" dirty="0" err="1"/>
              <a:t>Schargrodsky</a:t>
            </a:r>
            <a:r>
              <a:rPr lang="en-US" sz="3000" dirty="0"/>
              <a:t> (2004) who found that a random terrorist event led to an increase in policy presence, and they leverage that to do a DiD (you will see more about this paper later)</a:t>
            </a:r>
            <a:endParaRPr lang="en-US" sz="2800" dirty="0"/>
          </a:p>
        </p:txBody>
      </p:sp>
    </p:spTree>
    <p:extLst>
      <p:ext uri="{BB962C8B-B14F-4D97-AF65-F5344CB8AC3E}">
        <p14:creationId xmlns:p14="http://schemas.microsoft.com/office/powerpoint/2010/main" val="166446112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4887</TotalTime>
  <Words>3512</Words>
  <Application>Microsoft Office PowerPoint</Application>
  <PresentationFormat>Widescreen</PresentationFormat>
  <Paragraphs>239</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Calibri Light</vt:lpstr>
      <vt:lpstr>Cambria Math</vt:lpstr>
      <vt:lpstr>Retrospect</vt:lpstr>
      <vt:lpstr>The Economics of Crime: An Overview</vt:lpstr>
      <vt:lpstr>Overview</vt:lpstr>
      <vt:lpstr>What have economists contributed to the study of crime?</vt:lpstr>
      <vt:lpstr>Economics focuses on policy</vt:lpstr>
      <vt:lpstr>Economics focuses on policy</vt:lpstr>
      <vt:lpstr>Economics focuses on policy</vt:lpstr>
      <vt:lpstr>Economics focuses on policy</vt:lpstr>
      <vt:lpstr>Economics focuses on policy</vt:lpstr>
      <vt:lpstr>Economics focuses on policy</vt:lpstr>
      <vt:lpstr>Economics focuses on policy</vt:lpstr>
      <vt:lpstr>Economics focuses on policy</vt:lpstr>
      <vt:lpstr>Economics focuses on policy</vt:lpstr>
      <vt:lpstr>Cost-benefit analysis</vt:lpstr>
      <vt:lpstr>The “Rational Criminal” Model</vt:lpstr>
      <vt:lpstr>A simple model</vt:lpstr>
      <vt:lpstr>Income for Each Individual</vt:lpstr>
      <vt:lpstr>Criminal Activity – Overview</vt:lpstr>
      <vt:lpstr>Criminal Activity – Set Up </vt:lpstr>
      <vt:lpstr>Criminal Activity - Value</vt:lpstr>
      <vt:lpstr>Criminal Activity - Value</vt:lpstr>
      <vt:lpstr>Adding Criminal Income</vt:lpstr>
      <vt:lpstr>City Characteristics and Crime</vt:lpstr>
      <vt:lpstr>City Characteristics and Crime</vt:lpstr>
      <vt:lpstr>PowerPoint Presentation</vt:lpstr>
      <vt:lpstr>PowerPoint Presentation</vt:lpstr>
      <vt:lpstr>PowerPoint Presentation</vt:lpstr>
      <vt:lpstr>The Economy and Criminal Behavior</vt:lpstr>
      <vt:lpstr>Income Decrease for the Disadvantaged</vt:lpstr>
      <vt:lpstr>Income Increase for the Advantaged</vt:lpstr>
      <vt:lpstr>What do Economists Know About Crime?</vt:lpstr>
      <vt:lpstr>Overview of Economics Research</vt:lpstr>
      <vt:lpstr>Overview of Economics Research</vt:lpstr>
      <vt:lpstr>Stylized Facts about Crime in the US (from Pew)</vt:lpstr>
      <vt:lpstr>Stylized Facts about Crime in the US (from Pew)</vt:lpstr>
      <vt:lpstr>Stylized Facts about Crime in the US (from Pew)</vt:lpstr>
      <vt:lpstr>PowerPoint Presentation</vt:lpstr>
      <vt:lpstr>PowerPoint Presentation</vt:lpstr>
      <vt:lpstr>PowerPoint Presentation</vt:lpstr>
      <vt:lpstr>Crime Index by Country (2019)</vt:lpstr>
      <vt:lpstr>PowerPoint Presentation</vt:lpstr>
      <vt:lpstr>Overview of Economics Research – Past Dills, Miron, and Summers (2010)</vt:lpstr>
      <vt:lpstr>Past Dills, Miron, and Summers (2010) – Judge Fixed Effects</vt:lpstr>
      <vt:lpstr>Past Dills, Miron, and Summers (2010) – Judge Fixed Effects</vt:lpstr>
      <vt:lpstr>PowerPoint Presentation</vt:lpstr>
      <vt:lpstr>PowerPoint Presentation</vt:lpstr>
      <vt:lpstr>Past Dills, Miron, and Summers (2010) – Judge Fixed Effects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Economics of Crime</dc:title>
  <dc:creator>Button, Patrick J</dc:creator>
  <cp:lastModifiedBy>Button, Patrick J</cp:lastModifiedBy>
  <cp:revision>89</cp:revision>
  <dcterms:created xsi:type="dcterms:W3CDTF">2015-11-21T16:49:21Z</dcterms:created>
  <dcterms:modified xsi:type="dcterms:W3CDTF">2021-10-06T02:09:14Z</dcterms:modified>
</cp:coreProperties>
</file>