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9" r:id="rId2"/>
    <p:sldId id="273" r:id="rId3"/>
    <p:sldId id="262" r:id="rId4"/>
    <p:sldId id="263" r:id="rId5"/>
    <p:sldId id="264" r:id="rId6"/>
    <p:sldId id="265" r:id="rId7"/>
    <p:sldId id="286" r:id="rId8"/>
    <p:sldId id="287" r:id="rId9"/>
    <p:sldId id="302" r:id="rId10"/>
    <p:sldId id="288" r:id="rId11"/>
    <p:sldId id="274" r:id="rId12"/>
    <p:sldId id="303" r:id="rId13"/>
    <p:sldId id="275" r:id="rId14"/>
    <p:sldId id="276" r:id="rId15"/>
    <p:sldId id="304" r:id="rId16"/>
    <p:sldId id="308" r:id="rId17"/>
    <p:sldId id="310" r:id="rId18"/>
    <p:sldId id="309" r:id="rId19"/>
    <p:sldId id="305" r:id="rId20"/>
    <p:sldId id="306" r:id="rId21"/>
    <p:sldId id="307" r:id="rId22"/>
    <p:sldId id="313" r:id="rId23"/>
    <p:sldId id="311" r:id="rId24"/>
    <p:sldId id="312" r:id="rId25"/>
    <p:sldId id="278" r:id="rId26"/>
    <p:sldId id="279" r:id="rId27"/>
    <p:sldId id="280" r:id="rId28"/>
    <p:sldId id="314"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80" d="100"/>
          <a:sy n="80" d="100"/>
        </p:scale>
        <p:origin x="332"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9/21/2020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Interpreting the results from GHM</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AF31-A415-403F-8B86-AF1C7C57FF81}"/>
              </a:ext>
            </a:extLst>
          </p:cNvPr>
          <p:cNvSpPr>
            <a:spLocks noGrp="1"/>
          </p:cNvSpPr>
          <p:nvPr>
            <p:ph type="title"/>
          </p:nvPr>
        </p:nvSpPr>
        <p:spPr/>
        <p:txBody>
          <a:bodyPr/>
          <a:lstStyle/>
          <a:p>
            <a:r>
              <a:rPr lang="en-US" dirty="0"/>
              <a:t>Does GHM’s parallel trends assumption make sense?</a:t>
            </a:r>
          </a:p>
        </p:txBody>
      </p:sp>
      <p:sp>
        <p:nvSpPr>
          <p:cNvPr id="3" name="Content Placeholder 2">
            <a:extLst>
              <a:ext uri="{FF2B5EF4-FFF2-40B4-BE49-F238E27FC236}">
                <a16:creationId xmlns:a16="http://schemas.microsoft.com/office/drawing/2014/main" id="{E8F2EBA5-B92B-4199-93BA-8E2FCA121AA8}"/>
              </a:ext>
            </a:extLst>
          </p:cNvPr>
          <p:cNvSpPr>
            <a:spLocks noGrp="1"/>
          </p:cNvSpPr>
          <p:nvPr>
            <p:ph idx="1"/>
          </p:nvPr>
        </p:nvSpPr>
        <p:spPr/>
        <p:txBody>
          <a:bodyPr/>
          <a:lstStyle/>
          <a:p>
            <a:r>
              <a:rPr lang="en-US" sz="2400" dirty="0"/>
              <a:t>There is never a way to actually test this parallel trends assumption.</a:t>
            </a:r>
          </a:p>
          <a:p>
            <a:pPr lvl="1"/>
            <a:r>
              <a:rPr lang="en-US" dirty="0"/>
              <a:t>There is no way to know exactly what would have happened had treatment not occurred. No way to know if the treated firms would have had a similar productive growth, in the absence of treatment as the control firms.</a:t>
            </a:r>
          </a:p>
          <a:p>
            <a:r>
              <a:rPr lang="en-US" dirty="0"/>
              <a:t>But some evidence can help suggest to what extent this assumption may be realistic or not.</a:t>
            </a:r>
          </a:p>
          <a:p>
            <a:r>
              <a:rPr lang="en-US" dirty="0"/>
              <a:t>1) Can look at pre-trends (time trends before treatment)</a:t>
            </a:r>
          </a:p>
          <a:p>
            <a:pPr lvl="1"/>
            <a:r>
              <a:rPr lang="en-US" dirty="0"/>
              <a:t>Do the treatment and control group seem parallel?</a:t>
            </a:r>
          </a:p>
          <a:p>
            <a:r>
              <a:rPr lang="en-US" dirty="0"/>
              <a:t>2) Knowing the context</a:t>
            </a:r>
          </a:p>
          <a:p>
            <a:pPr lvl="1"/>
            <a:r>
              <a:rPr lang="en-US" dirty="0"/>
              <a:t>Do we think the choice between the winning vs. runner up counties was close and kind of random, so those might be similar?</a:t>
            </a:r>
          </a:p>
        </p:txBody>
      </p:sp>
    </p:spTree>
    <p:extLst>
      <p:ext uri="{BB962C8B-B14F-4D97-AF65-F5344CB8AC3E}">
        <p14:creationId xmlns:p14="http://schemas.microsoft.com/office/powerpoint/2010/main" val="198147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Investigating Parallel Trends</a:t>
            </a:r>
          </a:p>
        </p:txBody>
      </p:sp>
      <p:sp>
        <p:nvSpPr>
          <p:cNvPr id="3" name="Content Placeholder 2"/>
          <p:cNvSpPr>
            <a:spLocks noGrp="1"/>
          </p:cNvSpPr>
          <p:nvPr>
            <p:ph idx="1"/>
          </p:nvPr>
        </p:nvSpPr>
        <p:spPr/>
        <p:txBody>
          <a:bodyPr>
            <a:normAutofit lnSpcReduction="10000"/>
          </a:bodyPr>
          <a:lstStyle/>
          <a:p>
            <a:r>
              <a:rPr lang="en-US" sz="2800" dirty="0"/>
              <a:t>How would this work in Greenstone el al. (2010)?</a:t>
            </a:r>
          </a:p>
          <a:p>
            <a:pPr marL="0" indent="0">
              <a:buNone/>
            </a:pPr>
            <a:r>
              <a:rPr lang="en-US" sz="2800" dirty="0"/>
              <a:t>1) Seems unlikely that something happened in the winning counties before firm entry, relative to the losing counties.</a:t>
            </a:r>
          </a:p>
          <a:p>
            <a:pPr marL="0" indent="0">
              <a:buNone/>
            </a:pPr>
            <a:r>
              <a:rPr lang="en-US" sz="2800" dirty="0"/>
              <a:t>2) They look at the pre-trends and note that they are similar for the firms in winning and losing counties.</a:t>
            </a:r>
          </a:p>
          <a:p>
            <a:pPr marL="0" indent="0">
              <a:buNone/>
            </a:pPr>
            <a:r>
              <a:rPr lang="en-US" sz="2800" dirty="0"/>
              <a:t>3) They argue that the decision between the winning and “barely lost” counties is more like a tie-breaker, so the control group is good (a bit of truth to this, but perhaps a stretch).</a:t>
            </a:r>
          </a:p>
          <a:p>
            <a:pPr marL="0" indent="0">
              <a:buNone/>
            </a:pPr>
            <a:r>
              <a:rPr lang="en-US" sz="2800" dirty="0"/>
              <a:t>This generally seems to suggest that parallel trends holds.</a:t>
            </a:r>
          </a:p>
        </p:txBody>
      </p:sp>
    </p:spTree>
    <p:extLst>
      <p:ext uri="{BB962C8B-B14F-4D97-AF65-F5344CB8AC3E}">
        <p14:creationId xmlns:p14="http://schemas.microsoft.com/office/powerpoint/2010/main" val="113885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31C4-CFC2-4EF1-A7BE-A50D88490FCD}"/>
              </a:ext>
            </a:extLst>
          </p:cNvPr>
          <p:cNvSpPr>
            <a:spLocks noGrp="1"/>
          </p:cNvSpPr>
          <p:nvPr>
            <p:ph type="title"/>
          </p:nvPr>
        </p:nvSpPr>
        <p:spPr>
          <a:xfrm>
            <a:off x="838200" y="365125"/>
            <a:ext cx="5257800" cy="1325563"/>
          </a:xfrm>
        </p:spPr>
        <p:txBody>
          <a:bodyPr/>
          <a:lstStyle/>
          <a:p>
            <a:r>
              <a:rPr lang="en-US" sz="2800" dirty="0"/>
              <a:t>Looking at pre-trends</a:t>
            </a:r>
          </a:p>
        </p:txBody>
      </p:sp>
      <p:sp>
        <p:nvSpPr>
          <p:cNvPr id="3" name="Content Placeholder 2">
            <a:extLst>
              <a:ext uri="{FF2B5EF4-FFF2-40B4-BE49-F238E27FC236}">
                <a16:creationId xmlns:a16="http://schemas.microsoft.com/office/drawing/2014/main" id="{5E34EC3B-9C6D-4F85-A061-35F9823AB24D}"/>
              </a:ext>
            </a:extLst>
          </p:cNvPr>
          <p:cNvSpPr>
            <a:spLocks noGrp="1"/>
          </p:cNvSpPr>
          <p:nvPr>
            <p:ph idx="1"/>
          </p:nvPr>
        </p:nvSpPr>
        <p:spPr>
          <a:xfrm>
            <a:off x="838200" y="1825625"/>
            <a:ext cx="4985551" cy="4351338"/>
          </a:xfrm>
        </p:spPr>
        <p:txBody>
          <a:bodyPr/>
          <a:lstStyle/>
          <a:p>
            <a:r>
              <a:rPr lang="en-US" dirty="0"/>
              <a:t>Top figure: shows the trend in productivity over time for treatment and control groups.</a:t>
            </a:r>
          </a:p>
          <a:p>
            <a:r>
              <a:rPr lang="en-US" dirty="0"/>
              <a:t>Bottom figure: shows winning – losing (i.e. shows the difference between both line)</a:t>
            </a:r>
          </a:p>
          <a:p>
            <a:r>
              <a:rPr lang="en-US" dirty="0"/>
              <a:t>Time = year relative to MDP opening (t = -1 is year before)</a:t>
            </a:r>
          </a:p>
          <a:p>
            <a:r>
              <a:rPr lang="en-US" dirty="0"/>
              <a:t>Effects are “normalized” to be relative to t = -1 (hence why t = -1 set at zero)</a:t>
            </a:r>
          </a:p>
        </p:txBody>
      </p:sp>
      <p:pic>
        <p:nvPicPr>
          <p:cNvPr id="5" name="Picture 4">
            <a:extLst>
              <a:ext uri="{FF2B5EF4-FFF2-40B4-BE49-F238E27FC236}">
                <a16:creationId xmlns:a16="http://schemas.microsoft.com/office/drawing/2014/main" id="{39FBA5CE-DF10-4170-8D9E-9484EE7CF04B}"/>
              </a:ext>
            </a:extLst>
          </p:cNvPr>
          <p:cNvPicPr>
            <a:picLocks noChangeAspect="1"/>
          </p:cNvPicPr>
          <p:nvPr/>
        </p:nvPicPr>
        <p:blipFill>
          <a:blip r:embed="rId2"/>
          <a:stretch>
            <a:fillRect/>
          </a:stretch>
        </p:blipFill>
        <p:spPr>
          <a:xfrm>
            <a:off x="6032269" y="0"/>
            <a:ext cx="6159731" cy="6858000"/>
          </a:xfrm>
          <a:prstGeom prst="rect">
            <a:avLst/>
          </a:prstGeom>
        </p:spPr>
      </p:pic>
    </p:spTree>
    <p:extLst>
      <p:ext uri="{BB962C8B-B14F-4D97-AF65-F5344CB8AC3E}">
        <p14:creationId xmlns:p14="http://schemas.microsoft.com/office/powerpoint/2010/main" val="2886680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so what exactly do they do?</a:t>
            </a:r>
          </a:p>
        </p:txBody>
      </p:sp>
      <p:sp>
        <p:nvSpPr>
          <p:cNvPr id="3" name="Content Placeholder 2"/>
          <p:cNvSpPr>
            <a:spLocks noGrp="1"/>
          </p:cNvSpPr>
          <p:nvPr>
            <p:ph idx="1"/>
          </p:nvPr>
        </p:nvSpPr>
        <p:spPr/>
        <p:txBody>
          <a:bodyPr>
            <a:normAutofit/>
          </a:bodyPr>
          <a:lstStyle/>
          <a:p>
            <a:r>
              <a:rPr lang="en-US" sz="2800" dirty="0"/>
              <a:t>Greenstone el al. (2010) use the difference-in-differences strategy to measure productivity spillovers on existing firms when the new firms enter the winning counties.</a:t>
            </a:r>
          </a:p>
          <a:p>
            <a:r>
              <a:rPr lang="en-US" sz="2800" dirty="0"/>
              <a:t>They use “total factor productivity” to measure productivity of the existing firms.</a:t>
            </a:r>
          </a:p>
          <a:p>
            <a:pPr lvl="1"/>
            <a:r>
              <a:rPr lang="en-US" sz="2400" dirty="0"/>
              <a:t>What is this? I’ll try to explain both in a technical way but also a more intuitive way.</a:t>
            </a:r>
          </a:p>
          <a:p>
            <a:endParaRPr lang="en-US" sz="2800" dirty="0"/>
          </a:p>
          <a:p>
            <a:pPr marL="0" indent="0">
              <a:buNone/>
            </a:pPr>
            <a:endParaRPr lang="en-US" sz="2800" dirty="0"/>
          </a:p>
        </p:txBody>
      </p:sp>
    </p:spTree>
    <p:extLst>
      <p:ext uri="{BB962C8B-B14F-4D97-AF65-F5344CB8AC3E}">
        <p14:creationId xmlns:p14="http://schemas.microsoft.com/office/powerpoint/2010/main" val="5865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Factor Productivity and Production Functions</a:t>
            </a:r>
          </a:p>
        </p:txBody>
      </p:sp>
      <p:sp>
        <p:nvSpPr>
          <p:cNvPr id="3" name="Content Placeholder 2"/>
          <p:cNvSpPr>
            <a:spLocks noGrp="1"/>
          </p:cNvSpPr>
          <p:nvPr>
            <p:ph idx="1"/>
          </p:nvPr>
        </p:nvSpPr>
        <p:spPr/>
        <p:txBody>
          <a:bodyPr/>
          <a:lstStyle/>
          <a:p>
            <a:r>
              <a:rPr lang="en-US" dirty="0"/>
              <a:t>Here is a common function you will see in economics, a Cobb-Douglas Production Function…</a:t>
            </a:r>
          </a:p>
          <a:p>
            <a:pPr marL="0" indent="0">
              <a:buNone/>
            </a:pPr>
            <a:r>
              <a:rPr lang="en-US" dirty="0"/>
              <a:t>  Y = A K</a:t>
            </a:r>
            <a:r>
              <a:rPr lang="en-US" baseline="30000" dirty="0"/>
              <a:t>𝛼</a:t>
            </a:r>
            <a:r>
              <a:rPr lang="en-US" dirty="0"/>
              <a:t> L</a:t>
            </a:r>
            <a:r>
              <a:rPr lang="en-US" baseline="30000" dirty="0"/>
              <a:t>β</a:t>
            </a:r>
          </a:p>
          <a:p>
            <a:r>
              <a:rPr lang="en-US" sz="2000" dirty="0"/>
              <a:t>Y = Output</a:t>
            </a:r>
          </a:p>
          <a:p>
            <a:r>
              <a:rPr lang="en-US" sz="2000" dirty="0"/>
              <a:t>K = Capital</a:t>
            </a:r>
          </a:p>
          <a:p>
            <a:r>
              <a:rPr lang="en-US" sz="2000" dirty="0"/>
              <a:t>L = Labor</a:t>
            </a:r>
          </a:p>
          <a:p>
            <a:r>
              <a:rPr lang="en-US" sz="2000" dirty="0"/>
              <a:t>A = Total Factor Productivity -&gt; usually thought of as technology or production practices.</a:t>
            </a:r>
          </a:p>
          <a:p>
            <a:r>
              <a:rPr lang="en-US" sz="2000" dirty="0"/>
              <a:t>Measures how much you can get out of fixed inputs (K and L constant).</a:t>
            </a:r>
          </a:p>
          <a:p>
            <a:r>
              <a:rPr lang="en-US" sz="2000" dirty="0"/>
              <a:t>E.g., hold K and L fixed. Double A, then Y doubles. Making double output with the same inputs.</a:t>
            </a:r>
          </a:p>
        </p:txBody>
      </p:sp>
    </p:spTree>
    <p:extLst>
      <p:ext uri="{BB962C8B-B14F-4D97-AF65-F5344CB8AC3E}">
        <p14:creationId xmlns:p14="http://schemas.microsoft.com/office/powerpoint/2010/main" val="198951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Factor Productivity and Production Functions</a:t>
            </a:r>
          </a:p>
        </p:txBody>
      </p:sp>
      <p:sp>
        <p:nvSpPr>
          <p:cNvPr id="3" name="Content Placeholder 2"/>
          <p:cNvSpPr>
            <a:spLocks noGrp="1"/>
          </p:cNvSpPr>
          <p:nvPr>
            <p:ph idx="1"/>
          </p:nvPr>
        </p:nvSpPr>
        <p:spPr/>
        <p:txBody>
          <a:bodyPr/>
          <a:lstStyle/>
          <a:p>
            <a:r>
              <a:rPr lang="en-US" dirty="0"/>
              <a:t>Y = A K</a:t>
            </a:r>
            <a:r>
              <a:rPr lang="en-US" baseline="30000" dirty="0"/>
              <a:t>𝛼</a:t>
            </a:r>
            <a:r>
              <a:rPr lang="en-US" dirty="0"/>
              <a:t> L</a:t>
            </a:r>
            <a:r>
              <a:rPr lang="en-US" baseline="30000" dirty="0"/>
              <a:t>β</a:t>
            </a:r>
          </a:p>
          <a:p>
            <a:r>
              <a:rPr lang="en-US" sz="2000" dirty="0"/>
              <a:t>Y = Output, K = Capital, L = Labor, A = Total Factor Productivity</a:t>
            </a:r>
          </a:p>
          <a:p>
            <a:r>
              <a:rPr lang="en-US" sz="2000" dirty="0"/>
              <a:t>They can measure “A” by seeing how capital, and labor translate into output.</a:t>
            </a:r>
          </a:p>
          <a:p>
            <a:r>
              <a:rPr lang="en-US" sz="2000" dirty="0"/>
              <a:t>Intuitively, if they know K, L, and Y, they can “solve” for A to see how productive the firm is.</a:t>
            </a:r>
          </a:p>
          <a:p>
            <a:r>
              <a:rPr lang="en-US" sz="2000" dirty="0"/>
              <a:t>(More technically, they measure A as being the residual, the unexplained variation in Y, that is not explained in a regression of Y on K and L)</a:t>
            </a:r>
          </a:p>
          <a:p>
            <a:endParaRPr lang="en-US" sz="2000" dirty="0"/>
          </a:p>
        </p:txBody>
      </p:sp>
    </p:spTree>
    <p:extLst>
      <p:ext uri="{BB962C8B-B14F-4D97-AF65-F5344CB8AC3E}">
        <p14:creationId xmlns:p14="http://schemas.microsoft.com/office/powerpoint/2010/main" val="181726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872E-9462-4062-8AE6-6A129CA180E6}"/>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5D3A5F1D-9DEF-4631-BD08-1C72502A1EE6}"/>
              </a:ext>
            </a:extLst>
          </p:cNvPr>
          <p:cNvSpPr>
            <a:spLocks noGrp="1"/>
          </p:cNvSpPr>
          <p:nvPr>
            <p:ph idx="1"/>
          </p:nvPr>
        </p:nvSpPr>
        <p:spPr/>
        <p:txBody>
          <a:bodyPr/>
          <a:lstStyle/>
          <a:p>
            <a:r>
              <a:rPr lang="en-US" dirty="0"/>
              <a:t>These are tables that present summarizing statistics of the data.</a:t>
            </a:r>
          </a:p>
          <a:p>
            <a:r>
              <a:rPr lang="en-US" dirty="0"/>
              <a:t>I.e. it shows us what the data looks like so we can understand the context of the paper more.</a:t>
            </a:r>
          </a:p>
        </p:txBody>
      </p:sp>
    </p:spTree>
    <p:extLst>
      <p:ext uri="{BB962C8B-B14F-4D97-AF65-F5344CB8AC3E}">
        <p14:creationId xmlns:p14="http://schemas.microsoft.com/office/powerpoint/2010/main" val="148296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21A4-1AE2-4D88-B2EB-7590411A69C1}"/>
              </a:ext>
            </a:extLst>
          </p:cNvPr>
          <p:cNvSpPr>
            <a:spLocks noGrp="1"/>
          </p:cNvSpPr>
          <p:nvPr>
            <p:ph type="title"/>
          </p:nvPr>
        </p:nvSpPr>
        <p:spPr>
          <a:xfrm>
            <a:off x="838200" y="365125"/>
            <a:ext cx="5136472" cy="1325563"/>
          </a:xfrm>
        </p:spPr>
        <p:txBody>
          <a:bodyPr/>
          <a:lstStyle/>
          <a:p>
            <a:r>
              <a:rPr lang="en-US" dirty="0"/>
              <a:t>Summary Statistics for MDPs</a:t>
            </a:r>
          </a:p>
        </p:txBody>
      </p:sp>
      <p:sp>
        <p:nvSpPr>
          <p:cNvPr id="3" name="Content Placeholder 2">
            <a:extLst>
              <a:ext uri="{FF2B5EF4-FFF2-40B4-BE49-F238E27FC236}">
                <a16:creationId xmlns:a16="http://schemas.microsoft.com/office/drawing/2014/main" id="{9F8A3AB4-57BF-46F3-973C-3B6CAD441690}"/>
              </a:ext>
            </a:extLst>
          </p:cNvPr>
          <p:cNvSpPr>
            <a:spLocks noGrp="1"/>
          </p:cNvSpPr>
          <p:nvPr>
            <p:ph idx="1"/>
          </p:nvPr>
        </p:nvSpPr>
        <p:spPr>
          <a:xfrm>
            <a:off x="838200" y="1825625"/>
            <a:ext cx="5257800" cy="4351338"/>
          </a:xfrm>
        </p:spPr>
        <p:txBody>
          <a:bodyPr/>
          <a:lstStyle/>
          <a:p>
            <a:r>
              <a:rPr lang="en-US" dirty="0"/>
              <a:t>This table shows us what the MDPs are like.</a:t>
            </a:r>
          </a:p>
          <a:p>
            <a:r>
              <a:rPr lang="en-US" dirty="0"/>
              <a:t>They have 47 MDPs in their sample.</a:t>
            </a:r>
          </a:p>
          <a:p>
            <a:r>
              <a:rPr lang="en-US" dirty="0"/>
              <a:t>Average output of the MDPs is about $452.8m dollars (2006 USD)</a:t>
            </a:r>
          </a:p>
          <a:p>
            <a:r>
              <a:rPr lang="en-US" dirty="0"/>
              <a:t>Average hours of labor is almost 3m hours per year. </a:t>
            </a:r>
          </a:p>
        </p:txBody>
      </p:sp>
      <p:pic>
        <p:nvPicPr>
          <p:cNvPr id="5" name="Picture 4">
            <a:extLst>
              <a:ext uri="{FF2B5EF4-FFF2-40B4-BE49-F238E27FC236}">
                <a16:creationId xmlns:a16="http://schemas.microsoft.com/office/drawing/2014/main" id="{37F1B6F8-AD16-4A56-A6DA-639EC50A66EF}"/>
              </a:ext>
            </a:extLst>
          </p:cNvPr>
          <p:cNvPicPr>
            <a:picLocks noChangeAspect="1"/>
          </p:cNvPicPr>
          <p:nvPr/>
        </p:nvPicPr>
        <p:blipFill>
          <a:blip r:embed="rId2"/>
          <a:stretch>
            <a:fillRect/>
          </a:stretch>
        </p:blipFill>
        <p:spPr>
          <a:xfrm>
            <a:off x="6332154" y="0"/>
            <a:ext cx="5859846" cy="6858000"/>
          </a:xfrm>
          <a:prstGeom prst="rect">
            <a:avLst/>
          </a:prstGeom>
        </p:spPr>
      </p:pic>
    </p:spTree>
    <p:extLst>
      <p:ext uri="{BB962C8B-B14F-4D97-AF65-F5344CB8AC3E}">
        <p14:creationId xmlns:p14="http://schemas.microsoft.com/office/powerpoint/2010/main" val="356528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872E-9462-4062-8AE6-6A129CA180E6}"/>
              </a:ext>
            </a:extLst>
          </p:cNvPr>
          <p:cNvSpPr>
            <a:spLocks noGrp="1"/>
          </p:cNvSpPr>
          <p:nvPr>
            <p:ph type="title"/>
          </p:nvPr>
        </p:nvSpPr>
        <p:spPr/>
        <p:txBody>
          <a:bodyPr/>
          <a:lstStyle/>
          <a:p>
            <a:r>
              <a:rPr lang="en-US" dirty="0"/>
              <a:t>Summary statistics</a:t>
            </a:r>
          </a:p>
        </p:txBody>
      </p:sp>
      <p:sp>
        <p:nvSpPr>
          <p:cNvPr id="3" name="Content Placeholder 2">
            <a:extLst>
              <a:ext uri="{FF2B5EF4-FFF2-40B4-BE49-F238E27FC236}">
                <a16:creationId xmlns:a16="http://schemas.microsoft.com/office/drawing/2014/main" id="{5D3A5F1D-9DEF-4631-BD08-1C72502A1E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F70F12-4475-46CB-8746-EF66CD7AE006}"/>
              </a:ext>
            </a:extLst>
          </p:cNvPr>
          <p:cNvPicPr>
            <a:picLocks noChangeAspect="1"/>
          </p:cNvPicPr>
          <p:nvPr/>
        </p:nvPicPr>
        <p:blipFill>
          <a:blip r:embed="rId2"/>
          <a:stretch>
            <a:fillRect/>
          </a:stretch>
        </p:blipFill>
        <p:spPr>
          <a:xfrm>
            <a:off x="361149" y="232916"/>
            <a:ext cx="11469701" cy="6392167"/>
          </a:xfrm>
          <a:prstGeom prst="rect">
            <a:avLst/>
          </a:prstGeom>
        </p:spPr>
      </p:pic>
    </p:spTree>
    <p:extLst>
      <p:ext uri="{BB962C8B-B14F-4D97-AF65-F5344CB8AC3E}">
        <p14:creationId xmlns:p14="http://schemas.microsoft.com/office/powerpoint/2010/main" val="316009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798C-A491-4ED9-8BAB-5CDF8657E7E0}"/>
              </a:ext>
            </a:extLst>
          </p:cNvPr>
          <p:cNvSpPr>
            <a:spLocks noGrp="1"/>
          </p:cNvSpPr>
          <p:nvPr>
            <p:ph type="title"/>
          </p:nvPr>
        </p:nvSpPr>
        <p:spPr/>
        <p:txBody>
          <a:bodyPr/>
          <a:lstStyle/>
          <a:p>
            <a:r>
              <a:rPr lang="en-US" dirty="0"/>
              <a:t>Results discussion</a:t>
            </a:r>
          </a:p>
        </p:txBody>
      </p:sp>
      <p:sp>
        <p:nvSpPr>
          <p:cNvPr id="3" name="Content Placeholder 2">
            <a:extLst>
              <a:ext uri="{FF2B5EF4-FFF2-40B4-BE49-F238E27FC236}">
                <a16:creationId xmlns:a16="http://schemas.microsoft.com/office/drawing/2014/main" id="{BC623CA1-2366-4FEC-8C45-60B948C00578}"/>
              </a:ext>
            </a:extLst>
          </p:cNvPr>
          <p:cNvSpPr>
            <a:spLocks noGrp="1"/>
          </p:cNvSpPr>
          <p:nvPr>
            <p:ph idx="1"/>
          </p:nvPr>
        </p:nvSpPr>
        <p:spPr>
          <a:xfrm>
            <a:off x="838200" y="1253331"/>
            <a:ext cx="6201792" cy="4351338"/>
          </a:xfrm>
        </p:spPr>
        <p:txBody>
          <a:bodyPr/>
          <a:lstStyle/>
          <a:p>
            <a:r>
              <a:rPr lang="en-US" sz="2000" dirty="0"/>
              <a:t>This table shows how productivity varies for each group, compared to that group’s productivity at time T = -1</a:t>
            </a:r>
          </a:p>
          <a:p>
            <a:r>
              <a:rPr lang="en-US" sz="2000" dirty="0"/>
              <a:t>T = -1 is the year before the MDP moves in.</a:t>
            </a:r>
          </a:p>
          <a:p>
            <a:r>
              <a:rPr lang="en-US" sz="2000" dirty="0"/>
              <a:t>The outcome variable is the natural logarithm of the productivity difference between that time period and T = -1</a:t>
            </a:r>
          </a:p>
          <a:p>
            <a:r>
              <a:rPr lang="en-US" sz="2000" dirty="0"/>
              <a:t>In English, the estimates reflect percent differences between that period and T = -1</a:t>
            </a:r>
          </a:p>
          <a:p>
            <a:r>
              <a:rPr lang="en-US" sz="2000" dirty="0"/>
              <a:t>E.g., for T = -7 for winning counties, the estimate is 0.067. This means that in that time period of seven years before the MDP plant moved in, productivity was about 6.7% higher than for those firms the year before the MDP moved in.</a:t>
            </a:r>
          </a:p>
        </p:txBody>
      </p:sp>
      <p:pic>
        <p:nvPicPr>
          <p:cNvPr id="5" name="Picture 4">
            <a:extLst>
              <a:ext uri="{FF2B5EF4-FFF2-40B4-BE49-F238E27FC236}">
                <a16:creationId xmlns:a16="http://schemas.microsoft.com/office/drawing/2014/main" id="{E77A2623-DF5B-4A40-B89F-85CD0D6CEEFC}"/>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354021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Brief overview of the GHM paper again (mostly to refresh memory)</a:t>
            </a:r>
          </a:p>
          <a:p>
            <a:r>
              <a:rPr lang="en-US" altLang="en-US" dirty="0">
                <a:latin typeface="Century Gothic" panose="020B0502020202020204" pitchFamily="34" charset="0"/>
              </a:rPr>
              <a:t>Go over main tables and figures to explain the results</a:t>
            </a:r>
          </a:p>
          <a:p>
            <a:r>
              <a:rPr lang="en-US" altLang="en-US" dirty="0">
                <a:latin typeface="Century Gothic" panose="020B0502020202020204" pitchFamily="34" charset="0"/>
              </a:rPr>
              <a:t>The parallel trends assumption – does it make sense in their case?</a:t>
            </a:r>
          </a:p>
          <a:p>
            <a:r>
              <a:rPr lang="en-US" altLang="en-US" dirty="0">
                <a:latin typeface="Century Gothic" panose="020B0502020202020204" pitchFamily="34" charset="0"/>
              </a:rPr>
              <a:t>Discuss Quiz 2 on Wednesday</a:t>
            </a: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798C-A491-4ED9-8BAB-5CDF8657E7E0}"/>
              </a:ext>
            </a:extLst>
          </p:cNvPr>
          <p:cNvSpPr>
            <a:spLocks noGrp="1"/>
          </p:cNvSpPr>
          <p:nvPr>
            <p:ph type="title"/>
          </p:nvPr>
        </p:nvSpPr>
        <p:spPr/>
        <p:txBody>
          <a:bodyPr/>
          <a:lstStyle/>
          <a:p>
            <a:r>
              <a:rPr lang="en-US" dirty="0"/>
              <a:t>Results discussion</a:t>
            </a:r>
          </a:p>
        </p:txBody>
      </p:sp>
      <p:sp>
        <p:nvSpPr>
          <p:cNvPr id="3" name="Content Placeholder 2">
            <a:extLst>
              <a:ext uri="{FF2B5EF4-FFF2-40B4-BE49-F238E27FC236}">
                <a16:creationId xmlns:a16="http://schemas.microsoft.com/office/drawing/2014/main" id="{BC623CA1-2366-4FEC-8C45-60B948C00578}"/>
              </a:ext>
            </a:extLst>
          </p:cNvPr>
          <p:cNvSpPr>
            <a:spLocks noGrp="1"/>
          </p:cNvSpPr>
          <p:nvPr>
            <p:ph idx="1"/>
          </p:nvPr>
        </p:nvSpPr>
        <p:spPr>
          <a:xfrm>
            <a:off x="838200" y="1253331"/>
            <a:ext cx="6201792" cy="4351338"/>
          </a:xfrm>
        </p:spPr>
        <p:txBody>
          <a:bodyPr/>
          <a:lstStyle/>
          <a:p>
            <a:r>
              <a:rPr lang="en-US" sz="1800" dirty="0"/>
              <a:t>Positive values = higher productivity for that group, compared to that group’s productivity in time T = -1</a:t>
            </a:r>
          </a:p>
          <a:p>
            <a:r>
              <a:rPr lang="en-US" sz="1800" dirty="0"/>
              <a:t>What we see in this figure: both groups in the pre-period had declining productivity.</a:t>
            </a:r>
          </a:p>
          <a:p>
            <a:r>
              <a:rPr lang="en-US" sz="1800" dirty="0"/>
              <a:t>Productivity continues to decline for the control group, but stays pretty constant for the treatment group.</a:t>
            </a:r>
          </a:p>
          <a:p>
            <a:r>
              <a:rPr lang="en-US" sz="1800" dirty="0"/>
              <a:t>Column (3) shows us the difference, and we see that since the counterfactual (control group) predicted negative growth, but growth was flat for the treatment group, the net effect was an increase in productivity.</a:t>
            </a:r>
          </a:p>
          <a:p>
            <a:r>
              <a:rPr lang="en-US" sz="1800" dirty="0"/>
              <a:t>Estimates range from 2.3 to 7.7% increase in productivity due to MDP.</a:t>
            </a:r>
          </a:p>
          <a:p>
            <a:r>
              <a:rPr lang="en-US" sz="1800" dirty="0"/>
              <a:t>Effects increase over time.</a:t>
            </a:r>
          </a:p>
        </p:txBody>
      </p:sp>
      <p:pic>
        <p:nvPicPr>
          <p:cNvPr id="5" name="Picture 4">
            <a:extLst>
              <a:ext uri="{FF2B5EF4-FFF2-40B4-BE49-F238E27FC236}">
                <a16:creationId xmlns:a16="http://schemas.microsoft.com/office/drawing/2014/main" id="{E77A2623-DF5B-4A40-B89F-85CD0D6CEEFC}"/>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262324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31C4-CFC2-4EF1-A7BE-A50D88490FCD}"/>
              </a:ext>
            </a:extLst>
          </p:cNvPr>
          <p:cNvSpPr>
            <a:spLocks noGrp="1"/>
          </p:cNvSpPr>
          <p:nvPr>
            <p:ph type="title"/>
          </p:nvPr>
        </p:nvSpPr>
        <p:spPr>
          <a:xfrm>
            <a:off x="838200" y="365125"/>
            <a:ext cx="5257800" cy="1325563"/>
          </a:xfrm>
        </p:spPr>
        <p:txBody>
          <a:bodyPr/>
          <a:lstStyle/>
          <a:p>
            <a:r>
              <a:rPr lang="en-US" sz="2800" dirty="0"/>
              <a:t>Same thing but in a picture</a:t>
            </a:r>
          </a:p>
        </p:txBody>
      </p:sp>
      <p:sp>
        <p:nvSpPr>
          <p:cNvPr id="3" name="Content Placeholder 2">
            <a:extLst>
              <a:ext uri="{FF2B5EF4-FFF2-40B4-BE49-F238E27FC236}">
                <a16:creationId xmlns:a16="http://schemas.microsoft.com/office/drawing/2014/main" id="{5E34EC3B-9C6D-4F85-A061-35F9823AB24D}"/>
              </a:ext>
            </a:extLst>
          </p:cNvPr>
          <p:cNvSpPr>
            <a:spLocks noGrp="1"/>
          </p:cNvSpPr>
          <p:nvPr>
            <p:ph idx="1"/>
          </p:nvPr>
        </p:nvSpPr>
        <p:spPr>
          <a:xfrm>
            <a:off x="838200" y="1825625"/>
            <a:ext cx="4985551" cy="4351338"/>
          </a:xfrm>
        </p:spPr>
        <p:txBody>
          <a:bodyPr/>
          <a:lstStyle/>
          <a:p>
            <a:r>
              <a:rPr lang="en-US" dirty="0"/>
              <a:t>Top figure: shows the trend in productivity over time for treatment and control groups.</a:t>
            </a:r>
          </a:p>
          <a:p>
            <a:r>
              <a:rPr lang="en-US" dirty="0"/>
              <a:t>Bottom figure: shows winning – losing (i.e. shows the difference between both line)</a:t>
            </a:r>
          </a:p>
          <a:p>
            <a:r>
              <a:rPr lang="en-US" dirty="0"/>
              <a:t>Time = year relative to MDP opening (t = -1 is year before)</a:t>
            </a:r>
          </a:p>
          <a:p>
            <a:r>
              <a:rPr lang="en-US" dirty="0"/>
              <a:t>Effects are “normalized” to be relative to t = -1 (hence why t = -1 set at zero)</a:t>
            </a:r>
          </a:p>
        </p:txBody>
      </p:sp>
      <p:pic>
        <p:nvPicPr>
          <p:cNvPr id="5" name="Picture 4">
            <a:extLst>
              <a:ext uri="{FF2B5EF4-FFF2-40B4-BE49-F238E27FC236}">
                <a16:creationId xmlns:a16="http://schemas.microsoft.com/office/drawing/2014/main" id="{39FBA5CE-DF10-4170-8D9E-9484EE7CF04B}"/>
              </a:ext>
            </a:extLst>
          </p:cNvPr>
          <p:cNvPicPr>
            <a:picLocks noChangeAspect="1"/>
          </p:cNvPicPr>
          <p:nvPr/>
        </p:nvPicPr>
        <p:blipFill>
          <a:blip r:embed="rId2"/>
          <a:stretch>
            <a:fillRect/>
          </a:stretch>
        </p:blipFill>
        <p:spPr>
          <a:xfrm>
            <a:off x="6032269" y="0"/>
            <a:ext cx="6159731" cy="6858000"/>
          </a:xfrm>
          <a:prstGeom prst="rect">
            <a:avLst/>
          </a:prstGeom>
        </p:spPr>
      </p:pic>
    </p:spTree>
    <p:extLst>
      <p:ext uri="{BB962C8B-B14F-4D97-AF65-F5344CB8AC3E}">
        <p14:creationId xmlns:p14="http://schemas.microsoft.com/office/powerpoint/2010/main" val="920408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5B5F-33CB-447E-97DC-0221425106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03B13-40A8-44FE-B776-E1F8372DF51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2A75603-4233-4650-B869-72C13E494F01}"/>
              </a:ext>
            </a:extLst>
          </p:cNvPr>
          <p:cNvPicPr>
            <a:picLocks noChangeAspect="1"/>
          </p:cNvPicPr>
          <p:nvPr/>
        </p:nvPicPr>
        <p:blipFill>
          <a:blip r:embed="rId2"/>
          <a:stretch>
            <a:fillRect/>
          </a:stretch>
        </p:blipFill>
        <p:spPr>
          <a:xfrm>
            <a:off x="351623" y="337323"/>
            <a:ext cx="11488753" cy="5839640"/>
          </a:xfrm>
          <a:prstGeom prst="rect">
            <a:avLst/>
          </a:prstGeom>
        </p:spPr>
      </p:pic>
    </p:spTree>
    <p:extLst>
      <p:ext uri="{BB962C8B-B14F-4D97-AF65-F5344CB8AC3E}">
        <p14:creationId xmlns:p14="http://schemas.microsoft.com/office/powerpoint/2010/main" val="334986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38617-0569-4556-A011-A9F5230E0007}"/>
              </a:ext>
            </a:extLst>
          </p:cNvPr>
          <p:cNvSpPr>
            <a:spLocks noGrp="1"/>
          </p:cNvSpPr>
          <p:nvPr>
            <p:ph idx="1"/>
          </p:nvPr>
        </p:nvSpPr>
        <p:spPr>
          <a:xfrm>
            <a:off x="221942" y="177553"/>
            <a:ext cx="5406501" cy="5999410"/>
          </a:xfrm>
        </p:spPr>
        <p:txBody>
          <a:bodyPr/>
          <a:lstStyle/>
          <a:p>
            <a:r>
              <a:rPr lang="en-US" dirty="0"/>
              <a:t>This table captures what moderates the spillover effects on productivity.</a:t>
            </a:r>
          </a:p>
          <a:p>
            <a:r>
              <a:rPr lang="en-US" dirty="0"/>
              <a:t>Which types of existing firms get the productivity boost?</a:t>
            </a:r>
          </a:p>
          <a:p>
            <a:r>
              <a:rPr lang="en-US" dirty="0"/>
              <a:t>I.e. how do spillover effects operate?</a:t>
            </a:r>
          </a:p>
          <a:p>
            <a:r>
              <a:rPr lang="en-US" dirty="0"/>
              <a:t>It seems that the “pollination” effect, i.e. worker mobility/transitions between firms, is the most important. More worker transitions between the MDP’s industry and existing firm’s industry predicts a larger productivity spillover.</a:t>
            </a:r>
          </a:p>
        </p:txBody>
      </p:sp>
      <p:pic>
        <p:nvPicPr>
          <p:cNvPr id="5" name="Picture 4">
            <a:extLst>
              <a:ext uri="{FF2B5EF4-FFF2-40B4-BE49-F238E27FC236}">
                <a16:creationId xmlns:a16="http://schemas.microsoft.com/office/drawing/2014/main" id="{8B1305E1-E705-4A06-B591-DEE38E5B8D1D}"/>
              </a:ext>
            </a:extLst>
          </p:cNvPr>
          <p:cNvPicPr>
            <a:picLocks noChangeAspect="1"/>
          </p:cNvPicPr>
          <p:nvPr/>
        </p:nvPicPr>
        <p:blipFill>
          <a:blip r:embed="rId2"/>
          <a:stretch>
            <a:fillRect/>
          </a:stretch>
        </p:blipFill>
        <p:spPr>
          <a:xfrm>
            <a:off x="5771372" y="0"/>
            <a:ext cx="6420628" cy="6858000"/>
          </a:xfrm>
          <a:prstGeom prst="rect">
            <a:avLst/>
          </a:prstGeom>
        </p:spPr>
      </p:pic>
    </p:spTree>
    <p:extLst>
      <p:ext uri="{BB962C8B-B14F-4D97-AF65-F5344CB8AC3E}">
        <p14:creationId xmlns:p14="http://schemas.microsoft.com/office/powerpoint/2010/main" val="322769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38617-0569-4556-A011-A9F5230E0007}"/>
              </a:ext>
            </a:extLst>
          </p:cNvPr>
          <p:cNvSpPr>
            <a:spLocks noGrp="1"/>
          </p:cNvSpPr>
          <p:nvPr>
            <p:ph idx="1"/>
          </p:nvPr>
        </p:nvSpPr>
        <p:spPr>
          <a:xfrm>
            <a:off x="221942" y="177553"/>
            <a:ext cx="5406501" cy="5999410"/>
          </a:xfrm>
        </p:spPr>
        <p:txBody>
          <a:bodyPr/>
          <a:lstStyle/>
          <a:p>
            <a:r>
              <a:rPr lang="en-US" dirty="0"/>
              <a:t>“Citation pattern” also matters, meaning the spillover effects are larger with the MDP and existing firms cite similar patents.</a:t>
            </a:r>
          </a:p>
          <a:p>
            <a:r>
              <a:rPr lang="en-US" dirty="0"/>
              <a:t>i.e. they develop and apply similar technology.</a:t>
            </a:r>
          </a:p>
          <a:p>
            <a:r>
              <a:rPr lang="en-US" dirty="0"/>
              <a:t>Weak evidence that using the same technology inputs matters, it’s more about the technology output (as shown in the output and citation pattern results).</a:t>
            </a:r>
          </a:p>
          <a:p>
            <a:r>
              <a:rPr lang="en-US" dirty="0"/>
              <a:t>Doesn’t seem to matter if the existing firms and MDP use the same inputs and outputs, it comes down to making the same tech and using similar workers.</a:t>
            </a:r>
          </a:p>
          <a:p>
            <a:endParaRPr lang="en-US" dirty="0"/>
          </a:p>
        </p:txBody>
      </p:sp>
      <p:pic>
        <p:nvPicPr>
          <p:cNvPr id="5" name="Picture 4">
            <a:extLst>
              <a:ext uri="{FF2B5EF4-FFF2-40B4-BE49-F238E27FC236}">
                <a16:creationId xmlns:a16="http://schemas.microsoft.com/office/drawing/2014/main" id="{8B1305E1-E705-4A06-B591-DEE38E5B8D1D}"/>
              </a:ext>
            </a:extLst>
          </p:cNvPr>
          <p:cNvPicPr>
            <a:picLocks noChangeAspect="1"/>
          </p:cNvPicPr>
          <p:nvPr/>
        </p:nvPicPr>
        <p:blipFill>
          <a:blip r:embed="rId2"/>
          <a:stretch>
            <a:fillRect/>
          </a:stretch>
        </p:blipFill>
        <p:spPr>
          <a:xfrm>
            <a:off x="5771372" y="0"/>
            <a:ext cx="6420628" cy="6858000"/>
          </a:xfrm>
          <a:prstGeom prst="rect">
            <a:avLst/>
          </a:prstGeom>
        </p:spPr>
      </p:pic>
    </p:spTree>
    <p:extLst>
      <p:ext uri="{BB962C8B-B14F-4D97-AF65-F5344CB8AC3E}">
        <p14:creationId xmlns:p14="http://schemas.microsoft.com/office/powerpoint/2010/main" val="228287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3" name="Content Placeholder 2"/>
          <p:cNvSpPr>
            <a:spLocks noGrp="1"/>
          </p:cNvSpPr>
          <p:nvPr>
            <p:ph idx="1"/>
          </p:nvPr>
        </p:nvSpPr>
        <p:spPr/>
        <p:txBody>
          <a:bodyPr>
            <a:normAutofit/>
          </a:bodyPr>
          <a:lstStyle/>
          <a:p>
            <a:r>
              <a:rPr lang="en-US" sz="2800" dirty="0"/>
              <a:t>Five years after the new manufacturing plants open in the winning counties, total factor productivity (TFP) is 12 percent higher in winning counties (relative to before, relative to losing counties).</a:t>
            </a:r>
          </a:p>
          <a:p>
            <a:r>
              <a:rPr lang="en-US" sz="2800" dirty="0"/>
              <a:t>Pretty big effect!</a:t>
            </a:r>
          </a:p>
          <a:p>
            <a:r>
              <a:rPr lang="en-US" sz="2800" dirty="0"/>
              <a:t>Greenstone et al. (2010) also found that the spillover effect was larger for firms that shared similar labor and technology pools with the new plants. This makes sense.</a:t>
            </a:r>
          </a:p>
          <a:p>
            <a:endParaRPr lang="en-US" sz="2800" dirty="0"/>
          </a:p>
        </p:txBody>
      </p:sp>
    </p:spTree>
    <p:extLst>
      <p:ext uri="{BB962C8B-B14F-4D97-AF65-F5344CB8AC3E}">
        <p14:creationId xmlns:p14="http://schemas.microsoft.com/office/powerpoint/2010/main" val="207117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3" name="Content Placeholder 2"/>
          <p:cNvSpPr>
            <a:spLocks noGrp="1"/>
          </p:cNvSpPr>
          <p:nvPr>
            <p:ph idx="1"/>
          </p:nvPr>
        </p:nvSpPr>
        <p:spPr>
          <a:xfrm>
            <a:off x="1097280" y="1845734"/>
            <a:ext cx="4431983" cy="4023360"/>
          </a:xfrm>
        </p:spPr>
        <p:txBody>
          <a:bodyPr/>
          <a:lstStyle/>
          <a:p>
            <a:r>
              <a:rPr lang="en-US" dirty="0"/>
              <a:t>But something else happens. Labor costs increase.</a:t>
            </a:r>
          </a:p>
          <a:p>
            <a:r>
              <a:rPr lang="en-US" dirty="0"/>
              <a:t>This makes sense. A big manufacturing plant moves into the country. Demand for manufacturing works goes up.</a:t>
            </a:r>
          </a:p>
          <a:p>
            <a:r>
              <a:rPr lang="en-US" dirty="0"/>
              <a:t>Labor demand curve shifts to the right.</a:t>
            </a:r>
          </a:p>
          <a:p>
            <a:r>
              <a:rPr lang="en-US" dirty="0"/>
              <a:t>The wage increase should be higher in the short term than in the long term.</a:t>
            </a:r>
          </a:p>
          <a:p>
            <a:r>
              <a:rPr lang="en-US" dirty="0"/>
              <a:t>In the long term, more workers can move to that country (supply shifts right).</a:t>
            </a:r>
          </a:p>
        </p:txBody>
      </p:sp>
      <p:pic>
        <p:nvPicPr>
          <p:cNvPr id="4" name="Picture 3"/>
          <p:cNvPicPr>
            <a:picLocks noChangeAspect="1"/>
          </p:cNvPicPr>
          <p:nvPr/>
        </p:nvPicPr>
        <p:blipFill>
          <a:blip r:embed="rId2"/>
          <a:stretch>
            <a:fillRect/>
          </a:stretch>
        </p:blipFill>
        <p:spPr>
          <a:xfrm>
            <a:off x="6567488" y="1845734"/>
            <a:ext cx="4114800" cy="4038600"/>
          </a:xfrm>
          <a:prstGeom prst="rect">
            <a:avLst/>
          </a:prstGeom>
        </p:spPr>
      </p:pic>
    </p:spTree>
    <p:extLst>
      <p:ext uri="{BB962C8B-B14F-4D97-AF65-F5344CB8AC3E}">
        <p14:creationId xmlns:p14="http://schemas.microsoft.com/office/powerpoint/2010/main" val="75965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a:t>
            </a:r>
          </a:p>
        </p:txBody>
      </p:sp>
      <p:sp>
        <p:nvSpPr>
          <p:cNvPr id="3" name="Content Placeholder 2"/>
          <p:cNvSpPr>
            <a:spLocks noGrp="1"/>
          </p:cNvSpPr>
          <p:nvPr>
            <p:ph idx="1"/>
          </p:nvPr>
        </p:nvSpPr>
        <p:spPr/>
        <p:txBody>
          <a:bodyPr>
            <a:normAutofit/>
          </a:bodyPr>
          <a:lstStyle/>
          <a:p>
            <a:r>
              <a:rPr lang="en-US" sz="2800" dirty="0"/>
              <a:t>Total Factor Productivity for existing firms increases by 12 percent over five years.</a:t>
            </a:r>
          </a:p>
          <a:p>
            <a:r>
              <a:rPr lang="en-US" sz="2800" dirty="0"/>
              <a:t>But labor costs also increase.</a:t>
            </a:r>
          </a:p>
          <a:p>
            <a:r>
              <a:rPr lang="en-US" sz="2800" dirty="0"/>
              <a:t>So part of the profit increase that would come from the TFP increase is eaten by labor costs.</a:t>
            </a:r>
          </a:p>
        </p:txBody>
      </p:sp>
    </p:spTree>
    <p:extLst>
      <p:ext uri="{BB962C8B-B14F-4D97-AF65-F5344CB8AC3E}">
        <p14:creationId xmlns:p14="http://schemas.microsoft.com/office/powerpoint/2010/main" val="110853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3A0B-1E33-470F-ADDC-AE4F78B7A7A2}"/>
              </a:ext>
            </a:extLst>
          </p:cNvPr>
          <p:cNvSpPr>
            <a:spLocks noGrp="1"/>
          </p:cNvSpPr>
          <p:nvPr>
            <p:ph type="title"/>
          </p:nvPr>
        </p:nvSpPr>
        <p:spPr/>
        <p:txBody>
          <a:bodyPr/>
          <a:lstStyle/>
          <a:p>
            <a:r>
              <a:rPr lang="en-US" dirty="0"/>
              <a:t>Quiz 2 info</a:t>
            </a:r>
          </a:p>
        </p:txBody>
      </p:sp>
      <p:sp>
        <p:nvSpPr>
          <p:cNvPr id="3" name="Content Placeholder 2">
            <a:extLst>
              <a:ext uri="{FF2B5EF4-FFF2-40B4-BE49-F238E27FC236}">
                <a16:creationId xmlns:a16="http://schemas.microsoft.com/office/drawing/2014/main" id="{A052C1D2-945F-4DC9-81B7-E5282282DFEF}"/>
              </a:ext>
            </a:extLst>
          </p:cNvPr>
          <p:cNvSpPr>
            <a:spLocks noGrp="1"/>
          </p:cNvSpPr>
          <p:nvPr>
            <p:ph idx="1"/>
          </p:nvPr>
        </p:nvSpPr>
        <p:spPr/>
        <p:txBody>
          <a:bodyPr/>
          <a:lstStyle/>
          <a:p>
            <a:r>
              <a:rPr lang="en-US" dirty="0"/>
              <a:t>See the modules page for Quiz 2 on Canvas.</a:t>
            </a:r>
          </a:p>
        </p:txBody>
      </p:sp>
    </p:spTree>
    <p:extLst>
      <p:ext uri="{BB962C8B-B14F-4D97-AF65-F5344CB8AC3E}">
        <p14:creationId xmlns:p14="http://schemas.microsoft.com/office/powerpoint/2010/main" val="13212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Greenstone et al. (2010) do?</a:t>
            </a:r>
          </a:p>
        </p:txBody>
      </p:sp>
      <p:sp>
        <p:nvSpPr>
          <p:cNvPr id="3" name="Content Placeholder 2"/>
          <p:cNvSpPr>
            <a:spLocks noGrp="1"/>
          </p:cNvSpPr>
          <p:nvPr>
            <p:ph idx="1"/>
          </p:nvPr>
        </p:nvSpPr>
        <p:spPr/>
        <p:txBody>
          <a:bodyPr>
            <a:normAutofit/>
          </a:bodyPr>
          <a:lstStyle/>
          <a:p>
            <a:r>
              <a:rPr lang="en-US" sz="2400" dirty="0"/>
              <a:t>Greenstone et al. (2010) compare other, existing manufacturing firms the winning county to existing manufacturing firms in the counties that just barely lost out on getting the MDP.</a:t>
            </a:r>
          </a:p>
          <a:p>
            <a:r>
              <a:rPr lang="en-US" sz="2400" dirty="0"/>
              <a:t>Firms in the winning county = “treated” group -&gt; these firms gets the agglomeration spillovers from the large firm that moves in.</a:t>
            </a:r>
          </a:p>
          <a:p>
            <a:r>
              <a:rPr lang="en-US" sz="2400" dirty="0"/>
              <a:t>Firms in the losing counties = “control” group -&gt; these firms do NOT get the spillovers.</a:t>
            </a:r>
          </a:p>
          <a:p>
            <a:r>
              <a:rPr lang="en-US" sz="2400" dirty="0"/>
              <a:t>Similar to a randomized trial (e.g., a study of the effects of a drug).</a:t>
            </a:r>
          </a:p>
        </p:txBody>
      </p:sp>
    </p:spTree>
    <p:extLst>
      <p:ext uri="{BB962C8B-B14F-4D97-AF65-F5344CB8AC3E}">
        <p14:creationId xmlns:p14="http://schemas.microsoft.com/office/powerpoint/2010/main" val="167791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“losers” a good control group?</a:t>
            </a:r>
          </a:p>
        </p:txBody>
      </p:sp>
      <p:sp>
        <p:nvSpPr>
          <p:cNvPr id="3" name="Content Placeholder 2"/>
          <p:cNvSpPr>
            <a:spLocks noGrp="1"/>
          </p:cNvSpPr>
          <p:nvPr>
            <p:ph idx="1"/>
          </p:nvPr>
        </p:nvSpPr>
        <p:spPr/>
        <p:txBody>
          <a:bodyPr>
            <a:normAutofit/>
          </a:bodyPr>
          <a:lstStyle/>
          <a:p>
            <a:r>
              <a:rPr lang="en-US" sz="2400" dirty="0"/>
              <a:t>A fundamental assumption is required to get a proper estimate of the actual (causal) effect of spillovers.</a:t>
            </a:r>
          </a:p>
          <a:p>
            <a:r>
              <a:rPr lang="en-US" sz="2400" dirty="0"/>
              <a:t>The treatment group (firms in winning county) must be as close as identical as possible to the control group (firms in losing counties).</a:t>
            </a:r>
          </a:p>
          <a:p>
            <a:r>
              <a:rPr lang="en-US" sz="2400" dirty="0"/>
              <a:t>Why might this not hold?</a:t>
            </a:r>
          </a:p>
          <a:p>
            <a:r>
              <a:rPr lang="en-US" sz="2400" dirty="0"/>
              <a:t>Winning counties might be better. Firms in winning counties might be more productive, independent of the spillover effect from the new firm.</a:t>
            </a:r>
          </a:p>
          <a:p>
            <a:r>
              <a:rPr lang="en-US" sz="2400" dirty="0"/>
              <a:t>For this reason they use a “difference-in-differences” methodology.</a:t>
            </a:r>
          </a:p>
        </p:txBody>
      </p:sp>
    </p:spTree>
    <p:extLst>
      <p:ext uri="{BB962C8B-B14F-4D97-AF65-F5344CB8AC3E}">
        <p14:creationId xmlns:p14="http://schemas.microsoft.com/office/powerpoint/2010/main" val="132360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Intro to Difference-in-Differences</a:t>
            </a:r>
          </a:p>
        </p:txBody>
      </p:sp>
      <p:sp>
        <p:nvSpPr>
          <p:cNvPr id="3" name="Content Placeholder 2"/>
          <p:cNvSpPr>
            <a:spLocks noGrp="1"/>
          </p:cNvSpPr>
          <p:nvPr>
            <p:ph idx="1"/>
          </p:nvPr>
        </p:nvSpPr>
        <p:spPr/>
        <p:txBody>
          <a:bodyPr>
            <a:normAutofit/>
          </a:bodyPr>
          <a:lstStyle/>
          <a:p>
            <a:r>
              <a:rPr lang="en-US" sz="2400" dirty="0"/>
              <a:t>Also called “Diff-in-Diff” or just DD or DID or DiD.</a:t>
            </a:r>
          </a:p>
          <a:p>
            <a:r>
              <a:rPr lang="en-US" sz="2400" dirty="0"/>
              <a:t>This is a particular model used in regression analysis (more on what that is later).</a:t>
            </a:r>
          </a:p>
          <a:p>
            <a:r>
              <a:rPr lang="en-US" sz="2400" dirty="0"/>
              <a:t>Instead of just comparing the “treated” firms (firms in the winning county) to the “control” firms (firms in the losing counties), they make this comparison over time.</a:t>
            </a:r>
          </a:p>
          <a:p>
            <a:r>
              <a:rPr lang="en-US" sz="2400" dirty="0"/>
              <a:t>Compare the pre-period (the large firm hasn’t moved in yet, no firm is “treated”) to the post-period (the large firm has moved in, only firms in the winning county are “treated”)</a:t>
            </a:r>
          </a:p>
        </p:txBody>
      </p:sp>
    </p:spTree>
    <p:extLst>
      <p:ext uri="{BB962C8B-B14F-4D97-AF65-F5344CB8AC3E}">
        <p14:creationId xmlns:p14="http://schemas.microsoft.com/office/powerpoint/2010/main" val="105275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1400181" y="1845734"/>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6324600" y="1845734"/>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1400181" y="4151737"/>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6324600" y="4164385"/>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700337" y="1127252"/>
            <a:ext cx="3900488" cy="461665"/>
          </a:xfrm>
          <a:prstGeom prst="rect">
            <a:avLst/>
          </a:prstGeom>
          <a:noFill/>
        </p:spPr>
        <p:txBody>
          <a:bodyPr wrap="square" rtlCol="0">
            <a:spAutoFit/>
          </a:bodyPr>
          <a:lstStyle/>
          <a:p>
            <a:r>
              <a:rPr lang="en-US" sz="2400" dirty="0"/>
              <a:t>Pre-Period</a:t>
            </a:r>
          </a:p>
        </p:txBody>
      </p:sp>
      <p:sp>
        <p:nvSpPr>
          <p:cNvPr id="10" name="TextBox 9"/>
          <p:cNvSpPr txBox="1"/>
          <p:nvPr/>
        </p:nvSpPr>
        <p:spPr>
          <a:xfrm>
            <a:off x="7800975" y="1138892"/>
            <a:ext cx="3357563" cy="738664"/>
          </a:xfrm>
          <a:prstGeom prst="rect">
            <a:avLst/>
          </a:prstGeom>
          <a:noFill/>
        </p:spPr>
        <p:txBody>
          <a:bodyPr wrap="square" rtlCol="0">
            <a:spAutoFit/>
          </a:bodyPr>
          <a:lstStyle/>
          <a:p>
            <a:r>
              <a:rPr lang="en-US" sz="2400" dirty="0"/>
              <a:t>Post-Period</a:t>
            </a:r>
          </a:p>
          <a:p>
            <a:endParaRPr lang="en-US" dirty="0"/>
          </a:p>
        </p:txBody>
      </p:sp>
      <p:sp>
        <p:nvSpPr>
          <p:cNvPr id="11" name="TextBox 10"/>
          <p:cNvSpPr txBox="1"/>
          <p:nvPr/>
        </p:nvSpPr>
        <p:spPr>
          <a:xfrm>
            <a:off x="0" y="2185988"/>
            <a:ext cx="1300163" cy="1569660"/>
          </a:xfrm>
          <a:prstGeom prst="rect">
            <a:avLst/>
          </a:prstGeom>
          <a:noFill/>
        </p:spPr>
        <p:txBody>
          <a:bodyPr wrap="square" rtlCol="0">
            <a:spAutoFit/>
          </a:bodyPr>
          <a:lstStyle/>
          <a:p>
            <a:r>
              <a:rPr lang="en-US" sz="2400" dirty="0"/>
              <a:t>Existing Firms in Winning County</a:t>
            </a:r>
          </a:p>
        </p:txBody>
      </p:sp>
      <p:sp>
        <p:nvSpPr>
          <p:cNvPr id="12" name="TextBox 11"/>
          <p:cNvSpPr txBox="1"/>
          <p:nvPr/>
        </p:nvSpPr>
        <p:spPr>
          <a:xfrm>
            <a:off x="114300" y="4600575"/>
            <a:ext cx="1285881" cy="1569660"/>
          </a:xfrm>
          <a:prstGeom prst="rect">
            <a:avLst/>
          </a:prstGeom>
          <a:noFill/>
        </p:spPr>
        <p:txBody>
          <a:bodyPr wrap="square" rtlCol="0">
            <a:spAutoFit/>
          </a:bodyPr>
          <a:lstStyle/>
          <a:p>
            <a:r>
              <a:rPr lang="en-US" sz="2400" dirty="0"/>
              <a:t>Existing Firms in Losing Counties</a:t>
            </a:r>
          </a:p>
        </p:txBody>
      </p:sp>
      <p:sp>
        <p:nvSpPr>
          <p:cNvPr id="13" name="TextBox 12"/>
          <p:cNvSpPr txBox="1"/>
          <p:nvPr/>
        </p:nvSpPr>
        <p:spPr>
          <a:xfrm>
            <a:off x="9948863" y="5539294"/>
            <a:ext cx="700087" cy="523220"/>
          </a:xfrm>
          <a:prstGeom prst="rect">
            <a:avLst/>
          </a:prstGeom>
          <a:noFill/>
        </p:spPr>
        <p:txBody>
          <a:bodyPr wrap="square" rtlCol="0">
            <a:spAutoFit/>
          </a:bodyPr>
          <a:lstStyle/>
          <a:p>
            <a:r>
              <a:rPr lang="en-US" sz="2800" dirty="0"/>
              <a:t>C</a:t>
            </a:r>
          </a:p>
        </p:txBody>
      </p:sp>
      <p:sp>
        <p:nvSpPr>
          <p:cNvPr id="14" name="TextBox 13"/>
          <p:cNvSpPr txBox="1"/>
          <p:nvPr/>
        </p:nvSpPr>
        <p:spPr>
          <a:xfrm>
            <a:off x="4841088" y="3243263"/>
            <a:ext cx="700087" cy="523220"/>
          </a:xfrm>
          <a:prstGeom prst="rect">
            <a:avLst/>
          </a:prstGeom>
          <a:noFill/>
        </p:spPr>
        <p:txBody>
          <a:bodyPr wrap="square" rtlCol="0">
            <a:spAutoFit/>
          </a:bodyPr>
          <a:lstStyle/>
          <a:p>
            <a:r>
              <a:rPr lang="en-US" sz="2800" dirty="0"/>
              <a:t>B</a:t>
            </a:r>
          </a:p>
        </p:txBody>
      </p:sp>
      <p:sp>
        <p:nvSpPr>
          <p:cNvPr id="15" name="TextBox 14"/>
          <p:cNvSpPr txBox="1"/>
          <p:nvPr/>
        </p:nvSpPr>
        <p:spPr>
          <a:xfrm>
            <a:off x="9863139" y="3252465"/>
            <a:ext cx="700087" cy="523220"/>
          </a:xfrm>
          <a:prstGeom prst="rect">
            <a:avLst/>
          </a:prstGeom>
          <a:noFill/>
        </p:spPr>
        <p:txBody>
          <a:bodyPr wrap="square" rtlCol="0">
            <a:spAutoFit/>
          </a:bodyPr>
          <a:lstStyle/>
          <a:p>
            <a:r>
              <a:rPr lang="en-US" sz="2800"/>
              <a:t>A</a:t>
            </a:r>
          </a:p>
        </p:txBody>
      </p:sp>
      <p:sp>
        <p:nvSpPr>
          <p:cNvPr id="17" name="TextBox 16"/>
          <p:cNvSpPr txBox="1"/>
          <p:nvPr/>
        </p:nvSpPr>
        <p:spPr>
          <a:xfrm>
            <a:off x="4955387" y="5514504"/>
            <a:ext cx="700087" cy="523220"/>
          </a:xfrm>
          <a:prstGeom prst="rect">
            <a:avLst/>
          </a:prstGeom>
          <a:noFill/>
        </p:spPr>
        <p:txBody>
          <a:bodyPr wrap="square" rtlCol="0">
            <a:spAutoFit/>
          </a:bodyPr>
          <a:lstStyle/>
          <a:p>
            <a:r>
              <a:rPr lang="en-US" sz="2800" dirty="0"/>
              <a:t>D</a:t>
            </a:r>
          </a:p>
        </p:txBody>
      </p:sp>
      <p:sp>
        <p:nvSpPr>
          <p:cNvPr id="18" name="TextBox 17"/>
          <p:cNvSpPr txBox="1"/>
          <p:nvPr/>
        </p:nvSpPr>
        <p:spPr>
          <a:xfrm>
            <a:off x="7658100" y="414338"/>
            <a:ext cx="2743200" cy="369332"/>
          </a:xfrm>
          <a:prstGeom prst="rect">
            <a:avLst/>
          </a:prstGeom>
          <a:noFill/>
        </p:spPr>
        <p:txBody>
          <a:bodyPr wrap="square" rtlCol="0">
            <a:spAutoFit/>
          </a:bodyPr>
          <a:lstStyle/>
          <a:p>
            <a:r>
              <a:rPr lang="en-US" dirty="0"/>
              <a:t>After MDP Enters</a:t>
            </a:r>
          </a:p>
        </p:txBody>
      </p:sp>
      <p:sp>
        <p:nvSpPr>
          <p:cNvPr id="19" name="TextBox 18"/>
          <p:cNvSpPr txBox="1"/>
          <p:nvPr/>
        </p:nvSpPr>
        <p:spPr>
          <a:xfrm>
            <a:off x="2571749" y="414338"/>
            <a:ext cx="2543175" cy="369332"/>
          </a:xfrm>
          <a:prstGeom prst="rect">
            <a:avLst/>
          </a:prstGeom>
          <a:noFill/>
        </p:spPr>
        <p:txBody>
          <a:bodyPr wrap="square" rtlCol="0">
            <a:spAutoFit/>
          </a:bodyPr>
          <a:lstStyle/>
          <a:p>
            <a:r>
              <a:rPr lang="en-US" dirty="0"/>
              <a:t>Before MDP Enters</a:t>
            </a:r>
          </a:p>
        </p:txBody>
      </p:sp>
      <p:sp>
        <p:nvSpPr>
          <p:cNvPr id="20" name="TextBox 19"/>
          <p:cNvSpPr txBox="1"/>
          <p:nvPr/>
        </p:nvSpPr>
        <p:spPr>
          <a:xfrm>
            <a:off x="7800975" y="2662391"/>
            <a:ext cx="2062164" cy="461665"/>
          </a:xfrm>
          <a:prstGeom prst="rect">
            <a:avLst/>
          </a:prstGeom>
          <a:noFill/>
        </p:spPr>
        <p:txBody>
          <a:bodyPr wrap="square" rtlCol="0">
            <a:spAutoFit/>
          </a:bodyPr>
          <a:lstStyle/>
          <a:p>
            <a:r>
              <a:rPr lang="en-US" sz="2400" dirty="0"/>
              <a:t>Treated</a:t>
            </a:r>
          </a:p>
        </p:txBody>
      </p:sp>
      <p:sp>
        <p:nvSpPr>
          <p:cNvPr id="21" name="TextBox 20"/>
          <p:cNvSpPr txBox="1"/>
          <p:nvPr/>
        </p:nvSpPr>
        <p:spPr>
          <a:xfrm>
            <a:off x="2700338" y="2667000"/>
            <a:ext cx="1400175" cy="461665"/>
          </a:xfrm>
          <a:prstGeom prst="rect">
            <a:avLst/>
          </a:prstGeom>
          <a:noFill/>
        </p:spPr>
        <p:txBody>
          <a:bodyPr wrap="square" rtlCol="0">
            <a:spAutoFit/>
          </a:bodyPr>
          <a:lstStyle/>
          <a:p>
            <a:r>
              <a:rPr lang="en-US" sz="2400" dirty="0"/>
              <a:t>Control</a:t>
            </a:r>
          </a:p>
        </p:txBody>
      </p:sp>
      <p:sp>
        <p:nvSpPr>
          <p:cNvPr id="22" name="TextBox 21"/>
          <p:cNvSpPr txBox="1"/>
          <p:nvPr/>
        </p:nvSpPr>
        <p:spPr>
          <a:xfrm>
            <a:off x="2700338" y="4911956"/>
            <a:ext cx="1400175" cy="461665"/>
          </a:xfrm>
          <a:prstGeom prst="rect">
            <a:avLst/>
          </a:prstGeom>
          <a:noFill/>
        </p:spPr>
        <p:txBody>
          <a:bodyPr wrap="square" rtlCol="0">
            <a:spAutoFit/>
          </a:bodyPr>
          <a:lstStyle/>
          <a:p>
            <a:r>
              <a:rPr lang="en-US" sz="2400"/>
              <a:t>Control</a:t>
            </a:r>
            <a:endParaRPr lang="en-US" sz="2400" dirty="0"/>
          </a:p>
        </p:txBody>
      </p:sp>
      <p:sp>
        <p:nvSpPr>
          <p:cNvPr id="23" name="TextBox 22"/>
          <p:cNvSpPr txBox="1"/>
          <p:nvPr/>
        </p:nvSpPr>
        <p:spPr>
          <a:xfrm>
            <a:off x="7767637" y="4969906"/>
            <a:ext cx="1457325" cy="461665"/>
          </a:xfrm>
          <a:prstGeom prst="rect">
            <a:avLst/>
          </a:prstGeom>
          <a:noFill/>
        </p:spPr>
        <p:txBody>
          <a:bodyPr wrap="square" rtlCol="0">
            <a:spAutoFit/>
          </a:bodyPr>
          <a:lstStyle/>
          <a:p>
            <a:r>
              <a:rPr lang="en-US" sz="2400"/>
              <a:t>Control</a:t>
            </a:r>
            <a:endParaRPr lang="en-US" sz="2400" dirty="0"/>
          </a:p>
        </p:txBody>
      </p:sp>
    </p:spTree>
    <p:extLst>
      <p:ext uri="{BB962C8B-B14F-4D97-AF65-F5344CB8AC3E}">
        <p14:creationId xmlns:p14="http://schemas.microsoft.com/office/powerpoint/2010/main" val="11865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Difference-Difference Estimate</a:t>
            </a:r>
          </a:p>
        </p:txBody>
      </p:sp>
      <p:sp>
        <p:nvSpPr>
          <p:cNvPr id="3" name="Content Placeholder 2"/>
          <p:cNvSpPr>
            <a:spLocks noGrp="1"/>
          </p:cNvSpPr>
          <p:nvPr>
            <p:ph idx="1"/>
          </p:nvPr>
        </p:nvSpPr>
        <p:spPr/>
        <p:txBody>
          <a:bodyPr>
            <a:normAutofit/>
          </a:bodyPr>
          <a:lstStyle/>
          <a:p>
            <a:r>
              <a:rPr lang="en-US" sz="2800" dirty="0"/>
              <a:t>The difference-in-differences estimate of the causal effect is:</a:t>
            </a:r>
          </a:p>
          <a:p>
            <a:r>
              <a:rPr lang="en-US" sz="2800" dirty="0"/>
              <a:t>(A – B) – (C – D)</a:t>
            </a:r>
          </a:p>
          <a:p>
            <a:r>
              <a:rPr lang="en-US" sz="2800" dirty="0"/>
              <a:t>That is, the before vs after in winning counties (A – B) compared to the before vs after in losing counties (C – D).</a:t>
            </a:r>
          </a:p>
          <a:p>
            <a:r>
              <a:rPr lang="en-US" sz="2800" dirty="0"/>
              <a:t>GHM do a more complicated calculation than this, but the intuitive idea behind their approach can be described this way, as a before vs. after for treatment group vs. a before vs. after for control group.</a:t>
            </a:r>
            <a:endParaRPr lang="en-US" dirty="0"/>
          </a:p>
        </p:txBody>
      </p:sp>
    </p:spTree>
    <p:extLst>
      <p:ext uri="{BB962C8B-B14F-4D97-AF65-F5344CB8AC3E}">
        <p14:creationId xmlns:p14="http://schemas.microsoft.com/office/powerpoint/2010/main" val="29950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AF31-A415-403F-8B86-AF1C7C57FF81}"/>
              </a:ext>
            </a:extLst>
          </p:cNvPr>
          <p:cNvSpPr>
            <a:spLocks noGrp="1"/>
          </p:cNvSpPr>
          <p:nvPr>
            <p:ph type="title"/>
          </p:nvPr>
        </p:nvSpPr>
        <p:spPr/>
        <p:txBody>
          <a:bodyPr/>
          <a:lstStyle/>
          <a:p>
            <a:r>
              <a:rPr lang="en-US" dirty="0"/>
              <a:t>Does GHM’s parallel trends assumption make sense?</a:t>
            </a:r>
          </a:p>
        </p:txBody>
      </p:sp>
      <p:sp>
        <p:nvSpPr>
          <p:cNvPr id="3" name="Content Placeholder 2">
            <a:extLst>
              <a:ext uri="{FF2B5EF4-FFF2-40B4-BE49-F238E27FC236}">
                <a16:creationId xmlns:a16="http://schemas.microsoft.com/office/drawing/2014/main" id="{E8F2EBA5-B92B-4199-93BA-8E2FCA121AA8}"/>
              </a:ext>
            </a:extLst>
          </p:cNvPr>
          <p:cNvSpPr>
            <a:spLocks noGrp="1"/>
          </p:cNvSpPr>
          <p:nvPr>
            <p:ph idx="1"/>
          </p:nvPr>
        </p:nvSpPr>
        <p:spPr/>
        <p:txBody>
          <a:bodyPr/>
          <a:lstStyle/>
          <a:p>
            <a:r>
              <a:rPr lang="en-US" sz="2400" dirty="0"/>
              <a:t>This assumption must be true for the DiD to provide an unbiased estimate of the causal effect.</a:t>
            </a:r>
          </a:p>
          <a:p>
            <a:r>
              <a:rPr lang="en-US" sz="2400" b="1" dirty="0"/>
              <a:t>Parallel trends assumption </a:t>
            </a:r>
            <a:r>
              <a:rPr lang="en-US" sz="2400" dirty="0"/>
              <a:t>= The assumption that, had treatment not occurred (the MDP actually didn’t move in), then the treatment group and control group would have had the same changes in productivity over time (i.e. parallel changes).</a:t>
            </a:r>
          </a:p>
          <a:p>
            <a:r>
              <a:rPr lang="en-US" dirty="0"/>
              <a:t>So, do the control counties (“barely lost”) serve as a good control group? Does the general productivity trend for the existing firms in the “barely lost” counties match the existing general trend in the “winning” counties?</a:t>
            </a:r>
          </a:p>
        </p:txBody>
      </p:sp>
    </p:spTree>
    <p:extLst>
      <p:ext uri="{BB962C8B-B14F-4D97-AF65-F5344CB8AC3E}">
        <p14:creationId xmlns:p14="http://schemas.microsoft.com/office/powerpoint/2010/main" val="2412543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C88-003B-4A07-AE95-B711BE68F3A4}"/>
              </a:ext>
            </a:extLst>
          </p:cNvPr>
          <p:cNvSpPr>
            <a:spLocks noGrp="1"/>
          </p:cNvSpPr>
          <p:nvPr>
            <p:ph type="title"/>
          </p:nvPr>
        </p:nvSpPr>
        <p:spPr/>
        <p:txBody>
          <a:bodyPr/>
          <a:lstStyle/>
          <a:p>
            <a:r>
              <a:rPr lang="en-US" dirty="0"/>
              <a:t>Violations of Parallel Paths</a:t>
            </a:r>
          </a:p>
        </p:txBody>
      </p:sp>
      <p:sp>
        <p:nvSpPr>
          <p:cNvPr id="3" name="Content Placeholder 2">
            <a:extLst>
              <a:ext uri="{FF2B5EF4-FFF2-40B4-BE49-F238E27FC236}">
                <a16:creationId xmlns:a16="http://schemas.microsoft.com/office/drawing/2014/main" id="{48B5AA3A-2E24-4E06-A066-242BBF152FDF}"/>
              </a:ext>
            </a:extLst>
          </p:cNvPr>
          <p:cNvSpPr>
            <a:spLocks noGrp="1"/>
          </p:cNvSpPr>
          <p:nvPr>
            <p:ph idx="1"/>
          </p:nvPr>
        </p:nvSpPr>
        <p:spPr>
          <a:xfrm>
            <a:off x="838200" y="1319598"/>
            <a:ext cx="10515600" cy="4351338"/>
          </a:xfrm>
        </p:spPr>
        <p:txBody>
          <a:bodyPr/>
          <a:lstStyle/>
          <a:p>
            <a:r>
              <a:rPr lang="en-US" dirty="0"/>
              <a:t>The parallel paths assumption can be violated (i.e. is it not realistic) under many circumstances:</a:t>
            </a:r>
          </a:p>
          <a:p>
            <a:pPr marL="457200" indent="-457200">
              <a:buFont typeface="+mj-lt"/>
              <a:buAutoNum type="arabicPeriod"/>
            </a:pPr>
            <a:r>
              <a:rPr lang="en-US" dirty="0"/>
              <a:t>The control group doesn’t provide a good estimate of the counterfactual. For example, maybe the treatment and control groups had different productivity trends leading up to the MDP moving in. In this case, we would expect those different existing trends to continue, so the change over time for the control group is not a realistic estimate of the counterfactual.</a:t>
            </a:r>
          </a:p>
          <a:p>
            <a:pPr marL="457200" indent="-457200">
              <a:buFont typeface="+mj-lt"/>
              <a:buAutoNum type="arabicPeriod"/>
            </a:pPr>
            <a:r>
              <a:rPr lang="en-US" dirty="0"/>
              <a:t>Something happens over time that is not controlled for that affects either the treatment of control group or affects one differently than the other</a:t>
            </a:r>
            <a:r>
              <a:rPr lang="en-US" sz="2000" dirty="0"/>
              <a:t>.</a:t>
            </a:r>
          </a:p>
        </p:txBody>
      </p:sp>
    </p:spTree>
    <p:extLst>
      <p:ext uri="{BB962C8B-B14F-4D97-AF65-F5344CB8AC3E}">
        <p14:creationId xmlns:p14="http://schemas.microsoft.com/office/powerpoint/2010/main" val="74220914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2085</Words>
  <Application>Microsoft Office PowerPoint</Application>
  <PresentationFormat>Widescreen</PresentationFormat>
  <Paragraphs>141</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Office Theme</vt:lpstr>
      <vt:lpstr>PowerPoint Presentation</vt:lpstr>
      <vt:lpstr>Plan for today</vt:lpstr>
      <vt:lpstr>What do Greenstone et al. (2010) do?</vt:lpstr>
      <vt:lpstr>Are the “losers” a good control group?</vt:lpstr>
      <vt:lpstr>A Brief Intro to Difference-in-Differences</vt:lpstr>
      <vt:lpstr>PowerPoint Presentation</vt:lpstr>
      <vt:lpstr>The Difference-Difference Estimate</vt:lpstr>
      <vt:lpstr>Does GHM’s parallel trends assumption make sense?</vt:lpstr>
      <vt:lpstr>Violations of Parallel Paths</vt:lpstr>
      <vt:lpstr>Does GHM’s parallel trends assumption make sense?</vt:lpstr>
      <vt:lpstr>Investigating Parallel Trends</vt:lpstr>
      <vt:lpstr>Looking at pre-trends</vt:lpstr>
      <vt:lpstr>Ok, so what exactly do they do?</vt:lpstr>
      <vt:lpstr>Total Factor Productivity and Production Functions</vt:lpstr>
      <vt:lpstr>Total Factor Productivity and Production Functions</vt:lpstr>
      <vt:lpstr>Summary statistics</vt:lpstr>
      <vt:lpstr>Summary Statistics for MDPs</vt:lpstr>
      <vt:lpstr>Summary statistics</vt:lpstr>
      <vt:lpstr>Results discussion</vt:lpstr>
      <vt:lpstr>Results discussion</vt:lpstr>
      <vt:lpstr>Same thing but in a picture</vt:lpstr>
      <vt:lpstr>PowerPoint Presentation</vt:lpstr>
      <vt:lpstr>PowerPoint Presentation</vt:lpstr>
      <vt:lpstr>PowerPoint Presentation</vt:lpstr>
      <vt:lpstr>Results Summary</vt:lpstr>
      <vt:lpstr>Results Summary</vt:lpstr>
      <vt:lpstr>Results Summary</vt:lpstr>
      <vt:lpstr>Quiz 2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118</cp:revision>
  <cp:lastPrinted>2017-03-15T17:14:36Z</cp:lastPrinted>
  <dcterms:created xsi:type="dcterms:W3CDTF">2017-02-22T17:33:23Z</dcterms:created>
  <dcterms:modified xsi:type="dcterms:W3CDTF">2020-09-21T18:59:25Z</dcterms:modified>
</cp:coreProperties>
</file>