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5"/>
  </p:notesMasterIdLst>
  <p:sldIdLst>
    <p:sldId id="259" r:id="rId2"/>
    <p:sldId id="273" r:id="rId3"/>
    <p:sldId id="274" r:id="rId4"/>
    <p:sldId id="282" r:id="rId5"/>
    <p:sldId id="283" r:id="rId6"/>
    <p:sldId id="275" r:id="rId7"/>
    <p:sldId id="284" r:id="rId8"/>
    <p:sldId id="285" r:id="rId9"/>
    <p:sldId id="286" r:id="rId10"/>
    <p:sldId id="287" r:id="rId11"/>
    <p:sldId id="288" r:id="rId12"/>
    <p:sldId id="289" r:id="rId13"/>
    <p:sldId id="290" r:id="rId14"/>
    <p:sldId id="293" r:id="rId15"/>
    <p:sldId id="291" r:id="rId16"/>
    <p:sldId id="292" r:id="rId17"/>
    <p:sldId id="294" r:id="rId18"/>
    <p:sldId id="277" r:id="rId19"/>
    <p:sldId id="295" r:id="rId20"/>
    <p:sldId id="296" r:id="rId21"/>
    <p:sldId id="297" r:id="rId22"/>
    <p:sldId id="298" r:id="rId23"/>
    <p:sldId id="299" r:id="rId24"/>
    <p:sldId id="300" r:id="rId25"/>
    <p:sldId id="301" r:id="rId26"/>
    <p:sldId id="302" r:id="rId27"/>
    <p:sldId id="303" r:id="rId28"/>
    <p:sldId id="304" r:id="rId29"/>
    <p:sldId id="279" r:id="rId30"/>
    <p:sldId id="280" r:id="rId31"/>
    <p:sldId id="281" r:id="rId32"/>
    <p:sldId id="305" r:id="rId33"/>
    <p:sldId id="306" r:id="rId3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C5E8"/>
    <a:srgbClr val="265B4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06"/>
    <p:restoredTop sz="94541"/>
  </p:normalViewPr>
  <p:slideViewPr>
    <p:cSldViewPr snapToGrid="0" snapToObjects="1">
      <p:cViewPr varScale="1">
        <p:scale>
          <a:sx n="103" d="100"/>
          <a:sy n="103" d="100"/>
        </p:scale>
        <p:origin x="1200" y="10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23FC1D-AE2A-4DA6-AEC8-E22427022F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1EE87C8-3526-4EE4-AE34-A2D6F849A07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29CB9F5-B6D3-4216-A316-335E1ADC0AF3}" type="datetimeFigureOut">
              <a:rPr lang="en-US"/>
              <a:pPr>
                <a:defRPr/>
              </a:pPr>
              <a:t>9/17/2020</a:t>
            </a:fld>
            <a:endParaRPr lang="en-US"/>
          </a:p>
        </p:txBody>
      </p:sp>
      <p:sp>
        <p:nvSpPr>
          <p:cNvPr id="4" name="Slide Image Placeholder 3">
            <a:extLst>
              <a:ext uri="{FF2B5EF4-FFF2-40B4-BE49-F238E27FC236}">
                <a16:creationId xmlns:a16="http://schemas.microsoft.com/office/drawing/2014/main" id="{C2A5D397-A574-42BE-89C0-9DC408F072C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4957E37-FDA1-41F3-B68B-FB264BAD6B9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3594FCE-7B4C-4B30-9951-A132CC0CD47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540373D-A4E0-41E4-900D-2A060BC9C70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1C72C25-6CF6-42DF-BC13-F47F3104C49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4A7C2BDA-05EB-4086-90C8-35663745D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8" name="Notes Placeholder 2">
            <a:extLst>
              <a:ext uri="{FF2B5EF4-FFF2-40B4-BE49-F238E27FC236}">
                <a16:creationId xmlns:a16="http://schemas.microsoft.com/office/drawing/2014/main" id="{4F71A892-ABB7-4B37-A7CF-DC159238D0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9B8A58BB-E4EA-434D-B2C6-5A94935B421C}"/>
              </a:ext>
            </a:extLst>
          </p:cNvPr>
          <p:cNvSpPr>
            <a:spLocks noGrp="1"/>
          </p:cNvSpPr>
          <p:nvPr>
            <p:ph type="sldNum" sz="quarter" idx="5"/>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2AB329A-E07B-4C6D-95D1-D1A1367FCF97}"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C9421D5-0CD2-46C2-AA1E-A5094EC96E14}"/>
              </a:ext>
            </a:extLst>
          </p:cNvPr>
          <p:cNvSpPr txBox="1">
            <a:spLocks/>
          </p:cNvSpPr>
          <p:nvPr userDrawn="1"/>
        </p:nvSpPr>
        <p:spPr>
          <a:xfrm>
            <a:off x="2898775" y="6356350"/>
            <a:ext cx="6784975" cy="365125"/>
          </a:xfrm>
          <a:prstGeom prst="rect">
            <a:avLst/>
          </a:prstGeom>
        </p:spPr>
        <p:txBody>
          <a:bodyPr anchor="ctr"/>
          <a:lstStyle>
            <a:defPPr>
              <a:defRPr lang="en-US"/>
            </a:defPPr>
            <a:lvl1pPr algn="l" rtl="0" eaLnBrk="1" fontAlgn="auto" hangingPunct="1">
              <a:spcBef>
                <a:spcPts val="0"/>
              </a:spcBef>
              <a:spcAft>
                <a:spcPts val="0"/>
              </a:spcAft>
              <a:defRPr sz="1000" kern="1200" baseline="0" dirty="0" smtClean="0">
                <a:solidFill>
                  <a:schemeClr val="bg1"/>
                </a:solidFill>
                <a:latin typeface="Century Gothic"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pPr>
              <a:defRPr/>
            </a:pPr>
            <a:endParaRPr lang="en-US"/>
          </a:p>
        </p:txBody>
      </p:sp>
      <p:pic>
        <p:nvPicPr>
          <p:cNvPr id="5" name="Picture 7">
            <a:extLst>
              <a:ext uri="{FF2B5EF4-FFF2-40B4-BE49-F238E27FC236}">
                <a16:creationId xmlns:a16="http://schemas.microsoft.com/office/drawing/2014/main" id="{866492F4-2F34-46B8-AD5A-32DD52D761C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95425" y="6218238"/>
            <a:ext cx="129698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normAutofit/>
          </a:bodyPr>
          <a:lstStyle>
            <a:lvl1pPr algn="ctr">
              <a:defRPr sz="3800" cap="all" baseline="0">
                <a:solidFill>
                  <a:srgbClr val="265B4D"/>
                </a:solidFill>
                <a:latin typeface="Century Gothic"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baseline="0">
                <a:solidFill>
                  <a:srgbClr val="6FC5E8"/>
                </a:solidFill>
                <a:latin typeface="Century Gothic"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5C30A4D-2BCF-4965-B5A1-1347DA88EDC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5BF983EB-4FEF-4FD3-8312-338263508145}" type="slidenum">
              <a:rPr lang="en-US" altLang="en-US"/>
              <a:pPr/>
              <a:t>‹#›</a:t>
            </a:fld>
            <a:endParaRPr lang="en-US" altLang="en-US"/>
          </a:p>
        </p:txBody>
      </p:sp>
    </p:spTree>
    <p:extLst>
      <p:ext uri="{BB962C8B-B14F-4D97-AF65-F5344CB8AC3E}">
        <p14:creationId xmlns:p14="http://schemas.microsoft.com/office/powerpoint/2010/main" val="51630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D007EB7F-315C-45B5-A39C-4E08DB72756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cap="all" baseline="0">
                <a:solidFill>
                  <a:srgbClr val="265B4D"/>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8D61162-2A02-44B9-85EF-AD8AF4AC267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48FC3ACB-5206-4229-B9CB-463D0A261FEC}" type="slidenum">
              <a:rPr lang="en-US" altLang="en-US"/>
              <a:pPr/>
              <a:t>‹#›</a:t>
            </a:fld>
            <a:endParaRPr lang="en-US" altLang="en-US"/>
          </a:p>
        </p:txBody>
      </p:sp>
      <p:sp>
        <p:nvSpPr>
          <p:cNvPr id="6" name="Footer Placeholder 4">
            <a:extLst>
              <a:ext uri="{FF2B5EF4-FFF2-40B4-BE49-F238E27FC236}">
                <a16:creationId xmlns:a16="http://schemas.microsoft.com/office/drawing/2014/main" id="{A6CBBABC-5E27-41B6-B04D-251AC984F8D5}"/>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32846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BB783A45-C512-4C29-BFD1-8FC0D40010C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1122363"/>
            <a:ext cx="10515600" cy="2852737"/>
          </a:xfrm>
        </p:spPr>
        <p:txBody>
          <a:bodyPr anchor="b">
            <a:normAutofit/>
          </a:bodyPr>
          <a:lstStyle>
            <a:lvl1pPr>
              <a:defRPr sz="4800" cap="all" baseline="0">
                <a:solidFill>
                  <a:srgbClr val="265B4D"/>
                </a:solidFill>
              </a:defRPr>
            </a:lvl1pPr>
          </a:lstStyle>
          <a:p>
            <a:r>
              <a:rPr lang="en-US" dirty="0"/>
              <a:t>Click to edit Master title style</a:t>
            </a:r>
          </a:p>
        </p:txBody>
      </p:sp>
      <p:sp>
        <p:nvSpPr>
          <p:cNvPr id="3" name="Text Placeholder 2"/>
          <p:cNvSpPr>
            <a:spLocks noGrp="1"/>
          </p:cNvSpPr>
          <p:nvPr>
            <p:ph type="body" idx="1"/>
          </p:nvPr>
        </p:nvSpPr>
        <p:spPr>
          <a:xfrm>
            <a:off x="838200" y="4078374"/>
            <a:ext cx="10515600" cy="1500187"/>
          </a:xfrm>
        </p:spPr>
        <p:txBody>
          <a:bodyPr/>
          <a:lstStyle>
            <a:lvl1pPr marL="0" indent="0">
              <a:buNone/>
              <a:defRPr sz="2400" baseline="0">
                <a:solidFill>
                  <a:srgbClr val="6FC5E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Slide Number Placeholder 5">
            <a:extLst>
              <a:ext uri="{FF2B5EF4-FFF2-40B4-BE49-F238E27FC236}">
                <a16:creationId xmlns:a16="http://schemas.microsoft.com/office/drawing/2014/main" id="{3DBE6A57-E627-4E6F-A0F3-31FD2E04E6AE}"/>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AF5B5F06-3FFC-48AC-9E03-80DADDCA93CD}" type="slidenum">
              <a:rPr lang="en-US" altLang="en-US"/>
              <a:pPr/>
              <a:t>‹#›</a:t>
            </a:fld>
            <a:endParaRPr lang="en-US" altLang="en-US"/>
          </a:p>
        </p:txBody>
      </p:sp>
      <p:sp>
        <p:nvSpPr>
          <p:cNvPr id="6" name="Footer Placeholder 4">
            <a:extLst>
              <a:ext uri="{FF2B5EF4-FFF2-40B4-BE49-F238E27FC236}">
                <a16:creationId xmlns:a16="http://schemas.microsoft.com/office/drawing/2014/main" id="{15699AF4-07A8-45B4-9AE2-E42747F64C79}"/>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379143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1D4408-09CB-4464-8A26-359F4C670EE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81D47879-D1C2-4BA9-AB77-F152DA4F3B2B}"/>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F3132BFF-1722-4E75-8547-F42DB6CB2D39}" type="slidenum">
              <a:rPr lang="en-US" altLang="en-US"/>
              <a:pPr/>
              <a:t>‹#›</a:t>
            </a:fld>
            <a:endParaRPr lang="en-US" altLang="en-US"/>
          </a:p>
        </p:txBody>
      </p:sp>
      <p:sp>
        <p:nvSpPr>
          <p:cNvPr id="9" name="Footer Placeholder 4">
            <a:extLst>
              <a:ext uri="{FF2B5EF4-FFF2-40B4-BE49-F238E27FC236}">
                <a16:creationId xmlns:a16="http://schemas.microsoft.com/office/drawing/2014/main" id="{3AF4CC5D-5008-4688-8A15-7F06F9FC0016}"/>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6206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3337E1A5-6895-4B31-ABCF-CA2CE9FDD73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a:extLst>
              <a:ext uri="{FF2B5EF4-FFF2-40B4-BE49-F238E27FC236}">
                <a16:creationId xmlns:a16="http://schemas.microsoft.com/office/drawing/2014/main" id="{D9F1CF4E-0C6A-45E8-9422-3E30104FF351}"/>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9618154C-5DEF-4D19-AF7E-C20003AD2D02}" type="slidenum">
              <a:rPr lang="en-US" altLang="en-US"/>
              <a:pPr/>
              <a:t>‹#›</a:t>
            </a:fld>
            <a:endParaRPr lang="en-US" altLang="en-US"/>
          </a:p>
        </p:txBody>
      </p:sp>
      <p:sp>
        <p:nvSpPr>
          <p:cNvPr id="4" name="Footer Placeholder 4">
            <a:extLst>
              <a:ext uri="{FF2B5EF4-FFF2-40B4-BE49-F238E27FC236}">
                <a16:creationId xmlns:a16="http://schemas.microsoft.com/office/drawing/2014/main" id="{BACE1114-FDF2-40DF-B9DC-021D58F698FF}"/>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4049062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19DD9FA-62EE-42A8-83BE-ADF83F42F1C7}"/>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0121D2E-3ADD-4E2B-9C13-823E93B37FA1}"/>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5C1480DF-B94F-44C9-BBCC-C02FCB9B3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000" baseline="0">
                <a:solidFill>
                  <a:schemeClr val="tx1">
                    <a:tint val="75000"/>
                  </a:schemeClr>
                </a:solidFill>
                <a:latin typeface="Century Gothic" charset="0"/>
              </a:defRPr>
            </a:lvl1pPr>
          </a:lstStyle>
          <a:p>
            <a:pPr>
              <a:defRPr/>
            </a:pPr>
            <a:endParaRPr lang="en-US"/>
          </a:p>
        </p:txBody>
      </p:sp>
      <p:sp>
        <p:nvSpPr>
          <p:cNvPr id="6" name="Slide Number Placeholder 5">
            <a:extLst>
              <a:ext uri="{FF2B5EF4-FFF2-40B4-BE49-F238E27FC236}">
                <a16:creationId xmlns:a16="http://schemas.microsoft.com/office/drawing/2014/main" id="{8F91FE7F-C369-4D71-B817-781FFD5826DB}"/>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Century Gothic" panose="020B0502020202020204" pitchFamily="34" charset="0"/>
              </a:defRPr>
            </a:lvl1pPr>
          </a:lstStyle>
          <a:p>
            <a:fld id="{5EA832DF-0950-436A-9A4A-ADE30BF4B9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Lst>
  <p:hf sldNum="0" hdr="0" ftr="0" dt="0"/>
  <p:txStyles>
    <p:title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2"/>
          </a:solidFill>
          <a:latin typeface="Century Gothic"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2"/>
          </a:solidFill>
          <a:latin typeface="Century Gothic"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Century Gothic"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10CA22-2D61-4784-B5AD-3B5DF460E4B8}"/>
              </a:ext>
            </a:extLst>
          </p:cNvPr>
          <p:cNvSpPr txBox="1">
            <a:spLocks/>
          </p:cNvSpPr>
          <p:nvPr/>
        </p:nvSpPr>
        <p:spPr>
          <a:xfrm>
            <a:off x="1164545" y="1768475"/>
            <a:ext cx="9144000" cy="2589213"/>
          </a:xfrm>
          <a:prstGeom prst="rect">
            <a:avLst/>
          </a:prstGeom>
        </p:spPr>
        <p:txBody>
          <a:bodyPr/>
          <a:lst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a:lstStyle>
          <a:p>
            <a:pPr eaLnBrk="1" fontAlgn="auto" hangingPunct="1">
              <a:spcAft>
                <a:spcPts val="0"/>
              </a:spcAft>
              <a:defRPr/>
            </a:pPr>
            <a:r>
              <a:rPr lang="en-US" sz="4000" b="1" cap="all" dirty="0">
                <a:solidFill>
                  <a:schemeClr val="bg1"/>
                </a:solidFill>
                <a:ea typeface="Century Gothic" charset="0"/>
                <a:cs typeface="Century Gothic" charset="0"/>
              </a:rPr>
              <a:t>Urban Economics</a:t>
            </a:r>
          </a:p>
          <a:p>
            <a:pPr eaLnBrk="1" fontAlgn="auto" hangingPunct="1">
              <a:spcAft>
                <a:spcPts val="0"/>
              </a:spcAft>
              <a:defRPr/>
            </a:pPr>
            <a:r>
              <a:rPr lang="en-US" sz="6000" b="1" cap="all" dirty="0">
                <a:solidFill>
                  <a:schemeClr val="bg1"/>
                </a:solidFill>
                <a:ea typeface="Century Gothic" charset="0"/>
                <a:cs typeface="Century Gothic" charset="0"/>
              </a:rPr>
              <a:t>Interpreting Statistical Results Tables</a:t>
            </a:r>
          </a:p>
          <a:p>
            <a:pPr eaLnBrk="1" fontAlgn="auto" hangingPunct="1">
              <a:spcAft>
                <a:spcPts val="0"/>
              </a:spcAft>
              <a:defRPr/>
            </a:pPr>
            <a:r>
              <a:rPr lang="en-US" sz="4000" b="1" cap="all" dirty="0">
                <a:solidFill>
                  <a:schemeClr val="bg1"/>
                </a:solidFill>
                <a:ea typeface="Century Gothic" charset="0"/>
                <a:cs typeface="Century Gothic" charset="0"/>
              </a:rPr>
              <a:t>Prof. Patrick Button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E2E1-C6C1-44A0-988B-56A312515C2A}"/>
              </a:ext>
            </a:extLst>
          </p:cNvPr>
          <p:cNvSpPr>
            <a:spLocks noGrp="1"/>
          </p:cNvSpPr>
          <p:nvPr>
            <p:ph type="title"/>
          </p:nvPr>
        </p:nvSpPr>
        <p:spPr/>
        <p:txBody>
          <a:bodyPr/>
          <a:lstStyle/>
          <a:p>
            <a:r>
              <a:rPr lang="en-US" dirty="0"/>
              <a:t>Constructing confidence intervals</a:t>
            </a:r>
          </a:p>
        </p:txBody>
      </p:sp>
      <p:sp>
        <p:nvSpPr>
          <p:cNvPr id="3" name="Content Placeholder 2">
            <a:extLst>
              <a:ext uri="{FF2B5EF4-FFF2-40B4-BE49-F238E27FC236}">
                <a16:creationId xmlns:a16="http://schemas.microsoft.com/office/drawing/2014/main" id="{B87A5F8A-013F-4AEE-88A9-8F2C7E8C6B59}"/>
              </a:ext>
            </a:extLst>
          </p:cNvPr>
          <p:cNvSpPr>
            <a:spLocks noGrp="1"/>
          </p:cNvSpPr>
          <p:nvPr>
            <p:ph idx="1"/>
          </p:nvPr>
        </p:nvSpPr>
        <p:spPr/>
        <p:txBody>
          <a:bodyPr/>
          <a:lstStyle/>
          <a:p>
            <a:r>
              <a:rPr lang="en-US" dirty="0"/>
              <a:t>How do we make 90%, 95%, and 99% confidence intervals?</a:t>
            </a:r>
          </a:p>
          <a:p>
            <a:r>
              <a:rPr lang="en-US" dirty="0"/>
              <a:t>The general formula is:</a:t>
            </a:r>
          </a:p>
          <a:p>
            <a:endParaRPr lang="en-US" dirty="0"/>
          </a:p>
          <a:p>
            <a:pPr marL="0" indent="0">
              <a:buNone/>
            </a:pPr>
            <a:r>
              <a:rPr lang="en-US" dirty="0"/>
              <a:t>Lower bound: Estimate – critical value * standard error</a:t>
            </a:r>
          </a:p>
          <a:p>
            <a:pPr marL="0" indent="0">
              <a:buNone/>
            </a:pPr>
            <a:endParaRPr lang="en-US" dirty="0"/>
          </a:p>
          <a:p>
            <a:pPr marL="0" indent="0">
              <a:buNone/>
            </a:pPr>
            <a:r>
              <a:rPr lang="en-US" dirty="0"/>
              <a:t>Upper bound: Estimate + critical value * standard error</a:t>
            </a:r>
          </a:p>
          <a:p>
            <a:pPr marL="0" indent="0">
              <a:buNone/>
            </a:pPr>
            <a:endParaRPr lang="en-US" dirty="0"/>
          </a:p>
          <a:p>
            <a:pPr marL="0" indent="0">
              <a:buNone/>
            </a:pPr>
            <a:r>
              <a:rPr lang="en-US" dirty="0"/>
              <a:t>Where the critical value is 1.645 for a 90% interval, 1.96 for 95%, and 2.576 for 99%.</a:t>
            </a:r>
          </a:p>
        </p:txBody>
      </p:sp>
    </p:spTree>
    <p:extLst>
      <p:ext uri="{BB962C8B-B14F-4D97-AF65-F5344CB8AC3E}">
        <p14:creationId xmlns:p14="http://schemas.microsoft.com/office/powerpoint/2010/main" val="1996239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E2E1-C6C1-44A0-988B-56A312515C2A}"/>
              </a:ext>
            </a:extLst>
          </p:cNvPr>
          <p:cNvSpPr>
            <a:spLocks noGrp="1"/>
          </p:cNvSpPr>
          <p:nvPr>
            <p:ph type="title"/>
          </p:nvPr>
        </p:nvSpPr>
        <p:spPr/>
        <p:txBody>
          <a:bodyPr/>
          <a:lstStyle/>
          <a:p>
            <a:r>
              <a:rPr lang="en-US" dirty="0"/>
              <a:t>Calculating confidence intervals</a:t>
            </a:r>
          </a:p>
        </p:txBody>
      </p:sp>
      <p:sp>
        <p:nvSpPr>
          <p:cNvPr id="3" name="Content Placeholder 2">
            <a:extLst>
              <a:ext uri="{FF2B5EF4-FFF2-40B4-BE49-F238E27FC236}">
                <a16:creationId xmlns:a16="http://schemas.microsoft.com/office/drawing/2014/main" id="{B87A5F8A-013F-4AEE-88A9-8F2C7E8C6B59}"/>
              </a:ext>
            </a:extLst>
          </p:cNvPr>
          <p:cNvSpPr>
            <a:spLocks noGrp="1"/>
          </p:cNvSpPr>
          <p:nvPr>
            <p:ph idx="1"/>
          </p:nvPr>
        </p:nvSpPr>
        <p:spPr/>
        <p:txBody>
          <a:bodyPr/>
          <a:lstStyle/>
          <a:p>
            <a:r>
              <a:rPr lang="en-US" dirty="0"/>
              <a:t>Going back to our original example, we had an estimate of 10 and a standard error of 15</a:t>
            </a:r>
          </a:p>
          <a:p>
            <a:endParaRPr lang="en-US" dirty="0"/>
          </a:p>
          <a:p>
            <a:pPr marL="0" indent="0">
              <a:buNone/>
            </a:pPr>
            <a:r>
              <a:rPr lang="en-US" dirty="0"/>
              <a:t>Lower bound: 10 – critical value * 15</a:t>
            </a:r>
          </a:p>
          <a:p>
            <a:pPr marL="0" indent="0">
              <a:buNone/>
            </a:pPr>
            <a:endParaRPr lang="en-US" dirty="0"/>
          </a:p>
          <a:p>
            <a:pPr marL="0" indent="0">
              <a:buNone/>
            </a:pPr>
            <a:r>
              <a:rPr lang="en-US" dirty="0"/>
              <a:t>Upper bound: 10 + critical value * 15</a:t>
            </a:r>
          </a:p>
          <a:p>
            <a:pPr marL="0" indent="0">
              <a:buNone/>
            </a:pPr>
            <a:endParaRPr lang="en-US" dirty="0"/>
          </a:p>
          <a:p>
            <a:pPr marL="0" indent="0">
              <a:buNone/>
            </a:pPr>
            <a:r>
              <a:rPr lang="en-US" dirty="0"/>
              <a:t>Where the critical value is 1.645 for a 90% interval, 1.96 for 95%, and 2.576 for 99%.</a:t>
            </a:r>
          </a:p>
        </p:txBody>
      </p:sp>
    </p:spTree>
    <p:extLst>
      <p:ext uri="{BB962C8B-B14F-4D97-AF65-F5344CB8AC3E}">
        <p14:creationId xmlns:p14="http://schemas.microsoft.com/office/powerpoint/2010/main" val="2344567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E2E1-C6C1-44A0-988B-56A312515C2A}"/>
              </a:ext>
            </a:extLst>
          </p:cNvPr>
          <p:cNvSpPr>
            <a:spLocks noGrp="1"/>
          </p:cNvSpPr>
          <p:nvPr>
            <p:ph type="title"/>
          </p:nvPr>
        </p:nvSpPr>
        <p:spPr/>
        <p:txBody>
          <a:bodyPr/>
          <a:lstStyle/>
          <a:p>
            <a:r>
              <a:rPr lang="en-US" sz="3600" dirty="0"/>
              <a:t>Calculating confidence intervals – 90%</a:t>
            </a:r>
          </a:p>
        </p:txBody>
      </p:sp>
      <p:sp>
        <p:nvSpPr>
          <p:cNvPr id="3" name="Content Placeholder 2">
            <a:extLst>
              <a:ext uri="{FF2B5EF4-FFF2-40B4-BE49-F238E27FC236}">
                <a16:creationId xmlns:a16="http://schemas.microsoft.com/office/drawing/2014/main" id="{B87A5F8A-013F-4AEE-88A9-8F2C7E8C6B59}"/>
              </a:ext>
            </a:extLst>
          </p:cNvPr>
          <p:cNvSpPr>
            <a:spLocks noGrp="1"/>
          </p:cNvSpPr>
          <p:nvPr>
            <p:ph idx="1"/>
          </p:nvPr>
        </p:nvSpPr>
        <p:spPr/>
        <p:txBody>
          <a:bodyPr/>
          <a:lstStyle/>
          <a:p>
            <a:pPr marL="0" indent="0">
              <a:buNone/>
            </a:pPr>
            <a:r>
              <a:rPr lang="en-US" sz="2000" dirty="0"/>
              <a:t>Lower bound: 10 – critical value * 15 = 10 – 1.645*15 = 10 – 24.675 = -14.675 </a:t>
            </a:r>
          </a:p>
          <a:p>
            <a:pPr marL="0" indent="0">
              <a:buNone/>
            </a:pPr>
            <a:endParaRPr lang="en-US" sz="2000" dirty="0"/>
          </a:p>
          <a:p>
            <a:pPr marL="0" indent="0">
              <a:buNone/>
            </a:pPr>
            <a:r>
              <a:rPr lang="en-US" sz="2000" dirty="0"/>
              <a:t>Upper bound: 10 + critical value * 15 = 10 + 1.645*15 = 10 + 24.675 = 34.675</a:t>
            </a:r>
          </a:p>
          <a:p>
            <a:pPr marL="0" indent="0">
              <a:buNone/>
            </a:pPr>
            <a:endParaRPr lang="en-US" sz="2000" dirty="0"/>
          </a:p>
          <a:p>
            <a:pPr marL="0" indent="0">
              <a:buNone/>
            </a:pPr>
            <a:r>
              <a:rPr lang="en-US" sz="2000" dirty="0"/>
              <a:t>Therefore, the 90% confidence interval is (-14.675, 34.675).</a:t>
            </a:r>
          </a:p>
          <a:p>
            <a:pPr marL="0" indent="0">
              <a:buNone/>
            </a:pPr>
            <a:endParaRPr lang="en-US" dirty="0"/>
          </a:p>
        </p:txBody>
      </p:sp>
    </p:spTree>
    <p:extLst>
      <p:ext uri="{BB962C8B-B14F-4D97-AF65-F5344CB8AC3E}">
        <p14:creationId xmlns:p14="http://schemas.microsoft.com/office/powerpoint/2010/main" val="1323431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E2E1-C6C1-44A0-988B-56A312515C2A}"/>
              </a:ext>
            </a:extLst>
          </p:cNvPr>
          <p:cNvSpPr>
            <a:spLocks noGrp="1"/>
          </p:cNvSpPr>
          <p:nvPr>
            <p:ph type="title"/>
          </p:nvPr>
        </p:nvSpPr>
        <p:spPr/>
        <p:txBody>
          <a:bodyPr/>
          <a:lstStyle/>
          <a:p>
            <a:r>
              <a:rPr lang="en-US" sz="3600" dirty="0"/>
              <a:t>Calculating confidence intervals – 95%</a:t>
            </a:r>
          </a:p>
        </p:txBody>
      </p:sp>
      <p:sp>
        <p:nvSpPr>
          <p:cNvPr id="3" name="Content Placeholder 2">
            <a:extLst>
              <a:ext uri="{FF2B5EF4-FFF2-40B4-BE49-F238E27FC236}">
                <a16:creationId xmlns:a16="http://schemas.microsoft.com/office/drawing/2014/main" id="{B87A5F8A-013F-4AEE-88A9-8F2C7E8C6B59}"/>
              </a:ext>
            </a:extLst>
          </p:cNvPr>
          <p:cNvSpPr>
            <a:spLocks noGrp="1"/>
          </p:cNvSpPr>
          <p:nvPr>
            <p:ph idx="1"/>
          </p:nvPr>
        </p:nvSpPr>
        <p:spPr/>
        <p:txBody>
          <a:bodyPr/>
          <a:lstStyle/>
          <a:p>
            <a:pPr marL="0" indent="0">
              <a:buNone/>
            </a:pPr>
            <a:r>
              <a:rPr lang="en-US" sz="2000" dirty="0"/>
              <a:t>Lower bound: 10 – critical value * 15 = 10 – 1.96*15 = 10 – 29.4 = -19.4 </a:t>
            </a:r>
          </a:p>
          <a:p>
            <a:pPr marL="0" indent="0">
              <a:buNone/>
            </a:pPr>
            <a:endParaRPr lang="en-US" sz="2000" dirty="0"/>
          </a:p>
          <a:p>
            <a:pPr marL="0" indent="0">
              <a:buNone/>
            </a:pPr>
            <a:r>
              <a:rPr lang="en-US" sz="2000" dirty="0"/>
              <a:t>Upper bound: 10 + critical value * 15 = 10 + 1.96*15 = 10 + 29.4 = 39.4</a:t>
            </a:r>
          </a:p>
          <a:p>
            <a:pPr marL="0" indent="0">
              <a:buNone/>
            </a:pPr>
            <a:endParaRPr lang="en-US" sz="2000" dirty="0"/>
          </a:p>
          <a:p>
            <a:pPr marL="0" indent="0">
              <a:buNone/>
            </a:pPr>
            <a:r>
              <a:rPr lang="en-US" sz="2000" dirty="0"/>
              <a:t>Therefore, the 95% confidence interval is (-19.4, 39.4).</a:t>
            </a:r>
          </a:p>
          <a:p>
            <a:pPr marL="0" indent="0">
              <a:buNone/>
            </a:pPr>
            <a:endParaRPr lang="en-US" dirty="0"/>
          </a:p>
        </p:txBody>
      </p:sp>
    </p:spTree>
    <p:extLst>
      <p:ext uri="{BB962C8B-B14F-4D97-AF65-F5344CB8AC3E}">
        <p14:creationId xmlns:p14="http://schemas.microsoft.com/office/powerpoint/2010/main" val="59026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E2E1-C6C1-44A0-988B-56A312515C2A}"/>
              </a:ext>
            </a:extLst>
          </p:cNvPr>
          <p:cNvSpPr>
            <a:spLocks noGrp="1"/>
          </p:cNvSpPr>
          <p:nvPr>
            <p:ph type="title"/>
          </p:nvPr>
        </p:nvSpPr>
        <p:spPr>
          <a:xfrm>
            <a:off x="838200" y="220501"/>
            <a:ext cx="10515600" cy="1325563"/>
          </a:xfrm>
        </p:spPr>
        <p:txBody>
          <a:bodyPr/>
          <a:lstStyle/>
          <a:p>
            <a:r>
              <a:rPr lang="en-US" sz="3600" dirty="0"/>
              <a:t>Calculating confidence intervals – 95%</a:t>
            </a:r>
          </a:p>
        </p:txBody>
      </p:sp>
      <p:sp>
        <p:nvSpPr>
          <p:cNvPr id="3" name="Content Placeholder 2">
            <a:extLst>
              <a:ext uri="{FF2B5EF4-FFF2-40B4-BE49-F238E27FC236}">
                <a16:creationId xmlns:a16="http://schemas.microsoft.com/office/drawing/2014/main" id="{B87A5F8A-013F-4AEE-88A9-8F2C7E8C6B59}"/>
              </a:ext>
            </a:extLst>
          </p:cNvPr>
          <p:cNvSpPr>
            <a:spLocks noGrp="1"/>
          </p:cNvSpPr>
          <p:nvPr>
            <p:ph idx="1"/>
          </p:nvPr>
        </p:nvSpPr>
        <p:spPr>
          <a:xfrm>
            <a:off x="2808514" y="1502389"/>
            <a:ext cx="8901404" cy="4351338"/>
          </a:xfrm>
        </p:spPr>
        <p:txBody>
          <a:bodyPr/>
          <a:lstStyle/>
          <a:p>
            <a:pPr marL="0" indent="0">
              <a:buNone/>
            </a:pPr>
            <a:r>
              <a:rPr lang="en-US" sz="2000" dirty="0"/>
              <a:t>Lower bound: 10 – critical value * 15 = 10 – 1.96*15 = 10 – 29.4 = -19.4 </a:t>
            </a:r>
          </a:p>
          <a:p>
            <a:pPr marL="0" indent="0">
              <a:buNone/>
            </a:pPr>
            <a:endParaRPr lang="en-US" sz="2000" dirty="0"/>
          </a:p>
          <a:p>
            <a:pPr marL="0" indent="0">
              <a:buNone/>
            </a:pPr>
            <a:r>
              <a:rPr lang="en-US" sz="2000" dirty="0"/>
              <a:t>Upper bound: 10 + critical value * 15 = 10 + 1.96*15 = 10 + 29.4 = 39.4</a:t>
            </a:r>
          </a:p>
          <a:p>
            <a:pPr marL="0" indent="0">
              <a:buNone/>
            </a:pPr>
            <a:endParaRPr lang="en-US" sz="2000" dirty="0"/>
          </a:p>
          <a:p>
            <a:pPr marL="0" indent="0">
              <a:buNone/>
            </a:pPr>
            <a:r>
              <a:rPr lang="en-US" sz="2000" dirty="0"/>
              <a:t>Therefore, the 95% confidence interval is (-19.4, 39.4).</a:t>
            </a:r>
          </a:p>
          <a:p>
            <a:pPr marL="0" indent="0">
              <a:buNone/>
            </a:pPr>
            <a:endParaRPr lang="en-US" sz="2000" dirty="0"/>
          </a:p>
          <a:p>
            <a:pPr marL="0" indent="0">
              <a:buNone/>
            </a:pPr>
            <a:r>
              <a:rPr lang="en-US" sz="2000" b="1" dirty="0"/>
              <a:t>1.96 is very close to 2,</a:t>
            </a:r>
            <a:r>
              <a:rPr lang="en-US" sz="2000" dirty="0"/>
              <a:t> so you can calculate an “eye-ball” confidence interval (not a technical term) by using 2:</a:t>
            </a:r>
          </a:p>
          <a:p>
            <a:pPr marL="0" indent="0">
              <a:buNone/>
            </a:pPr>
            <a:r>
              <a:rPr lang="en-US" sz="2000" dirty="0"/>
              <a:t>Lower = 10 – 2*15 = 10 – 30 = -20</a:t>
            </a:r>
          </a:p>
          <a:p>
            <a:pPr marL="0" indent="0">
              <a:buNone/>
            </a:pPr>
            <a:r>
              <a:rPr lang="en-US" sz="2000" dirty="0"/>
              <a:t>Upper = 10 + 2*15 = 10 + 30 = 40</a:t>
            </a:r>
          </a:p>
          <a:p>
            <a:pPr marL="0" indent="0">
              <a:buNone/>
            </a:pPr>
            <a:endParaRPr lang="en-US" dirty="0"/>
          </a:p>
        </p:txBody>
      </p:sp>
      <p:pic>
        <p:nvPicPr>
          <p:cNvPr id="1028" name="Picture 4" descr="Flappers University Newsletter - Special guest added to this Saturday's  Emcee workshop!">
            <a:extLst>
              <a:ext uri="{FF2B5EF4-FFF2-40B4-BE49-F238E27FC236}">
                <a16:creationId xmlns:a16="http://schemas.microsoft.com/office/drawing/2014/main" id="{46218A73-D3CA-476D-A1F3-CDFECA8CE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27364"/>
            <a:ext cx="28956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95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E2E1-C6C1-44A0-988B-56A312515C2A}"/>
              </a:ext>
            </a:extLst>
          </p:cNvPr>
          <p:cNvSpPr>
            <a:spLocks noGrp="1"/>
          </p:cNvSpPr>
          <p:nvPr>
            <p:ph type="title"/>
          </p:nvPr>
        </p:nvSpPr>
        <p:spPr/>
        <p:txBody>
          <a:bodyPr/>
          <a:lstStyle/>
          <a:p>
            <a:r>
              <a:rPr lang="en-US" sz="3600" dirty="0"/>
              <a:t>Calculating confidence intervals – 99%</a:t>
            </a:r>
          </a:p>
        </p:txBody>
      </p:sp>
      <p:sp>
        <p:nvSpPr>
          <p:cNvPr id="3" name="Content Placeholder 2">
            <a:extLst>
              <a:ext uri="{FF2B5EF4-FFF2-40B4-BE49-F238E27FC236}">
                <a16:creationId xmlns:a16="http://schemas.microsoft.com/office/drawing/2014/main" id="{B87A5F8A-013F-4AEE-88A9-8F2C7E8C6B59}"/>
              </a:ext>
            </a:extLst>
          </p:cNvPr>
          <p:cNvSpPr>
            <a:spLocks noGrp="1"/>
          </p:cNvSpPr>
          <p:nvPr>
            <p:ph idx="1"/>
          </p:nvPr>
        </p:nvSpPr>
        <p:spPr/>
        <p:txBody>
          <a:bodyPr/>
          <a:lstStyle/>
          <a:p>
            <a:pPr marL="0" indent="0">
              <a:buNone/>
            </a:pPr>
            <a:r>
              <a:rPr lang="en-US" sz="2000" dirty="0"/>
              <a:t>Lower bound: 10 – critical value * 15 = 10 – 2.576*15 = 10 – 38.64 = -28.64 </a:t>
            </a:r>
          </a:p>
          <a:p>
            <a:pPr marL="0" indent="0">
              <a:buNone/>
            </a:pPr>
            <a:endParaRPr lang="en-US" sz="2000" dirty="0"/>
          </a:p>
          <a:p>
            <a:pPr marL="0" indent="0">
              <a:buNone/>
            </a:pPr>
            <a:r>
              <a:rPr lang="en-US" sz="2000" dirty="0"/>
              <a:t>Upper bound: 10 + critical value * 15 = 10 + 2.576*15 = 10 + 38.64 = 48.64</a:t>
            </a:r>
          </a:p>
          <a:p>
            <a:pPr marL="0" indent="0">
              <a:buNone/>
            </a:pPr>
            <a:endParaRPr lang="en-US" sz="2000" dirty="0"/>
          </a:p>
          <a:p>
            <a:pPr marL="0" indent="0">
              <a:buNone/>
            </a:pPr>
            <a:r>
              <a:rPr lang="en-US" sz="2000" dirty="0"/>
              <a:t>Therefore, the 99% confidence interval is (-28.64, 48.64).</a:t>
            </a:r>
          </a:p>
          <a:p>
            <a:pPr marL="0" indent="0">
              <a:buNone/>
            </a:pPr>
            <a:endParaRPr lang="en-US" dirty="0"/>
          </a:p>
        </p:txBody>
      </p:sp>
    </p:spTree>
    <p:extLst>
      <p:ext uri="{BB962C8B-B14F-4D97-AF65-F5344CB8AC3E}">
        <p14:creationId xmlns:p14="http://schemas.microsoft.com/office/powerpoint/2010/main" val="2435754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F71CC-CEF8-4473-9432-4C51C2AC4950}"/>
              </a:ext>
            </a:extLst>
          </p:cNvPr>
          <p:cNvSpPr>
            <a:spLocks noGrp="1"/>
          </p:cNvSpPr>
          <p:nvPr>
            <p:ph type="title"/>
          </p:nvPr>
        </p:nvSpPr>
        <p:spPr/>
        <p:txBody>
          <a:bodyPr/>
          <a:lstStyle/>
          <a:p>
            <a:r>
              <a:rPr lang="en-US" dirty="0"/>
              <a:t>Comparing confidence intervals</a:t>
            </a:r>
          </a:p>
        </p:txBody>
      </p:sp>
      <p:sp>
        <p:nvSpPr>
          <p:cNvPr id="3" name="Content Placeholder 2">
            <a:extLst>
              <a:ext uri="{FF2B5EF4-FFF2-40B4-BE49-F238E27FC236}">
                <a16:creationId xmlns:a16="http://schemas.microsoft.com/office/drawing/2014/main" id="{A0475E63-6C03-4A9A-B85D-B14F820A5A5A}"/>
              </a:ext>
            </a:extLst>
          </p:cNvPr>
          <p:cNvSpPr>
            <a:spLocks noGrp="1"/>
          </p:cNvSpPr>
          <p:nvPr>
            <p:ph idx="1"/>
          </p:nvPr>
        </p:nvSpPr>
        <p:spPr/>
        <p:txBody>
          <a:bodyPr/>
          <a:lstStyle/>
          <a:p>
            <a:r>
              <a:rPr lang="en-US" dirty="0"/>
              <a:t>For our example of an estimate of 10, with a standard error of 15, our confidence intervals are:</a:t>
            </a:r>
          </a:p>
          <a:p>
            <a:r>
              <a:rPr lang="en-US" sz="2400" dirty="0"/>
              <a:t>The 90% confidence interval is (-14.675, 34.675).</a:t>
            </a:r>
            <a:endParaRPr lang="en-US" dirty="0"/>
          </a:p>
          <a:p>
            <a:r>
              <a:rPr lang="en-US" sz="2400" dirty="0"/>
              <a:t>The 95% confidence interval is (-19.4, 39.4).</a:t>
            </a:r>
          </a:p>
          <a:p>
            <a:r>
              <a:rPr lang="en-US" sz="2400" dirty="0"/>
              <a:t>The 99% confidence interval is (-28.64, 48.64).</a:t>
            </a:r>
          </a:p>
          <a:p>
            <a:r>
              <a:rPr lang="en-US" dirty="0"/>
              <a:t>Notice how as we move higher in confidence, the confidence interval grows.</a:t>
            </a:r>
          </a:p>
          <a:p>
            <a:r>
              <a:rPr lang="en-US" sz="2400" dirty="0"/>
              <a:t>To be more sure that our interval contains the true value (higher % confidence), we have to increase the interval.</a:t>
            </a:r>
          </a:p>
          <a:p>
            <a:endParaRPr lang="en-US" dirty="0"/>
          </a:p>
          <a:p>
            <a:endParaRPr lang="en-US" dirty="0"/>
          </a:p>
        </p:txBody>
      </p:sp>
    </p:spTree>
    <p:extLst>
      <p:ext uri="{BB962C8B-B14F-4D97-AF65-F5344CB8AC3E}">
        <p14:creationId xmlns:p14="http://schemas.microsoft.com/office/powerpoint/2010/main" val="1447127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6F99-7316-4B5D-8D30-B5D6868E5B86}"/>
              </a:ext>
            </a:extLst>
          </p:cNvPr>
          <p:cNvSpPr>
            <a:spLocks noGrp="1"/>
          </p:cNvSpPr>
          <p:nvPr>
            <p:ph type="title"/>
          </p:nvPr>
        </p:nvSpPr>
        <p:spPr/>
        <p:txBody>
          <a:bodyPr/>
          <a:lstStyle/>
          <a:p>
            <a:r>
              <a:rPr lang="en-US" dirty="0"/>
              <a:t>Activity break – Calculating confidence intervals</a:t>
            </a:r>
          </a:p>
        </p:txBody>
      </p:sp>
      <p:sp>
        <p:nvSpPr>
          <p:cNvPr id="3" name="Content Placeholder 2">
            <a:extLst>
              <a:ext uri="{FF2B5EF4-FFF2-40B4-BE49-F238E27FC236}">
                <a16:creationId xmlns:a16="http://schemas.microsoft.com/office/drawing/2014/main" id="{E9DE1EDB-BE44-4C14-9AF7-52F41595A382}"/>
              </a:ext>
            </a:extLst>
          </p:cNvPr>
          <p:cNvSpPr>
            <a:spLocks noGrp="1"/>
          </p:cNvSpPr>
          <p:nvPr>
            <p:ph idx="1"/>
          </p:nvPr>
        </p:nvSpPr>
        <p:spPr/>
        <p:txBody>
          <a:bodyPr/>
          <a:lstStyle/>
          <a:p>
            <a:r>
              <a:rPr lang="en-US" dirty="0"/>
              <a:t>Let’s take a break from lecture to calculate some intervals.</a:t>
            </a:r>
          </a:p>
          <a:p>
            <a:r>
              <a:rPr lang="en-US" dirty="0"/>
              <a:t>For this, I’m going to have you calculate “eye-ball” 95% confidence intervals, i.e. using 2 instead of 1.96 for the critical value.</a:t>
            </a:r>
          </a:p>
          <a:p>
            <a:r>
              <a:rPr lang="en-US" dirty="0"/>
              <a:t>Therefore, the formula is:</a:t>
            </a:r>
          </a:p>
          <a:p>
            <a:pPr lvl="1"/>
            <a:r>
              <a:rPr lang="en-US" dirty="0"/>
              <a:t>Lower bound = estimate – 2*SE, Upper bound = estimate + 2*SE</a:t>
            </a:r>
          </a:p>
          <a:p>
            <a:r>
              <a:rPr lang="en-US" dirty="0"/>
              <a:t>Remember order of operations -&gt; multiply SE by 2 first!</a:t>
            </a:r>
          </a:p>
          <a:p>
            <a:r>
              <a:rPr lang="en-US" dirty="0"/>
              <a:t>I’ll give you five minutes to do the short quiz “Confidence Interval Calculation” on Canvas. I’ll put you into breakout rooms so you can more easily ask each other or me (by summoning me) questions.</a:t>
            </a:r>
          </a:p>
          <a:p>
            <a:endParaRPr lang="en-US" dirty="0"/>
          </a:p>
        </p:txBody>
      </p:sp>
      <p:pic>
        <p:nvPicPr>
          <p:cNvPr id="5" name="Picture 2" descr="Pause for Reflection and Anticipation - LLDevNet">
            <a:extLst>
              <a:ext uri="{FF2B5EF4-FFF2-40B4-BE49-F238E27FC236}">
                <a16:creationId xmlns:a16="http://schemas.microsoft.com/office/drawing/2014/main" id="{E36F31C8-0F42-4485-ACAC-40C9DF097B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1788" y="0"/>
            <a:ext cx="2320212" cy="1970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53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76DB-2F51-4E1B-B742-6103D2A3E6D7}"/>
              </a:ext>
            </a:extLst>
          </p:cNvPr>
          <p:cNvSpPr>
            <a:spLocks noGrp="1"/>
          </p:cNvSpPr>
          <p:nvPr>
            <p:ph type="title"/>
          </p:nvPr>
        </p:nvSpPr>
        <p:spPr/>
        <p:txBody>
          <a:bodyPr/>
          <a:lstStyle/>
          <a:p>
            <a:r>
              <a:rPr lang="en-US" altLang="en-US" dirty="0">
                <a:latin typeface="Century Gothic" panose="020B0502020202020204" pitchFamily="34" charset="0"/>
              </a:rPr>
              <a:t>Hypothesis testing</a:t>
            </a:r>
            <a:endParaRPr lang="en-US" dirty="0"/>
          </a:p>
        </p:txBody>
      </p:sp>
      <p:sp>
        <p:nvSpPr>
          <p:cNvPr id="3" name="Content Placeholder 2">
            <a:extLst>
              <a:ext uri="{FF2B5EF4-FFF2-40B4-BE49-F238E27FC236}">
                <a16:creationId xmlns:a16="http://schemas.microsoft.com/office/drawing/2014/main" id="{E920FC72-4B38-4E65-9C57-31E034F6AFA8}"/>
              </a:ext>
            </a:extLst>
          </p:cNvPr>
          <p:cNvSpPr>
            <a:spLocks noGrp="1"/>
          </p:cNvSpPr>
          <p:nvPr>
            <p:ph idx="1"/>
          </p:nvPr>
        </p:nvSpPr>
        <p:spPr/>
        <p:txBody>
          <a:bodyPr/>
          <a:lstStyle/>
          <a:p>
            <a:r>
              <a:rPr lang="en-US" dirty="0"/>
              <a:t>In addition to calculating confidence intervals, we often do hypothesis testing.</a:t>
            </a:r>
          </a:p>
          <a:p>
            <a:r>
              <a:rPr lang="en-US" dirty="0"/>
              <a:t>Mostly, we test to see if our estimates are statistically significantly different from zero.</a:t>
            </a:r>
          </a:p>
          <a:p>
            <a:pPr lvl="1"/>
            <a:r>
              <a:rPr lang="en-US" dirty="0"/>
              <a:t>This is, are we reasonably sure that the true value, which we estimated, is different from zero?</a:t>
            </a:r>
          </a:p>
          <a:p>
            <a:r>
              <a:rPr lang="en-US" dirty="0"/>
              <a:t>Different from zero is useful to test because if it is different from zero, then it implies that there is likely an effect or a difference.</a:t>
            </a:r>
          </a:p>
          <a:p>
            <a:r>
              <a:rPr lang="en-US" dirty="0"/>
              <a:t>If an estimate is not statistically significantly different from zero, we don’t have enough statistical evidence to claim that there is an effect.</a:t>
            </a:r>
          </a:p>
        </p:txBody>
      </p:sp>
    </p:spTree>
    <p:extLst>
      <p:ext uri="{BB962C8B-B14F-4D97-AF65-F5344CB8AC3E}">
        <p14:creationId xmlns:p14="http://schemas.microsoft.com/office/powerpoint/2010/main" val="821266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76DB-2F51-4E1B-B742-6103D2A3E6D7}"/>
              </a:ext>
            </a:extLst>
          </p:cNvPr>
          <p:cNvSpPr>
            <a:spLocks noGrp="1"/>
          </p:cNvSpPr>
          <p:nvPr>
            <p:ph type="title"/>
          </p:nvPr>
        </p:nvSpPr>
        <p:spPr/>
        <p:txBody>
          <a:bodyPr/>
          <a:lstStyle/>
          <a:p>
            <a:r>
              <a:rPr lang="en-US" altLang="en-US" dirty="0">
                <a:latin typeface="Century Gothic" panose="020B0502020202020204" pitchFamily="34" charset="0"/>
              </a:rPr>
              <a:t>Hypothesis testing: 10%, 5%, and 1% levels</a:t>
            </a:r>
            <a:endParaRPr lang="en-US" dirty="0"/>
          </a:p>
        </p:txBody>
      </p:sp>
      <p:sp>
        <p:nvSpPr>
          <p:cNvPr id="3" name="Content Placeholder 2">
            <a:extLst>
              <a:ext uri="{FF2B5EF4-FFF2-40B4-BE49-F238E27FC236}">
                <a16:creationId xmlns:a16="http://schemas.microsoft.com/office/drawing/2014/main" id="{E920FC72-4B38-4E65-9C57-31E034F6AFA8}"/>
              </a:ext>
            </a:extLst>
          </p:cNvPr>
          <p:cNvSpPr>
            <a:spLocks noGrp="1"/>
          </p:cNvSpPr>
          <p:nvPr>
            <p:ph idx="1"/>
          </p:nvPr>
        </p:nvSpPr>
        <p:spPr/>
        <p:txBody>
          <a:bodyPr/>
          <a:lstStyle/>
          <a:p>
            <a:r>
              <a:rPr lang="en-US" dirty="0"/>
              <a:t>We typically test for statistical significance at the following levels:</a:t>
            </a:r>
          </a:p>
          <a:p>
            <a:pPr lvl="1"/>
            <a:r>
              <a:rPr lang="en-US" dirty="0"/>
              <a:t>10%, which corresponds to a 90% confidence interval,</a:t>
            </a:r>
          </a:p>
          <a:p>
            <a:pPr lvl="1"/>
            <a:r>
              <a:rPr lang="en-US" dirty="0"/>
              <a:t>5%, which corresponds to a 95% confidence interval,</a:t>
            </a:r>
          </a:p>
          <a:p>
            <a:pPr lvl="1"/>
            <a:r>
              <a:rPr lang="en-US" dirty="0"/>
              <a:t>1%, which corresponds to a 99% confidence interval.</a:t>
            </a:r>
          </a:p>
          <a:p>
            <a:r>
              <a:rPr lang="en-US" dirty="0"/>
              <a:t>The 10%, 5%, and 1% here refer to the amount of what is called “Type 1 error”, which can be interpreted as a false positive rate (finding an effect that does not exist).</a:t>
            </a:r>
          </a:p>
          <a:p>
            <a:pPr lvl="1"/>
            <a:r>
              <a:rPr lang="en-US" dirty="0"/>
              <a:t>Under 10% (5%, 1%), you will find an effect (difference from zero) that does not actually exist 10% (5%, 1%) of the time.</a:t>
            </a:r>
          </a:p>
        </p:txBody>
      </p:sp>
    </p:spTree>
    <p:extLst>
      <p:ext uri="{BB962C8B-B14F-4D97-AF65-F5344CB8AC3E}">
        <p14:creationId xmlns:p14="http://schemas.microsoft.com/office/powerpoint/2010/main" val="3154927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7001-B989-41BE-B806-F2F1807503A0}"/>
              </a:ext>
            </a:extLst>
          </p:cNvPr>
          <p:cNvSpPr>
            <a:spLocks noGrp="1"/>
          </p:cNvSpPr>
          <p:nvPr>
            <p:ph type="title"/>
          </p:nvPr>
        </p:nvSpPr>
        <p:spPr/>
        <p:txBody>
          <a:bodyPr/>
          <a:lstStyle/>
          <a:p>
            <a:pPr>
              <a:defRPr/>
            </a:pPr>
            <a:r>
              <a:rPr lang="en-US" dirty="0"/>
              <a:t>Overview of these slides</a:t>
            </a:r>
          </a:p>
        </p:txBody>
      </p:sp>
      <p:sp>
        <p:nvSpPr>
          <p:cNvPr id="14338" name="Content Placeholder 2">
            <a:extLst>
              <a:ext uri="{FF2B5EF4-FFF2-40B4-BE49-F238E27FC236}">
                <a16:creationId xmlns:a16="http://schemas.microsoft.com/office/drawing/2014/main" id="{79A69CFC-A132-4662-A714-44529EB72D03}"/>
              </a:ext>
            </a:extLst>
          </p:cNvPr>
          <p:cNvSpPr>
            <a:spLocks noGrp="1"/>
          </p:cNvSpPr>
          <p:nvPr>
            <p:ph idx="1"/>
          </p:nvPr>
        </p:nvSpPr>
        <p:spPr/>
        <p:txBody>
          <a:bodyPr/>
          <a:lstStyle/>
          <a:p>
            <a:r>
              <a:rPr lang="en-US" altLang="en-US" dirty="0">
                <a:latin typeface="Century Gothic" panose="020B0502020202020204" pitchFamily="34" charset="0"/>
              </a:rPr>
              <a:t>General layout of statistical results tables</a:t>
            </a:r>
          </a:p>
          <a:p>
            <a:r>
              <a:rPr lang="en-US" altLang="en-US" dirty="0">
                <a:latin typeface="Century Gothic" panose="020B0502020202020204" pitchFamily="34" charset="0"/>
              </a:rPr>
              <a:t>Coefficients and standard errors – what they mean</a:t>
            </a:r>
          </a:p>
          <a:p>
            <a:r>
              <a:rPr lang="en-US" altLang="en-US" dirty="0">
                <a:latin typeface="Century Gothic" panose="020B0502020202020204" pitchFamily="34" charset="0"/>
              </a:rPr>
              <a:t>Constructing confidence intervals: 90%, 95%, and 99%</a:t>
            </a:r>
          </a:p>
          <a:p>
            <a:r>
              <a:rPr lang="en-US" altLang="en-US" dirty="0">
                <a:latin typeface="Century Gothic" panose="020B0502020202020204" pitchFamily="34" charset="0"/>
              </a:rPr>
              <a:t>Hypothesis testing: 10%, 5%, and 1% levels</a:t>
            </a:r>
          </a:p>
          <a:p>
            <a:r>
              <a:rPr lang="en-US" altLang="en-US" dirty="0">
                <a:latin typeface="Century Gothic" panose="020B0502020202020204" pitchFamily="34" charset="0"/>
              </a:rPr>
              <a:t>What do the *s beside the estimates mean?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0707-B9DA-4F2C-A92B-41754A18F116}"/>
              </a:ext>
            </a:extLst>
          </p:cNvPr>
          <p:cNvSpPr>
            <a:spLocks noGrp="1"/>
          </p:cNvSpPr>
          <p:nvPr>
            <p:ph type="title"/>
          </p:nvPr>
        </p:nvSpPr>
        <p:spPr/>
        <p:txBody>
          <a:bodyPr/>
          <a:lstStyle/>
          <a:p>
            <a:r>
              <a:rPr lang="en-US" dirty="0"/>
              <a:t>Balancing Type 1 and Type 2 Error</a:t>
            </a:r>
          </a:p>
        </p:txBody>
      </p:sp>
      <p:sp>
        <p:nvSpPr>
          <p:cNvPr id="3" name="Content Placeholder 2">
            <a:extLst>
              <a:ext uri="{FF2B5EF4-FFF2-40B4-BE49-F238E27FC236}">
                <a16:creationId xmlns:a16="http://schemas.microsoft.com/office/drawing/2014/main" id="{FDA136F3-5B3A-497A-92EA-FB4EF3EC9704}"/>
              </a:ext>
            </a:extLst>
          </p:cNvPr>
          <p:cNvSpPr>
            <a:spLocks noGrp="1"/>
          </p:cNvSpPr>
          <p:nvPr>
            <p:ph idx="1"/>
          </p:nvPr>
        </p:nvSpPr>
        <p:spPr/>
        <p:txBody>
          <a:bodyPr/>
          <a:lstStyle/>
          <a:p>
            <a:r>
              <a:rPr lang="en-US" dirty="0"/>
              <a:t>Statistics tries to balance to types of error:</a:t>
            </a:r>
          </a:p>
          <a:p>
            <a:r>
              <a:rPr lang="en-US" dirty="0"/>
              <a:t>Type 1 error -&gt; “false positive”</a:t>
            </a:r>
          </a:p>
          <a:p>
            <a:pPr lvl="1"/>
            <a:r>
              <a:rPr lang="en-US" dirty="0"/>
              <a:t>E.g., finding an effect where there is actually no effect.</a:t>
            </a:r>
          </a:p>
          <a:p>
            <a:pPr lvl="1"/>
            <a:r>
              <a:rPr lang="en-US" dirty="0"/>
              <a:t>A positive test result when really the person is negative.</a:t>
            </a:r>
          </a:p>
          <a:p>
            <a:r>
              <a:rPr lang="en-US" dirty="0"/>
              <a:t>Type 2 error -&gt; “false negative”</a:t>
            </a:r>
          </a:p>
          <a:p>
            <a:pPr lvl="1"/>
            <a:r>
              <a:rPr lang="en-US" dirty="0"/>
              <a:t>E.g., finding no effect (not statistically different from zero) when really there is an effect.</a:t>
            </a:r>
          </a:p>
          <a:p>
            <a:pPr lvl="1"/>
            <a:r>
              <a:rPr lang="en-US" dirty="0"/>
              <a:t>A negative test result when really the person is positive. </a:t>
            </a:r>
          </a:p>
        </p:txBody>
      </p:sp>
    </p:spTree>
    <p:extLst>
      <p:ext uri="{BB962C8B-B14F-4D97-AF65-F5344CB8AC3E}">
        <p14:creationId xmlns:p14="http://schemas.microsoft.com/office/powerpoint/2010/main" val="20424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20707-B9DA-4F2C-A92B-41754A18F116}"/>
              </a:ext>
            </a:extLst>
          </p:cNvPr>
          <p:cNvSpPr>
            <a:spLocks noGrp="1"/>
          </p:cNvSpPr>
          <p:nvPr>
            <p:ph type="title"/>
          </p:nvPr>
        </p:nvSpPr>
        <p:spPr/>
        <p:txBody>
          <a:bodyPr/>
          <a:lstStyle/>
          <a:p>
            <a:r>
              <a:rPr lang="en-US" dirty="0"/>
              <a:t>Balancing Type 1 and Type 2 Error</a:t>
            </a:r>
          </a:p>
        </p:txBody>
      </p:sp>
      <p:graphicFrame>
        <p:nvGraphicFramePr>
          <p:cNvPr id="4" name="Table 4">
            <a:extLst>
              <a:ext uri="{FF2B5EF4-FFF2-40B4-BE49-F238E27FC236}">
                <a16:creationId xmlns:a16="http://schemas.microsoft.com/office/drawing/2014/main" id="{F8FD57A9-8616-4477-90C8-898380A19DC4}"/>
              </a:ext>
            </a:extLst>
          </p:cNvPr>
          <p:cNvGraphicFramePr>
            <a:graphicFrameLocks noGrp="1"/>
          </p:cNvGraphicFramePr>
          <p:nvPr>
            <p:ph idx="1"/>
            <p:extLst>
              <p:ext uri="{D42A27DB-BD31-4B8C-83A1-F6EECF244321}">
                <p14:modId xmlns:p14="http://schemas.microsoft.com/office/powerpoint/2010/main" val="704999670"/>
              </p:ext>
            </p:extLst>
          </p:nvPr>
        </p:nvGraphicFramePr>
        <p:xfrm>
          <a:off x="838200" y="1807589"/>
          <a:ext cx="8352453" cy="2199640"/>
        </p:xfrm>
        <a:graphic>
          <a:graphicData uri="http://schemas.openxmlformats.org/drawingml/2006/table">
            <a:tbl>
              <a:tblPr firstRow="1" bandRow="1">
                <a:tableStyleId>{5940675A-B579-460E-94D1-54222C63F5DA}</a:tableStyleId>
              </a:tblPr>
              <a:tblGrid>
                <a:gridCol w="3505199">
                  <a:extLst>
                    <a:ext uri="{9D8B030D-6E8A-4147-A177-3AD203B41FA5}">
                      <a16:colId xmlns:a16="http://schemas.microsoft.com/office/drawing/2014/main" val="1535409685"/>
                    </a:ext>
                  </a:extLst>
                </a:gridCol>
                <a:gridCol w="2439956">
                  <a:extLst>
                    <a:ext uri="{9D8B030D-6E8A-4147-A177-3AD203B41FA5}">
                      <a16:colId xmlns:a16="http://schemas.microsoft.com/office/drawing/2014/main" val="3649508760"/>
                    </a:ext>
                  </a:extLst>
                </a:gridCol>
                <a:gridCol w="2407298">
                  <a:extLst>
                    <a:ext uri="{9D8B030D-6E8A-4147-A177-3AD203B41FA5}">
                      <a16:colId xmlns:a16="http://schemas.microsoft.com/office/drawing/2014/main" val="997950771"/>
                    </a:ext>
                  </a:extLst>
                </a:gridCol>
              </a:tblGrid>
              <a:tr h="370840">
                <a:tc>
                  <a:txBody>
                    <a:bodyPr/>
                    <a:lstStyle/>
                    <a:p>
                      <a:r>
                        <a:rPr lang="en-US" dirty="0"/>
                        <a:t>Actual Result↓|Estimated Result→</a:t>
                      </a:r>
                    </a:p>
                  </a:txBody>
                  <a:tcPr/>
                </a:tc>
                <a:tc>
                  <a:txBody>
                    <a:bodyPr/>
                    <a:lstStyle/>
                    <a:p>
                      <a:r>
                        <a:rPr lang="en-US" dirty="0"/>
                        <a:t>There is an effect</a:t>
                      </a:r>
                    </a:p>
                  </a:txBody>
                  <a:tcPr/>
                </a:tc>
                <a:tc>
                  <a:txBody>
                    <a:bodyPr/>
                    <a:lstStyle/>
                    <a:p>
                      <a:r>
                        <a:rPr lang="en-US" dirty="0"/>
                        <a:t>There is no effect</a:t>
                      </a:r>
                    </a:p>
                  </a:txBody>
                  <a:tcPr/>
                </a:tc>
                <a:extLst>
                  <a:ext uri="{0D108BD9-81ED-4DB2-BD59-A6C34878D82A}">
                    <a16:rowId xmlns:a16="http://schemas.microsoft.com/office/drawing/2014/main" val="665295780"/>
                  </a:ext>
                </a:extLst>
              </a:tr>
              <a:tr h="370840">
                <a:tc>
                  <a:txBody>
                    <a:bodyPr/>
                    <a:lstStyle/>
                    <a:p>
                      <a:r>
                        <a:rPr lang="en-US" dirty="0"/>
                        <a:t>There is an effect</a:t>
                      </a:r>
                    </a:p>
                  </a:txBody>
                  <a:tcPr/>
                </a:tc>
                <a:tc>
                  <a:txBody>
                    <a:bodyPr/>
                    <a:lstStyle/>
                    <a:p>
                      <a:endParaRPr lang="en-US" dirty="0"/>
                    </a:p>
                    <a:p>
                      <a:endParaRPr lang="en-US" dirty="0"/>
                    </a:p>
                    <a:p>
                      <a:endParaRPr lang="en-US" dirty="0"/>
                    </a:p>
                  </a:txBody>
                  <a:tcPr/>
                </a:tc>
                <a:tc>
                  <a:txBody>
                    <a:bodyPr/>
                    <a:lstStyle/>
                    <a:p>
                      <a:r>
                        <a:rPr lang="en-US" dirty="0"/>
                        <a:t>Type 2 Error</a:t>
                      </a:r>
                    </a:p>
                    <a:p>
                      <a:r>
                        <a:rPr lang="en-US" dirty="0"/>
                        <a:t>False Negative</a:t>
                      </a:r>
                    </a:p>
                  </a:txBody>
                  <a:tcPr/>
                </a:tc>
                <a:extLst>
                  <a:ext uri="{0D108BD9-81ED-4DB2-BD59-A6C34878D82A}">
                    <a16:rowId xmlns:a16="http://schemas.microsoft.com/office/drawing/2014/main" val="1823457782"/>
                  </a:ext>
                </a:extLst>
              </a:tr>
              <a:tr h="370840">
                <a:tc>
                  <a:txBody>
                    <a:bodyPr/>
                    <a:lstStyle/>
                    <a:p>
                      <a:r>
                        <a:rPr lang="en-US" dirty="0"/>
                        <a:t>There is no effect</a:t>
                      </a:r>
                    </a:p>
                  </a:txBody>
                  <a:tcPr/>
                </a:tc>
                <a:tc>
                  <a:txBody>
                    <a:bodyPr/>
                    <a:lstStyle/>
                    <a:p>
                      <a:r>
                        <a:rPr lang="en-US" dirty="0"/>
                        <a:t>Type 1 Error</a:t>
                      </a:r>
                    </a:p>
                    <a:p>
                      <a:r>
                        <a:rPr lang="en-US" dirty="0"/>
                        <a:t>False Positive</a:t>
                      </a:r>
                    </a:p>
                    <a:p>
                      <a:endParaRPr lang="en-US" dirty="0"/>
                    </a:p>
                  </a:txBody>
                  <a:tcPr/>
                </a:tc>
                <a:tc>
                  <a:txBody>
                    <a:bodyPr/>
                    <a:lstStyle/>
                    <a:p>
                      <a:endParaRPr lang="en-US" dirty="0"/>
                    </a:p>
                  </a:txBody>
                  <a:tcPr/>
                </a:tc>
                <a:extLst>
                  <a:ext uri="{0D108BD9-81ED-4DB2-BD59-A6C34878D82A}">
                    <a16:rowId xmlns:a16="http://schemas.microsoft.com/office/drawing/2014/main" val="1216782985"/>
                  </a:ext>
                </a:extLst>
              </a:tr>
            </a:tbl>
          </a:graphicData>
        </a:graphic>
      </p:graphicFrame>
      <p:pic>
        <p:nvPicPr>
          <p:cNvPr id="2050" name="Picture 2" descr="🙌🏽 Raising Hands Emoji with Medium Skin Tone Meaning and Pictures">
            <a:extLst>
              <a:ext uri="{FF2B5EF4-FFF2-40B4-BE49-F238E27FC236}">
                <a16:creationId xmlns:a16="http://schemas.microsoft.com/office/drawing/2014/main" id="{CB684BB5-3A15-45F9-AA1B-5ADC91578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253" y="3130297"/>
            <a:ext cx="876931" cy="8769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 Raising Hands Emoji with Medium Skin Tone Meaning and Pictures">
            <a:extLst>
              <a:ext uri="{FF2B5EF4-FFF2-40B4-BE49-F238E27FC236}">
                <a16:creationId xmlns:a16="http://schemas.microsoft.com/office/drawing/2014/main" id="{4EFD0981-2319-4015-8E45-BE187DAC5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6942" y="2226636"/>
            <a:ext cx="838201" cy="8382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uccess' kid lives up to his meme - YouTube">
            <a:extLst>
              <a:ext uri="{FF2B5EF4-FFF2-40B4-BE49-F238E27FC236}">
                <a16:creationId xmlns:a16="http://schemas.microsoft.com/office/drawing/2014/main" id="{4B7155A7-C85E-4FCE-A295-42656040D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4257" y="2193201"/>
            <a:ext cx="1558989" cy="87693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Success' kid lives up to his meme - YouTube">
            <a:extLst>
              <a:ext uri="{FF2B5EF4-FFF2-40B4-BE49-F238E27FC236}">
                <a16:creationId xmlns:a16="http://schemas.microsoft.com/office/drawing/2014/main" id="{80AC7DB9-0A2F-4C7D-8216-CA0597BDF3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1664" y="3097567"/>
            <a:ext cx="1558989" cy="8769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C48DE45-6A97-416C-8019-50AB6008E9D1}"/>
              </a:ext>
            </a:extLst>
          </p:cNvPr>
          <p:cNvSpPr txBox="1"/>
          <p:nvPr/>
        </p:nvSpPr>
        <p:spPr>
          <a:xfrm>
            <a:off x="998376" y="4245429"/>
            <a:ext cx="10396116" cy="923330"/>
          </a:xfrm>
          <a:prstGeom prst="rect">
            <a:avLst/>
          </a:prstGeom>
          <a:noFill/>
        </p:spPr>
        <p:txBody>
          <a:bodyPr wrap="none" rtlCol="0">
            <a:spAutoFit/>
          </a:bodyPr>
          <a:lstStyle/>
          <a:p>
            <a:r>
              <a:rPr lang="en-US" dirty="0"/>
              <a:t>If we decrease the level that we test at (e.g., from 5% to 1%, which would be the same as moving from a 95%</a:t>
            </a:r>
          </a:p>
          <a:p>
            <a:r>
              <a:rPr lang="en-US" dirty="0"/>
              <a:t>confidence interval to a 99% confidence interval) then we decrease the probability of making Type 1 Errors</a:t>
            </a:r>
          </a:p>
          <a:p>
            <a:r>
              <a:rPr lang="en-US" dirty="0"/>
              <a:t>(fewer false positives) but we increase the probability of making Type 2 Errors (more false negatives).</a:t>
            </a:r>
          </a:p>
        </p:txBody>
      </p:sp>
    </p:spTree>
    <p:extLst>
      <p:ext uri="{BB962C8B-B14F-4D97-AF65-F5344CB8AC3E}">
        <p14:creationId xmlns:p14="http://schemas.microsoft.com/office/powerpoint/2010/main" val="3251293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A043-FA2E-4040-8E2F-E386020F82C2}"/>
              </a:ext>
            </a:extLst>
          </p:cNvPr>
          <p:cNvSpPr>
            <a:spLocks noGrp="1"/>
          </p:cNvSpPr>
          <p:nvPr>
            <p:ph type="title"/>
          </p:nvPr>
        </p:nvSpPr>
        <p:spPr/>
        <p:txBody>
          <a:bodyPr/>
          <a:lstStyle/>
          <a:p>
            <a:r>
              <a:rPr lang="en-US" dirty="0"/>
              <a:t>Hypothesis testing formula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BB3B2DD-5FE8-431F-9325-098BFCABC127}"/>
                  </a:ext>
                </a:extLst>
              </p:cNvPr>
              <p:cNvSpPr>
                <a:spLocks noGrp="1"/>
              </p:cNvSpPr>
              <p:nvPr>
                <p:ph idx="1"/>
              </p:nvPr>
            </p:nvSpPr>
            <p:spPr/>
            <p:txBody>
              <a:bodyPr/>
              <a:lstStyle/>
              <a:p>
                <a:r>
                  <a:rPr lang="en-US" dirty="0"/>
                  <a:t>To do a hypothesis test, at any level (10%, 5%, 1%), to see if our estimate is statistically different from zero, we first calculate a t-statistic as follows:</a:t>
                </a:r>
              </a:p>
              <a:p>
                <a:endParaRPr lang="en-US" dirty="0"/>
              </a:p>
              <a:p>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𝑠𝑡𝑎𝑡𝑖𝑠𝑡𝑖𝑐</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𝑐𝑜𝑒𝑓𝑓𝑖𝑐𝑖𝑒𝑛𝑡</m:t>
                        </m:r>
                      </m:num>
                      <m:den>
                        <m:r>
                          <a:rPr lang="en-US" b="0" i="1" smtClean="0">
                            <a:latin typeface="Cambria Math" panose="02040503050406030204" pitchFamily="18" charset="0"/>
                          </a:rPr>
                          <m:t>𝑠𝑡𝑎𝑛𝑑𝑎𝑟𝑑</m:t>
                        </m:r>
                        <m:r>
                          <a:rPr lang="en-US" b="0" i="1" smtClean="0">
                            <a:latin typeface="Cambria Math" panose="02040503050406030204" pitchFamily="18" charset="0"/>
                          </a:rPr>
                          <m:t> </m:t>
                        </m:r>
                        <m:r>
                          <a:rPr lang="en-US" b="0" i="1" smtClean="0">
                            <a:latin typeface="Cambria Math" panose="02040503050406030204" pitchFamily="18" charset="0"/>
                          </a:rPr>
                          <m:t>𝑒𝑟𝑟𝑜𝑟</m:t>
                        </m:r>
                      </m:den>
                    </m:f>
                  </m:oMath>
                </a14:m>
                <a:endParaRPr lang="en-US" dirty="0"/>
              </a:p>
              <a:p>
                <a:endParaRPr lang="en-US" sz="2000" dirty="0"/>
              </a:p>
              <a:p>
                <a:r>
                  <a:rPr lang="en-US" sz="2000" dirty="0"/>
                  <a:t>E.g., if the coefficient is 0.2 and the standard error is 0.1, the t-statistic is 2.</a:t>
                </a:r>
              </a:p>
              <a:p>
                <a:r>
                  <a:rPr lang="en-US" sz="2000" dirty="0"/>
                  <a:t>E.g., if the coefficient is -2 and the standard error is 2, the t-statistic is -1.</a:t>
                </a:r>
              </a:p>
              <a:p>
                <a:endParaRPr lang="en-US" dirty="0"/>
              </a:p>
            </p:txBody>
          </p:sp>
        </mc:Choice>
        <mc:Fallback>
          <p:sp>
            <p:nvSpPr>
              <p:cNvPr id="3" name="Content Placeholder 2">
                <a:extLst>
                  <a:ext uri="{FF2B5EF4-FFF2-40B4-BE49-F238E27FC236}">
                    <a16:creationId xmlns:a16="http://schemas.microsoft.com/office/drawing/2014/main" id="{DBB3B2DD-5FE8-431F-9325-098BFCABC127}"/>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spTree>
    <p:extLst>
      <p:ext uri="{BB962C8B-B14F-4D97-AF65-F5344CB8AC3E}">
        <p14:creationId xmlns:p14="http://schemas.microsoft.com/office/powerpoint/2010/main" val="1237020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DD00-5E2D-427A-9067-D1F567F7DEB1}"/>
              </a:ext>
            </a:extLst>
          </p:cNvPr>
          <p:cNvSpPr>
            <a:spLocks noGrp="1"/>
          </p:cNvSpPr>
          <p:nvPr>
            <p:ph type="title"/>
          </p:nvPr>
        </p:nvSpPr>
        <p:spPr/>
        <p:txBody>
          <a:bodyPr/>
          <a:lstStyle/>
          <a:p>
            <a:r>
              <a:rPr lang="en-US" dirty="0"/>
              <a:t>Hypothesis testing formula</a:t>
            </a:r>
          </a:p>
        </p:txBody>
      </p:sp>
      <p:sp>
        <p:nvSpPr>
          <p:cNvPr id="3" name="Content Placeholder 2">
            <a:extLst>
              <a:ext uri="{FF2B5EF4-FFF2-40B4-BE49-F238E27FC236}">
                <a16:creationId xmlns:a16="http://schemas.microsoft.com/office/drawing/2014/main" id="{7162C288-3B32-4FEF-B700-BC6BC3077287}"/>
              </a:ext>
            </a:extLst>
          </p:cNvPr>
          <p:cNvSpPr>
            <a:spLocks noGrp="1"/>
          </p:cNvSpPr>
          <p:nvPr>
            <p:ph idx="1"/>
          </p:nvPr>
        </p:nvSpPr>
        <p:spPr/>
        <p:txBody>
          <a:bodyPr/>
          <a:lstStyle/>
          <a:p>
            <a:r>
              <a:rPr lang="en-US" dirty="0"/>
              <a:t>Once we have our t-statistic, we compare it to a critical value.</a:t>
            </a:r>
          </a:p>
          <a:p>
            <a:r>
              <a:rPr lang="en-US" dirty="0"/>
              <a:t>These are the same critical values used to create confidence intervals.</a:t>
            </a:r>
          </a:p>
          <a:p>
            <a:r>
              <a:rPr lang="en-US" dirty="0"/>
              <a:t>The critical values are…</a:t>
            </a:r>
          </a:p>
          <a:p>
            <a:pPr lvl="1"/>
            <a:r>
              <a:rPr lang="en-US" dirty="0"/>
              <a:t>1.645 for a test at the 10% level of significance (90% confidence interval)</a:t>
            </a:r>
          </a:p>
          <a:p>
            <a:pPr lvl="1"/>
            <a:r>
              <a:rPr lang="en-US" dirty="0"/>
              <a:t>1.96 for a test at the 5% level of significance (95% confidence interval)</a:t>
            </a:r>
          </a:p>
          <a:p>
            <a:pPr lvl="1"/>
            <a:r>
              <a:rPr lang="en-US" dirty="0"/>
              <a:t>2.576 for a test at the 1% level of significance (99% confidence interval)</a:t>
            </a:r>
          </a:p>
          <a:p>
            <a:r>
              <a:rPr lang="en-US" dirty="0"/>
              <a:t>If our critical value is, in </a:t>
            </a:r>
            <a:r>
              <a:rPr lang="en-US" u="sng" dirty="0"/>
              <a:t>absolute value</a:t>
            </a:r>
            <a:r>
              <a:rPr lang="en-US" dirty="0"/>
              <a:t>, greater than that critical value, then it is at least significant at that level.</a:t>
            </a:r>
            <a:endParaRPr lang="en-US" u="sng" dirty="0"/>
          </a:p>
        </p:txBody>
      </p:sp>
    </p:spTree>
    <p:extLst>
      <p:ext uri="{BB962C8B-B14F-4D97-AF65-F5344CB8AC3E}">
        <p14:creationId xmlns:p14="http://schemas.microsoft.com/office/powerpoint/2010/main" val="924944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5DD00-5E2D-427A-9067-D1F567F7DEB1}"/>
              </a:ext>
            </a:extLst>
          </p:cNvPr>
          <p:cNvSpPr>
            <a:spLocks noGrp="1"/>
          </p:cNvSpPr>
          <p:nvPr>
            <p:ph type="title"/>
          </p:nvPr>
        </p:nvSpPr>
        <p:spPr/>
        <p:txBody>
          <a:bodyPr/>
          <a:lstStyle/>
          <a:p>
            <a:r>
              <a:rPr lang="en-US" dirty="0"/>
              <a:t>Hypothesis testing formula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162C288-3B32-4FEF-B700-BC6BC3077287}"/>
                  </a:ext>
                </a:extLst>
              </p:cNvPr>
              <p:cNvSpPr>
                <a:spLocks noGrp="1"/>
              </p:cNvSpPr>
              <p:nvPr>
                <p:ph idx="1"/>
              </p:nvPr>
            </p:nvSpPr>
            <p:spPr/>
            <p:txBody>
              <a:bodyPr/>
              <a:lstStyle/>
              <a:p>
                <a:pPr lvl="1"/>
                <a:r>
                  <a:rPr lang="en-US" dirty="0"/>
                  <a:t>1.645 for a test at the 10% level of significance</a:t>
                </a:r>
              </a:p>
              <a:p>
                <a:pPr lvl="1"/>
                <a:r>
                  <a:rPr lang="en-US" dirty="0"/>
                  <a:t>1.96 for a test at the 5% level of significance </a:t>
                </a:r>
              </a:p>
              <a:p>
                <a:pPr lvl="1"/>
                <a:r>
                  <a:rPr lang="en-US" dirty="0"/>
                  <a:t>2.576 for a test at the 1% level of significance </a:t>
                </a:r>
              </a:p>
              <a:p>
                <a:r>
                  <a:rPr lang="en-US" dirty="0"/>
                  <a:t>If our critical value is, in </a:t>
                </a:r>
                <a:r>
                  <a:rPr lang="en-US" u="sng" dirty="0"/>
                  <a:t>absolute value</a:t>
                </a:r>
                <a:r>
                  <a:rPr lang="en-US" dirty="0"/>
                  <a:t>, greater than that critical value, then it is at least significant at that level.</a:t>
                </a:r>
              </a:p>
              <a:p>
                <a14:m>
                  <m:oMath xmlns:m="http://schemas.openxmlformats.org/officeDocument/2006/math">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𝑠𝑡𝑎𝑡𝑖𝑠𝑡𝑖𝑐</m:t>
                        </m:r>
                      </m:e>
                    </m:d>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𝑐𝑟𝑖𝑡𝑖𝑐𝑎𝑙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𝑣𝑎𝑙𝑢𝑒</m:t>
                    </m:r>
                  </m:oMath>
                </a14:m>
                <a:endParaRPr lang="en-US" dirty="0"/>
              </a:p>
              <a:p>
                <a:pPr lvl="1"/>
                <a:r>
                  <a:rPr lang="en-US" dirty="0"/>
                  <a:t>The | | means “take the absolute value of”</a:t>
                </a:r>
              </a:p>
              <a:p>
                <a:pPr lvl="1"/>
                <a:r>
                  <a:rPr lang="en-US" dirty="0"/>
                  <a:t>So, if your t-statistic is negative (i.e. your estimate is negative), then just multiply it by -1 to make it positive.</a:t>
                </a:r>
              </a:p>
            </p:txBody>
          </p:sp>
        </mc:Choice>
        <mc:Fallback>
          <p:sp>
            <p:nvSpPr>
              <p:cNvPr id="3" name="Content Placeholder 2">
                <a:extLst>
                  <a:ext uri="{FF2B5EF4-FFF2-40B4-BE49-F238E27FC236}">
                    <a16:creationId xmlns:a16="http://schemas.microsoft.com/office/drawing/2014/main" id="{7162C288-3B32-4FEF-B700-BC6BC3077287}"/>
                  </a:ext>
                </a:extLst>
              </p:cNvPr>
              <p:cNvSpPr>
                <a:spLocks noGrp="1" noRot="1" noChangeAspect="1" noMove="1" noResize="1" noEditPoints="1" noAdjustHandles="1" noChangeArrowheads="1" noChangeShapeType="1" noTextEdit="1"/>
              </p:cNvSpPr>
              <p:nvPr>
                <p:ph idx="1"/>
              </p:nvPr>
            </p:nvSpPr>
            <p:spPr>
              <a:blipFill>
                <a:blip r:embed="rId2"/>
                <a:stretch>
                  <a:fillRect l="-812" t="-1401" r="-986"/>
                </a:stretch>
              </a:blipFill>
            </p:spPr>
            <p:txBody>
              <a:bodyPr/>
              <a:lstStyle/>
              <a:p>
                <a:r>
                  <a:rPr lang="en-US">
                    <a:noFill/>
                  </a:rPr>
                  <a:t> </a:t>
                </a:r>
              </a:p>
            </p:txBody>
          </p:sp>
        </mc:Fallback>
      </mc:AlternateContent>
    </p:spTree>
    <p:extLst>
      <p:ext uri="{BB962C8B-B14F-4D97-AF65-F5344CB8AC3E}">
        <p14:creationId xmlns:p14="http://schemas.microsoft.com/office/powerpoint/2010/main" val="2216191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DC0B-7906-405C-9319-FD1C31CC0F8B}"/>
              </a:ext>
            </a:extLst>
          </p:cNvPr>
          <p:cNvSpPr>
            <a:spLocks noGrp="1"/>
          </p:cNvSpPr>
          <p:nvPr>
            <p:ph type="title"/>
          </p:nvPr>
        </p:nvSpPr>
        <p:spPr/>
        <p:txBody>
          <a:bodyPr/>
          <a:lstStyle/>
          <a:p>
            <a:r>
              <a:rPr lang="en-US" dirty="0"/>
              <a:t>Hypothesis testing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869DA95-E650-4E34-A6B3-568514FFCE4D}"/>
                  </a:ext>
                </a:extLst>
              </p:cNvPr>
              <p:cNvSpPr>
                <a:spLocks noGrp="1"/>
              </p:cNvSpPr>
              <p:nvPr>
                <p:ph idx="1"/>
              </p:nvPr>
            </p:nvSpPr>
            <p:spPr/>
            <p:txBody>
              <a:bodyPr/>
              <a:lstStyle/>
              <a:p>
                <a:pPr lvl="1"/>
                <a:r>
                  <a:rPr lang="en-US" dirty="0"/>
                  <a:t>1.645 for a test at the 10% level of significance</a:t>
                </a:r>
              </a:p>
              <a:p>
                <a:pPr lvl="1"/>
                <a:r>
                  <a:rPr lang="en-US" dirty="0"/>
                  <a:t>1.96 for a test at the 5% level of significance </a:t>
                </a:r>
              </a:p>
              <a:p>
                <a:pPr lvl="1"/>
                <a:r>
                  <a:rPr lang="en-US" dirty="0"/>
                  <a:t>2.576 for a test at the 1% level of significance </a:t>
                </a:r>
              </a:p>
              <a:p>
                <a14:m>
                  <m:oMath xmlns:m="http://schemas.openxmlformats.org/officeDocument/2006/math">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𝑠𝑡𝑎𝑡𝑖𝑠𝑡𝑖𝑐</m:t>
                        </m:r>
                      </m:e>
                    </m:d>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𝑐𝑟𝑖𝑡𝑖𝑐𝑎𝑙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𝑣𝑎𝑙𝑢𝑒</m:t>
                    </m:r>
                  </m:oMath>
                </a14:m>
                <a:endParaRPr lang="en-US" dirty="0"/>
              </a:p>
              <a:p>
                <a:r>
                  <a:rPr lang="en-US" dirty="0"/>
                  <a:t>Suppose our t-statistic is 2.2.</a:t>
                </a:r>
              </a:p>
              <a:p>
                <a:pPr lvl="1"/>
                <a:r>
                  <a:rPr lang="en-US" dirty="0"/>
                  <a:t>It’s greater in absolute value than 1.645 and 1.96, but not 2.576.</a:t>
                </a:r>
              </a:p>
              <a:p>
                <a:pPr lvl="1"/>
                <a:r>
                  <a:rPr lang="en-US" dirty="0"/>
                  <a:t>Therefore it is significant at the 5% level, but not the 1% level.</a:t>
                </a:r>
              </a:p>
              <a:p>
                <a:r>
                  <a:rPr lang="en-US" dirty="0"/>
                  <a:t>Suppose our t-statistic is -1.7.</a:t>
                </a:r>
              </a:p>
              <a:p>
                <a:pPr lvl="1"/>
                <a:r>
                  <a:rPr lang="en-US" dirty="0"/>
                  <a:t>It’s greater in absolute value than 1.645, but not 1.96 or 2.576.</a:t>
                </a:r>
              </a:p>
              <a:p>
                <a:pPr lvl="1"/>
                <a:r>
                  <a:rPr lang="en-US" dirty="0"/>
                  <a:t>Therefore it is significant at the 10% level, but not the 5% or 1% levels.</a:t>
                </a:r>
              </a:p>
              <a:p>
                <a:pPr marL="457200" lvl="1" indent="0">
                  <a:buNone/>
                </a:pPr>
                <a:endParaRPr lang="en-US" dirty="0"/>
              </a:p>
              <a:p>
                <a:pPr lvl="1"/>
                <a:endParaRPr lang="en-US" dirty="0"/>
              </a:p>
              <a:p>
                <a:endParaRPr lang="en-US" dirty="0"/>
              </a:p>
            </p:txBody>
          </p:sp>
        </mc:Choice>
        <mc:Fallback>
          <p:sp>
            <p:nvSpPr>
              <p:cNvPr id="3" name="Content Placeholder 2">
                <a:extLst>
                  <a:ext uri="{FF2B5EF4-FFF2-40B4-BE49-F238E27FC236}">
                    <a16:creationId xmlns:a16="http://schemas.microsoft.com/office/drawing/2014/main" id="{C869DA95-E650-4E34-A6B3-568514FFCE4D}"/>
                  </a:ext>
                </a:extLst>
              </p:cNvPr>
              <p:cNvSpPr>
                <a:spLocks noGrp="1" noRot="1" noChangeAspect="1" noMove="1" noResize="1" noEditPoints="1" noAdjustHandles="1" noChangeArrowheads="1" noChangeShapeType="1" noTextEdit="1"/>
              </p:cNvSpPr>
              <p:nvPr>
                <p:ph idx="1"/>
              </p:nvPr>
            </p:nvSpPr>
            <p:spPr>
              <a:blipFill>
                <a:blip r:embed="rId2"/>
                <a:stretch>
                  <a:fillRect l="-812" t="-1401"/>
                </a:stretch>
              </a:blipFill>
            </p:spPr>
            <p:txBody>
              <a:bodyPr/>
              <a:lstStyle/>
              <a:p>
                <a:r>
                  <a:rPr lang="en-US">
                    <a:noFill/>
                  </a:rPr>
                  <a:t> </a:t>
                </a:r>
              </a:p>
            </p:txBody>
          </p:sp>
        </mc:Fallback>
      </mc:AlternateContent>
    </p:spTree>
    <p:extLst>
      <p:ext uri="{BB962C8B-B14F-4D97-AF65-F5344CB8AC3E}">
        <p14:creationId xmlns:p14="http://schemas.microsoft.com/office/powerpoint/2010/main" val="1888768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DC0B-7906-405C-9319-FD1C31CC0F8B}"/>
              </a:ext>
            </a:extLst>
          </p:cNvPr>
          <p:cNvSpPr>
            <a:spLocks noGrp="1"/>
          </p:cNvSpPr>
          <p:nvPr>
            <p:ph type="title"/>
          </p:nvPr>
        </p:nvSpPr>
        <p:spPr/>
        <p:txBody>
          <a:bodyPr/>
          <a:lstStyle/>
          <a:p>
            <a:r>
              <a:rPr lang="en-US" dirty="0"/>
              <a:t>Hypothesis testing Example</a:t>
            </a:r>
          </a:p>
        </p:txBody>
      </p:sp>
      <p:sp>
        <p:nvSpPr>
          <p:cNvPr id="3" name="Content Placeholder 2">
            <a:extLst>
              <a:ext uri="{FF2B5EF4-FFF2-40B4-BE49-F238E27FC236}">
                <a16:creationId xmlns:a16="http://schemas.microsoft.com/office/drawing/2014/main" id="{C869DA95-E650-4E34-A6B3-568514FFCE4D}"/>
              </a:ext>
            </a:extLst>
          </p:cNvPr>
          <p:cNvSpPr>
            <a:spLocks noGrp="1"/>
          </p:cNvSpPr>
          <p:nvPr>
            <p:ph idx="1"/>
          </p:nvPr>
        </p:nvSpPr>
        <p:spPr>
          <a:xfrm>
            <a:off x="838200" y="1825625"/>
            <a:ext cx="7969898" cy="4351338"/>
          </a:xfrm>
        </p:spPr>
        <p:txBody>
          <a:bodyPr/>
          <a:lstStyle/>
          <a:p>
            <a:r>
              <a:rPr lang="en-US" dirty="0"/>
              <a:t>Instead of using 1.96 as the critical value to test at the 5% level, use 2.</a:t>
            </a:r>
          </a:p>
          <a:p>
            <a:r>
              <a:rPr lang="en-US" dirty="0"/>
              <a:t>The “eye-ball” t-test at the 5% level is just dividing the coefficient by the standard error and seeing if that t-statistic is greater than 2 in absolute value.</a:t>
            </a:r>
          </a:p>
          <a:p>
            <a:r>
              <a:rPr lang="en-US" dirty="0"/>
              <a:t>You can often do this just by looking at coefficient estimates with their standard errors in tables.</a:t>
            </a:r>
          </a:p>
          <a:p>
            <a:r>
              <a:rPr lang="en-US" dirty="0"/>
              <a:t>E.g.,   0.038 </a:t>
            </a:r>
          </a:p>
          <a:p>
            <a:pPr marL="0" indent="0">
              <a:buNone/>
            </a:pPr>
            <a:r>
              <a:rPr lang="en-US" dirty="0"/>
              <a:t>            (0.017)</a:t>
            </a:r>
          </a:p>
          <a:p>
            <a:r>
              <a:rPr lang="en-US" dirty="0"/>
              <a:t>I can see that that’s bigger than 2.</a:t>
            </a:r>
          </a:p>
          <a:p>
            <a:pPr marL="457200" lvl="1" indent="0">
              <a:buNone/>
            </a:pPr>
            <a:endParaRPr lang="en-US" dirty="0"/>
          </a:p>
          <a:p>
            <a:endParaRPr lang="en-US" dirty="0"/>
          </a:p>
        </p:txBody>
      </p:sp>
      <p:pic>
        <p:nvPicPr>
          <p:cNvPr id="5" name="Picture 4" descr="Flappers University Newsletter - Special guest added to this Saturday's  Emcee workshop!">
            <a:extLst>
              <a:ext uri="{FF2B5EF4-FFF2-40B4-BE49-F238E27FC236}">
                <a16:creationId xmlns:a16="http://schemas.microsoft.com/office/drawing/2014/main" id="{EA5B88A7-6806-48D6-A359-8EF7BDE4E0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8098" y="15875"/>
            <a:ext cx="2895600"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7424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6F99-7316-4B5D-8D30-B5D6868E5B86}"/>
              </a:ext>
            </a:extLst>
          </p:cNvPr>
          <p:cNvSpPr>
            <a:spLocks noGrp="1"/>
          </p:cNvSpPr>
          <p:nvPr>
            <p:ph type="title"/>
          </p:nvPr>
        </p:nvSpPr>
        <p:spPr/>
        <p:txBody>
          <a:bodyPr/>
          <a:lstStyle/>
          <a:p>
            <a:r>
              <a:rPr lang="en-US" dirty="0"/>
              <a:t>Activity break – t-statistics and hypothesis testing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9DE1EDB-BE44-4C14-9AF7-52F41595A382}"/>
                  </a:ext>
                </a:extLst>
              </p:cNvPr>
              <p:cNvSpPr>
                <a:spLocks noGrp="1"/>
              </p:cNvSpPr>
              <p:nvPr>
                <p:ph idx="1"/>
              </p:nvPr>
            </p:nvSpPr>
            <p:spPr/>
            <p:txBody>
              <a:bodyPr/>
              <a:lstStyle/>
              <a:p>
                <a:r>
                  <a:rPr lang="en-US" dirty="0"/>
                  <a:t>Let’s take a break from lecture to calculate some intervals.</a:t>
                </a:r>
              </a:p>
              <a:p>
                <a:r>
                  <a:rPr lang="en-US" dirty="0"/>
                  <a:t>For this, I’m going to have you do hypothesis tests (“t-tests”) using the “eye-ball” method, i.e. using 2 instead of 1.96 for the critical value.</a:t>
                </a:r>
              </a:p>
              <a:p>
                <a:r>
                  <a:rPr lang="en-US" dirty="0"/>
                  <a:t>Therefore, the formula is:</a:t>
                </a:r>
              </a:p>
              <a:p>
                <a:pPr lvl="1"/>
                <a14:m>
                  <m:oMath xmlns:m="http://schemas.openxmlformats.org/officeDocument/2006/math">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𝑠𝑡𝑎𝑡𝑖𝑠𝑡𝑖𝑐</m:t>
                        </m:r>
                      </m:e>
                    </m:d>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oMath>
                </a14:m>
                <a:endParaRPr lang="en-US" dirty="0"/>
              </a:p>
              <a:p>
                <a:r>
                  <a:rPr lang="en-US" dirty="0"/>
                  <a:t>I’ll give you five minutes to do the short quiz “t-statistics and hypothesis testing” on Canvas. I’ll put you into breakout rooms so you can more easily ask each other or me (by summoning me) questions.</a:t>
                </a:r>
              </a:p>
              <a:p>
                <a:endParaRPr lang="en-US" dirty="0"/>
              </a:p>
            </p:txBody>
          </p:sp>
        </mc:Choice>
        <mc:Fallback>
          <p:sp>
            <p:nvSpPr>
              <p:cNvPr id="3" name="Content Placeholder 2">
                <a:extLst>
                  <a:ext uri="{FF2B5EF4-FFF2-40B4-BE49-F238E27FC236}">
                    <a16:creationId xmlns:a16="http://schemas.microsoft.com/office/drawing/2014/main" id="{E9DE1EDB-BE44-4C14-9AF7-52F41595A382}"/>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US">
                    <a:noFill/>
                  </a:rPr>
                  <a:t> </a:t>
                </a:r>
              </a:p>
            </p:txBody>
          </p:sp>
        </mc:Fallback>
      </mc:AlternateContent>
      <p:pic>
        <p:nvPicPr>
          <p:cNvPr id="3074" name="Picture 2" descr="Pause for Reflection and Anticipation - LLDevNet">
            <a:extLst>
              <a:ext uri="{FF2B5EF4-FFF2-40B4-BE49-F238E27FC236}">
                <a16:creationId xmlns:a16="http://schemas.microsoft.com/office/drawing/2014/main" id="{005753F2-F159-4E83-9896-5D32E0312E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1788" y="0"/>
            <a:ext cx="2320212" cy="1970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839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80BA-28AA-49B3-B68B-6B1359BF8A74}"/>
              </a:ext>
            </a:extLst>
          </p:cNvPr>
          <p:cNvSpPr>
            <a:spLocks noGrp="1"/>
          </p:cNvSpPr>
          <p:nvPr>
            <p:ph type="title"/>
          </p:nvPr>
        </p:nvSpPr>
        <p:spPr>
          <a:xfrm>
            <a:off x="410548" y="365125"/>
            <a:ext cx="6961714" cy="1200329"/>
          </a:xfrm>
        </p:spPr>
        <p:txBody>
          <a:bodyPr/>
          <a:lstStyle/>
          <a:p>
            <a:r>
              <a:rPr lang="en-US" altLang="en-US" dirty="0">
                <a:latin typeface="Century Gothic" panose="020B0502020202020204" pitchFamily="34" charset="0"/>
              </a:rPr>
              <a:t>What do the *s beside the estimates in tables mean?</a:t>
            </a:r>
            <a:endParaRPr lang="en-US" dirty="0"/>
          </a:p>
        </p:txBody>
      </p:sp>
      <p:pic>
        <p:nvPicPr>
          <p:cNvPr id="7" name="Content Placeholder 6">
            <a:extLst>
              <a:ext uri="{FF2B5EF4-FFF2-40B4-BE49-F238E27FC236}">
                <a16:creationId xmlns:a16="http://schemas.microsoft.com/office/drawing/2014/main" id="{C2B3882D-869D-41F6-8DDF-563C89E0884E}"/>
              </a:ext>
            </a:extLst>
          </p:cNvPr>
          <p:cNvPicPr>
            <a:picLocks noGrp="1" noChangeAspect="1"/>
          </p:cNvPicPr>
          <p:nvPr>
            <p:ph idx="1"/>
          </p:nvPr>
        </p:nvPicPr>
        <p:blipFill>
          <a:blip r:embed="rId2"/>
          <a:stretch>
            <a:fillRect/>
          </a:stretch>
        </p:blipFill>
        <p:spPr>
          <a:xfrm>
            <a:off x="-5969" y="3601616"/>
            <a:ext cx="7531701" cy="3256384"/>
          </a:xfrm>
        </p:spPr>
      </p:pic>
      <p:pic>
        <p:nvPicPr>
          <p:cNvPr id="5" name="Picture 4">
            <a:extLst>
              <a:ext uri="{FF2B5EF4-FFF2-40B4-BE49-F238E27FC236}">
                <a16:creationId xmlns:a16="http://schemas.microsoft.com/office/drawing/2014/main" id="{A1D3BB64-1075-4861-82F2-B720DA881673}"/>
              </a:ext>
            </a:extLst>
          </p:cNvPr>
          <p:cNvPicPr>
            <a:picLocks noChangeAspect="1"/>
          </p:cNvPicPr>
          <p:nvPr/>
        </p:nvPicPr>
        <p:blipFill>
          <a:blip r:embed="rId3"/>
          <a:stretch>
            <a:fillRect/>
          </a:stretch>
        </p:blipFill>
        <p:spPr>
          <a:xfrm>
            <a:off x="7525732" y="0"/>
            <a:ext cx="4666268" cy="6858000"/>
          </a:xfrm>
          <a:prstGeom prst="rect">
            <a:avLst/>
          </a:prstGeom>
        </p:spPr>
      </p:pic>
      <p:sp>
        <p:nvSpPr>
          <p:cNvPr id="8" name="TextBox 7">
            <a:extLst>
              <a:ext uri="{FF2B5EF4-FFF2-40B4-BE49-F238E27FC236}">
                <a16:creationId xmlns:a16="http://schemas.microsoft.com/office/drawing/2014/main" id="{1C8D73B1-7F46-45EB-BE73-23F284E76ECA}"/>
              </a:ext>
            </a:extLst>
          </p:cNvPr>
          <p:cNvSpPr txBox="1"/>
          <p:nvPr/>
        </p:nvSpPr>
        <p:spPr>
          <a:xfrm>
            <a:off x="410547" y="1690688"/>
            <a:ext cx="6718041" cy="1754326"/>
          </a:xfrm>
          <a:prstGeom prst="rect">
            <a:avLst/>
          </a:prstGeom>
          <a:noFill/>
        </p:spPr>
        <p:txBody>
          <a:bodyPr wrap="square" rtlCol="0">
            <a:spAutoFit/>
          </a:bodyPr>
          <a:lstStyle/>
          <a:p>
            <a:r>
              <a:rPr lang="en-US" dirty="0"/>
              <a:t>Usually statistical tables have notes under them that detail what *, **, and *** mean.</a:t>
            </a:r>
          </a:p>
          <a:p>
            <a:endParaRPr lang="en-US" dirty="0"/>
          </a:p>
          <a:p>
            <a:r>
              <a:rPr lang="en-US" dirty="0"/>
              <a:t>More *s means more statistically significant -&gt; we are even more sure that there is an effect (i.e. that the estimate is different). The risk of Type 1 error (false positive) is lower as significance increases.</a:t>
            </a:r>
          </a:p>
        </p:txBody>
      </p:sp>
    </p:spTree>
    <p:extLst>
      <p:ext uri="{BB962C8B-B14F-4D97-AF65-F5344CB8AC3E}">
        <p14:creationId xmlns:p14="http://schemas.microsoft.com/office/powerpoint/2010/main" val="2810464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1698-60E6-40C5-8550-D22BD82ED6C9}"/>
              </a:ext>
            </a:extLst>
          </p:cNvPr>
          <p:cNvSpPr>
            <a:spLocks noGrp="1"/>
          </p:cNvSpPr>
          <p:nvPr>
            <p:ph type="title"/>
          </p:nvPr>
        </p:nvSpPr>
        <p:spPr/>
        <p:txBody>
          <a:bodyPr/>
          <a:lstStyle/>
          <a:p>
            <a:r>
              <a:rPr lang="en-US" altLang="en-US" dirty="0">
                <a:latin typeface="Century Gothic" panose="020B0502020202020204" pitchFamily="34" charset="0"/>
              </a:rPr>
              <a:t>What do the *s beside the estimates mean?</a:t>
            </a:r>
            <a:endParaRPr lang="en-US" dirty="0"/>
          </a:p>
        </p:txBody>
      </p:sp>
      <p:sp>
        <p:nvSpPr>
          <p:cNvPr id="3" name="Content Placeholder 2">
            <a:extLst>
              <a:ext uri="{FF2B5EF4-FFF2-40B4-BE49-F238E27FC236}">
                <a16:creationId xmlns:a16="http://schemas.microsoft.com/office/drawing/2014/main" id="{0760AE74-4384-4EC8-8587-2125A19C0A6D}"/>
              </a:ext>
            </a:extLst>
          </p:cNvPr>
          <p:cNvSpPr>
            <a:spLocks noGrp="1"/>
          </p:cNvSpPr>
          <p:nvPr>
            <p:ph idx="1"/>
          </p:nvPr>
        </p:nvSpPr>
        <p:spPr/>
        <p:txBody>
          <a:bodyPr/>
          <a:lstStyle/>
          <a:p>
            <a:r>
              <a:rPr lang="en-US" dirty="0"/>
              <a:t>Most tables use the following convention, but check the table notes to be sure.</a:t>
            </a:r>
          </a:p>
          <a:p>
            <a:r>
              <a:rPr lang="en-US" dirty="0"/>
              <a:t>No *s means not statistically significant at the 10% level (or any more stringent levels: 5%, 1%, etc.).</a:t>
            </a:r>
          </a:p>
          <a:p>
            <a:r>
              <a:rPr lang="en-US" dirty="0"/>
              <a:t>* means statistically significantly different from zero at the </a:t>
            </a:r>
            <a:r>
              <a:rPr lang="en-US" b="1" dirty="0"/>
              <a:t>10% level</a:t>
            </a:r>
            <a:r>
              <a:rPr lang="en-US" dirty="0"/>
              <a:t>.</a:t>
            </a:r>
          </a:p>
          <a:p>
            <a:pPr lvl="1"/>
            <a:r>
              <a:rPr lang="en-US" dirty="0"/>
              <a:t>Or, zero does not fall into the 90% confidence interval</a:t>
            </a:r>
          </a:p>
          <a:p>
            <a:r>
              <a:rPr lang="en-US" dirty="0"/>
              <a:t>** means statistically significantly different from zero at the </a:t>
            </a:r>
            <a:r>
              <a:rPr lang="en-US" b="1" dirty="0"/>
              <a:t>5% level</a:t>
            </a:r>
            <a:r>
              <a:rPr lang="en-US" dirty="0"/>
              <a:t>.</a:t>
            </a:r>
          </a:p>
          <a:p>
            <a:pPr lvl="1"/>
            <a:r>
              <a:rPr lang="en-US" dirty="0"/>
              <a:t>Or, zero does not fall into the 95% confidence interval</a:t>
            </a:r>
          </a:p>
          <a:p>
            <a:r>
              <a:rPr lang="en-US" dirty="0"/>
              <a:t>*** means statistically significantly different from zero at the </a:t>
            </a:r>
            <a:r>
              <a:rPr lang="en-US" b="1" dirty="0"/>
              <a:t>1% level</a:t>
            </a:r>
            <a:r>
              <a:rPr lang="en-US" dirty="0"/>
              <a:t>.</a:t>
            </a:r>
          </a:p>
          <a:p>
            <a:pPr lvl="1"/>
            <a:r>
              <a:rPr lang="en-US" dirty="0"/>
              <a:t>Or, zero does not fall into the 99% confidence interval</a:t>
            </a:r>
          </a:p>
        </p:txBody>
      </p:sp>
    </p:spTree>
    <p:extLst>
      <p:ext uri="{BB962C8B-B14F-4D97-AF65-F5344CB8AC3E}">
        <p14:creationId xmlns:p14="http://schemas.microsoft.com/office/powerpoint/2010/main" val="578994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4CF0-51D8-4F04-8BE5-A0A9B003EDF0}"/>
              </a:ext>
            </a:extLst>
          </p:cNvPr>
          <p:cNvSpPr>
            <a:spLocks noGrp="1"/>
          </p:cNvSpPr>
          <p:nvPr>
            <p:ph type="title"/>
          </p:nvPr>
        </p:nvSpPr>
        <p:spPr>
          <a:xfrm>
            <a:off x="838200" y="365125"/>
            <a:ext cx="6215743" cy="1460500"/>
          </a:xfrm>
        </p:spPr>
        <p:txBody>
          <a:bodyPr/>
          <a:lstStyle/>
          <a:p>
            <a:r>
              <a:rPr lang="en-US" altLang="en-US" sz="3600" dirty="0">
                <a:latin typeface="Century Gothic" panose="020B0502020202020204" pitchFamily="34" charset="0"/>
              </a:rPr>
              <a:t>General layout of statistical results tables</a:t>
            </a:r>
            <a:endParaRPr lang="en-US" sz="3600" dirty="0"/>
          </a:p>
        </p:txBody>
      </p:sp>
      <p:sp>
        <p:nvSpPr>
          <p:cNvPr id="3" name="Content Placeholder 2">
            <a:extLst>
              <a:ext uri="{FF2B5EF4-FFF2-40B4-BE49-F238E27FC236}">
                <a16:creationId xmlns:a16="http://schemas.microsoft.com/office/drawing/2014/main" id="{9718B797-B37F-4E58-9FC4-19803A20599A}"/>
              </a:ext>
            </a:extLst>
          </p:cNvPr>
          <p:cNvSpPr>
            <a:spLocks noGrp="1"/>
          </p:cNvSpPr>
          <p:nvPr>
            <p:ph idx="1"/>
          </p:nvPr>
        </p:nvSpPr>
        <p:spPr>
          <a:xfrm>
            <a:off x="838200" y="1825625"/>
            <a:ext cx="6215743" cy="4351338"/>
          </a:xfrm>
        </p:spPr>
        <p:txBody>
          <a:bodyPr/>
          <a:lstStyle/>
          <a:p>
            <a:r>
              <a:rPr lang="en-US" dirty="0"/>
              <a:t>Top numbers are the estimates.</a:t>
            </a:r>
          </a:p>
          <a:p>
            <a:pPr lvl="1"/>
            <a:r>
              <a:rPr lang="en-US" dirty="0"/>
              <a:t>Usually these are coefficient estimates from a regression, but sometimes they are just means or differences in means.</a:t>
            </a:r>
          </a:p>
          <a:p>
            <a:pPr lvl="1"/>
            <a:r>
              <a:rPr lang="en-US" dirty="0"/>
              <a:t>These tell you the estimated effect, difference, etc.</a:t>
            </a:r>
          </a:p>
          <a:p>
            <a:pPr lvl="1"/>
            <a:r>
              <a:rPr lang="en-US" dirty="0"/>
              <a:t>These tell you the magnitude of the effect or difference – was it small or large? Negative or positive?</a:t>
            </a:r>
          </a:p>
        </p:txBody>
      </p:sp>
      <p:pic>
        <p:nvPicPr>
          <p:cNvPr id="5" name="Picture 4">
            <a:extLst>
              <a:ext uri="{FF2B5EF4-FFF2-40B4-BE49-F238E27FC236}">
                <a16:creationId xmlns:a16="http://schemas.microsoft.com/office/drawing/2014/main" id="{F42A0635-DC3B-499C-AB73-46A6A94C765A}"/>
              </a:ext>
            </a:extLst>
          </p:cNvPr>
          <p:cNvPicPr>
            <a:picLocks noChangeAspect="1"/>
          </p:cNvPicPr>
          <p:nvPr/>
        </p:nvPicPr>
        <p:blipFill>
          <a:blip r:embed="rId2"/>
          <a:stretch>
            <a:fillRect/>
          </a:stretch>
        </p:blipFill>
        <p:spPr>
          <a:xfrm>
            <a:off x="7155888" y="0"/>
            <a:ext cx="5036112" cy="6858000"/>
          </a:xfrm>
          <a:prstGeom prst="rect">
            <a:avLst/>
          </a:prstGeom>
        </p:spPr>
      </p:pic>
    </p:spTree>
    <p:extLst>
      <p:ext uri="{BB962C8B-B14F-4D97-AF65-F5344CB8AC3E}">
        <p14:creationId xmlns:p14="http://schemas.microsoft.com/office/powerpoint/2010/main" val="3530918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1698-60E6-40C5-8550-D22BD82ED6C9}"/>
              </a:ext>
            </a:extLst>
          </p:cNvPr>
          <p:cNvSpPr>
            <a:spLocks noGrp="1"/>
          </p:cNvSpPr>
          <p:nvPr>
            <p:ph type="title"/>
          </p:nvPr>
        </p:nvSpPr>
        <p:spPr/>
        <p:txBody>
          <a:bodyPr/>
          <a:lstStyle/>
          <a:p>
            <a:r>
              <a:rPr lang="en-US" altLang="en-US" dirty="0">
                <a:latin typeface="Century Gothic" panose="020B0502020202020204" pitchFamily="34" charset="0"/>
              </a:rPr>
              <a:t>What do the *s beside the estimates mean?</a:t>
            </a:r>
            <a:endParaRPr lang="en-US" dirty="0"/>
          </a:p>
        </p:txBody>
      </p:sp>
      <p:sp>
        <p:nvSpPr>
          <p:cNvPr id="3" name="Content Placeholder 2">
            <a:extLst>
              <a:ext uri="{FF2B5EF4-FFF2-40B4-BE49-F238E27FC236}">
                <a16:creationId xmlns:a16="http://schemas.microsoft.com/office/drawing/2014/main" id="{0760AE74-4384-4EC8-8587-2125A19C0A6D}"/>
              </a:ext>
            </a:extLst>
          </p:cNvPr>
          <p:cNvSpPr>
            <a:spLocks noGrp="1"/>
          </p:cNvSpPr>
          <p:nvPr>
            <p:ph idx="1"/>
          </p:nvPr>
        </p:nvSpPr>
        <p:spPr/>
        <p:txBody>
          <a:bodyPr/>
          <a:lstStyle/>
          <a:p>
            <a:r>
              <a:rPr lang="en-US" dirty="0"/>
              <a:t>Note: anything significant at the 1% level (***) is also significant at the 5% level (**) and the 10% level (*).</a:t>
            </a:r>
          </a:p>
          <a:p>
            <a:pPr lvl="1"/>
            <a:r>
              <a:rPr lang="en-US" dirty="0"/>
              <a:t>Similarly, anything significant at the 5% level (**) is also significant at the 10% level (*).</a:t>
            </a:r>
          </a:p>
          <a:p>
            <a:r>
              <a:rPr lang="en-US" dirty="0"/>
              <a:t>Testing at the 5% level is the most common benchmark of statistical significance used.</a:t>
            </a:r>
          </a:p>
          <a:p>
            <a:pPr lvl="1"/>
            <a:r>
              <a:rPr lang="en-US" dirty="0"/>
              <a:t>So, when researchers say something is statistically significant, they usually mean that it’s statistically significant at </a:t>
            </a:r>
            <a:r>
              <a:rPr lang="en-US" dirty="0" err="1"/>
              <a:t>at</a:t>
            </a:r>
            <a:r>
              <a:rPr lang="en-US" dirty="0"/>
              <a:t> least the 5% level.</a:t>
            </a:r>
          </a:p>
          <a:p>
            <a:r>
              <a:rPr lang="en-US" dirty="0"/>
              <a:t>The 1% level is the strongest conventional level, although you can test at any level (e.g., some researchers test at the 0.1% level).</a:t>
            </a:r>
          </a:p>
          <a:p>
            <a:endParaRPr lang="en-US" dirty="0"/>
          </a:p>
        </p:txBody>
      </p:sp>
    </p:spTree>
    <p:extLst>
      <p:ext uri="{BB962C8B-B14F-4D97-AF65-F5344CB8AC3E}">
        <p14:creationId xmlns:p14="http://schemas.microsoft.com/office/powerpoint/2010/main" val="3041175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1698-60E6-40C5-8550-D22BD82ED6C9}"/>
              </a:ext>
            </a:extLst>
          </p:cNvPr>
          <p:cNvSpPr>
            <a:spLocks noGrp="1"/>
          </p:cNvSpPr>
          <p:nvPr>
            <p:ph type="title"/>
          </p:nvPr>
        </p:nvSpPr>
        <p:spPr/>
        <p:txBody>
          <a:bodyPr/>
          <a:lstStyle/>
          <a:p>
            <a:r>
              <a:rPr lang="en-US" altLang="en-US" dirty="0">
                <a:latin typeface="Century Gothic" panose="020B0502020202020204" pitchFamily="34" charset="0"/>
              </a:rPr>
              <a:t>What do the *s beside the estimates mean?</a:t>
            </a:r>
            <a:endParaRPr lang="en-US" dirty="0"/>
          </a:p>
        </p:txBody>
      </p:sp>
      <p:sp>
        <p:nvSpPr>
          <p:cNvPr id="3" name="Content Placeholder 2">
            <a:extLst>
              <a:ext uri="{FF2B5EF4-FFF2-40B4-BE49-F238E27FC236}">
                <a16:creationId xmlns:a16="http://schemas.microsoft.com/office/drawing/2014/main" id="{0760AE74-4384-4EC8-8587-2125A19C0A6D}"/>
              </a:ext>
            </a:extLst>
          </p:cNvPr>
          <p:cNvSpPr>
            <a:spLocks noGrp="1"/>
          </p:cNvSpPr>
          <p:nvPr>
            <p:ph idx="1"/>
          </p:nvPr>
        </p:nvSpPr>
        <p:spPr/>
        <p:txBody>
          <a:bodyPr/>
          <a:lstStyle/>
          <a:p>
            <a:r>
              <a:rPr lang="en-US" dirty="0"/>
              <a:t>You can use the * system to quickly see how significant estimates are.</a:t>
            </a:r>
          </a:p>
          <a:p>
            <a:r>
              <a:rPr lang="en-US" dirty="0"/>
              <a:t>This avoids you having to do more time-intensive ways at gauging the statistical significant of the estimates, such as:</a:t>
            </a:r>
          </a:p>
          <a:p>
            <a:pPr lvl="1"/>
            <a:r>
              <a:rPr lang="en-US" dirty="0"/>
              <a:t>Calculating a t-statistic (coefficient divided by standard error) and seeing if it’s greater than two (which would mean its significant at the 5% level).</a:t>
            </a:r>
          </a:p>
          <a:p>
            <a:pPr lvl="1"/>
            <a:r>
              <a:rPr lang="en-US" dirty="0"/>
              <a:t>Calculating a confidence interval.</a:t>
            </a:r>
          </a:p>
          <a:p>
            <a:r>
              <a:rPr lang="en-US" dirty="0"/>
              <a:t>Again, just be sure to check the table notes to be sure you are interpreting the * system correctly.  </a:t>
            </a:r>
          </a:p>
          <a:p>
            <a:endParaRPr lang="en-US" dirty="0"/>
          </a:p>
        </p:txBody>
      </p:sp>
    </p:spTree>
    <p:extLst>
      <p:ext uri="{BB962C8B-B14F-4D97-AF65-F5344CB8AC3E}">
        <p14:creationId xmlns:p14="http://schemas.microsoft.com/office/powerpoint/2010/main" val="2105192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1698-60E6-40C5-8550-D22BD82ED6C9}"/>
              </a:ext>
            </a:extLst>
          </p:cNvPr>
          <p:cNvSpPr>
            <a:spLocks noGrp="1"/>
          </p:cNvSpPr>
          <p:nvPr>
            <p:ph type="title"/>
          </p:nvPr>
        </p:nvSpPr>
        <p:spPr/>
        <p:txBody>
          <a:bodyPr/>
          <a:lstStyle/>
          <a:p>
            <a:r>
              <a:rPr lang="en-US" altLang="en-US" dirty="0">
                <a:latin typeface="Century Gothic" panose="020B0502020202020204" pitchFamily="34" charset="0"/>
              </a:rPr>
              <a:t>Other table conventions – t-stats in ()</a:t>
            </a:r>
            <a:endParaRPr lang="en-US" dirty="0"/>
          </a:p>
        </p:txBody>
      </p:sp>
      <p:sp>
        <p:nvSpPr>
          <p:cNvPr id="3" name="Content Placeholder 2">
            <a:extLst>
              <a:ext uri="{FF2B5EF4-FFF2-40B4-BE49-F238E27FC236}">
                <a16:creationId xmlns:a16="http://schemas.microsoft.com/office/drawing/2014/main" id="{0760AE74-4384-4EC8-8587-2125A19C0A6D}"/>
              </a:ext>
            </a:extLst>
          </p:cNvPr>
          <p:cNvSpPr>
            <a:spLocks noGrp="1"/>
          </p:cNvSpPr>
          <p:nvPr>
            <p:ph idx="1"/>
          </p:nvPr>
        </p:nvSpPr>
        <p:spPr/>
        <p:txBody>
          <a:bodyPr/>
          <a:lstStyle/>
          <a:p>
            <a:r>
              <a:rPr lang="en-US" dirty="0"/>
              <a:t>The majority of social sciences, outside of usually psychology, tend to present statistical results the way I detailed here:</a:t>
            </a:r>
          </a:p>
          <a:p>
            <a:pPr lvl="1"/>
            <a:r>
              <a:rPr lang="en-US" dirty="0"/>
              <a:t>Estimate, with standard errors in () underneath</a:t>
            </a:r>
          </a:p>
          <a:p>
            <a:r>
              <a:rPr lang="en-US" dirty="0"/>
              <a:t>However, some fields or older papers put </a:t>
            </a:r>
            <a:r>
              <a:rPr lang="en-US" b="1" dirty="0"/>
              <a:t>t-statistics</a:t>
            </a:r>
            <a:r>
              <a:rPr lang="en-US" dirty="0"/>
              <a:t> underneath the estimates.</a:t>
            </a:r>
          </a:p>
          <a:p>
            <a:r>
              <a:rPr lang="en-US" dirty="0"/>
              <a:t>So instead of 2.0       they would have:          2.0</a:t>
            </a:r>
          </a:p>
          <a:p>
            <a:r>
              <a:rPr lang="en-US" dirty="0"/>
              <a:t>                       (1.0)                                             (2.0)</a:t>
            </a:r>
          </a:p>
          <a:p>
            <a:r>
              <a:rPr lang="en-US" dirty="0"/>
              <a:t>Check the table notes so you know what is in the ()!</a:t>
            </a:r>
          </a:p>
          <a:p>
            <a:pPr lvl="1"/>
            <a:endParaRPr lang="en-US" dirty="0"/>
          </a:p>
          <a:p>
            <a:endParaRPr lang="en-US" dirty="0"/>
          </a:p>
        </p:txBody>
      </p:sp>
    </p:spTree>
    <p:extLst>
      <p:ext uri="{BB962C8B-B14F-4D97-AF65-F5344CB8AC3E}">
        <p14:creationId xmlns:p14="http://schemas.microsoft.com/office/powerpoint/2010/main" val="1925350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1698-60E6-40C5-8550-D22BD82ED6C9}"/>
              </a:ext>
            </a:extLst>
          </p:cNvPr>
          <p:cNvSpPr>
            <a:spLocks noGrp="1"/>
          </p:cNvSpPr>
          <p:nvPr>
            <p:ph type="title"/>
          </p:nvPr>
        </p:nvSpPr>
        <p:spPr/>
        <p:txBody>
          <a:bodyPr/>
          <a:lstStyle/>
          <a:p>
            <a:r>
              <a:rPr lang="en-US" altLang="en-US" dirty="0">
                <a:latin typeface="Century Gothic" panose="020B0502020202020204" pitchFamily="34" charset="0"/>
              </a:rPr>
              <a:t>Other table conventions – p-value in ()</a:t>
            </a:r>
            <a:endParaRPr lang="en-US" dirty="0"/>
          </a:p>
        </p:txBody>
      </p:sp>
      <p:sp>
        <p:nvSpPr>
          <p:cNvPr id="3" name="Content Placeholder 2">
            <a:extLst>
              <a:ext uri="{FF2B5EF4-FFF2-40B4-BE49-F238E27FC236}">
                <a16:creationId xmlns:a16="http://schemas.microsoft.com/office/drawing/2014/main" id="{0760AE74-4384-4EC8-8587-2125A19C0A6D}"/>
              </a:ext>
            </a:extLst>
          </p:cNvPr>
          <p:cNvSpPr>
            <a:spLocks noGrp="1"/>
          </p:cNvSpPr>
          <p:nvPr>
            <p:ph idx="1"/>
          </p:nvPr>
        </p:nvSpPr>
        <p:spPr/>
        <p:txBody>
          <a:bodyPr/>
          <a:lstStyle/>
          <a:p>
            <a:r>
              <a:rPr lang="en-US" dirty="0"/>
              <a:t>The majority of social sciences, outside of usually psychology, tend to present statistical results the way I detailed here:</a:t>
            </a:r>
          </a:p>
          <a:p>
            <a:pPr lvl="1"/>
            <a:r>
              <a:rPr lang="en-US" dirty="0"/>
              <a:t>Estimate, with standard errors in () underneath</a:t>
            </a:r>
          </a:p>
          <a:p>
            <a:r>
              <a:rPr lang="en-US" dirty="0"/>
              <a:t>However, some fields or older papers put </a:t>
            </a:r>
            <a:r>
              <a:rPr lang="en-US" b="1" dirty="0"/>
              <a:t>p-values</a:t>
            </a:r>
            <a:r>
              <a:rPr lang="en-US" dirty="0"/>
              <a:t> underneath the estimates.</a:t>
            </a:r>
          </a:p>
          <a:p>
            <a:r>
              <a:rPr lang="en-US" dirty="0"/>
              <a:t>So instead of 1.96       they would have:          1.96   or    1.96</a:t>
            </a:r>
          </a:p>
          <a:p>
            <a:r>
              <a:rPr lang="en-US" dirty="0"/>
              <a:t>                       (1.00)                                             (</a:t>
            </a:r>
            <a:r>
              <a:rPr lang="en-US"/>
              <a:t>0.05)        [0.05]</a:t>
            </a:r>
            <a:endParaRPr lang="en-US" dirty="0"/>
          </a:p>
          <a:p>
            <a:r>
              <a:rPr lang="en-US" dirty="0"/>
              <a:t>The p-value is significance level, so 0.05 means significant at the 5% level.</a:t>
            </a:r>
          </a:p>
          <a:p>
            <a:r>
              <a:rPr lang="en-US" dirty="0"/>
              <a:t>A p-value of 0.01 means significant at the 1% level, etc.</a:t>
            </a:r>
          </a:p>
          <a:p>
            <a:endParaRPr lang="en-US" dirty="0"/>
          </a:p>
        </p:txBody>
      </p:sp>
    </p:spTree>
    <p:extLst>
      <p:ext uri="{BB962C8B-B14F-4D97-AF65-F5344CB8AC3E}">
        <p14:creationId xmlns:p14="http://schemas.microsoft.com/office/powerpoint/2010/main" val="3599389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14CF0-51D8-4F04-8BE5-A0A9B003EDF0}"/>
              </a:ext>
            </a:extLst>
          </p:cNvPr>
          <p:cNvSpPr>
            <a:spLocks noGrp="1"/>
          </p:cNvSpPr>
          <p:nvPr>
            <p:ph type="title"/>
          </p:nvPr>
        </p:nvSpPr>
        <p:spPr>
          <a:xfrm>
            <a:off x="838200" y="365125"/>
            <a:ext cx="6215743" cy="1460500"/>
          </a:xfrm>
        </p:spPr>
        <p:txBody>
          <a:bodyPr/>
          <a:lstStyle/>
          <a:p>
            <a:r>
              <a:rPr lang="en-US" altLang="en-US" sz="3600" dirty="0">
                <a:latin typeface="Century Gothic" panose="020B0502020202020204" pitchFamily="34" charset="0"/>
              </a:rPr>
              <a:t>General layout of statistical results tables</a:t>
            </a:r>
            <a:endParaRPr lang="en-US" sz="3600" dirty="0"/>
          </a:p>
        </p:txBody>
      </p:sp>
      <p:sp>
        <p:nvSpPr>
          <p:cNvPr id="3" name="Content Placeholder 2">
            <a:extLst>
              <a:ext uri="{FF2B5EF4-FFF2-40B4-BE49-F238E27FC236}">
                <a16:creationId xmlns:a16="http://schemas.microsoft.com/office/drawing/2014/main" id="{9718B797-B37F-4E58-9FC4-19803A20599A}"/>
              </a:ext>
            </a:extLst>
          </p:cNvPr>
          <p:cNvSpPr>
            <a:spLocks noGrp="1"/>
          </p:cNvSpPr>
          <p:nvPr>
            <p:ph idx="1"/>
          </p:nvPr>
        </p:nvSpPr>
        <p:spPr>
          <a:xfrm>
            <a:off x="838200" y="1825625"/>
            <a:ext cx="6215743" cy="4351338"/>
          </a:xfrm>
        </p:spPr>
        <p:txBody>
          <a:bodyPr/>
          <a:lstStyle/>
          <a:p>
            <a:r>
              <a:rPr lang="en-US" dirty="0"/>
              <a:t>Under each estimate, in (), is the standard error (SE) of the estimate.</a:t>
            </a:r>
          </a:p>
          <a:p>
            <a:pPr lvl="1"/>
            <a:r>
              <a:rPr lang="en-US" dirty="0"/>
              <a:t>The SE tells us how precise the estimate is. How sure are we of this estimate?</a:t>
            </a:r>
          </a:p>
          <a:p>
            <a:pPr lvl="1"/>
            <a:r>
              <a:rPr lang="en-US" dirty="0"/>
              <a:t>Larger SE = less precise estimate, the estimate has a larger margin of error.</a:t>
            </a:r>
          </a:p>
          <a:p>
            <a:pPr lvl="1"/>
            <a:r>
              <a:rPr lang="en-US" dirty="0"/>
              <a:t>A confidence interval for this estimate would be wider (as we shall see).</a:t>
            </a:r>
          </a:p>
          <a:p>
            <a:pPr lvl="1"/>
            <a:endParaRPr lang="en-US" dirty="0"/>
          </a:p>
        </p:txBody>
      </p:sp>
      <p:pic>
        <p:nvPicPr>
          <p:cNvPr id="5" name="Picture 4">
            <a:extLst>
              <a:ext uri="{FF2B5EF4-FFF2-40B4-BE49-F238E27FC236}">
                <a16:creationId xmlns:a16="http://schemas.microsoft.com/office/drawing/2014/main" id="{F42A0635-DC3B-499C-AB73-46A6A94C765A}"/>
              </a:ext>
            </a:extLst>
          </p:cNvPr>
          <p:cNvPicPr>
            <a:picLocks noChangeAspect="1"/>
          </p:cNvPicPr>
          <p:nvPr/>
        </p:nvPicPr>
        <p:blipFill>
          <a:blip r:embed="rId2"/>
          <a:stretch>
            <a:fillRect/>
          </a:stretch>
        </p:blipFill>
        <p:spPr>
          <a:xfrm>
            <a:off x="7155888" y="0"/>
            <a:ext cx="5036112" cy="6858000"/>
          </a:xfrm>
          <a:prstGeom prst="rect">
            <a:avLst/>
          </a:prstGeom>
        </p:spPr>
      </p:pic>
    </p:spTree>
    <p:extLst>
      <p:ext uri="{BB962C8B-B14F-4D97-AF65-F5344CB8AC3E}">
        <p14:creationId xmlns:p14="http://schemas.microsoft.com/office/powerpoint/2010/main" val="1430728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680BA-28AA-49B3-B68B-6B1359BF8A74}"/>
              </a:ext>
            </a:extLst>
          </p:cNvPr>
          <p:cNvSpPr>
            <a:spLocks noGrp="1"/>
          </p:cNvSpPr>
          <p:nvPr>
            <p:ph type="title"/>
          </p:nvPr>
        </p:nvSpPr>
        <p:spPr/>
        <p:txBody>
          <a:bodyPr/>
          <a:lstStyle/>
          <a:p>
            <a:r>
              <a:rPr lang="en-US" dirty="0"/>
              <a:t>More Table examples</a:t>
            </a:r>
          </a:p>
        </p:txBody>
      </p:sp>
      <p:pic>
        <p:nvPicPr>
          <p:cNvPr id="7" name="Content Placeholder 6">
            <a:extLst>
              <a:ext uri="{FF2B5EF4-FFF2-40B4-BE49-F238E27FC236}">
                <a16:creationId xmlns:a16="http://schemas.microsoft.com/office/drawing/2014/main" id="{C2B3882D-869D-41F6-8DDF-563C89E0884E}"/>
              </a:ext>
            </a:extLst>
          </p:cNvPr>
          <p:cNvPicPr>
            <a:picLocks noGrp="1" noChangeAspect="1"/>
          </p:cNvPicPr>
          <p:nvPr>
            <p:ph idx="1"/>
          </p:nvPr>
        </p:nvPicPr>
        <p:blipFill>
          <a:blip r:embed="rId2"/>
          <a:stretch>
            <a:fillRect/>
          </a:stretch>
        </p:blipFill>
        <p:spPr>
          <a:xfrm>
            <a:off x="-5969" y="3601616"/>
            <a:ext cx="7531701" cy="3256384"/>
          </a:xfrm>
        </p:spPr>
      </p:pic>
      <p:pic>
        <p:nvPicPr>
          <p:cNvPr id="5" name="Picture 4">
            <a:extLst>
              <a:ext uri="{FF2B5EF4-FFF2-40B4-BE49-F238E27FC236}">
                <a16:creationId xmlns:a16="http://schemas.microsoft.com/office/drawing/2014/main" id="{A1D3BB64-1075-4861-82F2-B720DA881673}"/>
              </a:ext>
            </a:extLst>
          </p:cNvPr>
          <p:cNvPicPr>
            <a:picLocks noChangeAspect="1"/>
          </p:cNvPicPr>
          <p:nvPr/>
        </p:nvPicPr>
        <p:blipFill>
          <a:blip r:embed="rId3"/>
          <a:stretch>
            <a:fillRect/>
          </a:stretch>
        </p:blipFill>
        <p:spPr>
          <a:xfrm>
            <a:off x="7525732" y="0"/>
            <a:ext cx="4666268" cy="6858000"/>
          </a:xfrm>
          <a:prstGeom prst="rect">
            <a:avLst/>
          </a:prstGeom>
        </p:spPr>
      </p:pic>
      <p:sp>
        <p:nvSpPr>
          <p:cNvPr id="8" name="TextBox 7">
            <a:extLst>
              <a:ext uri="{FF2B5EF4-FFF2-40B4-BE49-F238E27FC236}">
                <a16:creationId xmlns:a16="http://schemas.microsoft.com/office/drawing/2014/main" id="{1C8D73B1-7F46-45EB-BE73-23F284E76ECA}"/>
              </a:ext>
            </a:extLst>
          </p:cNvPr>
          <p:cNvSpPr txBox="1"/>
          <p:nvPr/>
        </p:nvSpPr>
        <p:spPr>
          <a:xfrm>
            <a:off x="410547" y="1690688"/>
            <a:ext cx="6961714" cy="1200329"/>
          </a:xfrm>
          <a:prstGeom prst="rect">
            <a:avLst/>
          </a:prstGeom>
          <a:noFill/>
        </p:spPr>
        <p:txBody>
          <a:bodyPr wrap="none" rtlCol="0">
            <a:spAutoFit/>
          </a:bodyPr>
          <a:lstStyle/>
          <a:p>
            <a:r>
              <a:rPr lang="en-US" dirty="0"/>
              <a:t>I will explain more about all these tables later, but for not just notice the</a:t>
            </a:r>
          </a:p>
          <a:p>
            <a:r>
              <a:rPr lang="en-US" dirty="0"/>
              <a:t>typical format: estimate with standard errors underneath it.</a:t>
            </a:r>
          </a:p>
          <a:p>
            <a:r>
              <a:rPr lang="en-US" dirty="0"/>
              <a:t>Also notice the use of *s, which I will explain shortly. These indicate how</a:t>
            </a:r>
          </a:p>
          <a:p>
            <a:r>
              <a:rPr lang="en-US" dirty="0"/>
              <a:t>statistically significant an estimate is.</a:t>
            </a:r>
          </a:p>
        </p:txBody>
      </p:sp>
    </p:spTree>
    <p:extLst>
      <p:ext uri="{BB962C8B-B14F-4D97-AF65-F5344CB8AC3E}">
        <p14:creationId xmlns:p14="http://schemas.microsoft.com/office/powerpoint/2010/main" val="2517332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6552-981D-4756-8722-287998E443C6}"/>
              </a:ext>
            </a:extLst>
          </p:cNvPr>
          <p:cNvSpPr>
            <a:spLocks noGrp="1"/>
          </p:cNvSpPr>
          <p:nvPr>
            <p:ph type="title"/>
          </p:nvPr>
        </p:nvSpPr>
        <p:spPr/>
        <p:txBody>
          <a:bodyPr/>
          <a:lstStyle/>
          <a:p>
            <a:r>
              <a:rPr lang="en-US" altLang="en-US" dirty="0">
                <a:latin typeface="Century Gothic" panose="020B0502020202020204" pitchFamily="34" charset="0"/>
              </a:rPr>
              <a:t>Coefficients and standard errors – what they mean</a:t>
            </a:r>
            <a:endParaRPr lang="en-US" dirty="0"/>
          </a:p>
        </p:txBody>
      </p:sp>
      <p:sp>
        <p:nvSpPr>
          <p:cNvPr id="3" name="Content Placeholder 2">
            <a:extLst>
              <a:ext uri="{FF2B5EF4-FFF2-40B4-BE49-F238E27FC236}">
                <a16:creationId xmlns:a16="http://schemas.microsoft.com/office/drawing/2014/main" id="{E42D17BD-B082-458F-8F39-42FE47AE8CE0}"/>
              </a:ext>
            </a:extLst>
          </p:cNvPr>
          <p:cNvSpPr>
            <a:spLocks noGrp="1"/>
          </p:cNvSpPr>
          <p:nvPr>
            <p:ph idx="1"/>
          </p:nvPr>
        </p:nvSpPr>
        <p:spPr/>
        <p:txBody>
          <a:bodyPr/>
          <a:lstStyle/>
          <a:p>
            <a:r>
              <a:rPr lang="en-US" dirty="0"/>
              <a:t>Estimate (top number) tell us the effect that was estimated and what the magnitude of the effect was.</a:t>
            </a:r>
          </a:p>
          <a:p>
            <a:r>
              <a:rPr lang="en-US" dirty="0"/>
              <a:t>The standard error tells us how precise that estimate is (how much margin of error does it have?)</a:t>
            </a:r>
          </a:p>
          <a:p>
            <a:r>
              <a:rPr lang="en-US" dirty="0"/>
              <a:t>Here are some examples of coefficients that may make this easier to understand for those of you who haven’t taken econometrics or any statistics courses that use regression.</a:t>
            </a:r>
          </a:p>
        </p:txBody>
      </p:sp>
    </p:spTree>
    <p:extLst>
      <p:ext uri="{BB962C8B-B14F-4D97-AF65-F5344CB8AC3E}">
        <p14:creationId xmlns:p14="http://schemas.microsoft.com/office/powerpoint/2010/main" val="3634832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6552-981D-4756-8722-287998E443C6}"/>
              </a:ext>
            </a:extLst>
          </p:cNvPr>
          <p:cNvSpPr>
            <a:spLocks noGrp="1"/>
          </p:cNvSpPr>
          <p:nvPr>
            <p:ph type="title"/>
          </p:nvPr>
        </p:nvSpPr>
        <p:spPr/>
        <p:txBody>
          <a:bodyPr/>
          <a:lstStyle/>
          <a:p>
            <a:r>
              <a:rPr lang="en-US" altLang="en-US" dirty="0">
                <a:latin typeface="Century Gothic" panose="020B0502020202020204" pitchFamily="34" charset="0"/>
              </a:rPr>
              <a:t>Coefficients and standard errors – what they mean</a:t>
            </a:r>
            <a:endParaRPr lang="en-US" dirty="0"/>
          </a:p>
        </p:txBody>
      </p:sp>
      <p:sp>
        <p:nvSpPr>
          <p:cNvPr id="3" name="Content Placeholder 2">
            <a:extLst>
              <a:ext uri="{FF2B5EF4-FFF2-40B4-BE49-F238E27FC236}">
                <a16:creationId xmlns:a16="http://schemas.microsoft.com/office/drawing/2014/main" id="{E42D17BD-B082-458F-8F39-42FE47AE8CE0}"/>
              </a:ext>
            </a:extLst>
          </p:cNvPr>
          <p:cNvSpPr>
            <a:spLocks noGrp="1"/>
          </p:cNvSpPr>
          <p:nvPr>
            <p:ph idx="1"/>
          </p:nvPr>
        </p:nvSpPr>
        <p:spPr/>
        <p:txBody>
          <a:bodyPr/>
          <a:lstStyle/>
          <a:p>
            <a:r>
              <a:rPr lang="en-US" dirty="0"/>
              <a:t>Suppose I estimated the mean (average) productivity of firms in county A and in county B. These are hypothetical numbers.</a:t>
            </a:r>
          </a:p>
          <a:p>
            <a:r>
              <a:rPr lang="en-US" dirty="0"/>
              <a:t>County A = 100, with a standard error of 10. </a:t>
            </a:r>
          </a:p>
          <a:p>
            <a:r>
              <a:rPr lang="en-US" dirty="0"/>
              <a:t>County B = 90, with a standard error of 12.</a:t>
            </a:r>
          </a:p>
          <a:p>
            <a:r>
              <a:rPr lang="en-US" dirty="0"/>
              <a:t>The difference (A – B) is 10, and suppose it has a standard error of 15.</a:t>
            </a:r>
          </a:p>
          <a:p>
            <a:r>
              <a:rPr lang="en-US" dirty="0"/>
              <a:t>Let’s focus on this estimate of 10, with a standard error of 15.</a:t>
            </a:r>
          </a:p>
        </p:txBody>
      </p:sp>
    </p:spTree>
    <p:extLst>
      <p:ext uri="{BB962C8B-B14F-4D97-AF65-F5344CB8AC3E}">
        <p14:creationId xmlns:p14="http://schemas.microsoft.com/office/powerpoint/2010/main" val="469409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96552-981D-4756-8722-287998E443C6}"/>
              </a:ext>
            </a:extLst>
          </p:cNvPr>
          <p:cNvSpPr>
            <a:spLocks noGrp="1"/>
          </p:cNvSpPr>
          <p:nvPr>
            <p:ph type="title"/>
          </p:nvPr>
        </p:nvSpPr>
        <p:spPr/>
        <p:txBody>
          <a:bodyPr/>
          <a:lstStyle/>
          <a:p>
            <a:r>
              <a:rPr lang="en-US" altLang="en-US" dirty="0">
                <a:latin typeface="Century Gothic" panose="020B0502020202020204" pitchFamily="34" charset="0"/>
              </a:rPr>
              <a:t>Coefficients and standard errors – what they mean</a:t>
            </a:r>
            <a:endParaRPr lang="en-US" dirty="0"/>
          </a:p>
        </p:txBody>
      </p:sp>
      <p:sp>
        <p:nvSpPr>
          <p:cNvPr id="3" name="Content Placeholder 2">
            <a:extLst>
              <a:ext uri="{FF2B5EF4-FFF2-40B4-BE49-F238E27FC236}">
                <a16:creationId xmlns:a16="http://schemas.microsoft.com/office/drawing/2014/main" id="{E42D17BD-B082-458F-8F39-42FE47AE8CE0}"/>
              </a:ext>
            </a:extLst>
          </p:cNvPr>
          <p:cNvSpPr>
            <a:spLocks noGrp="1"/>
          </p:cNvSpPr>
          <p:nvPr>
            <p:ph idx="1"/>
          </p:nvPr>
        </p:nvSpPr>
        <p:spPr/>
        <p:txBody>
          <a:bodyPr/>
          <a:lstStyle/>
          <a:p>
            <a:r>
              <a:rPr lang="en-US" dirty="0"/>
              <a:t>The estimate of 10 tells us that county A’s productivity is estimated to be 10 higher than county B’s productivity, on average.</a:t>
            </a:r>
          </a:p>
          <a:p>
            <a:r>
              <a:rPr lang="en-US" dirty="0"/>
              <a:t>The standard error is 15, which is fairly high.</a:t>
            </a:r>
          </a:p>
          <a:p>
            <a:r>
              <a:rPr lang="en-US" dirty="0"/>
              <a:t>How do we use this standard error to tell us how precise our estimate is?</a:t>
            </a:r>
          </a:p>
          <a:p>
            <a:r>
              <a:rPr lang="en-US" dirty="0"/>
              <a:t>The best way to do it is by using it to construct a confidence interval.</a:t>
            </a:r>
          </a:p>
        </p:txBody>
      </p:sp>
    </p:spTree>
    <p:extLst>
      <p:ext uri="{BB962C8B-B14F-4D97-AF65-F5344CB8AC3E}">
        <p14:creationId xmlns:p14="http://schemas.microsoft.com/office/powerpoint/2010/main" val="1276013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D961B-99C3-40CB-93F2-3107D96D4922}"/>
              </a:ext>
            </a:extLst>
          </p:cNvPr>
          <p:cNvSpPr>
            <a:spLocks noGrp="1"/>
          </p:cNvSpPr>
          <p:nvPr>
            <p:ph type="title"/>
          </p:nvPr>
        </p:nvSpPr>
        <p:spPr>
          <a:xfrm>
            <a:off x="838200" y="19892"/>
            <a:ext cx="10515600" cy="1325563"/>
          </a:xfrm>
        </p:spPr>
        <p:txBody>
          <a:bodyPr/>
          <a:lstStyle/>
          <a:p>
            <a:r>
              <a:rPr lang="en-US" dirty="0"/>
              <a:t>Constructing confidence intervals</a:t>
            </a:r>
          </a:p>
        </p:txBody>
      </p:sp>
      <p:sp>
        <p:nvSpPr>
          <p:cNvPr id="3" name="Content Placeholder 2">
            <a:extLst>
              <a:ext uri="{FF2B5EF4-FFF2-40B4-BE49-F238E27FC236}">
                <a16:creationId xmlns:a16="http://schemas.microsoft.com/office/drawing/2014/main" id="{72121847-595E-4278-AA99-7F17731A3EBF}"/>
              </a:ext>
            </a:extLst>
          </p:cNvPr>
          <p:cNvSpPr>
            <a:spLocks noGrp="1"/>
          </p:cNvSpPr>
          <p:nvPr>
            <p:ph idx="1"/>
          </p:nvPr>
        </p:nvSpPr>
        <p:spPr>
          <a:xfrm>
            <a:off x="838200" y="1052723"/>
            <a:ext cx="10515600" cy="4089983"/>
          </a:xfrm>
        </p:spPr>
        <p:txBody>
          <a:bodyPr/>
          <a:lstStyle/>
          <a:p>
            <a:r>
              <a:rPr lang="en-US" dirty="0"/>
              <a:t>There are usually three confidence intervals that (social) scientists create: 90%, 95%, and 99% confidence intervals.</a:t>
            </a:r>
          </a:p>
          <a:p>
            <a:r>
              <a:rPr lang="en-US" dirty="0"/>
              <a:t>The intuitive* way to understand these is:</a:t>
            </a:r>
          </a:p>
          <a:p>
            <a:pPr lvl="1"/>
            <a:r>
              <a:rPr lang="en-US" dirty="0"/>
              <a:t>The 90% (95%, 99%) confidence interval tells us that, under the assumption that our statistical model is correct, the true effect we are measuring lies within our confidence interval 90% (95%, 99%) of the time.</a:t>
            </a:r>
          </a:p>
          <a:p>
            <a:pPr lvl="1"/>
            <a:r>
              <a:rPr lang="en-US" dirty="0"/>
              <a:t>For example, suppose the 95% confidence interval of an estimate was (-0.3 to 0.1). Then we are 95% confident that the true effect, the thing we are estimating, lies between -0.3 and 0.1.</a:t>
            </a:r>
          </a:p>
          <a:p>
            <a:r>
              <a:rPr lang="en-US" dirty="0"/>
              <a:t>Thus, this confidence intervals tell us how sure we are of our estimates, since it’s impossible to be sure what they are exactly, given randomness and noise in the data.</a:t>
            </a:r>
          </a:p>
          <a:p>
            <a:pPr marL="0" indent="0">
              <a:buNone/>
            </a:pPr>
            <a:r>
              <a:rPr lang="en-US" sz="1600" dirty="0"/>
              <a:t>*For those with more theoretical stats training, you’ll know that this intuitive explanation isn’t technically correct, but I am not looking to explain to beginners the difference between frequentist and Bayesian statistics or the repeated sampling nature of classical statistics.</a:t>
            </a:r>
          </a:p>
        </p:txBody>
      </p:sp>
    </p:spTree>
    <p:extLst>
      <p:ext uri="{BB962C8B-B14F-4D97-AF65-F5344CB8AC3E}">
        <p14:creationId xmlns:p14="http://schemas.microsoft.com/office/powerpoint/2010/main" val="1397374712"/>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emplate_C_OPT_2_SOM_v01" id="{B08202F0-A1D6-3B44-901D-8F77E5F7A828}" vid="{99D3B04F-D065-114C-B4AE-5C8ADD631C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844</TotalTime>
  <Words>2970</Words>
  <Application>Microsoft Office PowerPoint</Application>
  <PresentationFormat>Widescreen</PresentationFormat>
  <Paragraphs>229</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Cambria Math</vt:lpstr>
      <vt:lpstr>Century Gothic</vt:lpstr>
      <vt:lpstr>Office Theme</vt:lpstr>
      <vt:lpstr>PowerPoint Presentation</vt:lpstr>
      <vt:lpstr>Overview of these slides</vt:lpstr>
      <vt:lpstr>General layout of statistical results tables</vt:lpstr>
      <vt:lpstr>General layout of statistical results tables</vt:lpstr>
      <vt:lpstr>More Table examples</vt:lpstr>
      <vt:lpstr>Coefficients and standard errors – what they mean</vt:lpstr>
      <vt:lpstr>Coefficients and standard errors – what they mean</vt:lpstr>
      <vt:lpstr>Coefficients and standard errors – what they mean</vt:lpstr>
      <vt:lpstr>Constructing confidence intervals</vt:lpstr>
      <vt:lpstr>Constructing confidence intervals</vt:lpstr>
      <vt:lpstr>Calculating confidence intervals</vt:lpstr>
      <vt:lpstr>Calculating confidence intervals – 90%</vt:lpstr>
      <vt:lpstr>Calculating confidence intervals – 95%</vt:lpstr>
      <vt:lpstr>Calculating confidence intervals – 95%</vt:lpstr>
      <vt:lpstr>Calculating confidence intervals – 99%</vt:lpstr>
      <vt:lpstr>Comparing confidence intervals</vt:lpstr>
      <vt:lpstr>Activity break – Calculating confidence intervals</vt:lpstr>
      <vt:lpstr>Hypothesis testing</vt:lpstr>
      <vt:lpstr>Hypothesis testing: 10%, 5%, and 1% levels</vt:lpstr>
      <vt:lpstr>Balancing Type 1 and Type 2 Error</vt:lpstr>
      <vt:lpstr>Balancing Type 1 and Type 2 Error</vt:lpstr>
      <vt:lpstr>Hypothesis testing formula</vt:lpstr>
      <vt:lpstr>Hypothesis testing formula</vt:lpstr>
      <vt:lpstr>Hypothesis testing formula</vt:lpstr>
      <vt:lpstr>Hypothesis testing Example</vt:lpstr>
      <vt:lpstr>Hypothesis testing Example</vt:lpstr>
      <vt:lpstr>Activity break – t-statistics and hypothesis testing</vt:lpstr>
      <vt:lpstr>What do the *s beside the estimates in tables mean?</vt:lpstr>
      <vt:lpstr>What do the *s beside the estimates mean?</vt:lpstr>
      <vt:lpstr>What do the *s beside the estimates mean?</vt:lpstr>
      <vt:lpstr>What do the *s beside the estimates mean?</vt:lpstr>
      <vt:lpstr>Other table conventions – t-stats in ()</vt:lpstr>
      <vt:lpstr>Other table conventions – p-value in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sample title</dc:title>
  <dc:creator>Microsoft Office User</dc:creator>
  <cp:lastModifiedBy>Button, Patrick J</cp:lastModifiedBy>
  <cp:revision>131</cp:revision>
  <cp:lastPrinted>2017-03-15T17:14:36Z</cp:lastPrinted>
  <dcterms:created xsi:type="dcterms:W3CDTF">2017-02-22T17:33:23Z</dcterms:created>
  <dcterms:modified xsi:type="dcterms:W3CDTF">2020-09-17T23:48:24Z</dcterms:modified>
</cp:coreProperties>
</file>