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2"/>
  </p:notesMasterIdLst>
  <p:sldIdLst>
    <p:sldId id="259" r:id="rId2"/>
    <p:sldId id="273" r:id="rId3"/>
    <p:sldId id="274" r:id="rId4"/>
    <p:sldId id="275" r:id="rId5"/>
    <p:sldId id="283" r:id="rId6"/>
    <p:sldId id="276" r:id="rId7"/>
    <p:sldId id="280" r:id="rId8"/>
    <p:sldId id="282" r:id="rId9"/>
    <p:sldId id="284" r:id="rId10"/>
    <p:sldId id="285" r:id="rId11"/>
    <p:sldId id="286" r:id="rId12"/>
    <p:sldId id="281" r:id="rId13"/>
    <p:sldId id="277" r:id="rId14"/>
    <p:sldId id="292" r:id="rId15"/>
    <p:sldId id="290" r:id="rId16"/>
    <p:sldId id="291" r:id="rId17"/>
    <p:sldId id="295" r:id="rId18"/>
    <p:sldId id="296" r:id="rId19"/>
    <p:sldId id="297" r:id="rId20"/>
    <p:sldId id="293" r:id="rId21"/>
    <p:sldId id="298" r:id="rId22"/>
    <p:sldId id="294" r:id="rId23"/>
    <p:sldId id="300" r:id="rId24"/>
    <p:sldId id="301" r:id="rId25"/>
    <p:sldId id="302" r:id="rId26"/>
    <p:sldId id="278" r:id="rId27"/>
    <p:sldId id="299" r:id="rId28"/>
    <p:sldId id="287" r:id="rId29"/>
    <p:sldId id="288" r:id="rId30"/>
    <p:sldId id="289"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5E8"/>
    <a:srgbClr val="265B4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06"/>
    <p:restoredTop sz="94541"/>
  </p:normalViewPr>
  <p:slideViewPr>
    <p:cSldViewPr snapToGrid="0" snapToObjects="1">
      <p:cViewPr varScale="1">
        <p:scale>
          <a:sx n="72" d="100"/>
          <a:sy n="72" d="100"/>
        </p:scale>
        <p:origin x="96" y="314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2.237"/>
    </inkml:context>
    <inkml:brush xml:id="br0">
      <inkml:brushProperty name="width" value="0.05" units="cm"/>
      <inkml:brushProperty name="height" value="0.05" units="cm"/>
      <inkml:brushProperty name="ignorePressure" value="1"/>
    </inkml:brush>
  </inkml:definitions>
  <inkml:trace contextRef="#ctx0" brushRef="#br0">0 1,'0'990,"1"-973,0 0,0 0,2 0,0 0,10 29,3-6,21 40,-34-74,2 4,5 9,-1 0,2-1,18 24,-27-39,1 1,-1-1,1 0,-1-1,1 1,0 0,0-1,0 0,0 0,0 0,1 0,-1 0,1 0,-1-1,1 0,0 0,-1 0,1 0,0 0,0-1,-1 0,1 0,0 0,0 0,0 0,5-2,13-7,-1 0,1-2,35-24,2-1,-52 32,312-182,-251 142,-3-3,94-90,-6-11,-149 145,-1-1,0 0,0 0,0 0,0 0,-1-1,3-4,1-9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4.306"/>
    </inkml:context>
    <inkml:brush xml:id="br0">
      <inkml:brushProperty name="width" value="0.05" units="cm"/>
      <inkml:brushProperty name="height" value="0.05" units="cm"/>
      <inkml:brushProperty name="ignorePressure" value="1"/>
    </inkml:brush>
  </inkml:definitions>
  <inkml:trace contextRef="#ctx0" brushRef="#br0">1 0,'0'2,"1"-1,-1 0,1 1,-1-1,1 0,-1 1,1-1,0 0,0 0,0 0,0 0,0 0,0 0,0 0,0 0,0 0,0 0,0 0,3 1,29 13,-27-12,97 35,155 36,53 18,-217-55,-2 5,152 93,-232-127,-1 1,0 0,0 1,-1 1,0-1,-1 2,13 18,45 95,-42-74,394 696,-282-512,-89-143,40 110,-30-65,-15-43,-18-45,-2 2,-3 1,24 94,-30-54,-5 0,-4 158,-5-219,-1-6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5.684"/>
    </inkml:context>
    <inkml:brush xml:id="br0">
      <inkml:brushProperty name="width" value="0.05" units="cm"/>
      <inkml:brushProperty name="height" value="0.05" units="cm"/>
      <inkml:brushProperty name="ignorePressure" value="1"/>
    </inkml:brush>
  </inkml:definitions>
  <inkml:trace contextRef="#ctx0" brushRef="#br0">1 1,'135'114,"-6"-6,-51-42,-54-48,-1 1,38 41,-55-51,0 0,-1 0,0 0,5 16,20 32,-10-33,1-1,1-1,1-1,39 28,-60-47,0-1,-1 0,1 0,0 0,0-1,0 1,-1 0,1-1,0 1,0-1,0 0,0 1,0-1,0 0,0 0,0-1,0 1,0 0,0 0,0-1,0 0,0 1,0-1,-1 0,1 0,0 0,0 0,-1 0,1 0,-1 0,1 0,1-3,6-5,-1 0,0 0,-1-1,8-14,-3 5,37-44,2 2,3 2,3 3,1 2,4 3,94-61,-150 109,-1-1,0 1,0-1,-1 1,1-1,-1-1,0 1,0-1,0 1,0-1,-1 0,3-7,-1-5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1-02T14:09:10.406"/>
    </inkml:context>
    <inkml:brush xml:id="br0">
      <inkml:brushProperty name="width" value="0.05" units="cm"/>
      <inkml:brushProperty name="height" value="0.05" units="cm"/>
      <inkml:brushProperty name="ignorePressure" value="1"/>
    </inkml:brush>
  </inkml:definitions>
  <inkml:trace contextRef="#ctx0" brushRef="#br0">3437 1,'-560'273,"-185"99,35-4,137-57,167-77,152-68,119-59,83-44,50-26,25-21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D23FC1D-AE2A-4DA6-AEC8-E22427022FA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91EE87C8-3526-4EE4-AE34-A2D6F849A07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A29CB9F5-B6D3-4216-A316-335E1ADC0AF3}" type="datetimeFigureOut">
              <a:rPr lang="en-US"/>
              <a:pPr>
                <a:defRPr/>
              </a:pPr>
              <a:t>10/21/2021</a:t>
            </a:fld>
            <a:endParaRPr lang="en-US"/>
          </a:p>
        </p:txBody>
      </p:sp>
      <p:sp>
        <p:nvSpPr>
          <p:cNvPr id="4" name="Slide Image Placeholder 3">
            <a:extLst>
              <a:ext uri="{FF2B5EF4-FFF2-40B4-BE49-F238E27FC236}">
                <a16:creationId xmlns:a16="http://schemas.microsoft.com/office/drawing/2014/main" id="{C2A5D397-A574-42BE-89C0-9DC408F072C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24957E37-FDA1-41F3-B68B-FB264BAD6B94}"/>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73594FCE-7B4C-4B30-9951-A132CC0CD47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0540373D-A4E0-41E4-900D-2A060BC9C70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1C72C25-6CF6-42DF-BC13-F47F3104C49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Slide Image Placeholder 1">
            <a:extLst>
              <a:ext uri="{FF2B5EF4-FFF2-40B4-BE49-F238E27FC236}">
                <a16:creationId xmlns:a16="http://schemas.microsoft.com/office/drawing/2014/main" id="{4A7C2BDA-05EB-4086-90C8-35663745DC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8" name="Notes Placeholder 2">
            <a:extLst>
              <a:ext uri="{FF2B5EF4-FFF2-40B4-BE49-F238E27FC236}">
                <a16:creationId xmlns:a16="http://schemas.microsoft.com/office/drawing/2014/main" id="{4F71A892-ABB7-4B37-A7CF-DC159238D0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4" name="Slide Number Placeholder 3">
            <a:extLst>
              <a:ext uri="{FF2B5EF4-FFF2-40B4-BE49-F238E27FC236}">
                <a16:creationId xmlns:a16="http://schemas.microsoft.com/office/drawing/2014/main" id="{9B8A58BB-E4EA-434D-B2C6-5A94935B421C}"/>
              </a:ext>
            </a:extLst>
          </p:cNvPr>
          <p:cNvSpPr>
            <a:spLocks noGrp="1"/>
          </p:cNvSpPr>
          <p:nvPr>
            <p:ph type="sldNum" sz="quarter" idx="5"/>
          </p:nvPr>
        </p:nvSpPr>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D2AB329A-E07B-4C6D-95D1-D1A1367FCF97}"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BC9421D5-0CD2-46C2-AA1E-A5094EC96E14}"/>
              </a:ext>
            </a:extLst>
          </p:cNvPr>
          <p:cNvSpPr txBox="1">
            <a:spLocks/>
          </p:cNvSpPr>
          <p:nvPr userDrawn="1"/>
        </p:nvSpPr>
        <p:spPr>
          <a:xfrm>
            <a:off x="2898775" y="6356350"/>
            <a:ext cx="6784975" cy="365125"/>
          </a:xfrm>
          <a:prstGeom prst="rect">
            <a:avLst/>
          </a:prstGeom>
        </p:spPr>
        <p:txBody>
          <a:bodyPr anchor="ctr"/>
          <a:lstStyle>
            <a:defPPr>
              <a:defRPr lang="en-US"/>
            </a:defPPr>
            <a:lvl1pPr algn="l" rtl="0" eaLnBrk="1" fontAlgn="auto" hangingPunct="1">
              <a:spcBef>
                <a:spcPts val="0"/>
              </a:spcBef>
              <a:spcAft>
                <a:spcPts val="0"/>
              </a:spcAft>
              <a:defRPr sz="1000" kern="1200" baseline="0" dirty="0" smtClean="0">
                <a:solidFill>
                  <a:schemeClr val="bg1"/>
                </a:solidFill>
                <a:latin typeface="Century Gothic"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pPr>
              <a:defRPr/>
            </a:pPr>
            <a:endParaRPr lang="en-US"/>
          </a:p>
        </p:txBody>
      </p:sp>
      <p:pic>
        <p:nvPicPr>
          <p:cNvPr id="5" name="Picture 7">
            <a:extLst>
              <a:ext uri="{FF2B5EF4-FFF2-40B4-BE49-F238E27FC236}">
                <a16:creationId xmlns:a16="http://schemas.microsoft.com/office/drawing/2014/main" id="{866492F4-2F34-46B8-AD5A-32DD52D761C0}"/>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95425" y="6218238"/>
            <a:ext cx="1296988"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normAutofit/>
          </a:bodyPr>
          <a:lstStyle>
            <a:lvl1pPr algn="ctr">
              <a:defRPr sz="3800" cap="all" baseline="0">
                <a:solidFill>
                  <a:srgbClr val="265B4D"/>
                </a:solidFill>
                <a:latin typeface="Century Gothic"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baseline="0">
                <a:solidFill>
                  <a:srgbClr val="6FC5E8"/>
                </a:solidFill>
                <a:latin typeface="Century Gothic"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25C30A4D-2BCF-4965-B5A1-1347DA88EDC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5BF983EB-4FEF-4FD3-8312-338263508145}" type="slidenum">
              <a:rPr lang="en-US" altLang="en-US"/>
              <a:pPr/>
              <a:t>‹#›</a:t>
            </a:fld>
            <a:endParaRPr lang="en-US" altLang="en-US"/>
          </a:p>
        </p:txBody>
      </p:sp>
    </p:spTree>
    <p:extLst>
      <p:ext uri="{BB962C8B-B14F-4D97-AF65-F5344CB8AC3E}">
        <p14:creationId xmlns:p14="http://schemas.microsoft.com/office/powerpoint/2010/main" val="516300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007EB7F-315C-45B5-A39C-4E08DB72756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cap="all" baseline="0">
                <a:solidFill>
                  <a:srgbClr val="265B4D"/>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8D61162-2A02-44B9-85EF-AD8AF4AC2672}"/>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48FC3ACB-5206-4229-B9CB-463D0A261FEC}" type="slidenum">
              <a:rPr lang="en-US" altLang="en-US"/>
              <a:pPr/>
              <a:t>‹#›</a:t>
            </a:fld>
            <a:endParaRPr lang="en-US" altLang="en-US"/>
          </a:p>
        </p:txBody>
      </p:sp>
      <p:sp>
        <p:nvSpPr>
          <p:cNvPr id="6" name="Footer Placeholder 4">
            <a:extLst>
              <a:ext uri="{FF2B5EF4-FFF2-40B4-BE49-F238E27FC236}">
                <a16:creationId xmlns:a16="http://schemas.microsoft.com/office/drawing/2014/main" id="{A6CBBABC-5E27-41B6-B04D-251AC984F8D5}"/>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328467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BB783A45-C512-4C29-BFD1-8FC0D40010C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1122363"/>
            <a:ext cx="10515600" cy="2852737"/>
          </a:xfrm>
        </p:spPr>
        <p:txBody>
          <a:bodyPr anchor="b">
            <a:normAutofit/>
          </a:bodyPr>
          <a:lstStyle>
            <a:lvl1pPr>
              <a:defRPr sz="4800" cap="all" baseline="0">
                <a:solidFill>
                  <a:srgbClr val="265B4D"/>
                </a:solidFill>
              </a:defRPr>
            </a:lvl1pPr>
          </a:lstStyle>
          <a:p>
            <a:r>
              <a:rPr lang="en-US" dirty="0"/>
              <a:t>Click to edit Master title style</a:t>
            </a:r>
          </a:p>
        </p:txBody>
      </p:sp>
      <p:sp>
        <p:nvSpPr>
          <p:cNvPr id="3" name="Text Placeholder 2"/>
          <p:cNvSpPr>
            <a:spLocks noGrp="1"/>
          </p:cNvSpPr>
          <p:nvPr>
            <p:ph type="body" idx="1"/>
          </p:nvPr>
        </p:nvSpPr>
        <p:spPr>
          <a:xfrm>
            <a:off x="838200" y="4078374"/>
            <a:ext cx="10515600" cy="1500187"/>
          </a:xfrm>
        </p:spPr>
        <p:txBody>
          <a:bodyPr/>
          <a:lstStyle>
            <a:lvl1pPr marL="0" indent="0">
              <a:buNone/>
              <a:defRPr sz="2400" baseline="0">
                <a:solidFill>
                  <a:srgbClr val="6FC5E8"/>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5" name="Slide Number Placeholder 5">
            <a:extLst>
              <a:ext uri="{FF2B5EF4-FFF2-40B4-BE49-F238E27FC236}">
                <a16:creationId xmlns:a16="http://schemas.microsoft.com/office/drawing/2014/main" id="{3DBE6A57-E627-4E6F-A0F3-31FD2E04E6AE}"/>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AF5B5F06-3FFC-48AC-9E03-80DADDCA93CD}" type="slidenum">
              <a:rPr lang="en-US" altLang="en-US"/>
              <a:pPr/>
              <a:t>‹#›</a:t>
            </a:fld>
            <a:endParaRPr lang="en-US" altLang="en-US"/>
          </a:p>
        </p:txBody>
      </p:sp>
      <p:sp>
        <p:nvSpPr>
          <p:cNvPr id="6" name="Footer Placeholder 4">
            <a:extLst>
              <a:ext uri="{FF2B5EF4-FFF2-40B4-BE49-F238E27FC236}">
                <a16:creationId xmlns:a16="http://schemas.microsoft.com/office/drawing/2014/main" id="{15699AF4-07A8-45B4-9AE2-E42747F64C79}"/>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37914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91D4408-09CB-4464-8A26-359F4C670EE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baseline="0">
                <a:solidFill>
                  <a:srgbClr val="6FC5E8"/>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a:extLst>
              <a:ext uri="{FF2B5EF4-FFF2-40B4-BE49-F238E27FC236}">
                <a16:creationId xmlns:a16="http://schemas.microsoft.com/office/drawing/2014/main" id="{81D47879-D1C2-4BA9-AB77-F152DA4F3B2B}"/>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F3132BFF-1722-4E75-8547-F42DB6CB2D39}" type="slidenum">
              <a:rPr lang="en-US" altLang="en-US"/>
              <a:pPr/>
              <a:t>‹#›</a:t>
            </a:fld>
            <a:endParaRPr lang="en-US" altLang="en-US"/>
          </a:p>
        </p:txBody>
      </p:sp>
      <p:sp>
        <p:nvSpPr>
          <p:cNvPr id="9" name="Footer Placeholder 4">
            <a:extLst>
              <a:ext uri="{FF2B5EF4-FFF2-40B4-BE49-F238E27FC236}">
                <a16:creationId xmlns:a16="http://schemas.microsoft.com/office/drawing/2014/main" id="{3AF4CC5D-5008-4688-8A15-7F06F9FC0016}"/>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62069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3337E1A5-6895-4B31-ABCF-CA2CE9FDD73F}"/>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9638" y="6218238"/>
            <a:ext cx="1296987" cy="37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5">
            <a:extLst>
              <a:ext uri="{FF2B5EF4-FFF2-40B4-BE49-F238E27FC236}">
                <a16:creationId xmlns:a16="http://schemas.microsoft.com/office/drawing/2014/main" id="{D9F1CF4E-0C6A-45E8-9422-3E30104FF351}"/>
              </a:ext>
            </a:extLst>
          </p:cNvPr>
          <p:cNvSpPr>
            <a:spLocks noGrp="1"/>
          </p:cNvSpPr>
          <p:nvPr>
            <p:ph type="sldNum" sz="quarter" idx="10"/>
          </p:nvPr>
        </p:nvSpPr>
        <p:spPr>
          <a:xfrm>
            <a:off x="10415588" y="6356350"/>
            <a:ext cx="938212" cy="365125"/>
          </a:xfrm>
        </p:spPr>
        <p:txBody>
          <a:bodyPr/>
          <a:lstStyle>
            <a:lvl1pPr>
              <a:defRPr>
                <a:solidFill>
                  <a:schemeClr val="bg1"/>
                </a:solidFill>
              </a:defRPr>
            </a:lvl1pPr>
          </a:lstStyle>
          <a:p>
            <a:fld id="{9618154C-5DEF-4D19-AF7E-C20003AD2D02}" type="slidenum">
              <a:rPr lang="en-US" altLang="en-US"/>
              <a:pPr/>
              <a:t>‹#›</a:t>
            </a:fld>
            <a:endParaRPr lang="en-US" altLang="en-US"/>
          </a:p>
        </p:txBody>
      </p:sp>
      <p:sp>
        <p:nvSpPr>
          <p:cNvPr id="4" name="Footer Placeholder 4">
            <a:extLst>
              <a:ext uri="{FF2B5EF4-FFF2-40B4-BE49-F238E27FC236}">
                <a16:creationId xmlns:a16="http://schemas.microsoft.com/office/drawing/2014/main" id="{BACE1114-FDF2-40DF-B9DC-021D58F698FF}"/>
              </a:ext>
            </a:extLst>
          </p:cNvPr>
          <p:cNvSpPr>
            <a:spLocks noGrp="1"/>
          </p:cNvSpPr>
          <p:nvPr>
            <p:ph type="ftr" sz="quarter" idx="11"/>
          </p:nvPr>
        </p:nvSpPr>
        <p:spPr>
          <a:xfrm>
            <a:off x="2312988" y="6356350"/>
            <a:ext cx="7370762" cy="365125"/>
          </a:xfrm>
        </p:spPr>
        <p:txBody>
          <a:bodyPr/>
          <a:lstStyle>
            <a:lvl1pPr algn="l">
              <a:defRPr sz="1000" baseline="0">
                <a:solidFill>
                  <a:schemeClr val="bg1"/>
                </a:solidFill>
                <a:latin typeface="Century Gothic" charset="0"/>
              </a:defRPr>
            </a:lvl1pPr>
          </a:lstStyle>
          <a:p>
            <a:pPr>
              <a:defRPr/>
            </a:pPr>
            <a:endParaRPr lang="en-US"/>
          </a:p>
        </p:txBody>
      </p:sp>
    </p:spTree>
    <p:extLst>
      <p:ext uri="{BB962C8B-B14F-4D97-AF65-F5344CB8AC3E}">
        <p14:creationId xmlns:p14="http://schemas.microsoft.com/office/powerpoint/2010/main" val="24049062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19DD9FA-62EE-42A8-83BE-ADF83F42F1C7}"/>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0121D2E-3ADD-4E2B-9C13-823E93B37FA1}"/>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Footer Placeholder 4">
            <a:extLst>
              <a:ext uri="{FF2B5EF4-FFF2-40B4-BE49-F238E27FC236}">
                <a16:creationId xmlns:a16="http://schemas.microsoft.com/office/drawing/2014/main" id="{5C1480DF-B94F-44C9-BBCC-C02FCB9B3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000" baseline="0">
                <a:solidFill>
                  <a:schemeClr val="tx1">
                    <a:tint val="75000"/>
                  </a:schemeClr>
                </a:solidFill>
                <a:latin typeface="Century Gothic" charset="0"/>
              </a:defRPr>
            </a:lvl1pPr>
          </a:lstStyle>
          <a:p>
            <a:pPr>
              <a:defRPr/>
            </a:pPr>
            <a:endParaRPr lang="en-US"/>
          </a:p>
        </p:txBody>
      </p:sp>
      <p:sp>
        <p:nvSpPr>
          <p:cNvPr id="6" name="Slide Number Placeholder 5">
            <a:extLst>
              <a:ext uri="{FF2B5EF4-FFF2-40B4-BE49-F238E27FC236}">
                <a16:creationId xmlns:a16="http://schemas.microsoft.com/office/drawing/2014/main" id="{8F91FE7F-C369-4D71-B817-781FFD5826DB}"/>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a:solidFill>
                  <a:srgbClr val="898989"/>
                </a:solidFill>
                <a:latin typeface="Century Gothic" panose="020B0502020202020204" pitchFamily="34" charset="0"/>
              </a:defRPr>
            </a:lvl1pPr>
          </a:lstStyle>
          <a:p>
            <a:fld id="{5EA832DF-0950-436A-9A4A-ADE30BF4B90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933" r:id="rId1"/>
    <p:sldLayoutId id="2147483934" r:id="rId2"/>
    <p:sldLayoutId id="2147483935" r:id="rId3"/>
    <p:sldLayoutId id="2147483936" r:id="rId4"/>
    <p:sldLayoutId id="2147483937" r:id="rId5"/>
  </p:sldLayoutIdLst>
  <p:hf sldNum="0" hdr="0" ftr="0" dt="0"/>
  <p:txStyles>
    <p:title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2"/>
          </a:solidFill>
          <a:latin typeface="Century Gothic"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2"/>
          </a:solidFill>
          <a:latin typeface="Century Gothic"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Century Gothic"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2"/>
          </a:solidFill>
          <a:latin typeface="Century Gothic"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14.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16.xml"/><Relationship Id="rId4" Type="http://schemas.openxmlformats.org/officeDocument/2006/relationships/customXml" Target="../ink/ink13.xml"/><Relationship Id="rId9" Type="http://schemas.openxmlformats.org/officeDocument/2006/relationships/image" Target="../media/image10.png"/></Relationships>
</file>

<file path=ppt/slides/_rels/slide18.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14.png"/></Relationships>
</file>

<file path=ppt/slides/_rels/slide19.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5.xml"/><Relationship Id="rId7" Type="http://schemas.openxmlformats.org/officeDocument/2006/relationships/customXml" Target="../ink/ink7.xml"/><Relationship Id="rId12"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8.jpeg"/><Relationship Id="rId5" Type="http://schemas.openxmlformats.org/officeDocument/2006/relationships/customXml" Target="../ink/ink6.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8.jpeg"/><Relationship Id="rId5" Type="http://schemas.openxmlformats.org/officeDocument/2006/relationships/customXml" Target="../ink/ink10.xml"/><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customXml" Target="../ink/ink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B10CA22-2D61-4784-B5AD-3B5DF460E4B8}"/>
              </a:ext>
            </a:extLst>
          </p:cNvPr>
          <p:cNvSpPr txBox="1">
            <a:spLocks/>
          </p:cNvSpPr>
          <p:nvPr/>
        </p:nvSpPr>
        <p:spPr>
          <a:xfrm>
            <a:off x="1164545" y="1768475"/>
            <a:ext cx="9144000" cy="2589213"/>
          </a:xfrm>
          <a:prstGeom prst="rect">
            <a:avLst/>
          </a:prstGeom>
        </p:spPr>
        <p:txBody>
          <a:bodyPr/>
          <a:lstStyle>
            <a:lvl1pPr algn="l" rtl="0" eaLnBrk="0" fontAlgn="base" hangingPunct="0">
              <a:lnSpc>
                <a:spcPct val="90000"/>
              </a:lnSpc>
              <a:spcBef>
                <a:spcPct val="0"/>
              </a:spcBef>
              <a:spcAft>
                <a:spcPct val="0"/>
              </a:spcAft>
              <a:defRPr sz="3800" kern="1200">
                <a:solidFill>
                  <a:schemeClr val="tx2"/>
                </a:solidFill>
                <a:latin typeface="Century Gothic" charset="0"/>
                <a:ea typeface="+mj-ea"/>
                <a:cs typeface="+mj-cs"/>
              </a:defRPr>
            </a:lvl1pPr>
            <a:lvl2pPr algn="l" rtl="0" eaLnBrk="0" fontAlgn="base" hangingPunct="0">
              <a:lnSpc>
                <a:spcPct val="90000"/>
              </a:lnSpc>
              <a:spcBef>
                <a:spcPct val="0"/>
              </a:spcBef>
              <a:spcAft>
                <a:spcPct val="0"/>
              </a:spcAft>
              <a:defRPr sz="3800">
                <a:solidFill>
                  <a:schemeClr val="tx2"/>
                </a:solidFill>
                <a:latin typeface="Century Gothic" charset="0"/>
              </a:defRPr>
            </a:lvl2pPr>
            <a:lvl3pPr algn="l" rtl="0" eaLnBrk="0" fontAlgn="base" hangingPunct="0">
              <a:lnSpc>
                <a:spcPct val="90000"/>
              </a:lnSpc>
              <a:spcBef>
                <a:spcPct val="0"/>
              </a:spcBef>
              <a:spcAft>
                <a:spcPct val="0"/>
              </a:spcAft>
              <a:defRPr sz="3800">
                <a:solidFill>
                  <a:schemeClr val="tx2"/>
                </a:solidFill>
                <a:latin typeface="Century Gothic" charset="0"/>
              </a:defRPr>
            </a:lvl3pPr>
            <a:lvl4pPr algn="l" rtl="0" eaLnBrk="0" fontAlgn="base" hangingPunct="0">
              <a:lnSpc>
                <a:spcPct val="90000"/>
              </a:lnSpc>
              <a:spcBef>
                <a:spcPct val="0"/>
              </a:spcBef>
              <a:spcAft>
                <a:spcPct val="0"/>
              </a:spcAft>
              <a:defRPr sz="3800">
                <a:solidFill>
                  <a:schemeClr val="tx2"/>
                </a:solidFill>
                <a:latin typeface="Century Gothic" charset="0"/>
              </a:defRPr>
            </a:lvl4pPr>
            <a:lvl5pPr algn="l" rtl="0" eaLnBrk="0" fontAlgn="base" hangingPunct="0">
              <a:lnSpc>
                <a:spcPct val="90000"/>
              </a:lnSpc>
              <a:spcBef>
                <a:spcPct val="0"/>
              </a:spcBef>
              <a:spcAft>
                <a:spcPct val="0"/>
              </a:spcAft>
              <a:defRPr sz="3800">
                <a:solidFill>
                  <a:schemeClr val="tx2"/>
                </a:solidFill>
                <a:latin typeface="Century Gothic" charset="0"/>
              </a:defRPr>
            </a:lvl5pPr>
            <a:lvl6pPr marL="457200" algn="l" rtl="0" fontAlgn="base">
              <a:lnSpc>
                <a:spcPct val="90000"/>
              </a:lnSpc>
              <a:spcBef>
                <a:spcPct val="0"/>
              </a:spcBef>
              <a:spcAft>
                <a:spcPct val="0"/>
              </a:spcAft>
              <a:defRPr sz="3800">
                <a:solidFill>
                  <a:schemeClr val="tx2"/>
                </a:solidFill>
                <a:latin typeface="Century Gothic" charset="0"/>
              </a:defRPr>
            </a:lvl6pPr>
            <a:lvl7pPr marL="914400" algn="l" rtl="0" fontAlgn="base">
              <a:lnSpc>
                <a:spcPct val="90000"/>
              </a:lnSpc>
              <a:spcBef>
                <a:spcPct val="0"/>
              </a:spcBef>
              <a:spcAft>
                <a:spcPct val="0"/>
              </a:spcAft>
              <a:defRPr sz="3800">
                <a:solidFill>
                  <a:schemeClr val="tx2"/>
                </a:solidFill>
                <a:latin typeface="Century Gothic" charset="0"/>
              </a:defRPr>
            </a:lvl7pPr>
            <a:lvl8pPr marL="1371600" algn="l" rtl="0" fontAlgn="base">
              <a:lnSpc>
                <a:spcPct val="90000"/>
              </a:lnSpc>
              <a:spcBef>
                <a:spcPct val="0"/>
              </a:spcBef>
              <a:spcAft>
                <a:spcPct val="0"/>
              </a:spcAft>
              <a:defRPr sz="3800">
                <a:solidFill>
                  <a:schemeClr val="tx2"/>
                </a:solidFill>
                <a:latin typeface="Century Gothic" charset="0"/>
              </a:defRPr>
            </a:lvl8pPr>
            <a:lvl9pPr marL="1828800" algn="l" rtl="0" fontAlgn="base">
              <a:lnSpc>
                <a:spcPct val="90000"/>
              </a:lnSpc>
              <a:spcBef>
                <a:spcPct val="0"/>
              </a:spcBef>
              <a:spcAft>
                <a:spcPct val="0"/>
              </a:spcAft>
              <a:defRPr sz="3800">
                <a:solidFill>
                  <a:schemeClr val="tx2"/>
                </a:solidFill>
                <a:latin typeface="Century Gothic" charset="0"/>
              </a:defRPr>
            </a:lvl9pPr>
          </a:lstStyle>
          <a:p>
            <a:pPr eaLnBrk="1" fontAlgn="auto" hangingPunct="1">
              <a:spcAft>
                <a:spcPts val="0"/>
              </a:spcAft>
              <a:defRPr/>
            </a:pPr>
            <a:r>
              <a:rPr lang="en-US" sz="4000" b="1" cap="all" dirty="0">
                <a:solidFill>
                  <a:schemeClr val="bg1"/>
                </a:solidFill>
                <a:ea typeface="Century Gothic" charset="0"/>
                <a:cs typeface="Century Gothic" charset="0"/>
              </a:rPr>
              <a:t>Urban Economics</a:t>
            </a:r>
          </a:p>
          <a:p>
            <a:pPr eaLnBrk="1" fontAlgn="auto" hangingPunct="1">
              <a:spcAft>
                <a:spcPts val="0"/>
              </a:spcAft>
              <a:defRPr/>
            </a:pPr>
            <a:r>
              <a:rPr lang="en-US" sz="5400" b="1" cap="all" dirty="0">
                <a:solidFill>
                  <a:schemeClr val="bg1"/>
                </a:solidFill>
                <a:ea typeface="Century Gothic" charset="0"/>
                <a:cs typeface="Century Gothic" charset="0"/>
              </a:rPr>
              <a:t>Econ. Research on Racial Bias in the criminal justice system</a:t>
            </a:r>
          </a:p>
          <a:p>
            <a:pPr eaLnBrk="1" fontAlgn="auto" hangingPunct="1">
              <a:spcAft>
                <a:spcPts val="0"/>
              </a:spcAft>
              <a:defRPr/>
            </a:pPr>
            <a:r>
              <a:rPr lang="en-US" sz="4000" b="1" cap="all" dirty="0">
                <a:solidFill>
                  <a:schemeClr val="bg1"/>
                </a:solidFill>
                <a:ea typeface="Century Gothic" charset="0"/>
                <a:cs typeface="Century Gothic" charset="0"/>
              </a:rPr>
              <a:t>Prof. Patrick Button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F17122-E7A2-4506-B590-4FBC4A54CD15}"/>
              </a:ext>
            </a:extLst>
          </p:cNvPr>
          <p:cNvGraphicFramePr>
            <a:graphicFrameLocks noGrp="1"/>
          </p:cNvGraphicFramePr>
          <p:nvPr>
            <p:ph idx="1"/>
            <p:extLst>
              <p:ext uri="{D42A27DB-BD31-4B8C-83A1-F6EECF244321}">
                <p14:modId xmlns:p14="http://schemas.microsoft.com/office/powerpoint/2010/main" val="3870425671"/>
              </p:ext>
            </p:extLst>
          </p:nvPr>
        </p:nvGraphicFramePr>
        <p:xfrm>
          <a:off x="838200" y="500933"/>
          <a:ext cx="10515597" cy="4993419"/>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6639944"/>
                    </a:ext>
                  </a:extLst>
                </a:gridCol>
                <a:gridCol w="3505199">
                  <a:extLst>
                    <a:ext uri="{9D8B030D-6E8A-4147-A177-3AD203B41FA5}">
                      <a16:colId xmlns:a16="http://schemas.microsoft.com/office/drawing/2014/main" val="1669973961"/>
                    </a:ext>
                  </a:extLst>
                </a:gridCol>
                <a:gridCol w="3505199">
                  <a:extLst>
                    <a:ext uri="{9D8B030D-6E8A-4147-A177-3AD203B41FA5}">
                      <a16:colId xmlns:a16="http://schemas.microsoft.com/office/drawing/2014/main" val="1306938921"/>
                    </a:ext>
                  </a:extLst>
                </a:gridCol>
              </a:tblGrid>
              <a:tr h="1664473">
                <a:tc>
                  <a:txBody>
                    <a:bodyPr/>
                    <a:lstStyle/>
                    <a:p>
                      <a:r>
                        <a:rPr lang="en-US" dirty="0"/>
                        <a:t>Defendant Race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Prosecutor Race</a:t>
                      </a:r>
                    </a:p>
                    <a:p>
                      <a:r>
                        <a:rPr lang="en-US" dirty="0">
                          <a:sym typeface="Wingdings" panose="05000000000000000000" pitchFamily="2" charset="2"/>
                        </a:rPr>
                        <a:t>|</a:t>
                      </a:r>
                    </a:p>
                    <a:p>
                      <a:r>
                        <a:rPr lang="en-US" dirty="0">
                          <a:sym typeface="Wingdings" panose="05000000000000000000" pitchFamily="2" charset="2"/>
                        </a:rPr>
                        <a:t>v</a:t>
                      </a:r>
                      <a:endParaRPr lang="en-US" dirty="0"/>
                    </a:p>
                  </a:txBody>
                  <a:tcPr/>
                </a:tc>
                <a:tc>
                  <a:txBody>
                    <a:bodyPr/>
                    <a:lstStyle/>
                    <a:p>
                      <a:r>
                        <a:rPr lang="en-US" dirty="0"/>
                        <a:t>Black</a:t>
                      </a:r>
                    </a:p>
                  </a:txBody>
                  <a:tcPr/>
                </a:tc>
                <a:tc>
                  <a:txBody>
                    <a:bodyPr/>
                    <a:lstStyle/>
                    <a:p>
                      <a:r>
                        <a:rPr lang="en-US" dirty="0"/>
                        <a:t>White</a:t>
                      </a:r>
                    </a:p>
                  </a:txBody>
                  <a:tcPr/>
                </a:tc>
                <a:extLst>
                  <a:ext uri="{0D108BD9-81ED-4DB2-BD59-A6C34878D82A}">
                    <a16:rowId xmlns:a16="http://schemas.microsoft.com/office/drawing/2014/main" val="3695595663"/>
                  </a:ext>
                </a:extLst>
              </a:tr>
              <a:tr h="1664473">
                <a:tc>
                  <a:txBody>
                    <a:bodyPr/>
                    <a:lstStyle/>
                    <a:p>
                      <a:r>
                        <a:rPr lang="en-US" dirty="0"/>
                        <a:t>Black</a:t>
                      </a:r>
                    </a:p>
                  </a:txBody>
                  <a:tcPr/>
                </a:tc>
                <a:tc>
                  <a:txBody>
                    <a:bodyPr/>
                    <a:lstStyle/>
                    <a:p>
                      <a:r>
                        <a:rPr lang="en-US" dirty="0"/>
                        <a:t>Guilty conviction rate =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D</a:t>
                      </a:r>
                    </a:p>
                    <a:p>
                      <a:endParaRPr lang="en-US" b="1" dirty="0"/>
                    </a:p>
                  </a:txBody>
                  <a:tcPr/>
                </a:tc>
                <a:extLst>
                  <a:ext uri="{0D108BD9-81ED-4DB2-BD59-A6C34878D82A}">
                    <a16:rowId xmlns:a16="http://schemas.microsoft.com/office/drawing/2014/main" val="3607930735"/>
                  </a:ext>
                </a:extLst>
              </a:tr>
              <a:tr h="1664473">
                <a:tc>
                  <a:txBody>
                    <a:bodyPr/>
                    <a:lstStyle/>
                    <a:p>
                      <a:r>
                        <a:rPr lang="en-US" dirty="0"/>
                        <a:t>White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A</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B</a:t>
                      </a:r>
                    </a:p>
                    <a:p>
                      <a:endParaRPr lang="en-US" dirty="0"/>
                    </a:p>
                  </a:txBody>
                  <a:tcPr/>
                </a:tc>
                <a:extLst>
                  <a:ext uri="{0D108BD9-81ED-4DB2-BD59-A6C34878D82A}">
                    <a16:rowId xmlns:a16="http://schemas.microsoft.com/office/drawing/2014/main" val="3573093943"/>
                  </a:ext>
                </a:extLst>
              </a:tr>
            </a:tbl>
          </a:graphicData>
        </a:graphic>
      </p:graphicFrame>
    </p:spTree>
    <p:extLst>
      <p:ext uri="{BB962C8B-B14F-4D97-AF65-F5344CB8AC3E}">
        <p14:creationId xmlns:p14="http://schemas.microsoft.com/office/powerpoint/2010/main" val="426845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F17122-E7A2-4506-B590-4FBC4A54CD15}"/>
              </a:ext>
            </a:extLst>
          </p:cNvPr>
          <p:cNvGraphicFramePr>
            <a:graphicFrameLocks noGrp="1"/>
          </p:cNvGraphicFramePr>
          <p:nvPr>
            <p:ph idx="1"/>
            <p:extLst>
              <p:ext uri="{D42A27DB-BD31-4B8C-83A1-F6EECF244321}">
                <p14:modId xmlns:p14="http://schemas.microsoft.com/office/powerpoint/2010/main" val="219848139"/>
              </p:ext>
            </p:extLst>
          </p:nvPr>
        </p:nvGraphicFramePr>
        <p:xfrm>
          <a:off x="838200" y="500933"/>
          <a:ext cx="10515597" cy="307543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6639944"/>
                    </a:ext>
                  </a:extLst>
                </a:gridCol>
                <a:gridCol w="3505199">
                  <a:extLst>
                    <a:ext uri="{9D8B030D-6E8A-4147-A177-3AD203B41FA5}">
                      <a16:colId xmlns:a16="http://schemas.microsoft.com/office/drawing/2014/main" val="1669973961"/>
                    </a:ext>
                  </a:extLst>
                </a:gridCol>
                <a:gridCol w="3505199">
                  <a:extLst>
                    <a:ext uri="{9D8B030D-6E8A-4147-A177-3AD203B41FA5}">
                      <a16:colId xmlns:a16="http://schemas.microsoft.com/office/drawing/2014/main" val="1306938921"/>
                    </a:ext>
                  </a:extLst>
                </a:gridCol>
              </a:tblGrid>
              <a:tr h="1067196">
                <a:tc>
                  <a:txBody>
                    <a:bodyPr/>
                    <a:lstStyle/>
                    <a:p>
                      <a:r>
                        <a:rPr lang="en-US" dirty="0"/>
                        <a:t>Defendant Race ---</a:t>
                      </a:r>
                      <a:r>
                        <a:rPr lang="en-US" dirty="0">
                          <a:sym typeface="Wingdings" panose="05000000000000000000" pitchFamily="2" charset="2"/>
                        </a:rPr>
                        <a:t></a:t>
                      </a:r>
                    </a:p>
                    <a:p>
                      <a:endParaRPr lang="en-US" dirty="0">
                        <a:sym typeface="Wingdings" panose="05000000000000000000" pitchFamily="2" charset="2"/>
                      </a:endParaRPr>
                    </a:p>
                    <a:p>
                      <a:r>
                        <a:rPr lang="en-US" dirty="0">
                          <a:sym typeface="Wingdings" panose="05000000000000000000" pitchFamily="2" charset="2"/>
                        </a:rPr>
                        <a:t>Prosecutor Race</a:t>
                      </a:r>
                    </a:p>
                    <a:p>
                      <a:r>
                        <a:rPr lang="en-US" dirty="0">
                          <a:sym typeface="Wingdings" panose="05000000000000000000" pitchFamily="2" charset="2"/>
                        </a:rPr>
                        <a:t>|</a:t>
                      </a:r>
                    </a:p>
                    <a:p>
                      <a:r>
                        <a:rPr lang="en-US" dirty="0">
                          <a:sym typeface="Wingdings" panose="05000000000000000000" pitchFamily="2" charset="2"/>
                        </a:rPr>
                        <a:t>v</a:t>
                      </a:r>
                      <a:endParaRPr lang="en-US" dirty="0"/>
                    </a:p>
                  </a:txBody>
                  <a:tcPr/>
                </a:tc>
                <a:tc>
                  <a:txBody>
                    <a:bodyPr/>
                    <a:lstStyle/>
                    <a:p>
                      <a:r>
                        <a:rPr lang="en-US" dirty="0"/>
                        <a:t>Black</a:t>
                      </a:r>
                    </a:p>
                  </a:txBody>
                  <a:tcPr/>
                </a:tc>
                <a:tc>
                  <a:txBody>
                    <a:bodyPr/>
                    <a:lstStyle/>
                    <a:p>
                      <a:r>
                        <a:rPr lang="en-US" dirty="0"/>
                        <a:t>White</a:t>
                      </a:r>
                    </a:p>
                  </a:txBody>
                  <a:tcPr/>
                </a:tc>
                <a:extLst>
                  <a:ext uri="{0D108BD9-81ED-4DB2-BD59-A6C34878D82A}">
                    <a16:rowId xmlns:a16="http://schemas.microsoft.com/office/drawing/2014/main" val="3695595663"/>
                  </a:ext>
                </a:extLst>
              </a:tr>
              <a:tr h="806197">
                <a:tc>
                  <a:txBody>
                    <a:bodyPr/>
                    <a:lstStyle/>
                    <a:p>
                      <a:r>
                        <a:rPr lang="en-US" dirty="0"/>
                        <a:t>Black</a:t>
                      </a:r>
                    </a:p>
                  </a:txBody>
                  <a:tcPr/>
                </a:tc>
                <a:tc>
                  <a:txBody>
                    <a:bodyPr/>
                    <a:lstStyle/>
                    <a:p>
                      <a:r>
                        <a:rPr lang="en-US" dirty="0"/>
                        <a:t>Guilty conviction rate = 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D</a:t>
                      </a:r>
                    </a:p>
                    <a:p>
                      <a:endParaRPr lang="en-US" b="1" dirty="0"/>
                    </a:p>
                  </a:txBody>
                  <a:tcPr/>
                </a:tc>
                <a:extLst>
                  <a:ext uri="{0D108BD9-81ED-4DB2-BD59-A6C34878D82A}">
                    <a16:rowId xmlns:a16="http://schemas.microsoft.com/office/drawing/2014/main" val="3607930735"/>
                  </a:ext>
                </a:extLst>
              </a:tr>
              <a:tr h="806197">
                <a:tc>
                  <a:txBody>
                    <a:bodyPr/>
                    <a:lstStyle/>
                    <a:p>
                      <a:r>
                        <a:rPr lang="en-US" dirty="0"/>
                        <a:t>White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A</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Guilty conviction rate = B</a:t>
                      </a:r>
                    </a:p>
                    <a:p>
                      <a:endParaRPr lang="en-US" dirty="0"/>
                    </a:p>
                  </a:txBody>
                  <a:tcPr/>
                </a:tc>
                <a:extLst>
                  <a:ext uri="{0D108BD9-81ED-4DB2-BD59-A6C34878D82A}">
                    <a16:rowId xmlns:a16="http://schemas.microsoft.com/office/drawing/2014/main" val="3573093943"/>
                  </a:ext>
                </a:extLst>
              </a:tr>
            </a:tbl>
          </a:graphicData>
        </a:graphic>
      </p:graphicFrame>
      <p:sp>
        <p:nvSpPr>
          <p:cNvPr id="2" name="TextBox 1">
            <a:extLst>
              <a:ext uri="{FF2B5EF4-FFF2-40B4-BE49-F238E27FC236}">
                <a16:creationId xmlns:a16="http://schemas.microsoft.com/office/drawing/2014/main" id="{756B7678-6B5A-4001-B9EF-18DAAAB5A89F}"/>
              </a:ext>
            </a:extLst>
          </p:cNvPr>
          <p:cNvSpPr txBox="1"/>
          <p:nvPr/>
        </p:nvSpPr>
        <p:spPr>
          <a:xfrm>
            <a:off x="798444" y="3576367"/>
            <a:ext cx="9379226" cy="1938992"/>
          </a:xfrm>
          <a:prstGeom prst="rect">
            <a:avLst/>
          </a:prstGeom>
          <a:noFill/>
        </p:spPr>
        <p:txBody>
          <a:bodyPr wrap="square" rtlCol="0">
            <a:spAutoFit/>
          </a:bodyPr>
          <a:lstStyle/>
          <a:p>
            <a:r>
              <a:rPr lang="en-US" sz="2400" dirty="0"/>
              <a:t>Difference-in-Differences Estimate = (A – B) – (C – D)</a:t>
            </a:r>
          </a:p>
          <a:p>
            <a:endParaRPr lang="en-US" sz="2400" dirty="0"/>
          </a:p>
          <a:p>
            <a:r>
              <a:rPr lang="en-US" sz="2400" dirty="0"/>
              <a:t>Both black and white prosecutors may have higher guilty conviction rates for black defendants, but is this white-black gap in conviction rates higher for white prosecutors? This would suggest racial bias.</a:t>
            </a:r>
          </a:p>
        </p:txBody>
      </p:sp>
    </p:spTree>
    <p:extLst>
      <p:ext uri="{BB962C8B-B14F-4D97-AF65-F5344CB8AC3E}">
        <p14:creationId xmlns:p14="http://schemas.microsoft.com/office/powerpoint/2010/main" val="649870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DD40-360B-4C95-9451-49196B2A2DA1}"/>
              </a:ext>
            </a:extLst>
          </p:cNvPr>
          <p:cNvSpPr>
            <a:spLocks noGrp="1"/>
          </p:cNvSpPr>
          <p:nvPr>
            <p:ph type="title"/>
          </p:nvPr>
        </p:nvSpPr>
        <p:spPr/>
        <p:txBody>
          <a:bodyPr/>
          <a:lstStyle/>
          <a:p>
            <a:r>
              <a:rPr lang="en-US" sz="3200" dirty="0"/>
              <a:t>Judge fixed effects in action – Sloan 2020</a:t>
            </a:r>
          </a:p>
        </p:txBody>
      </p:sp>
      <p:pic>
        <p:nvPicPr>
          <p:cNvPr id="5" name="Content Placeholder 4">
            <a:extLst>
              <a:ext uri="{FF2B5EF4-FFF2-40B4-BE49-F238E27FC236}">
                <a16:creationId xmlns:a16="http://schemas.microsoft.com/office/drawing/2014/main" id="{07D8C76A-3989-4EF8-8716-E9E7F3156B7A}"/>
              </a:ext>
            </a:extLst>
          </p:cNvPr>
          <p:cNvPicPr>
            <a:picLocks noGrp="1" noChangeAspect="1"/>
          </p:cNvPicPr>
          <p:nvPr>
            <p:ph idx="1"/>
          </p:nvPr>
        </p:nvPicPr>
        <p:blipFill>
          <a:blip r:embed="rId2"/>
          <a:stretch>
            <a:fillRect/>
          </a:stretch>
        </p:blipFill>
        <p:spPr>
          <a:xfrm>
            <a:off x="188363" y="1380504"/>
            <a:ext cx="6944694" cy="2162477"/>
          </a:xfrm>
        </p:spPr>
      </p:pic>
      <p:pic>
        <p:nvPicPr>
          <p:cNvPr id="7" name="Picture 6">
            <a:extLst>
              <a:ext uri="{FF2B5EF4-FFF2-40B4-BE49-F238E27FC236}">
                <a16:creationId xmlns:a16="http://schemas.microsoft.com/office/drawing/2014/main" id="{F52BD70D-5784-411D-BA2B-5BCA6E8DF59C}"/>
              </a:ext>
            </a:extLst>
          </p:cNvPr>
          <p:cNvPicPr>
            <a:picLocks noChangeAspect="1"/>
          </p:cNvPicPr>
          <p:nvPr/>
        </p:nvPicPr>
        <p:blipFill>
          <a:blip r:embed="rId3"/>
          <a:stretch>
            <a:fillRect/>
          </a:stretch>
        </p:blipFill>
        <p:spPr>
          <a:xfrm>
            <a:off x="188363" y="3463671"/>
            <a:ext cx="8021169" cy="2086266"/>
          </a:xfrm>
          <a:prstGeom prst="rect">
            <a:avLst/>
          </a:prstGeom>
        </p:spPr>
      </p:pic>
    </p:spTree>
    <p:extLst>
      <p:ext uri="{BB962C8B-B14F-4D97-AF65-F5344CB8AC3E}">
        <p14:creationId xmlns:p14="http://schemas.microsoft.com/office/powerpoint/2010/main" val="260999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DD40-360B-4C95-9451-49196B2A2DA1}"/>
              </a:ext>
            </a:extLst>
          </p:cNvPr>
          <p:cNvSpPr>
            <a:spLocks noGrp="1"/>
          </p:cNvSpPr>
          <p:nvPr>
            <p:ph type="title"/>
          </p:nvPr>
        </p:nvSpPr>
        <p:spPr/>
        <p:txBody>
          <a:bodyPr/>
          <a:lstStyle/>
          <a:p>
            <a:r>
              <a:rPr lang="en-US" sz="3200" dirty="0"/>
              <a:t>Judge fixed effects in action – Sloan 2020</a:t>
            </a:r>
          </a:p>
        </p:txBody>
      </p:sp>
      <p:pic>
        <p:nvPicPr>
          <p:cNvPr id="5" name="Picture 4">
            <a:extLst>
              <a:ext uri="{FF2B5EF4-FFF2-40B4-BE49-F238E27FC236}">
                <a16:creationId xmlns:a16="http://schemas.microsoft.com/office/drawing/2014/main" id="{C82E4693-0ABB-424D-9218-3A133ED1D200}"/>
              </a:ext>
            </a:extLst>
          </p:cNvPr>
          <p:cNvPicPr>
            <a:picLocks noChangeAspect="1"/>
          </p:cNvPicPr>
          <p:nvPr/>
        </p:nvPicPr>
        <p:blipFill>
          <a:blip r:embed="rId2"/>
          <a:stretch>
            <a:fillRect/>
          </a:stretch>
        </p:blipFill>
        <p:spPr>
          <a:xfrm>
            <a:off x="0" y="2580443"/>
            <a:ext cx="7821116" cy="2972215"/>
          </a:xfrm>
          <a:prstGeom prst="rect">
            <a:avLst/>
          </a:prstGeom>
        </p:spPr>
      </p:pic>
      <p:pic>
        <p:nvPicPr>
          <p:cNvPr id="7" name="Picture 6">
            <a:extLst>
              <a:ext uri="{FF2B5EF4-FFF2-40B4-BE49-F238E27FC236}">
                <a16:creationId xmlns:a16="http://schemas.microsoft.com/office/drawing/2014/main" id="{76C275A7-F265-4E30-AB4F-DDAB48F56B7D}"/>
              </a:ext>
            </a:extLst>
          </p:cNvPr>
          <p:cNvPicPr>
            <a:picLocks noChangeAspect="1"/>
          </p:cNvPicPr>
          <p:nvPr/>
        </p:nvPicPr>
        <p:blipFill>
          <a:blip r:embed="rId3"/>
          <a:stretch>
            <a:fillRect/>
          </a:stretch>
        </p:blipFill>
        <p:spPr>
          <a:xfrm>
            <a:off x="0" y="1789758"/>
            <a:ext cx="7973538" cy="790685"/>
          </a:xfrm>
          <a:prstGeom prst="rect">
            <a:avLst/>
          </a:prstGeom>
        </p:spPr>
      </p:pic>
      <p:sp>
        <p:nvSpPr>
          <p:cNvPr id="8" name="TextBox 7">
            <a:extLst>
              <a:ext uri="{FF2B5EF4-FFF2-40B4-BE49-F238E27FC236}">
                <a16:creationId xmlns:a16="http://schemas.microsoft.com/office/drawing/2014/main" id="{DB725DBA-E83F-4123-830A-63AF3DA26986}"/>
              </a:ext>
            </a:extLst>
          </p:cNvPr>
          <p:cNvSpPr txBox="1"/>
          <p:nvPr/>
        </p:nvSpPr>
        <p:spPr>
          <a:xfrm>
            <a:off x="7973538" y="1305341"/>
            <a:ext cx="4023573" cy="3970318"/>
          </a:xfrm>
          <a:prstGeom prst="rect">
            <a:avLst/>
          </a:prstGeom>
          <a:noFill/>
        </p:spPr>
        <p:txBody>
          <a:bodyPr wrap="square" rtlCol="0">
            <a:spAutoFit/>
          </a:bodyPr>
          <a:lstStyle/>
          <a:p>
            <a:r>
              <a:rPr lang="en-US" dirty="0"/>
              <a:t>If black defendants are quasi-randomly matched to white prosecutors, they are between 4.5 and 5 percentage points more likely to be deemed guilty, relative to:</a:t>
            </a:r>
          </a:p>
          <a:p>
            <a:endParaRPr lang="en-US" dirty="0"/>
          </a:p>
          <a:p>
            <a:pPr marL="342900" indent="-342900">
              <a:buFont typeface="+mj-lt"/>
              <a:buAutoNum type="arabicPeriod"/>
            </a:pPr>
            <a:r>
              <a:rPr lang="en-US" dirty="0"/>
              <a:t>Black defendants matched with black prosecutors</a:t>
            </a:r>
          </a:p>
          <a:p>
            <a:pPr marL="342900" indent="-342900">
              <a:buFont typeface="+mj-lt"/>
              <a:buAutoNum type="arabicPeriod"/>
            </a:pPr>
            <a:r>
              <a:rPr lang="en-US" dirty="0"/>
              <a:t>White defendants matched with white prosecutors</a:t>
            </a:r>
          </a:p>
          <a:p>
            <a:pPr marL="342900" indent="-342900">
              <a:buFont typeface="+mj-lt"/>
              <a:buAutoNum type="arabicPeriod"/>
            </a:pPr>
            <a:r>
              <a:rPr lang="en-US" dirty="0"/>
              <a:t>White defendants matched with white prosecutors</a:t>
            </a:r>
          </a:p>
          <a:p>
            <a:endParaRPr lang="en-US" dirty="0"/>
          </a:p>
          <a:p>
            <a:r>
              <a:rPr lang="en-US" dirty="0"/>
              <a:t>i.e. it’s a difference-in-differences</a:t>
            </a:r>
          </a:p>
        </p:txBody>
      </p:sp>
    </p:spTree>
    <p:extLst>
      <p:ext uri="{BB962C8B-B14F-4D97-AF65-F5344CB8AC3E}">
        <p14:creationId xmlns:p14="http://schemas.microsoft.com/office/powerpoint/2010/main" val="2933998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C669-5F78-4B35-A6DD-BDDCDFC757E9}"/>
              </a:ext>
            </a:extLst>
          </p:cNvPr>
          <p:cNvSpPr>
            <a:spLocks noGrp="1"/>
          </p:cNvSpPr>
          <p:nvPr>
            <p:ph type="title"/>
          </p:nvPr>
        </p:nvSpPr>
        <p:spPr/>
        <p:txBody>
          <a:bodyPr/>
          <a:lstStyle/>
          <a:p>
            <a:r>
              <a:rPr lang="en-US" dirty="0"/>
              <a:t>Judge fixed effects in action – Arnold, </a:t>
            </a:r>
            <a:r>
              <a:rPr lang="en-US" dirty="0" err="1"/>
              <a:t>dobbie</a:t>
            </a:r>
            <a:r>
              <a:rPr lang="en-US" dirty="0"/>
              <a:t> and yang</a:t>
            </a:r>
          </a:p>
        </p:txBody>
      </p:sp>
      <p:sp>
        <p:nvSpPr>
          <p:cNvPr id="3" name="Content Placeholder 2">
            <a:extLst>
              <a:ext uri="{FF2B5EF4-FFF2-40B4-BE49-F238E27FC236}">
                <a16:creationId xmlns:a16="http://schemas.microsoft.com/office/drawing/2014/main" id="{F5F45081-4646-4881-99F7-C56410D12FC6}"/>
              </a:ext>
            </a:extLst>
          </p:cNvPr>
          <p:cNvSpPr>
            <a:spLocks noGrp="1"/>
          </p:cNvSpPr>
          <p:nvPr>
            <p:ph idx="1"/>
          </p:nvPr>
        </p:nvSpPr>
        <p:spPr/>
        <p:txBody>
          <a:bodyPr/>
          <a:lstStyle/>
          <a:p>
            <a:pPr marL="0" indent="0">
              <a:buNone/>
            </a:pPr>
            <a:r>
              <a:rPr lang="en-US" sz="2800" dirty="0"/>
              <a:t>“Racial Bias in Bail Decisions”</a:t>
            </a:r>
          </a:p>
          <a:p>
            <a:pPr marL="0" indent="0">
              <a:buNone/>
            </a:pPr>
            <a:r>
              <a:rPr lang="en-US" sz="2800" dirty="0"/>
              <a:t>Abstract: This article develops a new test for identifying racial bias in the context of bail decisions—a high-stakes setting with large disparities between white and black defendants. </a:t>
            </a:r>
          </a:p>
          <a:p>
            <a:pPr marL="0" indent="0">
              <a:buNone/>
            </a:pPr>
            <a:r>
              <a:rPr lang="en-US" sz="2800" dirty="0"/>
              <a:t>We motivate our analysis using Becker’s model of racial bias…</a:t>
            </a:r>
          </a:p>
        </p:txBody>
      </p:sp>
    </p:spTree>
    <p:extLst>
      <p:ext uri="{BB962C8B-B14F-4D97-AF65-F5344CB8AC3E}">
        <p14:creationId xmlns:p14="http://schemas.microsoft.com/office/powerpoint/2010/main" val="2824205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C669-5F78-4B35-A6DD-BDDCDFC757E9}"/>
              </a:ext>
            </a:extLst>
          </p:cNvPr>
          <p:cNvSpPr>
            <a:spLocks noGrp="1"/>
          </p:cNvSpPr>
          <p:nvPr>
            <p:ph type="title"/>
          </p:nvPr>
        </p:nvSpPr>
        <p:spPr/>
        <p:txBody>
          <a:bodyPr/>
          <a:lstStyle/>
          <a:p>
            <a:r>
              <a:rPr lang="en-US" dirty="0"/>
              <a:t>Judge fixed effects in action – Arnold, </a:t>
            </a:r>
            <a:r>
              <a:rPr lang="en-US" dirty="0" err="1"/>
              <a:t>dobbie</a:t>
            </a:r>
            <a:r>
              <a:rPr lang="en-US" dirty="0"/>
              <a:t> and yang</a:t>
            </a:r>
          </a:p>
        </p:txBody>
      </p:sp>
      <p:sp>
        <p:nvSpPr>
          <p:cNvPr id="3" name="Content Placeholder 2">
            <a:extLst>
              <a:ext uri="{FF2B5EF4-FFF2-40B4-BE49-F238E27FC236}">
                <a16:creationId xmlns:a16="http://schemas.microsoft.com/office/drawing/2014/main" id="{F5F45081-4646-4881-99F7-C56410D12FC6}"/>
              </a:ext>
            </a:extLst>
          </p:cNvPr>
          <p:cNvSpPr>
            <a:spLocks noGrp="1"/>
          </p:cNvSpPr>
          <p:nvPr>
            <p:ph idx="1"/>
          </p:nvPr>
        </p:nvSpPr>
        <p:spPr/>
        <p:txBody>
          <a:bodyPr/>
          <a:lstStyle/>
          <a:p>
            <a:pPr marL="0" indent="0">
              <a:buNone/>
            </a:pPr>
            <a:r>
              <a:rPr lang="en-US" sz="2800" dirty="0"/>
              <a:t>Abstract:  …Becker’s model which predict that rates of pretrial misconduct will be identical for marginal white and marginal black defendants if bail judges are racially unbiased.</a:t>
            </a:r>
          </a:p>
          <a:p>
            <a:pPr marL="0" indent="0">
              <a:buNone/>
            </a:pPr>
            <a:r>
              <a:rPr lang="en-US" sz="2800" dirty="0"/>
              <a:t>In contrast, marginal white defendants will have higher rates of misconduct than marginal black defendants if bail judges are racially biased, whether that bias is driven by racial animus, inaccurate racial stereotypes, or any other form of bias… </a:t>
            </a:r>
          </a:p>
          <a:p>
            <a:pPr marL="0" indent="0">
              <a:buNone/>
            </a:pPr>
            <a:endParaRPr lang="en-US" sz="2800" dirty="0"/>
          </a:p>
        </p:txBody>
      </p:sp>
    </p:spTree>
    <p:extLst>
      <p:ext uri="{BB962C8B-B14F-4D97-AF65-F5344CB8AC3E}">
        <p14:creationId xmlns:p14="http://schemas.microsoft.com/office/powerpoint/2010/main" val="32618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4C669-5F78-4B35-A6DD-BDDCDFC757E9}"/>
              </a:ext>
            </a:extLst>
          </p:cNvPr>
          <p:cNvSpPr>
            <a:spLocks noGrp="1"/>
          </p:cNvSpPr>
          <p:nvPr>
            <p:ph type="title"/>
          </p:nvPr>
        </p:nvSpPr>
        <p:spPr/>
        <p:txBody>
          <a:bodyPr/>
          <a:lstStyle/>
          <a:p>
            <a:r>
              <a:rPr lang="en-US" dirty="0"/>
              <a:t>Judge fixed effects in action – Arnold, </a:t>
            </a:r>
            <a:r>
              <a:rPr lang="en-US" dirty="0" err="1"/>
              <a:t>dobbie</a:t>
            </a:r>
            <a:r>
              <a:rPr lang="en-US" dirty="0"/>
              <a:t> and yang</a:t>
            </a:r>
          </a:p>
        </p:txBody>
      </p:sp>
      <p:sp>
        <p:nvSpPr>
          <p:cNvPr id="3" name="Content Placeholder 2">
            <a:extLst>
              <a:ext uri="{FF2B5EF4-FFF2-40B4-BE49-F238E27FC236}">
                <a16:creationId xmlns:a16="http://schemas.microsoft.com/office/drawing/2014/main" id="{F5F45081-4646-4881-99F7-C56410D12FC6}"/>
              </a:ext>
            </a:extLst>
          </p:cNvPr>
          <p:cNvSpPr>
            <a:spLocks noGrp="1"/>
          </p:cNvSpPr>
          <p:nvPr>
            <p:ph idx="1"/>
          </p:nvPr>
        </p:nvSpPr>
        <p:spPr/>
        <p:txBody>
          <a:bodyPr/>
          <a:lstStyle/>
          <a:p>
            <a:pPr marL="0" indent="0">
              <a:buNone/>
            </a:pPr>
            <a:r>
              <a:rPr lang="en-US" sz="2400" dirty="0"/>
              <a:t>Abstract: …</a:t>
            </a:r>
            <a:r>
              <a:rPr lang="en-US" dirty="0"/>
              <a:t>To test the model, we use the release tendencies of quasi-randomly assigned bail judges to identify the relevant race-specific misconduct rates. </a:t>
            </a:r>
          </a:p>
          <a:p>
            <a:pPr marL="0" indent="0">
              <a:buNone/>
            </a:pPr>
            <a:r>
              <a:rPr lang="en-US" dirty="0"/>
              <a:t>Estimates from Miami and Philadelphia show that bail judges are racially biased against black defendants, with substantially more racial bias among both inexperienced and part-time judges. </a:t>
            </a:r>
          </a:p>
          <a:p>
            <a:pPr marL="0" indent="0">
              <a:buNone/>
            </a:pPr>
            <a:r>
              <a:rPr lang="en-US" dirty="0"/>
              <a:t>We find suggestive evidence that this racial bias is driven by bail judges relying on inaccurate stereotypes that exaggerate the relative danger of releasing black defendants.</a:t>
            </a:r>
          </a:p>
        </p:txBody>
      </p:sp>
    </p:spTree>
    <p:extLst>
      <p:ext uri="{BB962C8B-B14F-4D97-AF65-F5344CB8AC3E}">
        <p14:creationId xmlns:p14="http://schemas.microsoft.com/office/powerpoint/2010/main" val="174002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1859318" y="2324476"/>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5745907" y="2351313"/>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1732547" y="5281127"/>
            <a:ext cx="2923428" cy="646331"/>
          </a:xfrm>
          <a:prstGeom prst="rect">
            <a:avLst/>
          </a:prstGeom>
          <a:noFill/>
        </p:spPr>
        <p:txBody>
          <a:bodyPr wrap="square" rtlCol="0">
            <a:spAutoFit/>
          </a:bodyPr>
          <a:lstStyle/>
          <a:p>
            <a:r>
              <a:rPr lang="en-US" dirty="0"/>
              <a:t>Lenient judge (more likely to give pre-trial release)</a:t>
            </a:r>
          </a:p>
        </p:txBody>
      </p:sp>
      <p:sp>
        <p:nvSpPr>
          <p:cNvPr id="13" name="TextBox 12">
            <a:extLst>
              <a:ext uri="{FF2B5EF4-FFF2-40B4-BE49-F238E27FC236}">
                <a16:creationId xmlns:a16="http://schemas.microsoft.com/office/drawing/2014/main" id="{703063F3-E144-4AF5-BFF4-E1DA26F24759}"/>
              </a:ext>
            </a:extLst>
          </p:cNvPr>
          <p:cNvSpPr txBox="1"/>
          <p:nvPr/>
        </p:nvSpPr>
        <p:spPr>
          <a:xfrm>
            <a:off x="5514958" y="5279971"/>
            <a:ext cx="2923428" cy="646331"/>
          </a:xfrm>
          <a:prstGeom prst="rect">
            <a:avLst/>
          </a:prstGeom>
          <a:noFill/>
        </p:spPr>
        <p:txBody>
          <a:bodyPr wrap="square" rtlCol="0">
            <a:spAutoFit/>
          </a:bodyPr>
          <a:lstStyle/>
          <a:p>
            <a:r>
              <a:rPr lang="en-US" dirty="0"/>
              <a:t>Strict judge (less likely to give pre-trial release)</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290132" y="295147"/>
            <a:ext cx="3727698" cy="4893647"/>
          </a:xfrm>
          <a:prstGeom prst="rect">
            <a:avLst/>
          </a:prstGeom>
          <a:noFill/>
        </p:spPr>
        <p:txBody>
          <a:bodyPr wrap="square" rtlCol="0">
            <a:spAutoFit/>
          </a:bodyPr>
          <a:lstStyle/>
          <a:p>
            <a:r>
              <a:rPr lang="en-US" sz="2400" dirty="0"/>
              <a:t>Most defendants would get pre-trail release (or not) regardless of the judge, but for a portion of defendants, they are “marginal”.</a:t>
            </a:r>
          </a:p>
          <a:p>
            <a:endParaRPr lang="en-US" sz="2400" dirty="0"/>
          </a:p>
          <a:p>
            <a:r>
              <a:rPr lang="en-US" sz="2400" dirty="0"/>
              <a:t>Defendants are “marginal defendants” if whether they get released or not depends on if they get quasi-randomly allocated to a lenient vs. a strict judge.</a:t>
            </a:r>
          </a:p>
          <a:p>
            <a:endParaRPr lang="en-US" sz="2400" dirty="0"/>
          </a:p>
        </p:txBody>
      </p:sp>
    </p:spTree>
    <p:extLst>
      <p:ext uri="{BB962C8B-B14F-4D97-AF65-F5344CB8AC3E}">
        <p14:creationId xmlns:p14="http://schemas.microsoft.com/office/powerpoint/2010/main" val="1992882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1732547" y="5281127"/>
            <a:ext cx="2923428" cy="646331"/>
          </a:xfrm>
          <a:prstGeom prst="rect">
            <a:avLst/>
          </a:prstGeom>
          <a:noFill/>
        </p:spPr>
        <p:txBody>
          <a:bodyPr wrap="square" rtlCol="0">
            <a:spAutoFit/>
          </a:bodyPr>
          <a:lstStyle/>
          <a:p>
            <a:r>
              <a:rPr lang="en-US" dirty="0"/>
              <a:t>Lenient judge (more likely to give pre-trial release)</a:t>
            </a:r>
          </a:p>
        </p:txBody>
      </p:sp>
      <p:sp>
        <p:nvSpPr>
          <p:cNvPr id="13" name="TextBox 12">
            <a:extLst>
              <a:ext uri="{FF2B5EF4-FFF2-40B4-BE49-F238E27FC236}">
                <a16:creationId xmlns:a16="http://schemas.microsoft.com/office/drawing/2014/main" id="{703063F3-E144-4AF5-BFF4-E1DA26F24759}"/>
              </a:ext>
            </a:extLst>
          </p:cNvPr>
          <p:cNvSpPr txBox="1"/>
          <p:nvPr/>
        </p:nvSpPr>
        <p:spPr>
          <a:xfrm>
            <a:off x="5514958" y="5279971"/>
            <a:ext cx="2923428" cy="646331"/>
          </a:xfrm>
          <a:prstGeom prst="rect">
            <a:avLst/>
          </a:prstGeom>
          <a:noFill/>
        </p:spPr>
        <p:txBody>
          <a:bodyPr wrap="square" rtlCol="0">
            <a:spAutoFit/>
          </a:bodyPr>
          <a:lstStyle/>
          <a:p>
            <a:r>
              <a:rPr lang="en-US" dirty="0"/>
              <a:t>Strict judge (less likely to give pre-trial release)</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542564" y="709127"/>
            <a:ext cx="3475265" cy="4524315"/>
          </a:xfrm>
          <a:prstGeom prst="rect">
            <a:avLst/>
          </a:prstGeom>
          <a:noFill/>
        </p:spPr>
        <p:txBody>
          <a:bodyPr wrap="square" rtlCol="0">
            <a:spAutoFit/>
          </a:bodyPr>
          <a:lstStyle/>
          <a:p>
            <a:r>
              <a:rPr lang="en-US" sz="2400" dirty="0"/>
              <a:t>The quasi-random assignment to lenient vs. picky judges provides quasi-random variation in pre-trial release.</a:t>
            </a:r>
          </a:p>
          <a:p>
            <a:endParaRPr lang="en-US" sz="2400" dirty="0"/>
          </a:p>
          <a:p>
            <a:r>
              <a:rPr lang="en-US" sz="2400" dirty="0"/>
              <a:t>The idea is to see if those quasi-randomly assigned pre-trial release in this way re-commit crimes while on release.</a:t>
            </a:r>
          </a:p>
          <a:p>
            <a:endParaRPr lang="en-US" sz="2400" dirty="0"/>
          </a:p>
        </p:txBody>
      </p:sp>
    </p:spTree>
    <p:extLst>
      <p:ext uri="{BB962C8B-B14F-4D97-AF65-F5344CB8AC3E}">
        <p14:creationId xmlns:p14="http://schemas.microsoft.com/office/powerpoint/2010/main" val="13313893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1732547" y="5281127"/>
            <a:ext cx="2923428" cy="646331"/>
          </a:xfrm>
          <a:prstGeom prst="rect">
            <a:avLst/>
          </a:prstGeom>
          <a:noFill/>
        </p:spPr>
        <p:txBody>
          <a:bodyPr wrap="square" rtlCol="0">
            <a:spAutoFit/>
          </a:bodyPr>
          <a:lstStyle/>
          <a:p>
            <a:r>
              <a:rPr lang="en-US" dirty="0"/>
              <a:t>Lenient judge (more likely to give pre-trial release)</a:t>
            </a:r>
          </a:p>
        </p:txBody>
      </p:sp>
      <p:sp>
        <p:nvSpPr>
          <p:cNvPr id="13" name="TextBox 12">
            <a:extLst>
              <a:ext uri="{FF2B5EF4-FFF2-40B4-BE49-F238E27FC236}">
                <a16:creationId xmlns:a16="http://schemas.microsoft.com/office/drawing/2014/main" id="{703063F3-E144-4AF5-BFF4-E1DA26F24759}"/>
              </a:ext>
            </a:extLst>
          </p:cNvPr>
          <p:cNvSpPr txBox="1"/>
          <p:nvPr/>
        </p:nvSpPr>
        <p:spPr>
          <a:xfrm>
            <a:off x="5514958" y="5279971"/>
            <a:ext cx="2923428" cy="646331"/>
          </a:xfrm>
          <a:prstGeom prst="rect">
            <a:avLst/>
          </a:prstGeom>
          <a:noFill/>
        </p:spPr>
        <p:txBody>
          <a:bodyPr wrap="square" rtlCol="0">
            <a:spAutoFit/>
          </a:bodyPr>
          <a:lstStyle/>
          <a:p>
            <a:r>
              <a:rPr lang="en-US" dirty="0"/>
              <a:t>Strict judge (less likely to give pre-trial release)</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542564" y="709127"/>
            <a:ext cx="3475265" cy="5632311"/>
          </a:xfrm>
          <a:prstGeom prst="rect">
            <a:avLst/>
          </a:prstGeom>
          <a:noFill/>
        </p:spPr>
        <p:txBody>
          <a:bodyPr wrap="square" rtlCol="0">
            <a:spAutoFit/>
          </a:bodyPr>
          <a:lstStyle/>
          <a:p>
            <a:r>
              <a:rPr lang="en-US" sz="2400" dirty="0"/>
              <a:t>The idea is to see if those quasi-randomly assigned pre-trial release in this way re-commit crimes while on release.</a:t>
            </a:r>
          </a:p>
          <a:p>
            <a:endParaRPr lang="en-US" sz="2400" dirty="0"/>
          </a:p>
          <a:p>
            <a:r>
              <a:rPr lang="en-US" sz="2400" dirty="0"/>
              <a:t>The key thing for this paper is to see if the re-commit rate differs between white and black defendants. If it does, it could suggest racial bias in how pre-trial release is allocated.</a:t>
            </a:r>
          </a:p>
          <a:p>
            <a:endParaRPr lang="en-US" sz="2400" dirty="0"/>
          </a:p>
        </p:txBody>
      </p:sp>
    </p:spTree>
    <p:extLst>
      <p:ext uri="{BB962C8B-B14F-4D97-AF65-F5344CB8AC3E}">
        <p14:creationId xmlns:p14="http://schemas.microsoft.com/office/powerpoint/2010/main" val="699208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27001-B989-41BE-B806-F2F1807503A0}"/>
              </a:ext>
            </a:extLst>
          </p:cNvPr>
          <p:cNvSpPr>
            <a:spLocks noGrp="1"/>
          </p:cNvSpPr>
          <p:nvPr>
            <p:ph type="title"/>
          </p:nvPr>
        </p:nvSpPr>
        <p:spPr/>
        <p:txBody>
          <a:bodyPr/>
          <a:lstStyle/>
          <a:p>
            <a:pPr>
              <a:defRPr/>
            </a:pPr>
            <a:r>
              <a:rPr lang="en-US" dirty="0"/>
              <a:t>Plan for today</a:t>
            </a:r>
          </a:p>
        </p:txBody>
      </p:sp>
      <p:sp>
        <p:nvSpPr>
          <p:cNvPr id="14338" name="Content Placeholder 2">
            <a:extLst>
              <a:ext uri="{FF2B5EF4-FFF2-40B4-BE49-F238E27FC236}">
                <a16:creationId xmlns:a16="http://schemas.microsoft.com/office/drawing/2014/main" id="{79A69CFC-A132-4662-A714-44529EB72D03}"/>
              </a:ext>
            </a:extLst>
          </p:cNvPr>
          <p:cNvSpPr>
            <a:spLocks noGrp="1"/>
          </p:cNvSpPr>
          <p:nvPr>
            <p:ph idx="1"/>
          </p:nvPr>
        </p:nvSpPr>
        <p:spPr/>
        <p:txBody>
          <a:bodyPr/>
          <a:lstStyle/>
          <a:p>
            <a:r>
              <a:rPr lang="en-US" altLang="en-US" dirty="0">
                <a:latin typeface="Century Gothic" panose="020B0502020202020204" pitchFamily="34" charset="0"/>
              </a:rPr>
              <a:t>Introduction to the “judge fixed effects” research methodology</a:t>
            </a:r>
          </a:p>
          <a:p>
            <a:r>
              <a:rPr lang="en-US" altLang="en-US" dirty="0">
                <a:latin typeface="Century Gothic" panose="020B0502020202020204" pitchFamily="34" charset="0"/>
              </a:rPr>
              <a:t>Summary of three papers on the topic of racial bias in the criminal justice system:</a:t>
            </a:r>
          </a:p>
          <a:p>
            <a:r>
              <a:rPr lang="en-US" altLang="en-US" dirty="0">
                <a:latin typeface="Century Gothic" panose="020B0502020202020204" pitchFamily="34" charset="0"/>
              </a:rPr>
              <a:t>Sloan - 2020 - Racial Bias by Prosecutors Evidence from Random Assignment</a:t>
            </a:r>
          </a:p>
          <a:p>
            <a:r>
              <a:rPr lang="en-US" altLang="en-US" dirty="0">
                <a:latin typeface="Century Gothic" panose="020B0502020202020204" pitchFamily="34" charset="0"/>
              </a:rPr>
              <a:t>Arnold, Dobbie, Yang - 2018 - Racial bias in bail decisions</a:t>
            </a:r>
          </a:p>
          <a:p>
            <a:r>
              <a:rPr lang="en-US" altLang="en-US" dirty="0" err="1">
                <a:latin typeface="Century Gothic" panose="020B0502020202020204" pitchFamily="34" charset="0"/>
              </a:rPr>
              <a:t>Eren</a:t>
            </a:r>
            <a:r>
              <a:rPr lang="en-US" altLang="en-US" dirty="0">
                <a:latin typeface="Century Gothic" panose="020B0502020202020204" pitchFamily="34" charset="0"/>
              </a:rPr>
              <a:t>, </a:t>
            </a:r>
            <a:r>
              <a:rPr lang="en-US" altLang="en-US" dirty="0" err="1">
                <a:latin typeface="Century Gothic" panose="020B0502020202020204" pitchFamily="34" charset="0"/>
              </a:rPr>
              <a:t>Mocan</a:t>
            </a:r>
            <a:r>
              <a:rPr lang="en-US" altLang="en-US" dirty="0">
                <a:latin typeface="Century Gothic" panose="020B0502020202020204" pitchFamily="34" charset="0"/>
              </a:rPr>
              <a:t> - 2018 - Emotional Judges and Unlucky Juveniles</a:t>
            </a:r>
          </a:p>
          <a:p>
            <a:r>
              <a:rPr lang="en-US" altLang="en-US" i="1" dirty="0">
                <a:latin typeface="Century Gothic" panose="020B0502020202020204" pitchFamily="34" charset="0"/>
              </a:rPr>
              <a:t>(We will focus on policing later. This focuses on court systems.)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9319-C9E8-459B-B611-7FD751094E9B}"/>
              </a:ext>
            </a:extLst>
          </p:cNvPr>
          <p:cNvSpPr>
            <a:spLocks noGrp="1"/>
          </p:cNvSpPr>
          <p:nvPr>
            <p:ph type="title"/>
          </p:nvPr>
        </p:nvSpPr>
        <p:spPr/>
        <p:txBody>
          <a:bodyPr/>
          <a:lstStyle/>
          <a:p>
            <a:r>
              <a:rPr lang="en-US" dirty="0"/>
              <a:t>Arnold, </a:t>
            </a:r>
            <a:r>
              <a:rPr lang="en-US" dirty="0" err="1"/>
              <a:t>dobbie</a:t>
            </a:r>
            <a:r>
              <a:rPr lang="en-US" dirty="0"/>
              <a:t>, yang – bias in bail</a:t>
            </a:r>
          </a:p>
        </p:txBody>
      </p:sp>
      <p:pic>
        <p:nvPicPr>
          <p:cNvPr id="5" name="Picture 4">
            <a:extLst>
              <a:ext uri="{FF2B5EF4-FFF2-40B4-BE49-F238E27FC236}">
                <a16:creationId xmlns:a16="http://schemas.microsoft.com/office/drawing/2014/main" id="{1219FF58-7886-4DEB-915D-0CDDA12B166D}"/>
              </a:ext>
            </a:extLst>
          </p:cNvPr>
          <p:cNvPicPr>
            <a:picLocks noChangeAspect="1"/>
          </p:cNvPicPr>
          <p:nvPr/>
        </p:nvPicPr>
        <p:blipFill>
          <a:blip r:embed="rId2"/>
          <a:stretch>
            <a:fillRect/>
          </a:stretch>
        </p:blipFill>
        <p:spPr>
          <a:xfrm>
            <a:off x="0" y="1462124"/>
            <a:ext cx="5782482" cy="3067478"/>
          </a:xfrm>
          <a:prstGeom prst="rect">
            <a:avLst/>
          </a:prstGeom>
        </p:spPr>
      </p:pic>
      <p:sp>
        <p:nvSpPr>
          <p:cNvPr id="6" name="TextBox 5">
            <a:extLst>
              <a:ext uri="{FF2B5EF4-FFF2-40B4-BE49-F238E27FC236}">
                <a16:creationId xmlns:a16="http://schemas.microsoft.com/office/drawing/2014/main" id="{EB737C62-8A0B-411C-9108-8A7C62F61899}"/>
              </a:ext>
            </a:extLst>
          </p:cNvPr>
          <p:cNvSpPr txBox="1"/>
          <p:nvPr/>
        </p:nvSpPr>
        <p:spPr>
          <a:xfrm>
            <a:off x="5991726" y="1351508"/>
            <a:ext cx="5991727" cy="4154984"/>
          </a:xfrm>
          <a:prstGeom prst="rect">
            <a:avLst/>
          </a:prstGeom>
          <a:noFill/>
        </p:spPr>
        <p:txBody>
          <a:bodyPr wrap="square" rtlCol="0">
            <a:spAutoFit/>
          </a:bodyPr>
          <a:lstStyle/>
          <a:p>
            <a:r>
              <a:rPr lang="en-US" sz="2400" dirty="0"/>
              <a:t>First, does quasi-random assignment to a more lenient judge actually lead to pretrial release? If not, then we can’t use this quasi-random assignment to them test the effect of quasi-randomly assigned pretrial release on criminal behavior while on release.</a:t>
            </a:r>
          </a:p>
          <a:p>
            <a:endParaRPr lang="en-US" sz="2400" dirty="0"/>
          </a:p>
          <a:p>
            <a:r>
              <a:rPr lang="en-US" sz="2400" dirty="0"/>
              <a:t>Thus, there needs to be a </a:t>
            </a:r>
            <a:r>
              <a:rPr lang="en-US" sz="2400" u="sng" dirty="0"/>
              <a:t>first stage</a:t>
            </a:r>
            <a:r>
              <a:rPr lang="en-US" sz="2400" dirty="0"/>
              <a:t> that shows a relationship. We need to see a relationship between judge leniency and pretrial release.</a:t>
            </a:r>
          </a:p>
        </p:txBody>
      </p:sp>
    </p:spTree>
    <p:extLst>
      <p:ext uri="{BB962C8B-B14F-4D97-AF65-F5344CB8AC3E}">
        <p14:creationId xmlns:p14="http://schemas.microsoft.com/office/powerpoint/2010/main" val="3386640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A9319-C9E8-459B-B611-7FD751094E9B}"/>
              </a:ext>
            </a:extLst>
          </p:cNvPr>
          <p:cNvSpPr>
            <a:spLocks noGrp="1"/>
          </p:cNvSpPr>
          <p:nvPr>
            <p:ph type="title"/>
          </p:nvPr>
        </p:nvSpPr>
        <p:spPr/>
        <p:txBody>
          <a:bodyPr/>
          <a:lstStyle/>
          <a:p>
            <a:r>
              <a:rPr lang="en-US" dirty="0"/>
              <a:t>Arnold, </a:t>
            </a:r>
            <a:r>
              <a:rPr lang="en-US" dirty="0" err="1"/>
              <a:t>dobbie</a:t>
            </a:r>
            <a:r>
              <a:rPr lang="en-US" dirty="0"/>
              <a:t>, yang – bias in bail</a:t>
            </a:r>
          </a:p>
        </p:txBody>
      </p:sp>
      <p:pic>
        <p:nvPicPr>
          <p:cNvPr id="5" name="Picture 4">
            <a:extLst>
              <a:ext uri="{FF2B5EF4-FFF2-40B4-BE49-F238E27FC236}">
                <a16:creationId xmlns:a16="http://schemas.microsoft.com/office/drawing/2014/main" id="{1219FF58-7886-4DEB-915D-0CDDA12B166D}"/>
              </a:ext>
            </a:extLst>
          </p:cNvPr>
          <p:cNvPicPr>
            <a:picLocks noChangeAspect="1"/>
          </p:cNvPicPr>
          <p:nvPr/>
        </p:nvPicPr>
        <p:blipFill>
          <a:blip r:embed="rId2"/>
          <a:stretch>
            <a:fillRect/>
          </a:stretch>
        </p:blipFill>
        <p:spPr>
          <a:xfrm>
            <a:off x="0" y="1462124"/>
            <a:ext cx="5782482" cy="3067478"/>
          </a:xfrm>
          <a:prstGeom prst="rect">
            <a:avLst/>
          </a:prstGeom>
        </p:spPr>
      </p:pic>
      <p:sp>
        <p:nvSpPr>
          <p:cNvPr id="6" name="TextBox 5">
            <a:extLst>
              <a:ext uri="{FF2B5EF4-FFF2-40B4-BE49-F238E27FC236}">
                <a16:creationId xmlns:a16="http://schemas.microsoft.com/office/drawing/2014/main" id="{EB737C62-8A0B-411C-9108-8A7C62F61899}"/>
              </a:ext>
            </a:extLst>
          </p:cNvPr>
          <p:cNvSpPr txBox="1"/>
          <p:nvPr/>
        </p:nvSpPr>
        <p:spPr>
          <a:xfrm>
            <a:off x="5991726" y="1236837"/>
            <a:ext cx="5991727" cy="4093428"/>
          </a:xfrm>
          <a:prstGeom prst="rect">
            <a:avLst/>
          </a:prstGeom>
          <a:noFill/>
        </p:spPr>
        <p:txBody>
          <a:bodyPr wrap="square" rtlCol="0">
            <a:spAutoFit/>
          </a:bodyPr>
          <a:lstStyle/>
          <a:p>
            <a:r>
              <a:rPr lang="en-US" sz="2000" dirty="0"/>
              <a:t>All instrumental variables papers, of which this is one, require a strong first stage, otherwise there is no way to do the study.</a:t>
            </a:r>
          </a:p>
          <a:p>
            <a:endParaRPr lang="en-US" sz="2000" dirty="0"/>
          </a:p>
          <a:p>
            <a:r>
              <a:rPr lang="en-US" sz="2000" dirty="0"/>
              <a:t>E.g., Levitt (1997) uses electoral cycles to measure the effect of police on crime and had to show that police hiring did in fact follow electoral cycles to some extent (the first stage).</a:t>
            </a:r>
          </a:p>
          <a:p>
            <a:endParaRPr lang="en-US" sz="2000" dirty="0"/>
          </a:p>
          <a:p>
            <a:r>
              <a:rPr lang="en-US" sz="2000" dirty="0"/>
              <a:t>We see a strong first stage relationship here, which means we can then move to see how quasi-random assignment of pretrial release through lenient judges affects crimes committed while released.</a:t>
            </a:r>
          </a:p>
        </p:txBody>
      </p:sp>
    </p:spTree>
    <p:extLst>
      <p:ext uri="{BB962C8B-B14F-4D97-AF65-F5344CB8AC3E}">
        <p14:creationId xmlns:p14="http://schemas.microsoft.com/office/powerpoint/2010/main" val="2362876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0DE5D-EB87-4DEB-8C21-DCB79E3243BE}"/>
              </a:ext>
            </a:extLst>
          </p:cNvPr>
          <p:cNvPicPr>
            <a:picLocks noChangeAspect="1"/>
          </p:cNvPicPr>
          <p:nvPr/>
        </p:nvPicPr>
        <p:blipFill>
          <a:blip r:embed="rId2"/>
          <a:stretch>
            <a:fillRect/>
          </a:stretch>
        </p:blipFill>
        <p:spPr>
          <a:xfrm>
            <a:off x="-1" y="0"/>
            <a:ext cx="8162359" cy="5871411"/>
          </a:xfrm>
          <a:prstGeom prst="rect">
            <a:avLst/>
          </a:prstGeom>
        </p:spPr>
      </p:pic>
      <p:sp>
        <p:nvSpPr>
          <p:cNvPr id="7" name="TextBox 6">
            <a:extLst>
              <a:ext uri="{FF2B5EF4-FFF2-40B4-BE49-F238E27FC236}">
                <a16:creationId xmlns:a16="http://schemas.microsoft.com/office/drawing/2014/main" id="{E2204D07-D168-4F80-B1BA-D6B06C186548}"/>
              </a:ext>
            </a:extLst>
          </p:cNvPr>
          <p:cNvSpPr txBox="1"/>
          <p:nvPr/>
        </p:nvSpPr>
        <p:spPr>
          <a:xfrm>
            <a:off x="8458200" y="216568"/>
            <a:ext cx="3320716" cy="4801314"/>
          </a:xfrm>
          <a:prstGeom prst="rect">
            <a:avLst/>
          </a:prstGeom>
          <a:noFill/>
        </p:spPr>
        <p:txBody>
          <a:bodyPr wrap="square" rtlCol="0">
            <a:spAutoFit/>
          </a:bodyPr>
          <a:lstStyle/>
          <a:p>
            <a:r>
              <a:rPr lang="en-US" dirty="0"/>
              <a:t>IV = Instrumental variable. We use quasi-randomly assigned “stricter” judges as a way to get quasi-random variation in pre-trial release.</a:t>
            </a:r>
          </a:p>
          <a:p>
            <a:endParaRPr lang="en-US" dirty="0"/>
          </a:p>
          <a:p>
            <a:r>
              <a:rPr lang="en-US" dirty="0"/>
              <a:t>Marginal defendant = those on the margins between getting pretrial release or not.</a:t>
            </a:r>
          </a:p>
          <a:p>
            <a:endParaRPr lang="en-US" dirty="0"/>
          </a:p>
          <a:p>
            <a:r>
              <a:rPr lang="en-US" dirty="0"/>
              <a:t>The idea is the random assignment of a pickier or less picky judge will create quasi-random variation in being released or not for this marginal group.</a:t>
            </a:r>
          </a:p>
          <a:p>
            <a:endParaRPr lang="en-US" dirty="0"/>
          </a:p>
        </p:txBody>
      </p:sp>
    </p:spTree>
    <p:extLst>
      <p:ext uri="{BB962C8B-B14F-4D97-AF65-F5344CB8AC3E}">
        <p14:creationId xmlns:p14="http://schemas.microsoft.com/office/powerpoint/2010/main" val="2890987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0DE5D-EB87-4DEB-8C21-DCB79E3243BE}"/>
              </a:ext>
            </a:extLst>
          </p:cNvPr>
          <p:cNvPicPr>
            <a:picLocks noChangeAspect="1"/>
          </p:cNvPicPr>
          <p:nvPr/>
        </p:nvPicPr>
        <p:blipFill>
          <a:blip r:embed="rId2"/>
          <a:stretch>
            <a:fillRect/>
          </a:stretch>
        </p:blipFill>
        <p:spPr>
          <a:xfrm>
            <a:off x="-1" y="1"/>
            <a:ext cx="6816509" cy="4903304"/>
          </a:xfrm>
          <a:prstGeom prst="rect">
            <a:avLst/>
          </a:prstGeom>
        </p:spPr>
      </p:pic>
      <p:sp>
        <p:nvSpPr>
          <p:cNvPr id="7" name="TextBox 6">
            <a:extLst>
              <a:ext uri="{FF2B5EF4-FFF2-40B4-BE49-F238E27FC236}">
                <a16:creationId xmlns:a16="http://schemas.microsoft.com/office/drawing/2014/main" id="{E2204D07-D168-4F80-B1BA-D6B06C186548}"/>
              </a:ext>
            </a:extLst>
          </p:cNvPr>
          <p:cNvSpPr txBox="1"/>
          <p:nvPr/>
        </p:nvSpPr>
        <p:spPr>
          <a:xfrm>
            <a:off x="6816508" y="31039"/>
            <a:ext cx="4962408" cy="5847755"/>
          </a:xfrm>
          <a:prstGeom prst="rect">
            <a:avLst/>
          </a:prstGeom>
          <a:noFill/>
        </p:spPr>
        <p:txBody>
          <a:bodyPr wrap="square" rtlCol="0">
            <a:spAutoFit/>
          </a:bodyPr>
          <a:lstStyle/>
          <a:p>
            <a:r>
              <a:rPr lang="en-US" sz="2000" dirty="0"/>
              <a:t>Main result:</a:t>
            </a:r>
          </a:p>
          <a:p>
            <a:endParaRPr lang="en-US" sz="2000" dirty="0"/>
          </a:p>
          <a:p>
            <a:r>
              <a:rPr lang="en-US" sz="2000" dirty="0"/>
              <a:t>White marginal defendants are </a:t>
            </a:r>
            <a:r>
              <a:rPr lang="en-US" sz="2000" i="1" dirty="0"/>
              <a:t>much</a:t>
            </a:r>
            <a:r>
              <a:rPr lang="en-US" sz="2000" dirty="0"/>
              <a:t> more likely to engage in pretrial misconduct compared to marginal black defendants.</a:t>
            </a:r>
          </a:p>
          <a:p>
            <a:endParaRPr lang="en-US" sz="2000" dirty="0"/>
          </a:p>
          <a:p>
            <a:r>
              <a:rPr lang="en-US" sz="2000" dirty="0"/>
              <a:t>For marginal black defendants, being quasi-randomly “assigned” pretrial release (via a less strict judge) or not (via a more strict judge) has no clear effect on pretrial misconduct (estimates are small and statistically insignificant).</a:t>
            </a:r>
          </a:p>
          <a:p>
            <a:endParaRPr lang="en-US" sz="2000" dirty="0"/>
          </a:p>
          <a:p>
            <a:r>
              <a:rPr lang="en-US" sz="2000" dirty="0"/>
              <a:t>This not the case for marginal white defendants: they are significantly more likely to engage in pretrial misconduct.</a:t>
            </a:r>
          </a:p>
          <a:p>
            <a:endParaRPr lang="en-US" dirty="0"/>
          </a:p>
          <a:p>
            <a:endParaRPr lang="en-US" dirty="0"/>
          </a:p>
          <a:p>
            <a:endParaRPr lang="en-US" dirty="0"/>
          </a:p>
        </p:txBody>
      </p:sp>
    </p:spTree>
    <p:extLst>
      <p:ext uri="{BB962C8B-B14F-4D97-AF65-F5344CB8AC3E}">
        <p14:creationId xmlns:p14="http://schemas.microsoft.com/office/powerpoint/2010/main" val="1738423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0DE5D-EB87-4DEB-8C21-DCB79E3243BE}"/>
              </a:ext>
            </a:extLst>
          </p:cNvPr>
          <p:cNvPicPr>
            <a:picLocks noChangeAspect="1"/>
          </p:cNvPicPr>
          <p:nvPr/>
        </p:nvPicPr>
        <p:blipFill>
          <a:blip r:embed="rId2"/>
          <a:stretch>
            <a:fillRect/>
          </a:stretch>
        </p:blipFill>
        <p:spPr>
          <a:xfrm>
            <a:off x="0" y="1"/>
            <a:ext cx="6263818" cy="4505738"/>
          </a:xfrm>
          <a:prstGeom prst="rect">
            <a:avLst/>
          </a:prstGeom>
        </p:spPr>
      </p:pic>
      <p:sp>
        <p:nvSpPr>
          <p:cNvPr id="7" name="TextBox 6">
            <a:extLst>
              <a:ext uri="{FF2B5EF4-FFF2-40B4-BE49-F238E27FC236}">
                <a16:creationId xmlns:a16="http://schemas.microsoft.com/office/drawing/2014/main" id="{E2204D07-D168-4F80-B1BA-D6B06C186548}"/>
              </a:ext>
            </a:extLst>
          </p:cNvPr>
          <p:cNvSpPr txBox="1"/>
          <p:nvPr/>
        </p:nvSpPr>
        <p:spPr>
          <a:xfrm>
            <a:off x="6263818" y="31039"/>
            <a:ext cx="5928182" cy="5724644"/>
          </a:xfrm>
          <a:prstGeom prst="rect">
            <a:avLst/>
          </a:prstGeom>
          <a:noFill/>
        </p:spPr>
        <p:txBody>
          <a:bodyPr wrap="square" rtlCol="0">
            <a:spAutoFit/>
          </a:bodyPr>
          <a:lstStyle/>
          <a:p>
            <a:r>
              <a:rPr lang="en-US" sz="2400" dirty="0"/>
              <a:t>What does it mean that pretrial release has no effect on pretrial misconduct for black defendants, but significantly increases pretrial misconduct for white defendants?</a:t>
            </a:r>
          </a:p>
          <a:p>
            <a:endParaRPr lang="en-US" sz="2400" dirty="0"/>
          </a:p>
          <a:p>
            <a:r>
              <a:rPr lang="en-US" sz="2400" dirty="0"/>
              <a:t>Judges are making inefficient (racist) decisions. They would make fewer mistakes (i.e. giving pretrial release to those less likely to commit pretrial misconduct) if they gave much fewer marginal or near-marginal white defendants release, and gave many more marginal and near-marginal black defendants release.</a:t>
            </a:r>
          </a:p>
          <a:p>
            <a:endParaRPr lang="en-US" dirty="0"/>
          </a:p>
          <a:p>
            <a:endParaRPr lang="en-US" dirty="0"/>
          </a:p>
          <a:p>
            <a:endParaRPr lang="en-US" dirty="0"/>
          </a:p>
        </p:txBody>
      </p:sp>
    </p:spTree>
    <p:extLst>
      <p:ext uri="{BB962C8B-B14F-4D97-AF65-F5344CB8AC3E}">
        <p14:creationId xmlns:p14="http://schemas.microsoft.com/office/powerpoint/2010/main" val="4147129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60DE5D-EB87-4DEB-8C21-DCB79E3243BE}"/>
              </a:ext>
            </a:extLst>
          </p:cNvPr>
          <p:cNvPicPr>
            <a:picLocks noChangeAspect="1"/>
          </p:cNvPicPr>
          <p:nvPr/>
        </p:nvPicPr>
        <p:blipFill>
          <a:blip r:embed="rId2"/>
          <a:stretch>
            <a:fillRect/>
          </a:stretch>
        </p:blipFill>
        <p:spPr>
          <a:xfrm>
            <a:off x="0" y="1"/>
            <a:ext cx="6263818" cy="4505738"/>
          </a:xfrm>
          <a:prstGeom prst="rect">
            <a:avLst/>
          </a:prstGeom>
        </p:spPr>
      </p:pic>
      <p:sp>
        <p:nvSpPr>
          <p:cNvPr id="7" name="TextBox 6">
            <a:extLst>
              <a:ext uri="{FF2B5EF4-FFF2-40B4-BE49-F238E27FC236}">
                <a16:creationId xmlns:a16="http://schemas.microsoft.com/office/drawing/2014/main" id="{E2204D07-D168-4F80-B1BA-D6B06C186548}"/>
              </a:ext>
            </a:extLst>
          </p:cNvPr>
          <p:cNvSpPr txBox="1"/>
          <p:nvPr/>
        </p:nvSpPr>
        <p:spPr>
          <a:xfrm>
            <a:off x="6263818" y="31039"/>
            <a:ext cx="5928182" cy="5355312"/>
          </a:xfrm>
          <a:prstGeom prst="rect">
            <a:avLst/>
          </a:prstGeom>
          <a:noFill/>
        </p:spPr>
        <p:txBody>
          <a:bodyPr wrap="square" rtlCol="0">
            <a:spAutoFit/>
          </a:bodyPr>
          <a:lstStyle/>
          <a:p>
            <a:endParaRPr lang="en-US" sz="3200" dirty="0"/>
          </a:p>
          <a:p>
            <a:r>
              <a:rPr lang="en-US" sz="3200" dirty="0"/>
              <a:t>i.e. judges over-release whites and under-release blacks.</a:t>
            </a:r>
          </a:p>
          <a:p>
            <a:endParaRPr lang="en-US" sz="3200" dirty="0"/>
          </a:p>
          <a:p>
            <a:r>
              <a:rPr lang="en-US" sz="3200" dirty="0"/>
              <a:t>This clearly implies racial bias: judges assume that marginal black defendants are more likely to commit pretrial misconduct, when that is not the case.</a:t>
            </a:r>
          </a:p>
          <a:p>
            <a:endParaRPr lang="en-US" dirty="0"/>
          </a:p>
          <a:p>
            <a:endParaRPr lang="en-US" dirty="0"/>
          </a:p>
          <a:p>
            <a:endParaRPr lang="en-US" dirty="0"/>
          </a:p>
        </p:txBody>
      </p:sp>
    </p:spTree>
    <p:extLst>
      <p:ext uri="{BB962C8B-B14F-4D97-AF65-F5344CB8AC3E}">
        <p14:creationId xmlns:p14="http://schemas.microsoft.com/office/powerpoint/2010/main" val="144290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81B3-64D5-4033-9638-BCD02CC0CCFE}"/>
              </a:ext>
            </a:extLst>
          </p:cNvPr>
          <p:cNvSpPr>
            <a:spLocks noGrp="1"/>
          </p:cNvSpPr>
          <p:nvPr>
            <p:ph type="title"/>
          </p:nvPr>
        </p:nvSpPr>
        <p:spPr/>
        <p:txBody>
          <a:bodyPr/>
          <a:lstStyle/>
          <a:p>
            <a:r>
              <a:rPr lang="en-US" sz="2800" dirty="0"/>
              <a:t>Other “natural experiments” – </a:t>
            </a:r>
            <a:r>
              <a:rPr lang="en-US" sz="2800" dirty="0" err="1"/>
              <a:t>Eren</a:t>
            </a:r>
            <a:r>
              <a:rPr lang="en-US" sz="2800" dirty="0"/>
              <a:t> and </a:t>
            </a:r>
            <a:r>
              <a:rPr lang="en-US" sz="2800" dirty="0" err="1"/>
              <a:t>Mocan</a:t>
            </a:r>
            <a:endParaRPr lang="en-US" sz="2800" dirty="0"/>
          </a:p>
        </p:txBody>
      </p:sp>
      <p:sp>
        <p:nvSpPr>
          <p:cNvPr id="3" name="Content Placeholder 2">
            <a:extLst>
              <a:ext uri="{FF2B5EF4-FFF2-40B4-BE49-F238E27FC236}">
                <a16:creationId xmlns:a16="http://schemas.microsoft.com/office/drawing/2014/main" id="{E5112D1B-5542-48B2-A0E0-B5B76649183B}"/>
              </a:ext>
            </a:extLst>
          </p:cNvPr>
          <p:cNvSpPr>
            <a:spLocks noGrp="1"/>
          </p:cNvSpPr>
          <p:nvPr>
            <p:ph idx="1"/>
          </p:nvPr>
        </p:nvSpPr>
        <p:spPr/>
        <p:txBody>
          <a:bodyPr/>
          <a:lstStyle/>
          <a:p>
            <a:pPr marL="0" indent="0" algn="l">
              <a:buNone/>
            </a:pPr>
            <a:r>
              <a:rPr lang="en-US" sz="2800" b="0" u="none" strike="noStrike" baseline="0" dirty="0">
                <a:latin typeface="+mn-lt"/>
              </a:rPr>
              <a:t>Abstract: Employing the universe of juvenile court decisions in Louisiana between 1996 and 2012, we analyze the effects of emotional shocks associated with unexpected outcomes of football games played by </a:t>
            </a:r>
            <a:r>
              <a:rPr lang="en-US" sz="2800" b="0" u="none" strike="sngStrike" baseline="0" dirty="0">
                <a:latin typeface="+mn-lt"/>
              </a:rPr>
              <a:t>a prominent college team in the state</a:t>
            </a:r>
            <a:r>
              <a:rPr lang="en-US" sz="2800" b="1" u="none" baseline="0" dirty="0">
                <a:latin typeface="+mn-lt"/>
              </a:rPr>
              <a:t> LSU</a:t>
            </a:r>
            <a:r>
              <a:rPr lang="en-US" sz="2800" b="0" u="none" strike="noStrike" baseline="0" dirty="0">
                <a:latin typeface="+mn-lt"/>
              </a:rPr>
              <a:t>. </a:t>
            </a:r>
          </a:p>
          <a:p>
            <a:pPr marL="0" indent="0" algn="l">
              <a:buNone/>
            </a:pPr>
            <a:r>
              <a:rPr lang="en-US" sz="2800" b="0" u="none" strike="noStrike" baseline="0" dirty="0">
                <a:latin typeface="+mn-lt"/>
              </a:rPr>
              <a:t>We find that unexpected losses increase sentence lengths assigned by judges during the week following</a:t>
            </a:r>
            <a:r>
              <a:rPr lang="en-US" sz="2800" dirty="0">
                <a:latin typeface="+mn-lt"/>
              </a:rPr>
              <a:t> </a:t>
            </a:r>
            <a:r>
              <a:rPr lang="en-US" sz="2800" b="0" u="none" strike="noStrike" baseline="0" dirty="0">
                <a:latin typeface="+mn-lt"/>
              </a:rPr>
              <a:t>the game. </a:t>
            </a:r>
          </a:p>
          <a:p>
            <a:pPr marL="0" indent="0" algn="l">
              <a:buNone/>
            </a:pPr>
            <a:r>
              <a:rPr lang="en-US" sz="2800" b="0" u="none" strike="noStrike" baseline="0" dirty="0">
                <a:latin typeface="+mn-lt"/>
              </a:rPr>
              <a:t>The effects of these emotional</a:t>
            </a:r>
            <a:r>
              <a:rPr lang="en-US" sz="2800" dirty="0">
                <a:latin typeface="+mn-lt"/>
              </a:rPr>
              <a:t> </a:t>
            </a:r>
            <a:r>
              <a:rPr lang="en-US" sz="2800" b="0" u="none" strike="noStrike" baseline="0" dirty="0">
                <a:latin typeface="+mn-lt"/>
              </a:rPr>
              <a:t>shocks are asymmetrically borne by black defendants…</a:t>
            </a:r>
          </a:p>
        </p:txBody>
      </p:sp>
    </p:spTree>
    <p:extLst>
      <p:ext uri="{BB962C8B-B14F-4D97-AF65-F5344CB8AC3E}">
        <p14:creationId xmlns:p14="http://schemas.microsoft.com/office/powerpoint/2010/main" val="497994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81B3-64D5-4033-9638-BCD02CC0CCFE}"/>
              </a:ext>
            </a:extLst>
          </p:cNvPr>
          <p:cNvSpPr>
            <a:spLocks noGrp="1"/>
          </p:cNvSpPr>
          <p:nvPr>
            <p:ph type="title"/>
          </p:nvPr>
        </p:nvSpPr>
        <p:spPr/>
        <p:txBody>
          <a:bodyPr/>
          <a:lstStyle/>
          <a:p>
            <a:r>
              <a:rPr lang="en-US" sz="2800" dirty="0"/>
              <a:t>Other “natural experiments” – </a:t>
            </a:r>
            <a:r>
              <a:rPr lang="en-US" sz="2800" dirty="0" err="1"/>
              <a:t>Eren</a:t>
            </a:r>
            <a:r>
              <a:rPr lang="en-US" sz="2800" dirty="0"/>
              <a:t> and </a:t>
            </a:r>
            <a:r>
              <a:rPr lang="en-US" sz="2800" dirty="0" err="1"/>
              <a:t>Mocan</a:t>
            </a:r>
            <a:endParaRPr lang="en-US" sz="2800" dirty="0"/>
          </a:p>
        </p:txBody>
      </p:sp>
      <p:sp>
        <p:nvSpPr>
          <p:cNvPr id="3" name="Content Placeholder 2">
            <a:extLst>
              <a:ext uri="{FF2B5EF4-FFF2-40B4-BE49-F238E27FC236}">
                <a16:creationId xmlns:a16="http://schemas.microsoft.com/office/drawing/2014/main" id="{E5112D1B-5542-48B2-A0E0-B5B76649183B}"/>
              </a:ext>
            </a:extLst>
          </p:cNvPr>
          <p:cNvSpPr>
            <a:spLocks noGrp="1"/>
          </p:cNvSpPr>
          <p:nvPr>
            <p:ph idx="1"/>
          </p:nvPr>
        </p:nvSpPr>
        <p:spPr>
          <a:xfrm>
            <a:off x="838200" y="1441312"/>
            <a:ext cx="10515600" cy="4351338"/>
          </a:xfrm>
        </p:spPr>
        <p:txBody>
          <a:bodyPr/>
          <a:lstStyle/>
          <a:p>
            <a:pPr marL="0" indent="0" algn="l">
              <a:buNone/>
            </a:pPr>
            <a:r>
              <a:rPr lang="en-US" sz="2800" b="0" u="none" strike="noStrike" baseline="0" dirty="0">
                <a:latin typeface="+mn-lt"/>
              </a:rPr>
              <a:t>Abstract: …The impact of upset losses on sentence lengths is larger for defendants if their cases are handled by judges who received their bachelor’s degrees from </a:t>
            </a:r>
            <a:r>
              <a:rPr lang="en-US" sz="2800" b="0" u="none" strike="sngStrike" baseline="0" dirty="0">
                <a:latin typeface="+mn-lt"/>
              </a:rPr>
              <a:t>the university with which the football team is affiliated</a:t>
            </a:r>
            <a:r>
              <a:rPr lang="en-US" sz="2800" b="1" u="none" baseline="0" dirty="0">
                <a:latin typeface="+mn-lt"/>
              </a:rPr>
              <a:t> LSU</a:t>
            </a:r>
            <a:r>
              <a:rPr lang="en-US" sz="2800" b="0" u="none" strike="noStrike" baseline="0" dirty="0">
                <a:latin typeface="+mn-lt"/>
              </a:rPr>
              <a:t>.</a:t>
            </a:r>
          </a:p>
          <a:p>
            <a:pPr marL="0" indent="0" algn="l">
              <a:buNone/>
            </a:pPr>
            <a:r>
              <a:rPr lang="en-US" sz="2800" b="0" u="none" strike="noStrike" baseline="0" dirty="0">
                <a:latin typeface="+mn-lt"/>
              </a:rPr>
              <a:t>These results provide evidence for the impact of emotions in one domain on decisions in</a:t>
            </a:r>
            <a:r>
              <a:rPr lang="en-US" sz="2800" dirty="0">
                <a:latin typeface="+mn-lt"/>
              </a:rPr>
              <a:t> </a:t>
            </a:r>
            <a:r>
              <a:rPr lang="en-US" sz="2800" b="0" u="none" strike="noStrike" baseline="0" dirty="0">
                <a:latin typeface="+mn-lt"/>
              </a:rPr>
              <a:t>a completely unrelated domain among a uniformly highly educated group of individuals (judges) who make decisions after deliberation that involve high stakes (sentence lengths). They also point to the existence of a subtle and previously unnoticed capricious application of sentencing.</a:t>
            </a:r>
            <a:endParaRPr lang="en-US" sz="2800" dirty="0">
              <a:latin typeface="+mn-lt"/>
            </a:endParaRPr>
          </a:p>
        </p:txBody>
      </p:sp>
    </p:spTree>
    <p:extLst>
      <p:ext uri="{BB962C8B-B14F-4D97-AF65-F5344CB8AC3E}">
        <p14:creationId xmlns:p14="http://schemas.microsoft.com/office/powerpoint/2010/main" val="3278474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81B3-64D5-4033-9638-BCD02CC0CCFE}"/>
              </a:ext>
            </a:extLst>
          </p:cNvPr>
          <p:cNvSpPr>
            <a:spLocks noGrp="1"/>
          </p:cNvSpPr>
          <p:nvPr>
            <p:ph type="title"/>
          </p:nvPr>
        </p:nvSpPr>
        <p:spPr/>
        <p:txBody>
          <a:bodyPr/>
          <a:lstStyle/>
          <a:p>
            <a:r>
              <a:rPr lang="en-US" sz="2800" dirty="0"/>
              <a:t>Other “natural experiments” – </a:t>
            </a:r>
            <a:r>
              <a:rPr lang="en-US" sz="2800" dirty="0" err="1"/>
              <a:t>Eren</a:t>
            </a:r>
            <a:r>
              <a:rPr lang="en-US" sz="2800" dirty="0"/>
              <a:t> and </a:t>
            </a:r>
            <a:r>
              <a:rPr lang="en-US" sz="2800" dirty="0" err="1"/>
              <a:t>Mocan</a:t>
            </a:r>
            <a:endParaRPr lang="en-US" sz="2800" dirty="0"/>
          </a:p>
        </p:txBody>
      </p:sp>
      <p:sp>
        <p:nvSpPr>
          <p:cNvPr id="3" name="Content Placeholder 2">
            <a:extLst>
              <a:ext uri="{FF2B5EF4-FFF2-40B4-BE49-F238E27FC236}">
                <a16:creationId xmlns:a16="http://schemas.microsoft.com/office/drawing/2014/main" id="{E5112D1B-5542-48B2-A0E0-B5B76649183B}"/>
              </a:ext>
            </a:extLst>
          </p:cNvPr>
          <p:cNvSpPr>
            <a:spLocks noGrp="1"/>
          </p:cNvSpPr>
          <p:nvPr>
            <p:ph idx="1"/>
          </p:nvPr>
        </p:nvSpPr>
        <p:spPr>
          <a:xfrm>
            <a:off x="838200" y="1547330"/>
            <a:ext cx="10515600" cy="4351338"/>
          </a:xfrm>
        </p:spPr>
        <p:txBody>
          <a:bodyPr/>
          <a:lstStyle/>
          <a:p>
            <a:r>
              <a:rPr lang="en-US" sz="2800" dirty="0"/>
              <a:t>In this paper, the authors use LSU winning or loses as quasi-random variation of negative emotions, to see how this differentially affects black versus white juvenile defendants. </a:t>
            </a:r>
          </a:p>
          <a:p>
            <a:r>
              <a:rPr lang="en-US" sz="2800" dirty="0"/>
              <a:t>The comparison is a difference-in-difference of sorts:</a:t>
            </a:r>
          </a:p>
          <a:p>
            <a:r>
              <a:rPr lang="en-US" sz="2800" dirty="0"/>
              <a:t>Upset loss (negative emotional shock) vs. not an upset loss (no shock)</a:t>
            </a:r>
          </a:p>
          <a:p>
            <a:r>
              <a:rPr lang="en-US" sz="2800" dirty="0"/>
              <a:t>Black juvenile defendant vs. white juvenile defendant</a:t>
            </a:r>
          </a:p>
        </p:txBody>
      </p:sp>
    </p:spTree>
    <p:extLst>
      <p:ext uri="{BB962C8B-B14F-4D97-AF65-F5344CB8AC3E}">
        <p14:creationId xmlns:p14="http://schemas.microsoft.com/office/powerpoint/2010/main" val="91359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9F17122-E7A2-4506-B590-4FBC4A54CD15}"/>
              </a:ext>
            </a:extLst>
          </p:cNvPr>
          <p:cNvGraphicFramePr>
            <a:graphicFrameLocks noGrp="1"/>
          </p:cNvGraphicFramePr>
          <p:nvPr>
            <p:ph idx="1"/>
            <p:extLst>
              <p:ext uri="{D42A27DB-BD31-4B8C-83A1-F6EECF244321}">
                <p14:modId xmlns:p14="http://schemas.microsoft.com/office/powerpoint/2010/main" val="92414559"/>
              </p:ext>
            </p:extLst>
          </p:nvPr>
        </p:nvGraphicFramePr>
        <p:xfrm>
          <a:off x="838200" y="500933"/>
          <a:ext cx="10515597" cy="3227834"/>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1016639944"/>
                    </a:ext>
                  </a:extLst>
                </a:gridCol>
                <a:gridCol w="3505199">
                  <a:extLst>
                    <a:ext uri="{9D8B030D-6E8A-4147-A177-3AD203B41FA5}">
                      <a16:colId xmlns:a16="http://schemas.microsoft.com/office/drawing/2014/main" val="1669973961"/>
                    </a:ext>
                  </a:extLst>
                </a:gridCol>
                <a:gridCol w="3505199">
                  <a:extLst>
                    <a:ext uri="{9D8B030D-6E8A-4147-A177-3AD203B41FA5}">
                      <a16:colId xmlns:a16="http://schemas.microsoft.com/office/drawing/2014/main" val="1306938921"/>
                    </a:ext>
                  </a:extLst>
                </a:gridCol>
              </a:tblGrid>
              <a:tr h="1067196">
                <a:tc>
                  <a:txBody>
                    <a:bodyPr/>
                    <a:lstStyle/>
                    <a:p>
                      <a:r>
                        <a:rPr lang="en-US" sz="2000" dirty="0"/>
                        <a:t>Defendant Race ---</a:t>
                      </a:r>
                      <a:r>
                        <a:rPr lang="en-US" sz="2000" dirty="0">
                          <a:sym typeface="Wingdings" panose="05000000000000000000" pitchFamily="2" charset="2"/>
                        </a:rPr>
                        <a:t></a:t>
                      </a:r>
                    </a:p>
                    <a:p>
                      <a:endParaRPr lang="en-US" sz="2000" dirty="0">
                        <a:sym typeface="Wingdings" panose="05000000000000000000" pitchFamily="2" charset="2"/>
                      </a:endParaRPr>
                    </a:p>
                    <a:p>
                      <a:r>
                        <a:rPr lang="en-US" sz="2000" dirty="0">
                          <a:sym typeface="Wingdings" panose="05000000000000000000" pitchFamily="2" charset="2"/>
                        </a:rPr>
                        <a:t>LSU game outcome</a:t>
                      </a:r>
                    </a:p>
                    <a:p>
                      <a:r>
                        <a:rPr lang="en-US" sz="2000" dirty="0">
                          <a:sym typeface="Wingdings" panose="05000000000000000000" pitchFamily="2" charset="2"/>
                        </a:rPr>
                        <a:t>|</a:t>
                      </a:r>
                    </a:p>
                    <a:p>
                      <a:r>
                        <a:rPr lang="en-US" sz="2000" dirty="0">
                          <a:sym typeface="Wingdings" panose="05000000000000000000" pitchFamily="2" charset="2"/>
                        </a:rPr>
                        <a:t>V</a:t>
                      </a:r>
                      <a:endParaRPr lang="en-US" sz="2000" dirty="0"/>
                    </a:p>
                  </a:txBody>
                  <a:tcPr/>
                </a:tc>
                <a:tc>
                  <a:txBody>
                    <a:bodyPr/>
                    <a:lstStyle/>
                    <a:p>
                      <a:r>
                        <a:rPr lang="en-US" sz="2000" dirty="0"/>
                        <a:t>Black</a:t>
                      </a:r>
                    </a:p>
                  </a:txBody>
                  <a:tcPr/>
                </a:tc>
                <a:tc>
                  <a:txBody>
                    <a:bodyPr/>
                    <a:lstStyle/>
                    <a:p>
                      <a:r>
                        <a:rPr lang="en-US" sz="2000" dirty="0"/>
                        <a:t>White</a:t>
                      </a:r>
                    </a:p>
                  </a:txBody>
                  <a:tcPr/>
                </a:tc>
                <a:extLst>
                  <a:ext uri="{0D108BD9-81ED-4DB2-BD59-A6C34878D82A}">
                    <a16:rowId xmlns:a16="http://schemas.microsoft.com/office/drawing/2014/main" val="3695595663"/>
                  </a:ext>
                </a:extLst>
              </a:tr>
              <a:tr h="806197">
                <a:tc>
                  <a:txBody>
                    <a:bodyPr/>
                    <a:lstStyle/>
                    <a:p>
                      <a:r>
                        <a:rPr lang="en-US" sz="2000" dirty="0"/>
                        <a:t>Not an upset loss (no shock)</a:t>
                      </a:r>
                    </a:p>
                  </a:txBody>
                  <a:tcPr/>
                </a:tc>
                <a:tc>
                  <a:txBody>
                    <a:bodyPr/>
                    <a:lstStyle/>
                    <a:p>
                      <a:r>
                        <a:rPr lang="en-US" sz="2000" dirty="0"/>
                        <a:t>Average sentence length = C</a:t>
                      </a:r>
                    </a:p>
                  </a:txBody>
                  <a:tcPr/>
                </a:tc>
                <a:tc>
                  <a:txBody>
                    <a:bodyPr/>
                    <a:lstStyle/>
                    <a:p>
                      <a:r>
                        <a:rPr lang="en-US" sz="2000" dirty="0"/>
                        <a:t>Average sentence length = D</a:t>
                      </a:r>
                    </a:p>
                    <a:p>
                      <a:endParaRPr lang="en-US" sz="2000" b="1" dirty="0"/>
                    </a:p>
                  </a:txBody>
                  <a:tcPr/>
                </a:tc>
                <a:extLst>
                  <a:ext uri="{0D108BD9-81ED-4DB2-BD59-A6C34878D82A}">
                    <a16:rowId xmlns:a16="http://schemas.microsoft.com/office/drawing/2014/main" val="3607930735"/>
                  </a:ext>
                </a:extLst>
              </a:tr>
              <a:tr h="806197">
                <a:tc>
                  <a:txBody>
                    <a:bodyPr/>
                    <a:lstStyle/>
                    <a:p>
                      <a:r>
                        <a:rPr lang="en-US" sz="2000" dirty="0"/>
                        <a:t>Upset loss (negative shock)</a:t>
                      </a:r>
                    </a:p>
                  </a:txBody>
                  <a:tcPr/>
                </a:tc>
                <a:tc>
                  <a:txBody>
                    <a:bodyPr/>
                    <a:lstStyle/>
                    <a:p>
                      <a:r>
                        <a:rPr lang="en-US" sz="2000" dirty="0"/>
                        <a:t>Average sentence length = A</a:t>
                      </a:r>
                    </a:p>
                    <a:p>
                      <a:endParaRPr lang="en-US" sz="2000" dirty="0"/>
                    </a:p>
                  </a:txBody>
                  <a:tcPr/>
                </a:tc>
                <a:tc>
                  <a:txBody>
                    <a:bodyPr/>
                    <a:lstStyle/>
                    <a:p>
                      <a:r>
                        <a:rPr lang="en-US" sz="2000" dirty="0"/>
                        <a:t>Average sentence length = B</a:t>
                      </a:r>
                    </a:p>
                    <a:p>
                      <a:endParaRPr lang="en-US" sz="2000" dirty="0"/>
                    </a:p>
                  </a:txBody>
                  <a:tcPr/>
                </a:tc>
                <a:extLst>
                  <a:ext uri="{0D108BD9-81ED-4DB2-BD59-A6C34878D82A}">
                    <a16:rowId xmlns:a16="http://schemas.microsoft.com/office/drawing/2014/main" val="3573093943"/>
                  </a:ext>
                </a:extLst>
              </a:tr>
            </a:tbl>
          </a:graphicData>
        </a:graphic>
      </p:graphicFrame>
      <p:sp>
        <p:nvSpPr>
          <p:cNvPr id="2" name="TextBox 1">
            <a:extLst>
              <a:ext uri="{FF2B5EF4-FFF2-40B4-BE49-F238E27FC236}">
                <a16:creationId xmlns:a16="http://schemas.microsoft.com/office/drawing/2014/main" id="{756B7678-6B5A-4001-B9EF-18DAAAB5A89F}"/>
              </a:ext>
            </a:extLst>
          </p:cNvPr>
          <p:cNvSpPr txBox="1"/>
          <p:nvPr/>
        </p:nvSpPr>
        <p:spPr>
          <a:xfrm>
            <a:off x="954156" y="3824577"/>
            <a:ext cx="7566991" cy="1631216"/>
          </a:xfrm>
          <a:prstGeom prst="rect">
            <a:avLst/>
          </a:prstGeom>
          <a:noFill/>
        </p:spPr>
        <p:txBody>
          <a:bodyPr wrap="square" rtlCol="0">
            <a:spAutoFit/>
          </a:bodyPr>
          <a:lstStyle/>
          <a:p>
            <a:r>
              <a:rPr lang="en-US" sz="2000" dirty="0"/>
              <a:t>Difference-in-Differences Estimate = (A – B) – (C – D)</a:t>
            </a:r>
          </a:p>
          <a:p>
            <a:endParaRPr lang="en-US" sz="2000" dirty="0"/>
          </a:p>
          <a:p>
            <a:r>
              <a:rPr lang="en-US" sz="2000" dirty="0"/>
              <a:t>Black juvenile defendants may face a higher sentence length anyways (so, C &gt; D), but if this increases after an upset loss, then it suggests that judges react to negative emotional shocks in racist ways.</a:t>
            </a:r>
          </a:p>
        </p:txBody>
      </p:sp>
    </p:spTree>
    <p:extLst>
      <p:ext uri="{BB962C8B-B14F-4D97-AF65-F5344CB8AC3E}">
        <p14:creationId xmlns:p14="http://schemas.microsoft.com/office/powerpoint/2010/main" val="2581529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A9666-F26C-472F-A40E-73C4B71AA62E}"/>
              </a:ext>
            </a:extLst>
          </p:cNvPr>
          <p:cNvSpPr>
            <a:spLocks noGrp="1"/>
          </p:cNvSpPr>
          <p:nvPr>
            <p:ph type="title"/>
          </p:nvPr>
        </p:nvSpPr>
        <p:spPr/>
        <p:txBody>
          <a:bodyPr/>
          <a:lstStyle/>
          <a:p>
            <a:r>
              <a:rPr lang="en-US" dirty="0"/>
              <a:t>What are “judge fixed effects”?</a:t>
            </a:r>
          </a:p>
        </p:txBody>
      </p:sp>
      <p:sp>
        <p:nvSpPr>
          <p:cNvPr id="3" name="Content Placeholder 2">
            <a:extLst>
              <a:ext uri="{FF2B5EF4-FFF2-40B4-BE49-F238E27FC236}">
                <a16:creationId xmlns:a16="http://schemas.microsoft.com/office/drawing/2014/main" id="{83F99DFB-BA00-4B2D-804B-D79734884FA8}"/>
              </a:ext>
            </a:extLst>
          </p:cNvPr>
          <p:cNvSpPr>
            <a:spLocks noGrp="1"/>
          </p:cNvSpPr>
          <p:nvPr>
            <p:ph idx="1"/>
          </p:nvPr>
        </p:nvSpPr>
        <p:spPr/>
        <p:txBody>
          <a:bodyPr/>
          <a:lstStyle/>
          <a:p>
            <a:r>
              <a:rPr lang="en-US" dirty="0"/>
              <a:t>It’s a very common and well-regarded natural experiment that economists and social scientists use to study the casual effects of “treatment” within the criminal justice system.</a:t>
            </a:r>
          </a:p>
          <a:p>
            <a:r>
              <a:rPr lang="en-US" dirty="0"/>
              <a:t>It exploits the fact that judges/prosecutors are randomly assigned to cases.</a:t>
            </a:r>
          </a:p>
          <a:p>
            <a:r>
              <a:rPr lang="en-US" dirty="0"/>
              <a:t>Some judges/prosecutors are pickier and some are less picky.</a:t>
            </a:r>
          </a:p>
          <a:p>
            <a:r>
              <a:rPr lang="en-US" dirty="0"/>
              <a:t>This random assignment to picky/less picky judges leads to quasi-random variation in outcomes.</a:t>
            </a:r>
          </a:p>
        </p:txBody>
      </p:sp>
    </p:spTree>
    <p:extLst>
      <p:ext uri="{BB962C8B-B14F-4D97-AF65-F5344CB8AC3E}">
        <p14:creationId xmlns:p14="http://schemas.microsoft.com/office/powerpoint/2010/main" val="38871417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C0801B-7394-45B6-B31B-8A2494ED5E8E}"/>
              </a:ext>
            </a:extLst>
          </p:cNvPr>
          <p:cNvPicPr>
            <a:picLocks noChangeAspect="1"/>
          </p:cNvPicPr>
          <p:nvPr/>
        </p:nvPicPr>
        <p:blipFill>
          <a:blip r:embed="rId2"/>
          <a:stretch>
            <a:fillRect/>
          </a:stretch>
        </p:blipFill>
        <p:spPr>
          <a:xfrm>
            <a:off x="0" y="0"/>
            <a:ext cx="7278888" cy="6858000"/>
          </a:xfrm>
          <a:prstGeom prst="rect">
            <a:avLst/>
          </a:prstGeom>
        </p:spPr>
      </p:pic>
      <p:sp>
        <p:nvSpPr>
          <p:cNvPr id="6" name="TextBox 5">
            <a:extLst>
              <a:ext uri="{FF2B5EF4-FFF2-40B4-BE49-F238E27FC236}">
                <a16:creationId xmlns:a16="http://schemas.microsoft.com/office/drawing/2014/main" id="{58C77878-4FCB-4952-89EF-0BF68F3DA2BA}"/>
              </a:ext>
            </a:extLst>
          </p:cNvPr>
          <p:cNvSpPr txBox="1"/>
          <p:nvPr/>
        </p:nvSpPr>
        <p:spPr>
          <a:xfrm>
            <a:off x="7567863" y="264695"/>
            <a:ext cx="4319337" cy="4832092"/>
          </a:xfrm>
          <a:prstGeom prst="rect">
            <a:avLst/>
          </a:prstGeom>
          <a:noFill/>
        </p:spPr>
        <p:txBody>
          <a:bodyPr wrap="square" rtlCol="0">
            <a:spAutoFit/>
          </a:bodyPr>
          <a:lstStyle/>
          <a:p>
            <a:r>
              <a:rPr lang="en-US" sz="2800" dirty="0"/>
              <a:t>Disposition length increases by 42.9 days for black defendants, and only 4.8 days for white defendants after the negative shock of an upset game. </a:t>
            </a:r>
          </a:p>
          <a:p>
            <a:endParaRPr lang="en-US" sz="2800" dirty="0"/>
          </a:p>
          <a:p>
            <a:r>
              <a:rPr lang="en-US" sz="2800" dirty="0"/>
              <a:t>No statistically significant effects for any other types of game outcomes other than “upset loss”.</a:t>
            </a:r>
          </a:p>
        </p:txBody>
      </p:sp>
    </p:spTree>
    <p:extLst>
      <p:ext uri="{BB962C8B-B14F-4D97-AF65-F5344CB8AC3E}">
        <p14:creationId xmlns:p14="http://schemas.microsoft.com/office/powerpoint/2010/main" val="146186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ven Female Judges Get Harassed! | Above the Law">
            <a:extLst>
              <a:ext uri="{FF2B5EF4-FFF2-40B4-BE49-F238E27FC236}">
                <a16:creationId xmlns:a16="http://schemas.microsoft.com/office/drawing/2014/main" id="{5DB39E34-8226-4B76-903D-27BA8AB4C0C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2285999" y="2425959"/>
            <a:ext cx="2369976" cy="27525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Even Female Judges Get Harassed! | Above the Law">
            <a:extLst>
              <a:ext uri="{FF2B5EF4-FFF2-40B4-BE49-F238E27FC236}">
                <a16:creationId xmlns:a16="http://schemas.microsoft.com/office/drawing/2014/main" id="{2F59566E-9D9F-4829-A981-C8CF20F74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32" t="23016" r="11001" b="13726"/>
          <a:stretch/>
        </p:blipFill>
        <p:spPr bwMode="auto">
          <a:xfrm>
            <a:off x="6096000" y="2425958"/>
            <a:ext cx="2369976" cy="2752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5"/>
                <a:stretch>
                  <a:fillRect/>
                </a:stretch>
              </p:blipFill>
              <p:spPr>
                <a:xfrm>
                  <a:off x="3400678" y="1045036"/>
                  <a:ext cx="1254960"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7"/>
                <a:stretch>
                  <a:fillRect/>
                </a:stretch>
              </p:blipFill>
              <p:spPr>
                <a:xfrm>
                  <a:off x="3163438" y="1567756"/>
                  <a:ext cx="457560" cy="520920"/>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9"/>
                <a:stretch>
                  <a:fillRect/>
                </a:stretch>
              </p:blipFill>
              <p:spPr>
                <a:xfrm>
                  <a:off x="618671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1"/>
                <a:stretch>
                  <a:fillRect/>
                </a:stretch>
              </p:blipFill>
              <p:spPr>
                <a:xfrm>
                  <a:off x="6764878" y="208075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646331"/>
          </a:xfrm>
          <a:prstGeom prst="rect">
            <a:avLst/>
          </a:prstGeom>
          <a:noFill/>
        </p:spPr>
        <p:txBody>
          <a:bodyPr wrap="square" rtlCol="0">
            <a:spAutoFit/>
          </a:bodyPr>
          <a:lstStyle/>
          <a:p>
            <a:r>
              <a:rPr lang="en-US" dirty="0"/>
              <a:t>Lenient judge (less likely to convict)</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646331"/>
          </a:xfrm>
          <a:prstGeom prst="rect">
            <a:avLst/>
          </a:prstGeom>
          <a:noFill/>
        </p:spPr>
        <p:txBody>
          <a:bodyPr wrap="square" rtlCol="0">
            <a:spAutoFit/>
          </a:bodyPr>
          <a:lstStyle/>
          <a:p>
            <a:r>
              <a:rPr lang="en-US" dirty="0"/>
              <a:t>Strict judge (more likely to convict)</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5262979"/>
          </a:xfrm>
          <a:prstGeom prst="rect">
            <a:avLst/>
          </a:prstGeom>
          <a:noFill/>
        </p:spPr>
        <p:txBody>
          <a:bodyPr wrap="square" rtlCol="0">
            <a:spAutoFit/>
          </a:bodyPr>
          <a:lstStyle/>
          <a:p>
            <a:r>
              <a:rPr lang="en-US" sz="2400" dirty="0"/>
              <a:t>This quasi-random assignment of cases to judges creates quasi-random variation that can be used to study the causal effect of a conviction (or other judicial decision) on causal outcomes.</a:t>
            </a:r>
          </a:p>
          <a:p>
            <a:endParaRPr lang="en-US" sz="2400" dirty="0"/>
          </a:p>
          <a:p>
            <a:r>
              <a:rPr lang="en-US" sz="2400" dirty="0"/>
              <a:t>Or random assignment to a judge/prosecutor of a particular race, to study racial bias.</a:t>
            </a:r>
          </a:p>
        </p:txBody>
      </p:sp>
    </p:spTree>
    <p:extLst>
      <p:ext uri="{BB962C8B-B14F-4D97-AF65-F5344CB8AC3E}">
        <p14:creationId xmlns:p14="http://schemas.microsoft.com/office/powerpoint/2010/main" val="332072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4"/>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6"/>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8"/>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0"/>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Or 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76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DD40-360B-4C95-9451-49196B2A2DA1}"/>
              </a:ext>
            </a:extLst>
          </p:cNvPr>
          <p:cNvSpPr>
            <a:spLocks noGrp="1"/>
          </p:cNvSpPr>
          <p:nvPr>
            <p:ph type="title"/>
          </p:nvPr>
        </p:nvSpPr>
        <p:spPr/>
        <p:txBody>
          <a:bodyPr/>
          <a:lstStyle/>
          <a:p>
            <a:r>
              <a:rPr lang="en-US" sz="3200" dirty="0"/>
              <a:t>Judge fixed effects in action – Sloan 2020</a:t>
            </a:r>
          </a:p>
        </p:txBody>
      </p:sp>
      <p:sp>
        <p:nvSpPr>
          <p:cNvPr id="3" name="Content Placeholder 2">
            <a:extLst>
              <a:ext uri="{FF2B5EF4-FFF2-40B4-BE49-F238E27FC236}">
                <a16:creationId xmlns:a16="http://schemas.microsoft.com/office/drawing/2014/main" id="{B253FC4C-BA43-4420-95D1-6F0A165D4592}"/>
              </a:ext>
            </a:extLst>
          </p:cNvPr>
          <p:cNvSpPr>
            <a:spLocks noGrp="1"/>
          </p:cNvSpPr>
          <p:nvPr>
            <p:ph idx="1"/>
          </p:nvPr>
        </p:nvSpPr>
        <p:spPr/>
        <p:txBody>
          <a:bodyPr/>
          <a:lstStyle/>
          <a:p>
            <a:r>
              <a:rPr lang="en-US" sz="2000" b="0" i="0" u="none" strike="noStrike" baseline="0" dirty="0" err="1">
                <a:latin typeface="CMBX9"/>
              </a:rPr>
              <a:t>CarlyWill</a:t>
            </a:r>
            <a:r>
              <a:rPr lang="en-US" sz="2000" b="0" i="0" u="none" strike="noStrike" baseline="0" dirty="0">
                <a:latin typeface="CMBX9"/>
              </a:rPr>
              <a:t> Sloan, the author of this paper, just finished her Ph.D. in economics a few years ago and this was her dissertation research!</a:t>
            </a:r>
          </a:p>
          <a:p>
            <a:r>
              <a:rPr lang="en-US" sz="2000" b="0" i="0" u="none" strike="noStrike" baseline="0" dirty="0">
                <a:latin typeface="CMBX9"/>
              </a:rPr>
              <a:t>Abstract: </a:t>
            </a:r>
            <a:r>
              <a:rPr lang="en-US" sz="2000" b="0" i="0" u="none" strike="noStrike" baseline="0" dirty="0">
                <a:latin typeface="CMR12"/>
              </a:rPr>
              <a:t>There is much interest in understanding the extent to which racial bias drives the large racial disparities in criminal justice outcomes. However, little is known about whether prosecutors exhibit racial bias, despite the widespread belief that prosecutors have more power and discretion than any other actor in the justice system. </a:t>
            </a:r>
          </a:p>
          <a:p>
            <a:r>
              <a:rPr lang="en-US" sz="2000" b="0" i="0" u="none" strike="noStrike" baseline="0" dirty="0">
                <a:latin typeface="CMR12"/>
              </a:rPr>
              <a:t>This paper uses data from New York County to test for racial bias in convictions by being the first to exploit the </a:t>
            </a:r>
            <a:r>
              <a:rPr lang="en-US" sz="2000" b="1" i="0" u="none" strike="noStrike" baseline="0" dirty="0">
                <a:latin typeface="CMR12"/>
              </a:rPr>
              <a:t>conditionally random assignment of prosecutors to cases</a:t>
            </a:r>
            <a:r>
              <a:rPr lang="en-US" sz="2000" b="0" i="0" u="none" strike="noStrike" baseline="0" dirty="0">
                <a:latin typeface="CMR12"/>
              </a:rPr>
              <a:t>. </a:t>
            </a:r>
          </a:p>
          <a:p>
            <a:r>
              <a:rPr lang="en-US" sz="2000" b="0" i="0" u="none" strike="noStrike" baseline="0" dirty="0">
                <a:latin typeface="CMR12"/>
              </a:rPr>
              <a:t>To overcome confounding factors associated with defendant and prosecutor race, I use a difference-in-differences to consider how much more black versus white defendants are convicted by white prosecutors, compared to the same difference for black prosecutors. </a:t>
            </a:r>
          </a:p>
        </p:txBody>
      </p:sp>
    </p:spTree>
    <p:extLst>
      <p:ext uri="{BB962C8B-B14F-4D97-AF65-F5344CB8AC3E}">
        <p14:creationId xmlns:p14="http://schemas.microsoft.com/office/powerpoint/2010/main" val="322602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DD40-360B-4C95-9451-49196B2A2DA1}"/>
              </a:ext>
            </a:extLst>
          </p:cNvPr>
          <p:cNvSpPr>
            <a:spLocks noGrp="1"/>
          </p:cNvSpPr>
          <p:nvPr>
            <p:ph type="title"/>
          </p:nvPr>
        </p:nvSpPr>
        <p:spPr/>
        <p:txBody>
          <a:bodyPr/>
          <a:lstStyle/>
          <a:p>
            <a:r>
              <a:rPr lang="en-US" sz="3200" dirty="0"/>
              <a:t>Judge fixed effects in action – Sloan 2020</a:t>
            </a:r>
          </a:p>
        </p:txBody>
      </p:sp>
      <p:sp>
        <p:nvSpPr>
          <p:cNvPr id="3" name="Content Placeholder 2">
            <a:extLst>
              <a:ext uri="{FF2B5EF4-FFF2-40B4-BE49-F238E27FC236}">
                <a16:creationId xmlns:a16="http://schemas.microsoft.com/office/drawing/2014/main" id="{B253FC4C-BA43-4420-95D1-6F0A165D4592}"/>
              </a:ext>
            </a:extLst>
          </p:cNvPr>
          <p:cNvSpPr>
            <a:spLocks noGrp="1"/>
          </p:cNvSpPr>
          <p:nvPr>
            <p:ph idx="1"/>
          </p:nvPr>
        </p:nvSpPr>
        <p:spPr/>
        <p:txBody>
          <a:bodyPr/>
          <a:lstStyle/>
          <a:p>
            <a:r>
              <a:rPr lang="en-US" b="0" i="0" u="none" strike="noStrike" baseline="0" dirty="0">
                <a:latin typeface="CMR12"/>
              </a:rPr>
              <a:t>Results indicate strong evidence of racial bias for property crimes but not for other crimes. </a:t>
            </a:r>
          </a:p>
          <a:p>
            <a:r>
              <a:rPr lang="en-US" b="0" i="0" u="none" strike="noStrike" baseline="0" dirty="0">
                <a:latin typeface="CMR12"/>
              </a:rPr>
              <a:t>Property crime results show white defendants have similar conviction rates regardless of prosecutor race. However, while prosecutors of both races convict black defendants at higher rates, the difference in conviction rates across white and black defendants is 5 percentage points (8 percent) higher for white prosecutors than black prosecutors. </a:t>
            </a:r>
          </a:p>
          <a:p>
            <a:r>
              <a:rPr lang="en-US" b="0" i="0" u="none" strike="noStrike" baseline="0" dirty="0">
                <a:latin typeface="CMR12"/>
              </a:rPr>
              <a:t>Additional results indicate this effect is driven by differences in dismissals and by defendants with no criminal history.</a:t>
            </a:r>
            <a:endParaRPr lang="en-US" dirty="0"/>
          </a:p>
        </p:txBody>
      </p:sp>
    </p:spTree>
    <p:extLst>
      <p:ext uri="{BB962C8B-B14F-4D97-AF65-F5344CB8AC3E}">
        <p14:creationId xmlns:p14="http://schemas.microsoft.com/office/powerpoint/2010/main" val="2663623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DD40-360B-4C95-9451-49196B2A2DA1}"/>
              </a:ext>
            </a:extLst>
          </p:cNvPr>
          <p:cNvSpPr>
            <a:spLocks noGrp="1"/>
          </p:cNvSpPr>
          <p:nvPr>
            <p:ph type="title"/>
          </p:nvPr>
        </p:nvSpPr>
        <p:spPr/>
        <p:txBody>
          <a:bodyPr/>
          <a:lstStyle/>
          <a:p>
            <a:r>
              <a:rPr lang="en-US" sz="3200" dirty="0"/>
              <a:t>Data and methodology – Sloan 2020</a:t>
            </a:r>
          </a:p>
        </p:txBody>
      </p:sp>
      <p:sp>
        <p:nvSpPr>
          <p:cNvPr id="3" name="Content Placeholder 2">
            <a:extLst>
              <a:ext uri="{FF2B5EF4-FFF2-40B4-BE49-F238E27FC236}">
                <a16:creationId xmlns:a16="http://schemas.microsoft.com/office/drawing/2014/main" id="{B253FC4C-BA43-4420-95D1-6F0A165D4592}"/>
              </a:ext>
            </a:extLst>
          </p:cNvPr>
          <p:cNvSpPr>
            <a:spLocks noGrp="1"/>
          </p:cNvSpPr>
          <p:nvPr>
            <p:ph idx="1"/>
          </p:nvPr>
        </p:nvSpPr>
        <p:spPr/>
        <p:txBody>
          <a:bodyPr/>
          <a:lstStyle/>
          <a:p>
            <a:r>
              <a:rPr lang="en-US" dirty="0">
                <a:latin typeface="CMR12"/>
              </a:rPr>
              <a:t>Sloan uses case-level data from the New York County District Attorney’s Office.</a:t>
            </a:r>
          </a:p>
          <a:p>
            <a:r>
              <a:rPr lang="en-US" dirty="0">
                <a:latin typeface="CMR12"/>
              </a:rPr>
              <a:t>Sloan has data on the race of the defendant, and the race of the prosecutor, and focuses on comparing white and black defendants who are randomly assigned prosecutors who are either white or black.</a:t>
            </a:r>
          </a:p>
          <a:p>
            <a:r>
              <a:rPr lang="en-US" dirty="0">
                <a:latin typeface="CMR12"/>
              </a:rPr>
              <a:t>After controlling for screening date, assignment to prosecutors is as-good-as-random</a:t>
            </a:r>
          </a:p>
          <a:p>
            <a:r>
              <a:rPr lang="en-US" dirty="0">
                <a:latin typeface="CMR12"/>
              </a:rPr>
              <a:t>Primary outcome = was the defendant found guilty</a:t>
            </a:r>
          </a:p>
          <a:p>
            <a:r>
              <a:rPr lang="en-US" dirty="0">
                <a:latin typeface="CMR12"/>
              </a:rPr>
              <a:t>The research question is if the being quasi-randomly assigned a white or black prosecutor has a different effect on white vs. black defendants.</a:t>
            </a:r>
          </a:p>
          <a:p>
            <a:endParaRPr lang="en-US" dirty="0"/>
          </a:p>
        </p:txBody>
      </p:sp>
    </p:spTree>
    <p:extLst>
      <p:ext uri="{BB962C8B-B14F-4D97-AF65-F5344CB8AC3E}">
        <p14:creationId xmlns:p14="http://schemas.microsoft.com/office/powerpoint/2010/main" val="2440250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624F7108-D25D-4C7F-BF17-77F13A11B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2706" y="-102638"/>
            <a:ext cx="2446564" cy="260324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a:extLst>
              <a:ext uri="{FF2B5EF4-FFF2-40B4-BE49-F238E27FC236}">
                <a16:creationId xmlns:a16="http://schemas.microsoft.com/office/drawing/2014/main" id="{8A47D6CB-F4D3-4C79-9F92-649AD5EEED3B}"/>
              </a:ext>
            </a:extLst>
          </p:cNvPr>
          <p:cNvGrpSpPr/>
          <p:nvPr/>
        </p:nvGrpSpPr>
        <p:grpSpPr>
          <a:xfrm>
            <a:off x="3172438" y="1053676"/>
            <a:ext cx="1474560" cy="1026000"/>
            <a:chOff x="3172438" y="1053676"/>
            <a:chExt cx="1474560" cy="10260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8E34B0E-5494-496D-B5E1-39896C0CBD42}"/>
                    </a:ext>
                  </a:extLst>
                </p14:cNvPr>
                <p14:cNvContentPartPr/>
                <p14:nvPr/>
              </p14:nvContentPartPr>
              <p14:xfrm>
                <a:off x="3409678" y="1053676"/>
                <a:ext cx="1237320" cy="701280"/>
              </p14:xfrm>
            </p:contentPart>
          </mc:Choice>
          <mc:Fallback xmlns="">
            <p:pic>
              <p:nvPicPr>
                <p:cNvPr id="6" name="Ink 5">
                  <a:extLst>
                    <a:ext uri="{FF2B5EF4-FFF2-40B4-BE49-F238E27FC236}">
                      <a16:creationId xmlns:a16="http://schemas.microsoft.com/office/drawing/2014/main" id="{28E34B0E-5494-496D-B5E1-39896C0CBD42}"/>
                    </a:ext>
                  </a:extLst>
                </p:cNvPr>
                <p:cNvPicPr/>
                <p:nvPr/>
              </p:nvPicPr>
              <p:blipFill>
                <a:blip r:embed="rId4"/>
                <a:stretch>
                  <a:fillRect/>
                </a:stretch>
              </p:blipFill>
              <p:spPr>
                <a:xfrm>
                  <a:off x="3400681" y="1044676"/>
                  <a:ext cx="1254955" cy="718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79110ACD-2262-4FC1-BC34-676ED29D6EDD}"/>
                    </a:ext>
                  </a:extLst>
                </p14:cNvPr>
                <p14:cNvContentPartPr/>
                <p14:nvPr/>
              </p14:nvContentPartPr>
              <p14:xfrm>
                <a:off x="3172438" y="1576396"/>
                <a:ext cx="439920" cy="503280"/>
              </p14:xfrm>
            </p:contentPart>
          </mc:Choice>
          <mc:Fallback xmlns="">
            <p:pic>
              <p:nvPicPr>
                <p:cNvPr id="7" name="Ink 6">
                  <a:extLst>
                    <a:ext uri="{FF2B5EF4-FFF2-40B4-BE49-F238E27FC236}">
                      <a16:creationId xmlns:a16="http://schemas.microsoft.com/office/drawing/2014/main" id="{79110ACD-2262-4FC1-BC34-676ED29D6EDD}"/>
                    </a:ext>
                  </a:extLst>
                </p:cNvPr>
                <p:cNvPicPr/>
                <p:nvPr/>
              </p:nvPicPr>
              <p:blipFill>
                <a:blip r:embed="rId6"/>
                <a:stretch>
                  <a:fillRect/>
                </a:stretch>
              </p:blipFill>
              <p:spPr>
                <a:xfrm>
                  <a:off x="3163438" y="1567390"/>
                  <a:ext cx="457560" cy="520933"/>
                </a:xfrm>
                <a:prstGeom prst="rect">
                  <a:avLst/>
                </a:prstGeom>
              </p:spPr>
            </p:pic>
          </mc:Fallback>
        </mc:AlternateContent>
      </p:grpSp>
      <p:grpSp>
        <p:nvGrpSpPr>
          <p:cNvPr id="11" name="Group 10">
            <a:extLst>
              <a:ext uri="{FF2B5EF4-FFF2-40B4-BE49-F238E27FC236}">
                <a16:creationId xmlns:a16="http://schemas.microsoft.com/office/drawing/2014/main" id="{E496CB37-95B0-4BDF-853E-E67BCDF61799}"/>
              </a:ext>
            </a:extLst>
          </p:cNvPr>
          <p:cNvGrpSpPr/>
          <p:nvPr/>
        </p:nvGrpSpPr>
        <p:grpSpPr>
          <a:xfrm>
            <a:off x="6195358" y="1063396"/>
            <a:ext cx="1058040" cy="1261080"/>
            <a:chOff x="6195358" y="1063396"/>
            <a:chExt cx="1058040" cy="1261080"/>
          </a:xfrm>
        </p:grpSpPr>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1F0BF1A-7AA6-453C-BE71-0547C2030140}"/>
                    </a:ext>
                  </a:extLst>
                </p14:cNvPr>
                <p14:cNvContentPartPr/>
                <p14:nvPr/>
              </p14:nvContentPartPr>
              <p14:xfrm>
                <a:off x="6195358" y="1063396"/>
                <a:ext cx="821520" cy="1091160"/>
              </p14:xfrm>
            </p:contentPart>
          </mc:Choice>
          <mc:Fallback xmlns="">
            <p:pic>
              <p:nvPicPr>
                <p:cNvPr id="9" name="Ink 8">
                  <a:extLst>
                    <a:ext uri="{FF2B5EF4-FFF2-40B4-BE49-F238E27FC236}">
                      <a16:creationId xmlns:a16="http://schemas.microsoft.com/office/drawing/2014/main" id="{01F0BF1A-7AA6-453C-BE71-0547C2030140}"/>
                    </a:ext>
                  </a:extLst>
                </p:cNvPr>
                <p:cNvPicPr/>
                <p:nvPr/>
              </p:nvPicPr>
              <p:blipFill>
                <a:blip r:embed="rId8"/>
                <a:stretch>
                  <a:fillRect/>
                </a:stretch>
              </p:blipFill>
              <p:spPr>
                <a:xfrm>
                  <a:off x="6186358" y="1054396"/>
                  <a:ext cx="839160" cy="11088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83EFA385-46CC-4B59-BA5E-3DDE0CC3B1F1}"/>
                    </a:ext>
                  </a:extLst>
                </p14:cNvPr>
                <p14:cNvContentPartPr/>
                <p14:nvPr/>
              </p14:nvContentPartPr>
              <p14:xfrm>
                <a:off x="6773518" y="2089396"/>
                <a:ext cx="479880" cy="235080"/>
              </p14:xfrm>
            </p:contentPart>
          </mc:Choice>
          <mc:Fallback xmlns="">
            <p:pic>
              <p:nvPicPr>
                <p:cNvPr id="10" name="Ink 9">
                  <a:extLst>
                    <a:ext uri="{FF2B5EF4-FFF2-40B4-BE49-F238E27FC236}">
                      <a16:creationId xmlns:a16="http://schemas.microsoft.com/office/drawing/2014/main" id="{83EFA385-46CC-4B59-BA5E-3DDE0CC3B1F1}"/>
                    </a:ext>
                  </a:extLst>
                </p:cNvPr>
                <p:cNvPicPr/>
                <p:nvPr/>
              </p:nvPicPr>
              <p:blipFill>
                <a:blip r:embed="rId10"/>
                <a:stretch>
                  <a:fillRect/>
                </a:stretch>
              </p:blipFill>
              <p:spPr>
                <a:xfrm>
                  <a:off x="6764518" y="2080396"/>
                  <a:ext cx="497520" cy="252720"/>
                </a:xfrm>
                <a:prstGeom prst="rect">
                  <a:avLst/>
                </a:prstGeom>
              </p:spPr>
            </p:pic>
          </mc:Fallback>
        </mc:AlternateContent>
      </p:grpSp>
      <p:sp>
        <p:nvSpPr>
          <p:cNvPr id="12" name="TextBox 11">
            <a:extLst>
              <a:ext uri="{FF2B5EF4-FFF2-40B4-BE49-F238E27FC236}">
                <a16:creationId xmlns:a16="http://schemas.microsoft.com/office/drawing/2014/main" id="{82434E7D-8A61-4108-B157-37D5A5B6BEF5}"/>
              </a:ext>
            </a:extLst>
          </p:cNvPr>
          <p:cNvSpPr txBox="1"/>
          <p:nvPr/>
        </p:nvSpPr>
        <p:spPr>
          <a:xfrm>
            <a:off x="2285999" y="5281127"/>
            <a:ext cx="2369976" cy="369332"/>
          </a:xfrm>
          <a:prstGeom prst="rect">
            <a:avLst/>
          </a:prstGeom>
          <a:noFill/>
        </p:spPr>
        <p:txBody>
          <a:bodyPr wrap="square" rtlCol="0">
            <a:spAutoFit/>
          </a:bodyPr>
          <a:lstStyle/>
          <a:p>
            <a:r>
              <a:rPr lang="en-US" dirty="0"/>
              <a:t>Black prosecutor</a:t>
            </a:r>
          </a:p>
        </p:txBody>
      </p:sp>
      <p:sp>
        <p:nvSpPr>
          <p:cNvPr id="13" name="TextBox 12">
            <a:extLst>
              <a:ext uri="{FF2B5EF4-FFF2-40B4-BE49-F238E27FC236}">
                <a16:creationId xmlns:a16="http://schemas.microsoft.com/office/drawing/2014/main" id="{703063F3-E144-4AF5-BFF4-E1DA26F24759}"/>
              </a:ext>
            </a:extLst>
          </p:cNvPr>
          <p:cNvSpPr txBox="1"/>
          <p:nvPr/>
        </p:nvSpPr>
        <p:spPr>
          <a:xfrm>
            <a:off x="6068410" y="5279971"/>
            <a:ext cx="2369976" cy="369332"/>
          </a:xfrm>
          <a:prstGeom prst="rect">
            <a:avLst/>
          </a:prstGeom>
          <a:noFill/>
        </p:spPr>
        <p:txBody>
          <a:bodyPr wrap="square" rtlCol="0">
            <a:spAutoFit/>
          </a:bodyPr>
          <a:lstStyle/>
          <a:p>
            <a:r>
              <a:rPr lang="en-US" dirty="0"/>
              <a:t>White prosecutor</a:t>
            </a:r>
          </a:p>
        </p:txBody>
      </p:sp>
      <p:sp>
        <p:nvSpPr>
          <p:cNvPr id="14" name="TextBox 13">
            <a:extLst>
              <a:ext uri="{FF2B5EF4-FFF2-40B4-BE49-F238E27FC236}">
                <a16:creationId xmlns:a16="http://schemas.microsoft.com/office/drawing/2014/main" id="{5B84DF25-A52C-44F8-A64B-4C7C0A83691C}"/>
              </a:ext>
            </a:extLst>
          </p:cNvPr>
          <p:cNvSpPr txBox="1"/>
          <p:nvPr/>
        </p:nvSpPr>
        <p:spPr>
          <a:xfrm>
            <a:off x="8873412" y="709127"/>
            <a:ext cx="3144417" cy="1938992"/>
          </a:xfrm>
          <a:prstGeom prst="rect">
            <a:avLst/>
          </a:prstGeom>
          <a:noFill/>
        </p:spPr>
        <p:txBody>
          <a:bodyPr wrap="square" rtlCol="0">
            <a:spAutoFit/>
          </a:bodyPr>
          <a:lstStyle/>
          <a:p>
            <a:r>
              <a:rPr lang="en-US" sz="2400" dirty="0"/>
              <a:t>Random assignment to a judge/prosecutor of a particular race, to defendants, to study racial bias (Sloan, 2020)</a:t>
            </a:r>
          </a:p>
        </p:txBody>
      </p:sp>
      <p:pic>
        <p:nvPicPr>
          <p:cNvPr id="2052" name="Picture 4">
            <a:extLst>
              <a:ext uri="{FF2B5EF4-FFF2-40B4-BE49-F238E27FC236}">
                <a16:creationId xmlns:a16="http://schemas.microsoft.com/office/drawing/2014/main" id="{E06F7979-8C34-453A-AE15-19E931FFF1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688" y="2425958"/>
            <a:ext cx="2095500" cy="2790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o Is Central Park 5 Prosecutor Linda Fairstein? What to Know About Her  Books and More">
            <a:extLst>
              <a:ext uri="{FF2B5EF4-FFF2-40B4-BE49-F238E27FC236}">
                <a16:creationId xmlns:a16="http://schemas.microsoft.com/office/drawing/2014/main" id="{15F1B2A3-F305-4DE7-AB7E-01CC6CB61F2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52371" y="2425958"/>
            <a:ext cx="2572910" cy="257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37981"/>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emplate_C_OPT_2_SOM_v01" id="{B08202F0-A1D6-3B44-901D-8F77E5F7A828}" vid="{99D3B04F-D065-114C-B4AE-5C8ADD631C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1085</TotalTime>
  <Words>2139</Words>
  <Application>Microsoft Office PowerPoint</Application>
  <PresentationFormat>Widescreen</PresentationFormat>
  <Paragraphs>169</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Century Gothic</vt:lpstr>
      <vt:lpstr>CMBX9</vt:lpstr>
      <vt:lpstr>CMR12</vt:lpstr>
      <vt:lpstr>Wingdings</vt:lpstr>
      <vt:lpstr>Office Theme</vt:lpstr>
      <vt:lpstr>PowerPoint Presentation</vt:lpstr>
      <vt:lpstr>Plan for today</vt:lpstr>
      <vt:lpstr>What are “judge fixed effects”?</vt:lpstr>
      <vt:lpstr>PowerPoint Presentation</vt:lpstr>
      <vt:lpstr>PowerPoint Presentation</vt:lpstr>
      <vt:lpstr>Judge fixed effects in action – Sloan 2020</vt:lpstr>
      <vt:lpstr>Judge fixed effects in action – Sloan 2020</vt:lpstr>
      <vt:lpstr>Data and methodology – Sloan 2020</vt:lpstr>
      <vt:lpstr>PowerPoint Presentation</vt:lpstr>
      <vt:lpstr>PowerPoint Presentation</vt:lpstr>
      <vt:lpstr>PowerPoint Presentation</vt:lpstr>
      <vt:lpstr>Judge fixed effects in action – Sloan 2020</vt:lpstr>
      <vt:lpstr>Judge fixed effects in action – Sloan 2020</vt:lpstr>
      <vt:lpstr>Judge fixed effects in action – Arnold, dobbie and yang</vt:lpstr>
      <vt:lpstr>Judge fixed effects in action – Arnold, dobbie and yang</vt:lpstr>
      <vt:lpstr>Judge fixed effects in action – Arnold, dobbie and yang</vt:lpstr>
      <vt:lpstr>PowerPoint Presentation</vt:lpstr>
      <vt:lpstr>PowerPoint Presentation</vt:lpstr>
      <vt:lpstr>PowerPoint Presentation</vt:lpstr>
      <vt:lpstr>Arnold, dobbie, yang – bias in bail</vt:lpstr>
      <vt:lpstr>Arnold, dobbie, yang – bias in bail</vt:lpstr>
      <vt:lpstr>PowerPoint Presentation</vt:lpstr>
      <vt:lpstr>PowerPoint Presentation</vt:lpstr>
      <vt:lpstr>PowerPoint Presentation</vt:lpstr>
      <vt:lpstr>PowerPoint Presentation</vt:lpstr>
      <vt:lpstr>Other “natural experiments” – Eren and Mocan</vt:lpstr>
      <vt:lpstr>Other “natural experiments” – Eren and Mocan</vt:lpstr>
      <vt:lpstr>Other “natural experiments” – Eren and Mocan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sample title</dc:title>
  <dc:creator>Microsoft Office User</dc:creator>
  <cp:lastModifiedBy>Button, Patrick J</cp:lastModifiedBy>
  <cp:revision>129</cp:revision>
  <cp:lastPrinted>2017-03-15T17:14:36Z</cp:lastPrinted>
  <dcterms:created xsi:type="dcterms:W3CDTF">2017-02-22T17:33:23Z</dcterms:created>
  <dcterms:modified xsi:type="dcterms:W3CDTF">2021-10-21T22:11:41Z</dcterms:modified>
</cp:coreProperties>
</file>