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14.png" ContentType="image/png"/>
  <Override PartName="/ppt/media/image2.jpeg" ContentType="image/jpeg"/>
  <Override PartName="/ppt/media/image12.jpeg" ContentType="image/jpeg"/>
  <Override PartName="/ppt/media/image9.png" ContentType="image/png"/>
  <Override PartName="/ppt/media/image3.jpeg" ContentType="image/jpeg"/>
  <Override PartName="/ppt/media/image7.png" ContentType="image/png"/>
  <Override PartName="/ppt/media/image4.jpeg" ContentType="image/jpeg"/>
  <Override PartName="/ppt/media/image11.png" ContentType="image/png"/>
  <Override PartName="/ppt/media/image6.png" ContentType="image/png"/>
  <Override PartName="/ppt/media/image17.jpeg" ContentType="image/jpeg"/>
  <Override PartName="/ppt/media/image16.png" ContentType="image/png"/>
  <Override PartName="/ppt/media/image18.png" ContentType="image/png"/>
  <Override PartName="/ppt/media/image8.png" ContentType="image/png"/>
  <Override PartName="/ppt/media/image20.jpeg" ContentType="image/jpeg"/>
  <Override PartName="/ppt/media/image10.png" ContentType="image/png"/>
  <Override PartName="/ppt/media/image19.jpeg" ContentType="image/jpeg"/>
  <Override PartName="/ppt/media/image5.jpeg" ContentType="image/jpeg"/>
  <Override PartName="/ppt/media/image15.jpeg" ContentType="image/jpeg"/>
  <Override PartName="/ppt/media/image13.png" ContentType="image/png"/>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43.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s/slide14.xml" ContentType="application/vnd.openxmlformats-officedocument.presentationml.slide+xml"/>
  <Override PartName="/ppt/slides/slide45.xml" ContentType="application/vnd.openxmlformats-officedocument.presentationml.slide+xml"/>
  <Override PartName="/ppt/slides/slide15.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40.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46.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42.xml.rels" ContentType="application/vnd.openxmlformats-package.relationships+xml"/>
  <Override PartName="/ppt/slides/_rels/slide4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43.xml.rels" ContentType="application/vnd.openxmlformats-package.relationships+xml"/>
  <Override PartName="/ppt/slides/_rels/slide39.xml.rels" ContentType="application/vnd.openxmlformats-package.relationships+xml"/>
  <Override PartName="/ppt/slides/_rels/slide10.xml.rels" ContentType="application/vnd.openxmlformats-package.relationships+xml"/>
  <Override PartName="/ppt/slides/_rels/slide41.xml.rels" ContentType="application/vnd.openxmlformats-package.relationships+xml"/>
  <Override PartName="/ppt/slides/_rels/slide38.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28E0E00-BFC9-4B43-A884-E4C0554645A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4"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B254408-8C6C-48FE-81C5-523B2CBB60E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6"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8"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9"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0E6CC22-916A-4251-A5EE-B5880C78C5F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1"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2"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3"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4"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5"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6"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85CD75C-2C78-4A77-B3A8-76554D5738C9}"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DA22414-8289-4905-A2AA-2CB51A4F5A7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CC6AE9D-1689-4BCC-9805-2CD9242043A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CE38130-0454-433C-8B29-72204EE1B86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1"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A1E3FAD-6BD7-4616-8AEB-46E4660DAC6A}"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05593DA-5BCF-42D4-B8C7-D04EE0DEEF6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88204E-8147-4CB4-BBD7-FDDE23AB702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6"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7"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84AAFAB-C110-46F2-A349-DFC47AF9D53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856EA85-A92B-4E45-A3B5-CCD7DF19906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1"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1172796-9B9B-4145-9E9A-6C3FB1BE535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4"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5"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2128833-DDD7-4973-9EFD-93D2ADCA27D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8"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B49C02E-C072-489C-8385-D3D039DDB2D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3"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9A36DCD-7EBB-4E88-9BE2-500D75CDD9C3}"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5"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6"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7"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8"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9"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0"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56BEF3F-9B8E-4DBC-B5EA-316CBA149CAB}"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5A67EC1-D349-49F3-8277-4415E756253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17"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D4E26DC-3019-4760-8F22-2D72DD80428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F0A88CB-F2C8-4F34-80F7-AB6830D3876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8BF72EF-1897-4899-8A89-AB07CDEBD6E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2"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3"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0C041CA-7B3F-497F-A7A5-750B75DDE9E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6"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7"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79E7525-44A9-44FD-9EA7-3B111761587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1"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55FFB3F-4F37-4F66-A9AB-1A52C0214A3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2"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3"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p>
            <a:pPr indent="0">
              <a:lnSpc>
                <a:spcPct val="85000"/>
              </a:lnSpc>
              <a:buNone/>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2"/>
          <p:cNvSpPr>
            <a:spLocks noGrp="1"/>
          </p:cNvSpPr>
          <p:nvPr>
            <p:ph type="dt" idx="1"/>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2A3768DF-6134-4D49-8E90-E1D782C467A9}"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cxnSp>
        <p:nvCxnSpPr>
          <p:cNvPr id="9" name="Straight Connector 8"/>
          <p:cNvCxnSpPr/>
          <p:nvPr/>
        </p:nvCxnSpPr>
        <p:spPr>
          <a:xfrm>
            <a:off x="1207440" y="4343400"/>
            <a:ext cx="9875880" cy="360"/>
          </a:xfrm>
          <a:prstGeom prst="straightConnector1">
            <a:avLst/>
          </a:prstGeom>
          <a:ln w="6350">
            <a:solidFill>
              <a:srgbClr val="000000">
                <a:lumMod val="50000"/>
                <a:lumOff val="50000"/>
              </a:srgbClr>
            </a:solidFill>
            <a:round/>
          </a:ln>
        </p:spPr>
      </p:cxn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8"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49"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5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3"/>
          <p:cNvSpPr>
            <a:spLocks noGrp="1"/>
          </p:cNvSpPr>
          <p:nvPr>
            <p:ph type="dt" idx="4"/>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53" name="PlaceHolder 4"/>
          <p:cNvSpPr>
            <a:spLocks noGrp="1"/>
          </p:cNvSpPr>
          <p:nvPr>
            <p:ph type="ftr" idx="5"/>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5"/>
          <p:cNvSpPr>
            <a:spLocks noGrp="1"/>
          </p:cNvSpPr>
          <p:nvPr>
            <p:ph type="sldNum" idx="6"/>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3C8E7213-3948-4191-8E4D-4AB2EA9BF1AA}"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097280" y="758880"/>
            <a:ext cx="10058040" cy="3565800"/>
          </a:xfrm>
          <a:prstGeom prst="rect">
            <a:avLst/>
          </a:prstGeom>
          <a:noFill/>
          <a:ln w="0">
            <a:noFill/>
          </a:ln>
        </p:spPr>
        <p:txBody>
          <a:bodyPr anchor="b">
            <a:noAutofit/>
          </a:bodyPr>
          <a:p>
            <a:pPr indent="0">
              <a:lnSpc>
                <a:spcPct val="85000"/>
              </a:lnSpc>
              <a:buNone/>
            </a:pPr>
            <a:r>
              <a:rPr b="0" lang="en-US" sz="8000" spc="-52" strike="noStrike">
                <a:solidFill>
                  <a:srgbClr val="262626"/>
                </a:solidFill>
                <a:latin typeface="Calibri Light"/>
              </a:rPr>
              <a:t>The Economics of Crime: An Overview</a:t>
            </a:r>
            <a:endParaRPr b="0" lang="en-US" sz="8000" spc="-1" strike="noStrike">
              <a:solidFill>
                <a:srgbClr val="000000"/>
              </a:solidFill>
              <a:latin typeface="Calibri"/>
            </a:endParaRPr>
          </a:p>
        </p:txBody>
      </p:sp>
      <p:sp>
        <p:nvSpPr>
          <p:cNvPr id="92" name="PlaceHolder 2"/>
          <p:cNvSpPr>
            <a:spLocks noGrp="1"/>
          </p:cNvSpPr>
          <p:nvPr>
            <p:ph type="subTitle"/>
          </p:nvPr>
        </p:nvSpPr>
        <p:spPr>
          <a:xfrm>
            <a:off x="1100160" y="4455720"/>
            <a:ext cx="10058040" cy="1142640"/>
          </a:xfrm>
          <a:prstGeom prst="rect">
            <a:avLst/>
          </a:prstGeom>
          <a:noFill/>
          <a:ln w="0">
            <a:noFill/>
          </a:ln>
        </p:spPr>
        <p:txBody>
          <a:bodyPr anchor="t">
            <a:normAutofit fontScale="80000"/>
          </a:bodyPr>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Econ 3320 – Urban economics</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Tulane university</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Professor HUSSAIN HADAH</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10" name="PlaceHolder 2"/>
          <p:cNvSpPr>
            <a:spLocks noGrp="1"/>
          </p:cNvSpPr>
          <p:nvPr>
            <p:ph/>
          </p:nvPr>
        </p:nvSpPr>
        <p:spPr>
          <a:xfrm>
            <a:off x="1097280" y="1845720"/>
            <a:ext cx="1026900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2) Empirical methods (econometrics, data)</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Pro: Observes real-life data and policy changes. The research is more “externally valid” compared to using models (e.g., models may not characterize actual behavior, which is complex). </a:t>
            </a:r>
            <a:endParaRPr b="0" lang="en-US" sz="3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200" spc="-1" strike="noStrike">
                <a:solidFill>
                  <a:srgbClr val="404040"/>
                </a:solidFill>
                <a:latin typeface="Calibri"/>
              </a:rPr>
              <a:t>Pro: Since this approach often has economists estimating the causal effects of actual policies or events, it’s easier to comment on those events.</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12" name="PlaceHolder 2"/>
          <p:cNvSpPr>
            <a:spLocks noGrp="1"/>
          </p:cNvSpPr>
          <p:nvPr>
            <p:ph/>
          </p:nvPr>
        </p:nvSpPr>
        <p:spPr>
          <a:xfrm>
            <a:off x="1097280" y="1845720"/>
            <a:ext cx="1026900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2) Empirical methods (econometrics, data)</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200" spc="-1" strike="noStrike">
                <a:solidFill>
                  <a:srgbClr val="404040"/>
                </a:solidFill>
                <a:latin typeface="Calibri"/>
              </a:rPr>
              <a:t>Con: using real-life data is complicated, and it’s often difficult to control for all factors (although this is a difficulty with models, too)</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200" spc="-1" strike="noStrike">
                <a:solidFill>
                  <a:srgbClr val="404040"/>
                </a:solidFill>
                <a:latin typeface="Calibri"/>
              </a:rPr>
              <a:t>Con: The causal estimation strategy (e.g., DiD) requires assumptions that may not hold. E.g., the parallel trends assumption might not hold.</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14" name="PlaceHolder 2"/>
          <p:cNvSpPr>
            <a:spLocks noGrp="1"/>
          </p:cNvSpPr>
          <p:nvPr>
            <p:ph/>
          </p:nvPr>
        </p:nvSpPr>
        <p:spPr>
          <a:xfrm>
            <a:off x="1097280" y="1845720"/>
            <a:ext cx="10269000" cy="4023000"/>
          </a:xfrm>
          <a:prstGeom prst="rect">
            <a:avLst/>
          </a:prstGeom>
          <a:noFill/>
          <a:ln w="0">
            <a:noFill/>
          </a:ln>
        </p:spPr>
        <p:txBody>
          <a:bodyPr lIns="0" rIns="0" anchor="t">
            <a:normAutofit fontScale="97000"/>
          </a:bodyPr>
          <a:p>
            <a:pPr indent="0">
              <a:lnSpc>
                <a:spcPct val="90000"/>
              </a:lnSpc>
              <a:spcBef>
                <a:spcPts val="1199"/>
              </a:spcBef>
              <a:spcAft>
                <a:spcPts val="201"/>
              </a:spcAft>
              <a:buNone/>
              <a:tabLst>
                <a:tab algn="l" pos="0"/>
              </a:tabLst>
            </a:pPr>
            <a:r>
              <a:rPr b="0" lang="en-US" sz="3200" spc="-1" strike="noStrike">
                <a:solidFill>
                  <a:srgbClr val="404040"/>
                </a:solidFill>
                <a:latin typeface="Calibri"/>
              </a:rPr>
              <a:t>Given that both mathematical models and empirical (statistical) methods have pros and cons, it’s ideal to use both if possible.</a:t>
            </a:r>
            <a:endParaRPr b="0" lang="en-US" sz="3200" spc="-1" strike="noStrike">
              <a:solidFill>
                <a:srgbClr val="404040"/>
              </a:solidFill>
              <a:latin typeface="Calibri"/>
            </a:endParaRPr>
          </a:p>
          <a:p>
            <a:pPr indent="0">
              <a:lnSpc>
                <a:spcPct val="90000"/>
              </a:lnSpc>
              <a:spcBef>
                <a:spcPts val="1199"/>
              </a:spcBef>
              <a:spcAft>
                <a:spcPts val="201"/>
              </a:spcAft>
              <a:buNone/>
              <a:tabLst>
                <a:tab algn="l" pos="0"/>
              </a:tabLst>
            </a:pPr>
            <a:r>
              <a:rPr b="0" lang="en-US" sz="3200" spc="-1" strike="noStrike">
                <a:solidFill>
                  <a:srgbClr val="404040"/>
                </a:solidFill>
                <a:latin typeface="Calibri"/>
              </a:rPr>
              <a:t>In economics research more broadly, there has been more growth in empirical, data-driven research over models, likely due to (1) the increase in available data, (2) improvements in causal estimation techniques and statistical software, and (3) a stronger emphasis on studying actual events and actual human behavior.</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Cost-benefit analysis</a:t>
            </a:r>
            <a:endParaRPr b="0" lang="en-US" sz="4800" spc="-1" strike="noStrike">
              <a:solidFill>
                <a:srgbClr val="000000"/>
              </a:solidFill>
              <a:latin typeface="Calibri"/>
            </a:endParaRPr>
          </a:p>
        </p:txBody>
      </p:sp>
      <p:sp>
        <p:nvSpPr>
          <p:cNvPr id="11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economic approach to studying crime also brings with it cost-benefit analysis, which balances the cost and benefits of policy actions.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E.g., balance the benefits of reducing crime with the costs of reducing it.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Cost-benefit analysis is frequently used by government to guide policy.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Concepts like marginal costs come into play with cost-benefit analysis: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t>
            </a:r>
            <a:r>
              <a:rPr b="0" lang="en-US" sz="2000" spc="-1" strike="noStrike">
                <a:solidFill>
                  <a:srgbClr val="404040"/>
                </a:solidFill>
                <a:latin typeface="Calibri"/>
              </a:rPr>
              <a:t>The optimal amount of crime is unlikely to be zero, since at some point the marginal costs of additional prevention will exceed the marginal benefit of an additional reduction in crime.” (p. 8)</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The “Rational Criminal” Model</a:t>
            </a:r>
            <a:endParaRPr b="0" lang="en-US" sz="4800" spc="-1" strike="noStrike">
              <a:solidFill>
                <a:srgbClr val="000000"/>
              </a:solidFill>
              <a:latin typeface="Calibri"/>
            </a:endParaRPr>
          </a:p>
        </p:txBody>
      </p:sp>
      <p:sp>
        <p:nvSpPr>
          <p:cNvPr id="118" name="PlaceHolder 2"/>
          <p:cNvSpPr>
            <a:spLocks noGrp="1"/>
          </p:cNvSpPr>
          <p:nvPr>
            <p:ph/>
          </p:nvPr>
        </p:nvSpPr>
        <p:spPr>
          <a:xfrm>
            <a:off x="1097280" y="1845720"/>
            <a:ext cx="10058040" cy="4273200"/>
          </a:xfrm>
          <a:prstGeom prst="rect">
            <a:avLst/>
          </a:prstGeom>
          <a:noFill/>
          <a:ln w="0">
            <a:noFill/>
          </a:ln>
        </p:spPr>
        <p:txBody>
          <a:bodyPr lIns="0" rIns="0" anchor="t">
            <a:normAutofit fontScale="96000"/>
          </a:bodyPr>
          <a:p>
            <a:pPr marL="87480" indent="-8748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 popular economic model of crime.</a:t>
            </a:r>
            <a:endParaRPr b="0" lang="en-US" sz="24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Models choice between criminal vs non-criminal activity.</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  </a:t>
            </a:r>
            <a:r>
              <a:rPr b="0" lang="en-US" sz="2400" spc="-1" strike="noStrike">
                <a:solidFill>
                  <a:srgbClr val="404040"/>
                </a:solidFill>
                <a:latin typeface="Calibri"/>
              </a:rPr>
              <a:t>Explains how criminal activity can be related to individual economic opportunities and to income inequality.</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A simplified “rational criminal” model is presented in the textbook and in these slides.</a:t>
            </a:r>
            <a:endParaRPr b="0" lang="en-US" sz="24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tabLst>
                <a:tab algn="l" pos="0"/>
              </a:tabLst>
            </a:pPr>
            <a:r>
              <a:rPr b="0" lang="en-US" sz="2400" spc="-1" strike="noStrike">
                <a:solidFill>
                  <a:srgbClr val="404040"/>
                </a:solidFill>
                <a:latin typeface="Calibri"/>
              </a:rPr>
              <a:t>Chapter 10.1 to 10.2.2 (up to page 214), and 10.3.4 (page 220)</a:t>
            </a:r>
            <a:endParaRPr b="0" lang="en-US" sz="24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tabLst>
                <a:tab algn="l" pos="0"/>
              </a:tabLst>
            </a:pPr>
            <a:r>
              <a:rPr b="0" lang="en-US" sz="2400" spc="-1" strike="noStrike">
                <a:solidFill>
                  <a:srgbClr val="404040"/>
                </a:solidFill>
                <a:latin typeface="Calibri"/>
              </a:rPr>
              <a:t>This model is not supposed to explain all criminal behavior, but rather I am summarizing a simple version of this model so you have a sense of the types of models that economists often construct to explore how factors such as economic opportunity affect criminal behavior.</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 simple model</a:t>
            </a:r>
            <a:endParaRPr b="0" lang="en-US" sz="4800" spc="-1" strike="noStrike">
              <a:solidFill>
                <a:srgbClr val="000000"/>
              </a:solidFill>
              <a:latin typeface="Calibri"/>
            </a:endParaRPr>
          </a:p>
        </p:txBody>
      </p:sp>
      <p:sp>
        <p:nvSpPr>
          <p:cNvPr id="12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Based on the work by Gary Becker and Edward Glaeser.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Focuses on the occupational choice: criminal vs non-criminal.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Suppose a city has  residents (n = 1, 2, 3, </a:t>
            </a:r>
            <a:r>
              <a:rPr b="0" lang="is-IS" sz="2000" spc="-1" strike="noStrike">
                <a:solidFill>
                  <a:srgbClr val="404040"/>
                </a:solidFill>
                <a:latin typeface="Calibri"/>
              </a:rPr>
              <a:t>…. ,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Each resident can earn some income level from legitimate employment (non-criminal).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For easy of exposition, we will sort people by increasing income.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 if y is income, then Person 1 has the lowest income, and Person  has the highest income.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a:t>
            </a:r>
            <a:r>
              <a:rPr b="0" lang="en-US" sz="2000" spc="-1" strike="noStrike">
                <a:solidFill>
                  <a:srgbClr val="404040"/>
                </a:solidFill>
                <a:latin typeface="Calibri"/>
              </a:rPr>
              <a:t>&lt; </a:t>
            </a:r>
            <a:r>
              <a:rPr b="0" lang="is-IS" sz="2000" spc="-1" strike="noStrike">
                <a:solidFill>
                  <a:srgbClr val="404040"/>
                </a:solidFill>
                <a:latin typeface="Calibri"/>
              </a:rPr>
              <a:t>… &lt;</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Income for Each Individual</a:t>
            </a:r>
            <a:endParaRPr b="0" lang="en-US" sz="4800" spc="-1" strike="noStrike">
              <a:solidFill>
                <a:srgbClr val="000000"/>
              </a:solidFill>
              <a:latin typeface="Calibri"/>
            </a:endParaRPr>
          </a:p>
        </p:txBody>
      </p:sp>
      <p:pic>
        <p:nvPicPr>
          <p:cNvPr id="122" name="Content Placeholder 3" descr=""/>
          <p:cNvPicPr/>
          <p:nvPr/>
        </p:nvPicPr>
        <p:blipFill>
          <a:blip r:embed="rId1"/>
          <a:stretch/>
        </p:blipFill>
        <p:spPr>
          <a:xfrm>
            <a:off x="5846400" y="1986120"/>
            <a:ext cx="5309280" cy="4242960"/>
          </a:xfrm>
          <a:prstGeom prst="rect">
            <a:avLst/>
          </a:prstGeom>
          <a:ln w="0">
            <a:noFill/>
          </a:ln>
        </p:spPr>
      </p:pic>
      <p:sp>
        <p:nvSpPr>
          <p:cNvPr id="123" name="TextBox 4"/>
          <p:cNvSpPr/>
          <p:nvPr/>
        </p:nvSpPr>
        <p:spPr>
          <a:xfrm>
            <a:off x="1097280" y="1986120"/>
            <a:ext cx="430308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So if y is income, then Person 1 has the lowest income, and Person  has the highest income.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&lt; </a:t>
            </a:r>
            <a:r>
              <a:rPr b="0" lang="is-IS" sz="1800" spc="-1" strike="noStrike">
                <a:solidFill>
                  <a:srgbClr val="000000"/>
                </a:solidFill>
                <a:latin typeface="Calibri"/>
              </a:rPr>
              <a:t>… &lt;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Called the legitimate-income curve.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value at n = k gives the legitimate income for individual k.</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Criminal Activity – Overview</a:t>
            </a:r>
            <a:endParaRPr b="0" lang="en-US" sz="4800" spc="-1" strike="noStrike">
              <a:solidFill>
                <a:srgbClr val="000000"/>
              </a:solidFill>
              <a:latin typeface="Calibri"/>
            </a:endParaRPr>
          </a:p>
        </p:txBody>
      </p:sp>
      <p:sp>
        <p:nvSpPr>
          <p:cNvPr id="125"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alternative to legitimate income is criminal activity.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Individuals can instead steal from others.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Four variables go into calculating the benefits/costs of criminal activity: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1) Value of loot (called 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2) Probability of apprehension by police (called a);</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3) Cost of Jail Time (called J and J is positive as it gets subtracted);</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4) Stigma cost to being a criminal (called e).</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Criminal Activity – Set Up </a:t>
            </a:r>
            <a:endParaRPr b="0" lang="en-US" sz="4800" spc="-1" strike="noStrike">
              <a:solidFill>
                <a:srgbClr val="000000"/>
              </a:solidFill>
              <a:latin typeface="Calibri"/>
            </a:endParaRPr>
          </a:p>
        </p:txBody>
      </p:sp>
      <p:sp>
        <p:nvSpPr>
          <p:cNvPr id="127"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amount per period that individuals can steal is L (L for “loot”).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value of L is linked to the incomes of rich individuals.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Criminals can be apprehended by police and lose their loot. Let the variable a be the probability of apprehension. So 0 &lt; a &lt; 1.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0 = never apprehended, 1 = always apprehended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Apprehension also imposes the cost of a jail term. Let this be J.</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There is a stigma cost that criminals face regardless of if they are apprehended. This is e. </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Criminal Activity - Value</a:t>
            </a:r>
            <a:endParaRPr b="0" lang="en-US" sz="4800" spc="-1" strike="noStrike">
              <a:solidFill>
                <a:srgbClr val="000000"/>
              </a:solidFill>
              <a:latin typeface="Calibri"/>
            </a:endParaRPr>
          </a:p>
        </p:txBody>
      </p:sp>
      <p:sp>
        <p:nvSpPr>
          <p:cNvPr id="129" name="PlaceHolder 2"/>
          <p:cNvSpPr>
            <a:spLocks noGrp="1"/>
          </p:cNvSpPr>
          <p:nvPr>
            <p:ph/>
          </p:nvPr>
        </p:nvSpPr>
        <p:spPr>
          <a:xfrm>
            <a:off x="1097280" y="1845720"/>
            <a:ext cx="10269000" cy="4023000"/>
          </a:xfrm>
          <a:prstGeom prst="rect">
            <a:avLst/>
          </a:prstGeom>
          <a:noFill/>
          <a:ln w="0">
            <a:noFill/>
          </a:ln>
        </p:spPr>
        <p:txBody>
          <a:bodyPr lIns="0" rIns="0" anchor="t">
            <a:normAutofit/>
          </a:bodyPr>
          <a:p>
            <a:pPr indent="0">
              <a:lnSpc>
                <a:spcPct val="90000"/>
              </a:lnSpc>
              <a:spcBef>
                <a:spcPts val="1199"/>
              </a:spcBef>
              <a:spcAft>
                <a:spcPts val="201"/>
              </a:spcAft>
              <a:buNone/>
              <a:tabLst>
                <a:tab algn="l" pos="0"/>
              </a:tabLst>
            </a:pPr>
            <a:r>
              <a:rPr b="0" lang="en-US" sz="2400" spc="-1" strike="noStrike">
                <a:solidFill>
                  <a:srgbClr val="404040"/>
                </a:solidFill>
                <a:latin typeface="Calibri"/>
              </a:rPr>
              <a:t>1) If apprehended, the criminal has a benefit equal to -J - e </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2) If they are not apprehended, the criminal has a benefit equal to L - e.</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Case 1) happens with probability a, so Case 2) happens with probability 1-a.</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The expected value of the benefit (weighted average between both cases) is:</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Probability of Case 2 * Benefit of Case 2 + Probability of Case 1 * Benefit of Case 1</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=(1 - a)L – (1 – a)e + a(-J - e) = (1 – a)L – e + ae –aJ -ae</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 (1 – a)L – aJ - e</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Overview</a:t>
            </a:r>
            <a:endParaRPr b="0" lang="en-US" sz="4800" spc="-1" strike="noStrike">
              <a:solidFill>
                <a:srgbClr val="000000"/>
              </a:solidFill>
              <a:latin typeface="Calibri"/>
            </a:endParaRPr>
          </a:p>
        </p:txBody>
      </p:sp>
      <p:sp>
        <p:nvSpPr>
          <p:cNvPr id="9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Summary of some key points in Marie (2014) “Lessons on the Economics of Crime”</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Overview of the “rational criminal” model (the “Becker” model) of crime.</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Quick mention of key non-data related points from Dills, Miron, and Summers (2010) “What Do Economists Know About Crime?”</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Maps and figures showing general crime trends and statistics, mostly in the US</a:t>
            </a:r>
            <a:endParaRPr b="0" lang="en-US" sz="20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Which crimes are most common?</a:t>
            </a:r>
            <a:endParaRPr b="0" lang="en-US" sz="18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Statistics on what % of crimes are reported or solved.</a:t>
            </a:r>
            <a:endParaRPr b="0" lang="en-US" sz="18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Crime rate trends in the US</a:t>
            </a:r>
            <a:endParaRPr b="0" lang="en-US" sz="18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Comparisons across states and countries in crime and incarceration rates.</a:t>
            </a:r>
            <a:endParaRPr b="0" lang="en-US" sz="18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Popular crime topics studied by economists since 2010</a:t>
            </a:r>
            <a:endParaRPr b="0" lang="en-US" sz="20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Overview of judge fixed effects.</a:t>
            </a:r>
            <a:endParaRPr b="0" lang="en-US" sz="1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Criminal Activity - Value</a:t>
            </a:r>
            <a:endParaRPr b="0" lang="en-US" sz="4800" spc="-1" strike="noStrike">
              <a:solidFill>
                <a:srgbClr val="000000"/>
              </a:solidFill>
              <a:latin typeface="Calibri"/>
            </a:endParaRPr>
          </a:p>
        </p:txBody>
      </p:sp>
      <p:sp>
        <p:nvSpPr>
          <p:cNvPr id="131" name="PlaceHolder 2"/>
          <p:cNvSpPr>
            <a:spLocks noGrp="1"/>
          </p:cNvSpPr>
          <p:nvPr>
            <p:ph/>
          </p:nvPr>
        </p:nvSpPr>
        <p:spPr>
          <a:xfrm>
            <a:off x="1097280" y="1845720"/>
            <a:ext cx="10058040" cy="4023000"/>
          </a:xfrm>
          <a:prstGeom prst="rect">
            <a:avLst/>
          </a:prstGeom>
          <a:noFill/>
          <a:ln w="0">
            <a:noFill/>
          </a:ln>
        </p:spPr>
        <p:txBody>
          <a:bodyPr lIns="0" rIns="0" anchor="t">
            <a:normAutofit/>
          </a:bodyPr>
          <a:p>
            <a:pPr indent="0">
              <a:lnSpc>
                <a:spcPct val="90000"/>
              </a:lnSpc>
              <a:spcBef>
                <a:spcPts val="1199"/>
              </a:spcBef>
              <a:spcAft>
                <a:spcPts val="201"/>
              </a:spcAft>
              <a:buNone/>
              <a:tabLst>
                <a:tab algn="l" pos="0"/>
              </a:tabLst>
            </a:pPr>
            <a:r>
              <a:rPr b="0" lang="en-US" sz="2800" spc="-1" strike="noStrike">
                <a:solidFill>
                  <a:srgbClr val="404040"/>
                </a:solidFill>
                <a:latin typeface="Calibri"/>
              </a:rPr>
              <a:t>Criminal Income =  = (1 – a)L – aJ – e</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If we assume that these variables (L, J, a, e) are the same for everyone then criminal income is the same for everyone, regardless of their level of legitimate income.</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So the criminal income is a flat line at the value:</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 </a:t>
            </a:r>
            <a:r>
              <a:rPr b="0" lang="en-US" sz="2800" spc="-1" strike="noStrike">
                <a:solidFill>
                  <a:srgbClr val="404040"/>
                </a:solidFill>
                <a:latin typeface="Calibri"/>
              </a:rPr>
              <a:t>y =  = (1 – a)L – aJ – e.</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Adding Criminal Income</a:t>
            </a:r>
            <a:endParaRPr b="0" lang="en-US" sz="4800" spc="-1" strike="noStrike">
              <a:solidFill>
                <a:srgbClr val="000000"/>
              </a:solidFill>
              <a:latin typeface="Calibri"/>
            </a:endParaRPr>
          </a:p>
        </p:txBody>
      </p:sp>
      <p:pic>
        <p:nvPicPr>
          <p:cNvPr id="133" name="Content Placeholder 3" descr=""/>
          <p:cNvPicPr/>
          <p:nvPr/>
        </p:nvPicPr>
        <p:blipFill>
          <a:blip r:embed="rId1"/>
          <a:stretch/>
        </p:blipFill>
        <p:spPr>
          <a:xfrm>
            <a:off x="5853600" y="2029320"/>
            <a:ext cx="5301720" cy="4214160"/>
          </a:xfrm>
          <a:prstGeom prst="rect">
            <a:avLst/>
          </a:prstGeom>
          <a:ln w="0">
            <a:noFill/>
          </a:ln>
        </p:spPr>
      </p:pic>
      <p:sp>
        <p:nvSpPr>
          <p:cNvPr id="134" name="TextBox 4"/>
          <p:cNvSpPr/>
          <p:nvPr/>
        </p:nvSpPr>
        <p:spPr>
          <a:xfrm>
            <a:off x="1271520" y="2029320"/>
            <a:ext cx="425736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(1 – a)L – aJ – 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is constant for all individuals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Criminal and legitimate income is equal where  =  (intersection point).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Individuals c to  have . These individuals choose to be legitimate workers.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Individuals 1 to  have . These individuals choose to be criminals.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City Characteristics and Crime</a:t>
            </a:r>
            <a:endParaRPr b="0" lang="en-US" sz="4800" spc="-1" strike="noStrike">
              <a:solidFill>
                <a:srgbClr val="000000"/>
              </a:solidFill>
              <a:latin typeface="Calibri"/>
            </a:endParaRPr>
          </a:p>
        </p:txBody>
      </p:sp>
      <p:sp>
        <p:nvSpPr>
          <p:cNvPr id="13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Changing in exogenous variables will predict changes in crime rates.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a:t>
            </a:r>
            <a:r>
              <a:rPr b="0" lang="en-US" sz="2000" spc="-1" strike="noStrike">
                <a:solidFill>
                  <a:srgbClr val="404040"/>
                </a:solidFill>
                <a:latin typeface="Calibri"/>
              </a:rPr>
              <a:t>= (1 – a)L – aJ – 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 changes to L (loot value), J (jail cost), a (probability of apprehension), and e (social stigma) will affect criminal income.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If  increases (decreases), the line shifts up (down) and more  individuals switch from legitimate income to crime (crime to legitimate income).</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City Characteristics and Crime</a:t>
            </a:r>
            <a:endParaRPr b="0" lang="en-US" sz="4800" spc="-1" strike="noStrike">
              <a:solidFill>
                <a:srgbClr val="000000"/>
              </a:solidFill>
              <a:latin typeface="Calibri"/>
            </a:endParaRPr>
          </a:p>
        </p:txBody>
      </p:sp>
      <p:sp>
        <p:nvSpPr>
          <p:cNvPr id="13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a:t>
            </a:r>
            <a:r>
              <a:rPr b="0" lang="en-US" sz="2000" spc="-1" strike="noStrike">
                <a:solidFill>
                  <a:srgbClr val="404040"/>
                </a:solidFill>
                <a:latin typeface="Calibri"/>
              </a:rPr>
              <a:t>= (1 – a)L – aJ – e.</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Increasing L leads to an increase in . Better “loot” encourages crime.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Increasing J leads to a decrease in . So harsher punishments deter crime.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Increasing a leads to a decrease in . More police deters crime.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Increasing e leads to a decrease in . More social stigma to criminal activity deters crime.</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buNone/>
            </a:pPr>
            <a:endParaRPr b="0" lang="en-US" sz="4800" spc="-52" strike="noStrike">
              <a:solidFill>
                <a:srgbClr val="404040"/>
              </a:solidFill>
              <a:latin typeface="Calibri Light"/>
            </a:endParaRPr>
          </a:p>
        </p:txBody>
      </p:sp>
      <p:pic>
        <p:nvPicPr>
          <p:cNvPr id="140" name="Content Placeholder 3" descr=""/>
          <p:cNvPicPr/>
          <p:nvPr/>
        </p:nvPicPr>
        <p:blipFill>
          <a:blip r:embed="rId1"/>
          <a:stretch/>
        </p:blipFill>
        <p:spPr>
          <a:xfrm>
            <a:off x="5878080" y="1968840"/>
            <a:ext cx="5277240" cy="4188600"/>
          </a:xfrm>
          <a:prstGeom prst="rect">
            <a:avLst/>
          </a:prstGeom>
          <a:ln w="0">
            <a:noFill/>
          </a:ln>
        </p:spPr>
      </p:pic>
      <p:sp>
        <p:nvSpPr>
          <p:cNvPr id="141" name="TextBox 4"/>
          <p:cNvSpPr/>
          <p:nvPr/>
        </p:nvSpPr>
        <p:spPr>
          <a:xfrm>
            <a:off x="1097280" y="1968840"/>
            <a:ext cx="4517280" cy="3930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Increase in J (jail cost), a (probability of apprehension), e (social stigma)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OR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Decrease in L (loot value)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Leads to a decrease in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(1 – a)L – aJ – 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(line shifts down)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(A decrease in J, a, or e OR an increase in L leads to a shift up instead).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buNone/>
            </a:pPr>
            <a:endParaRPr b="0" lang="en-US" sz="4800" spc="-52" strike="noStrike">
              <a:solidFill>
                <a:srgbClr val="404040"/>
              </a:solidFill>
              <a:latin typeface="Calibri Light"/>
            </a:endParaRPr>
          </a:p>
        </p:txBody>
      </p:sp>
      <p:pic>
        <p:nvPicPr>
          <p:cNvPr id="143" name="Content Placeholder 3" descr=""/>
          <p:cNvPicPr/>
          <p:nvPr/>
        </p:nvPicPr>
        <p:blipFill>
          <a:blip r:embed="rId1"/>
          <a:stretch/>
        </p:blipFill>
        <p:spPr>
          <a:xfrm>
            <a:off x="5878080" y="1968840"/>
            <a:ext cx="5277240" cy="4188600"/>
          </a:xfrm>
          <a:prstGeom prst="rect">
            <a:avLst/>
          </a:prstGeom>
          <a:ln w="0">
            <a:noFill/>
          </a:ln>
        </p:spPr>
      </p:pic>
      <p:sp>
        <p:nvSpPr>
          <p:cNvPr id="144" name="TextBox 4"/>
          <p:cNvSpPr/>
          <p:nvPr/>
        </p:nvSpPr>
        <p:spPr>
          <a:xfrm>
            <a:off x="1097280" y="1968840"/>
            <a:ext cx="4517280" cy="3930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Increase in J (jail cost), a (probability of apprehension), e (social stigma)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OR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Decrease in L (loot value)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Leads to a decrease in the number of individuals who chose criminal income (those from  to  convert from criminal to legitimate income)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(Or, comparing two cities, in the one with the higher value of ,  to  are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buNone/>
            </a:pPr>
            <a:endParaRPr b="0" lang="en-US" sz="4800" spc="-52" strike="noStrike">
              <a:solidFill>
                <a:srgbClr val="404040"/>
              </a:solidFill>
              <a:latin typeface="Calibri Light"/>
            </a:endParaRPr>
          </a:p>
        </p:txBody>
      </p:sp>
      <p:pic>
        <p:nvPicPr>
          <p:cNvPr id="146" name="Content Placeholder 3" descr=""/>
          <p:cNvPicPr/>
          <p:nvPr/>
        </p:nvPicPr>
        <p:blipFill>
          <a:blip r:embed="rId1"/>
          <a:stretch/>
        </p:blipFill>
        <p:spPr>
          <a:xfrm>
            <a:off x="5878080" y="1968840"/>
            <a:ext cx="5277240" cy="4188600"/>
          </a:xfrm>
          <a:prstGeom prst="rect">
            <a:avLst/>
          </a:prstGeom>
          <a:ln w="0">
            <a:noFill/>
          </a:ln>
        </p:spPr>
      </p:pic>
      <p:sp>
        <p:nvSpPr>
          <p:cNvPr id="147" name="TextBox 4"/>
          <p:cNvSpPr/>
          <p:nvPr/>
        </p:nvSpPr>
        <p:spPr>
          <a:xfrm>
            <a:off x="1097280" y="1968840"/>
            <a:ext cx="451728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Increase in J (jail cost), a (probability of apprehension), e (social stigma)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OR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Decrease in L (loot value)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Or, comparing two cities, in the one with the higher value of ,  to  are criminals, but in the city with the lower value of  they earn legitimate income instead.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The Economy and Criminal Behavior</a:t>
            </a:r>
            <a:endParaRPr b="0" lang="en-US" sz="4800" spc="-1" strike="noStrike">
              <a:solidFill>
                <a:srgbClr val="000000"/>
              </a:solidFill>
              <a:latin typeface="Calibri"/>
            </a:endParaRPr>
          </a:p>
        </p:txBody>
      </p:sp>
      <p:sp>
        <p:nvSpPr>
          <p:cNvPr id="149"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economy could affect criminal behavior.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Consider two cases: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1) Income changes for the disadvantaged population (those with lower values for legitimate income);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2) Income changes for the advantaged population (those with higher values for legitimate income).</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Income Decrease for the Disadvantaged</a:t>
            </a:r>
            <a:endParaRPr b="0" lang="en-US" sz="4800" spc="-1" strike="noStrike">
              <a:solidFill>
                <a:srgbClr val="000000"/>
              </a:solidFill>
              <a:latin typeface="Calibri"/>
            </a:endParaRPr>
          </a:p>
        </p:txBody>
      </p:sp>
      <p:pic>
        <p:nvPicPr>
          <p:cNvPr id="151" name="Content Placeholder 3" descr=""/>
          <p:cNvPicPr/>
          <p:nvPr/>
        </p:nvPicPr>
        <p:blipFill>
          <a:blip r:embed="rId1"/>
          <a:stretch/>
        </p:blipFill>
        <p:spPr>
          <a:xfrm>
            <a:off x="5760720" y="1943640"/>
            <a:ext cx="5394600" cy="4271400"/>
          </a:xfrm>
          <a:prstGeom prst="rect">
            <a:avLst/>
          </a:prstGeom>
          <a:ln w="0">
            <a:noFill/>
          </a:ln>
        </p:spPr>
      </p:pic>
      <p:sp>
        <p:nvSpPr>
          <p:cNvPr id="152" name="TextBox 4"/>
          <p:cNvSpPr/>
          <p:nvPr/>
        </p:nvSpPr>
        <p:spPr>
          <a:xfrm>
            <a:off x="1257480" y="1943640"/>
            <a:ext cx="427176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If increase for the disadvantaged decreases, the legitimate-income curve gets steeper.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curve intersects the criminal income line at higher value of 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More individuals rely on criminal rather than legitimate income.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Effect is the opposite for an income increase.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Income Increase for the Advantaged</a:t>
            </a:r>
            <a:endParaRPr b="0" lang="en-US" sz="4800" spc="-1" strike="noStrike">
              <a:solidFill>
                <a:srgbClr val="000000"/>
              </a:solidFill>
              <a:latin typeface="Calibri"/>
            </a:endParaRPr>
          </a:p>
        </p:txBody>
      </p:sp>
      <p:pic>
        <p:nvPicPr>
          <p:cNvPr id="154" name="Content Placeholder 3" descr=""/>
          <p:cNvPicPr/>
          <p:nvPr/>
        </p:nvPicPr>
        <p:blipFill>
          <a:blip r:embed="rId1"/>
          <a:stretch/>
        </p:blipFill>
        <p:spPr>
          <a:xfrm>
            <a:off x="5663160" y="1914840"/>
            <a:ext cx="5492160" cy="4357080"/>
          </a:xfrm>
          <a:prstGeom prst="rect">
            <a:avLst/>
          </a:prstGeom>
          <a:ln w="0">
            <a:noFill/>
          </a:ln>
        </p:spPr>
      </p:pic>
      <p:sp>
        <p:nvSpPr>
          <p:cNvPr id="155" name="TextBox 4"/>
          <p:cNvSpPr/>
          <p:nvPr/>
        </p:nvSpPr>
        <p:spPr>
          <a:xfrm>
            <a:off x="1228680" y="1914840"/>
            <a:ext cx="42573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Suppose income increases for the advantaged.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These individuals where not engaging in criminal activity anyways, and this does not change.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BUT the loot value is linked to the incomes of advantaged individuals.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So this income increase causes L to increase.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have economists contributed to the study of crime?</a:t>
            </a:r>
            <a:endParaRPr b="0" lang="en-US" sz="4800" spc="-1" strike="noStrike">
              <a:solidFill>
                <a:srgbClr val="000000"/>
              </a:solidFill>
              <a:latin typeface="Calibri"/>
            </a:endParaRPr>
          </a:p>
        </p:txBody>
      </p:sp>
      <p:sp>
        <p:nvSpPr>
          <p:cNvPr id="9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Marie (2014) summarizes four key contributions</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A normative framework for evaluating criminal law and crime prevention.</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The application of sophisticated quantitative methods to analyze the causes of crime and the effects of crime-control measures in this framework.</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The conception of criminal behavior as individual choice, influenced by perceived consequences.</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The aggregation of individual choices into a systems framework for understanding crime rates and patterns.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do Economists Know About Crime?</a:t>
            </a:r>
            <a:endParaRPr b="0" lang="en-US" sz="4800" spc="-1" strike="noStrike">
              <a:solidFill>
                <a:srgbClr val="000000"/>
              </a:solidFill>
              <a:latin typeface="Calibri"/>
            </a:endParaRPr>
          </a:p>
        </p:txBody>
      </p:sp>
      <p:sp>
        <p:nvSpPr>
          <p:cNvPr id="157" name="PlaceHolder 2"/>
          <p:cNvSpPr>
            <a:spLocks noGrp="1"/>
          </p:cNvSpPr>
          <p:nvPr>
            <p:ph/>
          </p:nvPr>
        </p:nvSpPr>
        <p:spPr>
          <a:xfrm>
            <a:off x="1097280" y="1845720"/>
            <a:ext cx="10058040" cy="4023000"/>
          </a:xfrm>
          <a:prstGeom prst="rect">
            <a:avLst/>
          </a:prstGeom>
          <a:noFill/>
          <a:ln w="0">
            <a:noFill/>
          </a:ln>
        </p:spPr>
        <p:txBody>
          <a:bodyPr lIns="0" rIns="0" anchor="t">
            <a:normAutofit fontScale="86000"/>
          </a:bodyPr>
          <a:p>
            <a:pPr marL="84600" indent="-8460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 summary of key points in: Dills, Angela K., Jeffrey A. Miron, and Garrett Summers. 2010. “What Do Economists Know About Crime?” In </a:t>
            </a:r>
            <a:r>
              <a:rPr b="0" i="1" lang="en-US" sz="2000" spc="-1" strike="noStrike">
                <a:solidFill>
                  <a:srgbClr val="404040"/>
                </a:solidFill>
                <a:latin typeface="Calibri"/>
              </a:rPr>
              <a:t>The Economics of Crime</a:t>
            </a:r>
            <a:r>
              <a:rPr b="0" lang="en-US" sz="2000" spc="-1" strike="noStrike">
                <a:solidFill>
                  <a:srgbClr val="404040"/>
                </a:solidFill>
                <a:latin typeface="Calibri"/>
              </a:rPr>
              <a:t>, edited by Rafael Di Tella, Sebastian Edwards, and Ernesto Schargrodsky, 269–302. National Bureau of Economic Research.</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Abstract: In this paper we evaluate what economists have learned [since about 2010] about the determinants of crime. We base our evaluation on two kinds of evidence: an examination of aggregate data over long time periods and across countries, and a critical review of the literature. </a:t>
            </a:r>
            <a:endParaRPr b="0" lang="en-US" sz="20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argue that economists know little about the empirically relevant determinants of crime. Even hypotheses that find some support in U.S. data for recent decades are inconsistent with data over longer horizons or across countries. This conclusion applies both to policy variables like arrest rates or capital punishment and to less conventional factors such as abortion or gun laws. </a:t>
            </a:r>
            <a:endParaRPr b="0" lang="en-US" sz="20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hypothesis that drug prohibition generates violence, however, is generally consistent with the long times-series and cross-country facts. This analysis is also consistent with a broader perspective in which government policies that affect the nature and amount of dispute resolution play an important role in determining violence.</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Overview of Economics Research</a:t>
            </a:r>
            <a:endParaRPr b="0" lang="en-US" sz="4800" spc="-1" strike="noStrike">
              <a:solidFill>
                <a:srgbClr val="000000"/>
              </a:solidFill>
              <a:latin typeface="Calibri"/>
            </a:endParaRPr>
          </a:p>
        </p:txBody>
      </p:sp>
      <p:sp>
        <p:nvSpPr>
          <p:cNvPr id="159"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Economists have devoted significant effort to determining to what extent the Becker model or crime (“rational criminal” model, from earlier) is empirical valid, and to what extent factors like policing, income levels, etc., affect crime rates.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Much research examines deterrence – which factors could reduce crime. This literature focuses especially on arrest and incarceration rates, policing levels, and punishments like longer sentences or the death penalty.</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Overview of Economics Research</a:t>
            </a:r>
            <a:endParaRPr b="0" lang="en-US" sz="4800" spc="-1" strike="noStrike">
              <a:solidFill>
                <a:srgbClr val="000000"/>
              </a:solidFill>
              <a:latin typeface="Calibri"/>
            </a:endParaRPr>
          </a:p>
        </p:txBody>
      </p:sp>
      <p:sp>
        <p:nvSpPr>
          <p:cNvPr id="161" name="PlaceHolder 2"/>
          <p:cNvSpPr>
            <a:spLocks noGrp="1"/>
          </p:cNvSpPr>
          <p:nvPr>
            <p:ph/>
          </p:nvPr>
        </p:nvSpPr>
        <p:spPr>
          <a:xfrm>
            <a:off x="1097280" y="1845720"/>
            <a:ext cx="10058040" cy="4488120"/>
          </a:xfrm>
          <a:prstGeom prst="rect">
            <a:avLst/>
          </a:prstGeom>
          <a:noFill/>
          <a:ln w="0">
            <a:noFill/>
          </a:ln>
        </p:spPr>
        <p:txBody>
          <a:bodyPr lIns="0" rIns="0" anchor="t">
            <a:normAutofit fontScale="91000"/>
          </a:bodyPr>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Other research done by economists studies the causal effects of crime related laws. I.e., can they isolate the actual effect of a law, beyond just a correlation? </a:t>
            </a:r>
            <a:endParaRPr b="0" lang="en-US" sz="20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Much of this work uses a difference-in-differences approach – comparing areas/people affected by a law change or event (e.g., change in state gun laws) to unaffected control group(s), before and after the law change or event. </a:t>
            </a:r>
            <a:endParaRPr b="0" lang="en-US" sz="20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Non-exhaustive examples of this work on the causal effect of laws:</a:t>
            </a:r>
            <a:endParaRPr b="0" lang="en-US" sz="2000" spc="-1" strike="noStrike">
              <a:solidFill>
                <a:srgbClr val="404040"/>
              </a:solidFill>
              <a:latin typeface="Calibri"/>
            </a:endParaRPr>
          </a:p>
          <a:p>
            <a:pPr marL="449280" indent="-44928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Controversial and notable work on how abortion legalization affects crime rates.</a:t>
            </a:r>
            <a:endParaRPr b="0" lang="en-US" sz="2000" spc="-1" strike="noStrike">
              <a:solidFill>
                <a:srgbClr val="404040"/>
              </a:solidFill>
              <a:latin typeface="Calibri"/>
            </a:endParaRPr>
          </a:p>
          <a:p>
            <a:pPr marL="449280" indent="-44928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Numerous studies on changes in gun laws, often at the state level.</a:t>
            </a:r>
            <a:endParaRPr b="0" lang="en-US" sz="2000" spc="-1" strike="noStrike">
              <a:solidFill>
                <a:srgbClr val="404040"/>
              </a:solidFill>
              <a:latin typeface="Calibri"/>
            </a:endParaRPr>
          </a:p>
          <a:p>
            <a:pPr lvl="1" marL="737280" indent="-44928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E.g., increased or decreased barriers to gun access or public holding, gun bans, and related legislation like “stand your ground” laws.</a:t>
            </a:r>
            <a:endParaRPr b="0" lang="en-US" sz="1800" spc="-1" strike="noStrike">
              <a:solidFill>
                <a:srgbClr val="404040"/>
              </a:solidFill>
              <a:latin typeface="Calibri"/>
            </a:endParaRPr>
          </a:p>
          <a:p>
            <a:pPr marL="449280" indent="-44928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Effects of lead exposure on crime (lots of work also in public health on lead).</a:t>
            </a:r>
            <a:endParaRPr b="0" lang="en-US" sz="2000" spc="-1" strike="noStrike">
              <a:solidFill>
                <a:srgbClr val="404040"/>
              </a:solidFill>
              <a:latin typeface="Calibri"/>
            </a:endParaRPr>
          </a:p>
          <a:p>
            <a:pPr marL="449280" indent="-44928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Drug laws and drug prohibition.</a:t>
            </a:r>
            <a:endParaRPr b="0" lang="en-US" sz="2000" spc="-1" strike="noStrike">
              <a:solidFill>
                <a:srgbClr val="404040"/>
              </a:solidFill>
              <a:latin typeface="Calibri"/>
            </a:endParaRPr>
          </a:p>
          <a:p>
            <a:pPr lvl="1" marL="737280" indent="-44928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E.g., lots of recent work on state legalization of marijuana and how it affects numerous outcomes, ranging from crime to health.</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278640" y="84960"/>
            <a:ext cx="11204280" cy="640080"/>
          </a:xfrm>
          <a:prstGeom prst="rect">
            <a:avLst/>
          </a:prstGeom>
          <a:noFill/>
          <a:ln w="0">
            <a:noFill/>
          </a:ln>
        </p:spPr>
        <p:txBody>
          <a:bodyPr anchor="b">
            <a:normAutofit fontScale="88000"/>
          </a:bodyPr>
          <a:p>
            <a:pPr indent="0">
              <a:lnSpc>
                <a:spcPct val="85000"/>
              </a:lnSpc>
              <a:buNone/>
            </a:pPr>
            <a:r>
              <a:rPr b="0" lang="en-US" sz="4800" spc="-52" strike="noStrike">
                <a:solidFill>
                  <a:srgbClr val="404040"/>
                </a:solidFill>
                <a:latin typeface="Calibri Light"/>
              </a:rPr>
              <a:t>Stylized Facts about Crime in the US (from Pew)</a:t>
            </a:r>
            <a:endParaRPr b="0" lang="en-US" sz="4800" spc="-1" strike="noStrike">
              <a:solidFill>
                <a:srgbClr val="000000"/>
              </a:solidFill>
              <a:latin typeface="Calibri"/>
            </a:endParaRPr>
          </a:p>
        </p:txBody>
      </p:sp>
      <p:pic>
        <p:nvPicPr>
          <p:cNvPr id="163" name="Picture 2" descr="Theft is most common property crime, assault is most common violent crime"/>
          <p:cNvPicPr/>
          <p:nvPr/>
        </p:nvPicPr>
        <p:blipFill>
          <a:blip r:embed="rId1"/>
          <a:stretch/>
        </p:blipFill>
        <p:spPr>
          <a:xfrm>
            <a:off x="254160" y="621000"/>
            <a:ext cx="3974040" cy="5268960"/>
          </a:xfrm>
          <a:prstGeom prst="rect">
            <a:avLst/>
          </a:prstGeom>
          <a:ln w="0">
            <a:noFill/>
          </a:ln>
        </p:spPr>
      </p:pic>
      <p:pic>
        <p:nvPicPr>
          <p:cNvPr id="164" name="Picture 4" descr="U.S. violent and property crime rate have plunged since 1990s, regardless of data source"/>
          <p:cNvPicPr/>
          <p:nvPr/>
        </p:nvPicPr>
        <p:blipFill>
          <a:blip r:embed="rId2"/>
          <a:stretch/>
        </p:blipFill>
        <p:spPr>
          <a:xfrm>
            <a:off x="4253040" y="621000"/>
            <a:ext cx="7938360" cy="59911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278640" y="84960"/>
            <a:ext cx="10917000" cy="640080"/>
          </a:xfrm>
          <a:prstGeom prst="rect">
            <a:avLst/>
          </a:prstGeom>
          <a:noFill/>
          <a:ln w="0">
            <a:noFill/>
          </a:ln>
        </p:spPr>
        <p:txBody>
          <a:bodyPr anchor="b">
            <a:normAutofit fontScale="88000"/>
          </a:bodyPr>
          <a:p>
            <a:pPr indent="0">
              <a:lnSpc>
                <a:spcPct val="85000"/>
              </a:lnSpc>
              <a:buNone/>
            </a:pPr>
            <a:r>
              <a:rPr b="0" lang="en-US" sz="4800" spc="-52" strike="noStrike">
                <a:solidFill>
                  <a:srgbClr val="404040"/>
                </a:solidFill>
                <a:latin typeface="Calibri Light"/>
              </a:rPr>
              <a:t>Stylized Facts about Crime in the US (from Pew)</a:t>
            </a:r>
            <a:endParaRPr b="0" lang="en-US" sz="4800" spc="-1" strike="noStrike">
              <a:solidFill>
                <a:srgbClr val="000000"/>
              </a:solidFill>
              <a:latin typeface="Calibri"/>
            </a:endParaRPr>
          </a:p>
        </p:txBody>
      </p:sp>
      <p:pic>
        <p:nvPicPr>
          <p:cNvPr id="166" name="Picture 2" descr="Americans tend to believe crime is up nationally, less so locally"/>
          <p:cNvPicPr/>
          <p:nvPr/>
        </p:nvPicPr>
        <p:blipFill>
          <a:blip r:embed="rId1"/>
          <a:stretch/>
        </p:blipFill>
        <p:spPr>
          <a:xfrm>
            <a:off x="632520" y="634320"/>
            <a:ext cx="4404600" cy="6180840"/>
          </a:xfrm>
          <a:prstGeom prst="rect">
            <a:avLst/>
          </a:prstGeom>
          <a:ln w="0">
            <a:noFill/>
          </a:ln>
        </p:spPr>
      </p:pic>
      <p:pic>
        <p:nvPicPr>
          <p:cNvPr id="167" name="Picture 4" descr="Fewer than half of crimes in the U.S. are reported, and fewer than half of reported crimes are solved"/>
          <p:cNvPicPr/>
          <p:nvPr/>
        </p:nvPicPr>
        <p:blipFill>
          <a:blip r:embed="rId2"/>
          <a:stretch/>
        </p:blipFill>
        <p:spPr>
          <a:xfrm>
            <a:off x="6121800" y="690840"/>
            <a:ext cx="5158800" cy="621540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278640" y="84960"/>
            <a:ext cx="10917000" cy="640080"/>
          </a:xfrm>
          <a:prstGeom prst="rect">
            <a:avLst/>
          </a:prstGeom>
          <a:noFill/>
          <a:ln w="0">
            <a:noFill/>
          </a:ln>
        </p:spPr>
        <p:txBody>
          <a:bodyPr anchor="b">
            <a:normAutofit fontScale="88000"/>
          </a:bodyPr>
          <a:p>
            <a:pPr indent="0">
              <a:lnSpc>
                <a:spcPct val="85000"/>
              </a:lnSpc>
              <a:buNone/>
            </a:pPr>
            <a:r>
              <a:rPr b="0" lang="en-US" sz="4800" spc="-52" strike="noStrike">
                <a:solidFill>
                  <a:srgbClr val="404040"/>
                </a:solidFill>
                <a:latin typeface="Calibri Light"/>
              </a:rPr>
              <a:t>Stylized Facts about Crime in the US (from Pew)</a:t>
            </a:r>
            <a:endParaRPr b="0" lang="en-US" sz="4800" spc="-1" strike="noStrike">
              <a:solidFill>
                <a:srgbClr val="000000"/>
              </a:solidFill>
              <a:latin typeface="Calibri"/>
            </a:endParaRPr>
          </a:p>
        </p:txBody>
      </p:sp>
      <p:pic>
        <p:nvPicPr>
          <p:cNvPr id="169" name="Picture 3" descr=""/>
          <p:cNvPicPr/>
          <p:nvPr/>
        </p:nvPicPr>
        <p:blipFill>
          <a:blip r:embed="rId1"/>
          <a:stretch/>
        </p:blipFill>
        <p:spPr>
          <a:xfrm>
            <a:off x="0" y="1012320"/>
            <a:ext cx="6711120" cy="5832000"/>
          </a:xfrm>
          <a:prstGeom prst="rect">
            <a:avLst/>
          </a:prstGeom>
          <a:ln w="0">
            <a:noFill/>
          </a:ln>
        </p:spPr>
      </p:pic>
      <p:pic>
        <p:nvPicPr>
          <p:cNvPr id="170" name="Picture 5" descr=""/>
          <p:cNvPicPr/>
          <p:nvPr/>
        </p:nvPicPr>
        <p:blipFill>
          <a:blip r:embed="rId2"/>
          <a:stretch/>
        </p:blipFill>
        <p:spPr>
          <a:xfrm>
            <a:off x="6711480" y="725400"/>
            <a:ext cx="5480280" cy="61909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Picture 2" descr="2018&amp;#39;s Safest States to Live In - Crime Heat Map of America - VueVille"/>
          <p:cNvPicPr/>
          <p:nvPr/>
        </p:nvPicPr>
        <p:blipFill>
          <a:blip r:embed="rId1"/>
          <a:stretch/>
        </p:blipFill>
        <p:spPr>
          <a:xfrm>
            <a:off x="952560" y="0"/>
            <a:ext cx="10286640" cy="68576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Picture 4" descr=""/>
          <p:cNvPicPr/>
          <p:nvPr/>
        </p:nvPicPr>
        <p:blipFill>
          <a:blip r:embed="rId1"/>
          <a:stretch/>
        </p:blipFill>
        <p:spPr>
          <a:xfrm>
            <a:off x="0" y="0"/>
            <a:ext cx="8981640" cy="6857640"/>
          </a:xfrm>
          <a:prstGeom prst="rect">
            <a:avLst/>
          </a:prstGeom>
          <a:ln w="0">
            <a:noFill/>
          </a:ln>
        </p:spPr>
      </p:pic>
      <p:sp>
        <p:nvSpPr>
          <p:cNvPr id="173" name="TextBox 5"/>
          <p:cNvSpPr/>
          <p:nvPr/>
        </p:nvSpPr>
        <p:spPr>
          <a:xfrm>
            <a:off x="9271440" y="2253960"/>
            <a:ext cx="26683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From: https://www.neighborhoodscout.com/la/crime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Picture 2" descr=""/>
          <p:cNvPicPr/>
          <p:nvPr/>
        </p:nvPicPr>
        <p:blipFill>
          <a:blip r:embed="rId1"/>
          <a:stretch/>
        </p:blipFill>
        <p:spPr>
          <a:xfrm>
            <a:off x="496800" y="0"/>
            <a:ext cx="11197800" cy="68576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194120" y="271080"/>
            <a:ext cx="10058040" cy="640080"/>
          </a:xfrm>
          <a:prstGeom prst="rect">
            <a:avLst/>
          </a:prstGeom>
          <a:noFill/>
          <a:ln w="0">
            <a:noFill/>
          </a:ln>
        </p:spPr>
        <p:txBody>
          <a:bodyPr anchor="b">
            <a:normAutofit fontScale="91000"/>
          </a:bodyPr>
          <a:p>
            <a:pPr indent="0">
              <a:lnSpc>
                <a:spcPct val="85000"/>
              </a:lnSpc>
              <a:buNone/>
            </a:pPr>
            <a:r>
              <a:rPr b="0" lang="en-US" sz="4800" spc="-52" strike="noStrike">
                <a:solidFill>
                  <a:srgbClr val="404040"/>
                </a:solidFill>
                <a:latin typeface="Calibri Light"/>
              </a:rPr>
              <a:t>Crime Index by Country (2019)</a:t>
            </a:r>
            <a:endParaRPr b="0" lang="en-US" sz="4800" spc="-1" strike="noStrike">
              <a:solidFill>
                <a:srgbClr val="000000"/>
              </a:solidFill>
              <a:latin typeface="Calibri"/>
            </a:endParaRPr>
          </a:p>
        </p:txBody>
      </p:sp>
      <p:pic>
        <p:nvPicPr>
          <p:cNvPr id="176" name="Picture 2" descr="Global Crime Index Map (2019) | Download Scientific Diagram"/>
          <p:cNvPicPr/>
          <p:nvPr/>
        </p:nvPicPr>
        <p:blipFill>
          <a:blip r:embed="rId1"/>
          <a:stretch/>
        </p:blipFill>
        <p:spPr>
          <a:xfrm>
            <a:off x="1750320" y="911520"/>
            <a:ext cx="8946000" cy="5946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98" name="PlaceHolder 2"/>
          <p:cNvSpPr>
            <a:spLocks noGrp="1"/>
          </p:cNvSpPr>
          <p:nvPr>
            <p:ph/>
          </p:nvPr>
        </p:nvSpPr>
        <p:spPr>
          <a:xfrm>
            <a:off x="1097280" y="1845720"/>
            <a:ext cx="1026900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a:t>
            </a:r>
            <a:r>
              <a:rPr b="0" lang="en-US" sz="3200" spc="-1" strike="noStrike">
                <a:solidFill>
                  <a:srgbClr val="404040"/>
                </a:solidFill>
                <a:latin typeface="Calibri"/>
              </a:rPr>
              <a:t>Among the social sciences, economics tends to be best suited for addressing issues relevant to policy design. The economic model presumes that observed behaviour is not the inevitable result of underlying social conditions, but rather results from individual choices influenced by perceived consequences. If government policy can change those consequences, then behaviour change will follow.” (p. 8)</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4" descr="List of countries by incarceration rate - Wikipedia"/>
          <p:cNvPicPr/>
          <p:nvPr/>
        </p:nvPicPr>
        <p:blipFill>
          <a:blip r:embed="rId1"/>
          <a:stretch/>
        </p:blipFill>
        <p:spPr>
          <a:xfrm>
            <a:off x="1450440" y="165960"/>
            <a:ext cx="9479880" cy="6691680"/>
          </a:xfrm>
          <a:prstGeom prst="rect">
            <a:avLst/>
          </a:prstGeom>
          <a:ln w="0">
            <a:noFill/>
          </a:ln>
        </p:spPr>
      </p:pic>
      <p:sp>
        <p:nvSpPr>
          <p:cNvPr id="178" name="TextBox 4"/>
          <p:cNvSpPr/>
          <p:nvPr/>
        </p:nvSpPr>
        <p:spPr>
          <a:xfrm>
            <a:off x="10334880" y="3264120"/>
            <a:ext cx="156276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Data from World Prison Brief (2018 data)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Overview of Economics Research – Past Dills, Miron, and Summers (2010)</a:t>
            </a:r>
            <a:endParaRPr b="0" lang="en-US" sz="4800" spc="-1" strike="noStrike">
              <a:solidFill>
                <a:srgbClr val="000000"/>
              </a:solidFill>
              <a:latin typeface="Calibri"/>
            </a:endParaRPr>
          </a:p>
        </p:txBody>
      </p:sp>
      <p:sp>
        <p:nvSpPr>
          <p:cNvPr id="18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Since this Dills, Miron, and Summers (2010) article, there has been much work on measuring racial bias in policing and criminal justice in various contexts. We will see this come up in the next briefing note on racial bias, and in some other content later in the course.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There has also been better access to data since 2010. For example:</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Crystal Yang, whose paper we will discuss later, leverages detailed sentencing data to study how economic circumstances affect recidivism (reoffending). (Yang, 2017)</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Teams of economists have used administrative data (government-held data) in counties such as Norway that matches criminal justice records with other data like tax and program use data. They use this data and a “judge fixed effects” approach (discussed briefly in next slide, and later on in the course in more detail) to see how incarceration affects future criminal behavior. (Bhuller et al., 2020)</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Past Dills, Miron, and Summers (2010) – Judge Fixed Effects</a:t>
            </a:r>
            <a:endParaRPr b="0" lang="en-US" sz="4800" spc="-1" strike="noStrike">
              <a:solidFill>
                <a:srgbClr val="000000"/>
              </a:solidFill>
              <a:latin typeface="Calibri"/>
            </a:endParaRPr>
          </a:p>
        </p:txBody>
      </p:sp>
      <p:sp>
        <p:nvSpPr>
          <p:cNvPr id="18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other “hot” area of research by economists right now uses an approach called “judge fixed effects”.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While we will get into this in more detail, here is a quick summary.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idea is to leverage the fact that many cases or situations in policing or criminal justice have random or conditional random assignment of judges/prosecuters/police to cases or incidents.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Past Dills, Miron, and Summers (2010) – Judge Fixed Effects</a:t>
            </a:r>
            <a:endParaRPr b="0" lang="en-US" sz="4800" spc="-1" strike="noStrike">
              <a:solidFill>
                <a:srgbClr val="000000"/>
              </a:solidFill>
              <a:latin typeface="Calibri"/>
            </a:endParaRPr>
          </a:p>
        </p:txBody>
      </p:sp>
      <p:sp>
        <p:nvSpPr>
          <p:cNvPr id="18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Sometimes judges are randomized to cases, leading to key characteristics such as strictness or race, to be randomized to cases.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Or maybe it’s police officers (white vs. black) being randomly assigned to incidents involving white or black individuals.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idea is to exploit this “natural” randomization to see if it affects an outcome. This is usually better than difference-in-differences in getting us closer to a randomized control trial’s ability to estimate causal effects.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Picture 2" descr="Even Female Judges Get Harassed! | Above the Law"/>
          <p:cNvPicPr/>
          <p:nvPr/>
        </p:nvPicPr>
        <p:blipFill>
          <a:blip r:embed="rId1"/>
          <a:srcRect l="36935" t="23015" r="10998" b="13723"/>
          <a:stretch/>
        </p:blipFill>
        <p:spPr>
          <a:xfrm>
            <a:off x="2286000" y="2426040"/>
            <a:ext cx="2369520" cy="2752200"/>
          </a:xfrm>
          <a:prstGeom prst="rect">
            <a:avLst/>
          </a:prstGeom>
          <a:ln w="0">
            <a:noFill/>
          </a:ln>
        </p:spPr>
      </p:pic>
      <p:pic>
        <p:nvPicPr>
          <p:cNvPr id="186" name="Picture 2" descr="Even Female Judges Get Harassed! | Above the Law"/>
          <p:cNvPicPr/>
          <p:nvPr/>
        </p:nvPicPr>
        <p:blipFill>
          <a:blip r:embed="rId2"/>
          <a:srcRect l="36935" t="23015" r="10998" b="13723"/>
          <a:stretch/>
        </p:blipFill>
        <p:spPr>
          <a:xfrm>
            <a:off x="6095880" y="2426040"/>
            <a:ext cx="2369520" cy="2752200"/>
          </a:xfrm>
          <a:prstGeom prst="rect">
            <a:avLst/>
          </a:prstGeom>
          <a:ln w="0">
            <a:noFill/>
          </a:ln>
        </p:spPr>
      </p:pic>
      <p:pic>
        <p:nvPicPr>
          <p:cNvPr id="187" name="Picture 6" descr=""/>
          <p:cNvPicPr/>
          <p:nvPr/>
        </p:nvPicPr>
        <p:blipFill>
          <a:blip r:embed="rId3"/>
          <a:stretch/>
        </p:blipFill>
        <p:spPr>
          <a:xfrm>
            <a:off x="4152600" y="-102600"/>
            <a:ext cx="2446200" cy="2602800"/>
          </a:xfrm>
          <a:prstGeom prst="rect">
            <a:avLst/>
          </a:prstGeom>
          <a:ln w="0">
            <a:noFill/>
          </a:ln>
        </p:spPr>
      </p:pic>
      <p:grpSp>
        <p:nvGrpSpPr>
          <p:cNvPr id="188" name="Group 7"/>
          <p:cNvGrpSpPr/>
          <p:nvPr/>
        </p:nvGrpSpPr>
        <p:grpSpPr>
          <a:xfrm>
            <a:off x="0" y="0"/>
            <a:ext cx="0" cy="0"/>
            <a:chOff x="0" y="0"/>
            <a:chExt cx="0" cy="0"/>
          </a:xfrm>
        </p:grpSpPr>
      </p:grpSp>
      <p:grpSp>
        <p:nvGrpSpPr>
          <p:cNvPr id="189" name="Group 10"/>
          <p:cNvGrpSpPr/>
          <p:nvPr/>
        </p:nvGrpSpPr>
        <p:grpSpPr>
          <a:xfrm>
            <a:off x="0" y="0"/>
            <a:ext cx="0" cy="0"/>
            <a:chOff x="0" y="0"/>
            <a:chExt cx="0" cy="0"/>
          </a:xfrm>
        </p:grpSpPr>
      </p:grpSp>
      <p:sp>
        <p:nvSpPr>
          <p:cNvPr id="190" name="TextBox 11"/>
          <p:cNvSpPr/>
          <p:nvPr/>
        </p:nvSpPr>
        <p:spPr>
          <a:xfrm>
            <a:off x="2286000" y="528120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Lenient judge (less likely to convict)</a:t>
            </a:r>
            <a:endParaRPr b="0" lang="en-US" sz="1800" spc="-1" strike="noStrike">
              <a:solidFill>
                <a:srgbClr val="000000"/>
              </a:solidFill>
              <a:latin typeface="Arial"/>
            </a:endParaRPr>
          </a:p>
        </p:txBody>
      </p:sp>
      <p:sp>
        <p:nvSpPr>
          <p:cNvPr id="191" name="TextBox 12"/>
          <p:cNvSpPr/>
          <p:nvPr/>
        </p:nvSpPr>
        <p:spPr>
          <a:xfrm>
            <a:off x="6068520" y="528012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Strict judge (more likely to convict)</a:t>
            </a:r>
            <a:endParaRPr b="0" lang="en-US" sz="1800" spc="-1" strike="noStrike">
              <a:solidFill>
                <a:srgbClr val="000000"/>
              </a:solidFill>
              <a:latin typeface="Arial"/>
            </a:endParaRPr>
          </a:p>
        </p:txBody>
      </p:sp>
      <p:sp>
        <p:nvSpPr>
          <p:cNvPr id="192" name="TextBox 13"/>
          <p:cNvSpPr/>
          <p:nvPr/>
        </p:nvSpPr>
        <p:spPr>
          <a:xfrm>
            <a:off x="8873280" y="709200"/>
            <a:ext cx="3143880" cy="4113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This quasi-random assignment of cases to judges creates quasi-random variation that can be used to study the causal effect of a conviction (or other judicial decision) on causal outcomes (Bhuller et al., 2020; Eren and Mocan, 2021)</a:t>
            </a:r>
            <a:endParaRPr b="0" lang="en-US" sz="2400" spc="-1" strike="noStrike">
              <a:solidFill>
                <a:srgbClr val="000000"/>
              </a:solidFill>
              <a:latin typeface="Arial"/>
            </a:endParaRPr>
          </a:p>
        </p:txBody>
      </p:sp>
      <p:sp>
        <p:nvSpPr>
          <p:cNvPr id="193" name="TextBox 1"/>
          <p:cNvSpPr/>
          <p:nvPr/>
        </p:nvSpPr>
        <p:spPr>
          <a:xfrm>
            <a:off x="3962160" y="86040"/>
            <a:ext cx="166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Defendant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Picture 6" descr=""/>
          <p:cNvPicPr/>
          <p:nvPr/>
        </p:nvPicPr>
        <p:blipFill>
          <a:blip r:embed="rId1"/>
          <a:stretch/>
        </p:blipFill>
        <p:spPr>
          <a:xfrm>
            <a:off x="4152600" y="-102600"/>
            <a:ext cx="2446200" cy="2602800"/>
          </a:xfrm>
          <a:prstGeom prst="rect">
            <a:avLst/>
          </a:prstGeom>
          <a:ln w="0">
            <a:noFill/>
          </a:ln>
        </p:spPr>
      </p:pic>
      <p:grpSp>
        <p:nvGrpSpPr>
          <p:cNvPr id="195" name="Group 7"/>
          <p:cNvGrpSpPr/>
          <p:nvPr/>
        </p:nvGrpSpPr>
        <p:grpSpPr>
          <a:xfrm>
            <a:off x="0" y="0"/>
            <a:ext cx="0" cy="0"/>
            <a:chOff x="0" y="0"/>
            <a:chExt cx="0" cy="0"/>
          </a:xfrm>
        </p:grpSpPr>
      </p:grpSp>
      <p:grpSp>
        <p:nvGrpSpPr>
          <p:cNvPr id="196" name="Group 10"/>
          <p:cNvGrpSpPr/>
          <p:nvPr/>
        </p:nvGrpSpPr>
        <p:grpSpPr>
          <a:xfrm>
            <a:off x="0" y="0"/>
            <a:ext cx="0" cy="0"/>
            <a:chOff x="0" y="0"/>
            <a:chExt cx="0" cy="0"/>
          </a:xfrm>
        </p:grpSpPr>
      </p:grpSp>
      <p:sp>
        <p:nvSpPr>
          <p:cNvPr id="197" name="TextBox 11"/>
          <p:cNvSpPr/>
          <p:nvPr/>
        </p:nvSpPr>
        <p:spPr>
          <a:xfrm>
            <a:off x="2286000" y="5281200"/>
            <a:ext cx="236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Black prosecutor</a:t>
            </a:r>
            <a:endParaRPr b="0" lang="en-US" sz="1800" spc="-1" strike="noStrike">
              <a:solidFill>
                <a:srgbClr val="000000"/>
              </a:solidFill>
              <a:latin typeface="Arial"/>
            </a:endParaRPr>
          </a:p>
        </p:txBody>
      </p:sp>
      <p:sp>
        <p:nvSpPr>
          <p:cNvPr id="198" name="TextBox 12"/>
          <p:cNvSpPr/>
          <p:nvPr/>
        </p:nvSpPr>
        <p:spPr>
          <a:xfrm>
            <a:off x="6068520" y="5280120"/>
            <a:ext cx="236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White prosecutor</a:t>
            </a:r>
            <a:endParaRPr b="0" lang="en-US" sz="1800" spc="-1" strike="noStrike">
              <a:solidFill>
                <a:srgbClr val="000000"/>
              </a:solidFill>
              <a:latin typeface="Arial"/>
            </a:endParaRPr>
          </a:p>
        </p:txBody>
      </p:sp>
      <p:sp>
        <p:nvSpPr>
          <p:cNvPr id="199" name="TextBox 13"/>
          <p:cNvSpPr/>
          <p:nvPr/>
        </p:nvSpPr>
        <p:spPr>
          <a:xfrm>
            <a:off x="8873280" y="709200"/>
            <a:ext cx="3143880" cy="1918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Or random assignment to a judge/prosecutor of a particular race, to defendants, to study racial bias (Sloan, 2020)</a:t>
            </a:r>
            <a:endParaRPr b="0" lang="en-US" sz="2400" spc="-1" strike="noStrike">
              <a:solidFill>
                <a:srgbClr val="000000"/>
              </a:solidFill>
              <a:latin typeface="Arial"/>
            </a:endParaRPr>
          </a:p>
        </p:txBody>
      </p:sp>
      <p:pic>
        <p:nvPicPr>
          <p:cNvPr id="200" name="Picture 4" descr=""/>
          <p:cNvPicPr/>
          <p:nvPr/>
        </p:nvPicPr>
        <p:blipFill>
          <a:blip r:embed="rId2"/>
          <a:stretch/>
        </p:blipFill>
        <p:spPr>
          <a:xfrm>
            <a:off x="2124720" y="2426040"/>
            <a:ext cx="2095200" cy="2790360"/>
          </a:xfrm>
          <a:prstGeom prst="rect">
            <a:avLst/>
          </a:prstGeom>
          <a:ln w="0">
            <a:noFill/>
          </a:ln>
        </p:spPr>
      </p:pic>
      <p:pic>
        <p:nvPicPr>
          <p:cNvPr id="201" name="Picture 6" descr="Who Is Central Park 5 Prosecutor Linda Fairstein? What to Know About Her  Books and More"/>
          <p:cNvPicPr/>
          <p:nvPr/>
        </p:nvPicPr>
        <p:blipFill>
          <a:blip r:embed="rId3"/>
          <a:stretch/>
        </p:blipFill>
        <p:spPr>
          <a:xfrm>
            <a:off x="5652360" y="2426040"/>
            <a:ext cx="2572560" cy="2572560"/>
          </a:xfrm>
          <a:prstGeom prst="rect">
            <a:avLst/>
          </a:prstGeom>
          <a:ln w="0">
            <a:noFill/>
          </a:ln>
        </p:spPr>
      </p:pic>
      <p:sp>
        <p:nvSpPr>
          <p:cNvPr id="202" name="TextBox 14"/>
          <p:cNvSpPr/>
          <p:nvPr/>
        </p:nvSpPr>
        <p:spPr>
          <a:xfrm>
            <a:off x="3962160" y="86040"/>
            <a:ext cx="166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Defendant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Past Dills, Miron, and Summers (2010) – Judge Fixed Effects</a:t>
            </a:r>
            <a:endParaRPr b="0" lang="en-US" sz="4800" spc="-1" strike="noStrike">
              <a:solidFill>
                <a:srgbClr val="000000"/>
              </a:solidFill>
              <a:latin typeface="Calibri"/>
            </a:endParaRPr>
          </a:p>
        </p:txBody>
      </p:sp>
      <p:sp>
        <p:nvSpPr>
          <p:cNvPr id="20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Examples of “judge fixed effects” or similar “fixed effects” approaches (most of which you will be exposed to later):</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Random assignment of prosecutors (white vs. black) to cases of white vs. black defendants (Sloan, 2020).</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Same as 1. but using bail judges (Arnold, Dobbie, and Yang, 2018)</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Random assignment of police (white vs. black) to policing incidents that involve white vs. black people, and how this affects police use of force (Hoekstra and Sloan, 2020).</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Random assignment of pickier judges (more likely to convict) to cases to see how this “random” variation in sentencing affects future criminal activity (Bhuller et al., 2020 using Norway data; Eren and Mocan, 2021, using Louisiana data).</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00" name="PlaceHolder 2"/>
          <p:cNvSpPr>
            <a:spLocks noGrp="1"/>
          </p:cNvSpPr>
          <p:nvPr>
            <p:ph/>
          </p:nvPr>
        </p:nvSpPr>
        <p:spPr>
          <a:xfrm>
            <a:off x="1097280" y="1845720"/>
            <a:ext cx="1026900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Economics can better focus on policy by studying causality.</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What is the effect of some factor (e.g., economic opportunity, police spending) on crime?</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The idea to go beyond just noticing correlations or associations, which, up until recently was more-so what those in sociology and psychology had done.</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Economics can help answer these questions in two ways:</a:t>
            </a:r>
            <a:endParaRPr b="0" lang="en-US" sz="3200" spc="-1" strike="noStrike">
              <a:solidFill>
                <a:srgbClr val="404040"/>
              </a:solidFill>
              <a:latin typeface="Calibri"/>
            </a:endParaRPr>
          </a:p>
          <a:p>
            <a:pPr indent="0">
              <a:lnSpc>
                <a:spcPct val="90000"/>
              </a:lnSpc>
              <a:spcBef>
                <a:spcPts val="1199"/>
              </a:spcBef>
              <a:spcAft>
                <a:spcPts val="201"/>
              </a:spcAft>
              <a:buNone/>
            </a:pP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02" name="PlaceHolder 2"/>
          <p:cNvSpPr>
            <a:spLocks noGrp="1"/>
          </p:cNvSpPr>
          <p:nvPr>
            <p:ph/>
          </p:nvPr>
        </p:nvSpPr>
        <p:spPr>
          <a:xfrm>
            <a:off x="1097280" y="1845720"/>
            <a:ext cx="1026900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Economics can help answer policy questions using causality in two ways:</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1) Economic (mathematical) models</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The model comes up with predictions as to causal effects.</a:t>
            </a:r>
            <a:endParaRPr b="0" lang="en-US" sz="3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Pros: the conclusions are irrefutable if the model is correct. </a:t>
            </a:r>
            <a:endParaRPr b="0" lang="en-US" sz="3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Cons: the model could be incorrect (e.g., oversimplified)</a:t>
            </a:r>
            <a:endParaRPr b="0" lang="en-US" sz="3000" spc="-1" strike="noStrike">
              <a:solidFill>
                <a:srgbClr val="404040"/>
              </a:solidFill>
              <a:latin typeface="Calibri"/>
            </a:endParaRPr>
          </a:p>
          <a:p>
            <a:pPr indent="0">
              <a:lnSpc>
                <a:spcPct val="90000"/>
              </a:lnSpc>
              <a:spcBef>
                <a:spcPts val="1199"/>
              </a:spcBef>
              <a:spcAft>
                <a:spcPts val="201"/>
              </a:spcAft>
              <a:buNone/>
            </a:pP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04" name="PlaceHolder 2"/>
          <p:cNvSpPr>
            <a:spLocks noGrp="1"/>
          </p:cNvSpPr>
          <p:nvPr>
            <p:ph/>
          </p:nvPr>
        </p:nvSpPr>
        <p:spPr>
          <a:xfrm>
            <a:off x="1097280" y="1845720"/>
            <a:ext cx="1026900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Economics can help answer policy questions using causality in two ways:</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2) Empirical methods (econometrics, data)</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Uses data and actual policy events.</a:t>
            </a:r>
            <a:endParaRPr b="0" lang="en-US" sz="3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Either uses a randomized control trial or uses another methodology (e.g., difference-in-differences) to estimate causality.</a:t>
            </a:r>
            <a:endParaRPr b="0" lang="en-US" sz="3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06" name="PlaceHolder 2"/>
          <p:cNvSpPr>
            <a:spLocks noGrp="1"/>
          </p:cNvSpPr>
          <p:nvPr>
            <p:ph/>
          </p:nvPr>
        </p:nvSpPr>
        <p:spPr>
          <a:xfrm>
            <a:off x="1097280" y="1845720"/>
            <a:ext cx="10269000" cy="4023000"/>
          </a:xfrm>
          <a:prstGeom prst="rect">
            <a:avLst/>
          </a:prstGeom>
          <a:noFill/>
          <a:ln w="0">
            <a:noFill/>
          </a:ln>
        </p:spPr>
        <p:txBody>
          <a:bodyPr lIns="0" rIns="0" anchor="t">
            <a:normAutofit fontScale="86000"/>
          </a:bodyPr>
          <a:p>
            <a:pPr marL="84600" indent="-8460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2) Empirical methods (econometrics, data)</a:t>
            </a:r>
            <a:endParaRPr b="0" lang="en-US" sz="3200" spc="-1" strike="noStrike">
              <a:solidFill>
                <a:srgbClr val="404040"/>
              </a:solidFill>
              <a:latin typeface="Calibri"/>
            </a:endParaRPr>
          </a:p>
          <a:p>
            <a:pPr lvl="1" marL="356760" indent="-16992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Sometimes uses field experiments (e.g., doing the randomization yourself, e.g., randomizing extra police presence)</a:t>
            </a:r>
            <a:endParaRPr b="0" lang="en-US" sz="3000" spc="-1" strike="noStrike">
              <a:solidFill>
                <a:srgbClr val="404040"/>
              </a:solidFill>
              <a:latin typeface="Calibri"/>
            </a:endParaRPr>
          </a:p>
          <a:p>
            <a:pPr lvl="1" marL="356760" indent="-16992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Often leverages so-called “natural experiments” (a.k.a. quasi-experiments)</a:t>
            </a:r>
            <a:endParaRPr b="0" lang="en-US" sz="3000" spc="-1" strike="noStrike">
              <a:solidFill>
                <a:srgbClr val="404040"/>
              </a:solidFill>
              <a:latin typeface="Calibri"/>
            </a:endParaRPr>
          </a:p>
          <a:p>
            <a:pPr lvl="1" marL="356760" indent="-16992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The idea behind a natural experiment is that there is something close to randomization happening without researcher intervention.</a:t>
            </a:r>
            <a:endParaRPr b="0" lang="en-US" sz="3000" spc="-1" strike="noStrike">
              <a:solidFill>
                <a:srgbClr val="404040"/>
              </a:solidFill>
              <a:latin typeface="Calibri"/>
            </a:endParaRPr>
          </a:p>
          <a:p>
            <a:pPr lvl="1" marL="356760" indent="-16992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E.g., studying the impacts of a welfare program on criminal activity, by leveraging the fact that funding was only available for people depending on what day and what time of day they called into the hotline (Palmer, Phillips, and Sullivan, 2019, which we cover later)</a:t>
            </a:r>
            <a:endParaRPr b="0" lang="en-US" sz="3000" spc="-1" strike="noStrike">
              <a:solidFill>
                <a:srgbClr val="404040"/>
              </a:solidFill>
              <a:latin typeface="Calibri"/>
            </a:endParaRPr>
          </a:p>
          <a:p>
            <a:pPr indent="0">
              <a:lnSpc>
                <a:spcPct val="90000"/>
              </a:lnSpc>
              <a:spcBef>
                <a:spcPts val="201"/>
              </a:spcBef>
              <a:spcAft>
                <a:spcPts val="400"/>
              </a:spcAft>
              <a:buNone/>
            </a:pP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Economics focuses on policy</a:t>
            </a:r>
            <a:endParaRPr b="0" lang="en-US" sz="4800" spc="-1" strike="noStrike">
              <a:solidFill>
                <a:srgbClr val="000000"/>
              </a:solidFill>
              <a:latin typeface="Calibri"/>
            </a:endParaRPr>
          </a:p>
        </p:txBody>
      </p:sp>
      <p:sp>
        <p:nvSpPr>
          <p:cNvPr id="108" name="PlaceHolder 2"/>
          <p:cNvSpPr>
            <a:spLocks noGrp="1"/>
          </p:cNvSpPr>
          <p:nvPr>
            <p:ph/>
          </p:nvPr>
        </p:nvSpPr>
        <p:spPr>
          <a:xfrm>
            <a:off x="1097280" y="1845720"/>
            <a:ext cx="1026900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2) Empirical methods (econometrics, data)</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The idea behind a natural experiment is that there is something close to randomization happening without researcher intervention.</a:t>
            </a:r>
            <a:endParaRPr b="0" lang="en-US" sz="3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3000" spc="-1" strike="noStrike">
                <a:solidFill>
                  <a:srgbClr val="404040"/>
                </a:solidFill>
                <a:latin typeface="Calibri"/>
              </a:rPr>
              <a:t>E.g., you can argue that a policy or event was random, like in Tella and Schargrodsky (2004) who found that a random terrorist event led to an increase in policy presence, and they leverage that to do a DiD (you will see more about this paper later)</a:t>
            </a:r>
            <a:endParaRPr b="0" lang="en-US" sz="3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4887</TotalTime>
  <Application>LibreOffice/7.5.4.2$MacOSX_X86_64 LibreOffice_project/36ccfdc35048b057fd9854c757a8b67ec53977b6</Application>
  <AppVersion>15.0000</AppVersion>
  <Words>3512</Words>
  <Paragraphs>239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2015-11-21T16:49:21Z</dcterms:created>
  <dc:creator>Button, Patrick J</dc:creator>
  <dc:description/>
  <dc:language>en-US</dc:language>
  <cp:lastModifiedBy/>
  <dcterms:modified xsi:type="dcterms:W3CDTF">2023-12-24T18:07:34Z</dcterms:modified>
  <cp:revision>90</cp:revision>
  <dc:subject/>
  <dc:title>The Economics of Crime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46</vt:i4>
  </property>
</Properties>
</file>