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notesMasters/_rels/notesMaster1.xml.rels" ContentType="application/vnd.openxmlformats-package.relationships+xml"/>
  <Override PartName="/ppt/notesMasters/notesMaster1.xml" ContentType="application/vnd.openxmlformats-officedocument.presentationml.notes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media/image2.wmf" ContentType="image/x-wmf"/>
  <Override PartName="/ppt/media/image13.png" ContentType="image/png"/>
  <Override PartName="/ppt/media/image3.jpeg" ContentType="image/jpeg"/>
  <Override PartName="/ppt/media/image7.png" ContentType="image/png"/>
  <Override PartName="/ppt/media/image5.png" ContentType="image/png"/>
  <Override PartName="/ppt/media/image4.jpeg" ContentType="image/jpeg"/>
  <Override PartName="/ppt/media/image6.png" ContentType="image/png"/>
  <Override PartName="/ppt/media/image8.png" ContentType="image/png"/>
  <Override PartName="/ppt/media/image9.png" ContentType="image/png"/>
  <Override PartName="/ppt/media/image10.png" ContentType="image/png"/>
  <Override PartName="/ppt/media/image11.png" ContentType="image/png"/>
  <Override PartName="/ppt/media/image1.png" ContentType="image/png"/>
  <Override PartName="/ppt/media/image12.png" ContentType="image/png"/>
  <Override PartName="/ppt/_rels/presentation.xml.rels" ContentType="application/vnd.openxmlformats-package.relationships+xml"/>
  <Override PartName="/ppt/slideLayouts/_rels/slideLayout1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23.xml.rels" ContentType="application/vnd.openxmlformats-package.relationships+xml"/>
  <Override PartName="/ppt/slideLayouts/_rels/slideLayout4.xml.rels" ContentType="application/vnd.openxmlformats-package.relationships+xml"/>
  <Override PartName="/ppt/slideLayouts/_rels/slideLayout9.xml.rels" ContentType="application/vnd.openxmlformats-package.relationships+xml"/>
  <Override PartName="/ppt/slideLayouts/_rels/slideLayout22.xml.rels" ContentType="application/vnd.openxmlformats-package.relationships+xml"/>
  <Override PartName="/ppt/slideLayouts/_rels/slideLayout19.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13.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12.xml.rels" ContentType="application/vnd.openxmlformats-package.relationships+xml"/>
  <Override PartName="/ppt/slideLayouts/_rels/slideLayout14.xml.rels" ContentType="application/vnd.openxmlformats-package.relationships+xml"/>
  <Override PartName="/ppt/slideLayouts/_rels/slideLayout3.xml.rels" ContentType="application/vnd.openxmlformats-package.relationships+xml"/>
  <Override PartName="/ppt/slideLayouts/_rels/slideLayout24.xml.rels" ContentType="application/vnd.openxmlformats-package.relationships+xml"/>
  <Override PartName="/ppt/slideLayouts/_rels/slideLayout1.xml.rels" ContentType="application/vnd.openxmlformats-package.relationships+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slideLayouts/slideLayout7.xml" ContentType="application/vnd.openxmlformats-officedocument.presentationml.slideLayout+xml"/>
  <Override PartName="/ppt/slideLayouts/slideLayout17.xml" ContentType="application/vnd.openxmlformats-officedocument.presentationml.slideLayout+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_rels/slide40.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39.xml.rels" ContentType="application/vnd.openxmlformats-package.relationships+xml"/>
  <Override PartName="/ppt/slides/_rels/slide12.xml.rels" ContentType="application/vnd.openxmlformats-package.relationships+xml"/>
  <Override PartName="/ppt/slides/_rels/slide38.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slide26.xml" ContentType="application/vnd.openxmlformats-officedocument.presentationml.slide+xml"/>
  <Override PartName="/ppt/slides/slide27.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40.xml" ContentType="application/vnd.openxmlformats-officedocument.presentationml.slide+xml"/>
  <Override PartName="/ppt/notesSlides/_rels/notesSlide1.xml.rels" ContentType="application/vnd.openxmlformats-package.relationships+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3800" spc="-1" strike="noStrike">
                <a:solidFill>
                  <a:srgbClr val="000000"/>
                </a:solidFill>
                <a:latin typeface="Calibri"/>
              </a:rPr>
              <a:t>Click to move the slide</a:t>
            </a:r>
            <a:endParaRPr b="0" lang="en-US" sz="3800" spc="-1" strike="noStrike">
              <a:solidFill>
                <a:srgbClr val="000000"/>
              </a:solidFill>
              <a:latin typeface="Calibri"/>
            </a:endParaRPr>
          </a:p>
        </p:txBody>
      </p:sp>
      <p:sp>
        <p:nvSpPr>
          <p:cNvPr id="8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8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85" name="PlaceHolder 4"/>
          <p:cNvSpPr>
            <a:spLocks noGrp="1"/>
          </p:cNvSpPr>
          <p:nvPr>
            <p:ph type="dt" idx="5"/>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86" name="PlaceHolder 5"/>
          <p:cNvSpPr>
            <a:spLocks noGrp="1"/>
          </p:cNvSpPr>
          <p:nvPr>
            <p:ph type="ftr" idx="6"/>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7" name="PlaceHolder 6"/>
          <p:cNvSpPr>
            <a:spLocks noGrp="1"/>
          </p:cNvSpPr>
          <p:nvPr>
            <p:ph type="sldNum" idx="7"/>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6A93DB84-63F3-422A-B926-62E9A9F7555A}"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PlaceHolder 1"/>
          <p:cNvSpPr>
            <a:spLocks noGrp="1"/>
          </p:cNvSpPr>
          <p:nvPr>
            <p:ph type="sldImg"/>
          </p:nvPr>
        </p:nvSpPr>
        <p:spPr>
          <a:xfrm>
            <a:off x="685800" y="1143000"/>
            <a:ext cx="5486040" cy="3085920"/>
          </a:xfrm>
          <a:prstGeom prst="rect">
            <a:avLst/>
          </a:prstGeom>
          <a:ln w="0">
            <a:noFill/>
          </a:ln>
        </p:spPr>
      </p:sp>
      <p:sp>
        <p:nvSpPr>
          <p:cNvPr id="193" name="PlaceHolder 2"/>
          <p:cNvSpPr>
            <a:spLocks noGrp="1"/>
          </p:cNvSpPr>
          <p:nvPr>
            <p:ph type="body"/>
          </p:nvPr>
        </p:nvSpPr>
        <p:spPr>
          <a:xfrm>
            <a:off x="685800" y="4400640"/>
            <a:ext cx="5486040" cy="3600000"/>
          </a:xfrm>
          <a:prstGeom prst="rect">
            <a:avLst/>
          </a:prstGeom>
          <a:noFill/>
          <a:ln w="0">
            <a:noFill/>
          </a:ln>
        </p:spPr>
        <p:txBody>
          <a:bodyPr numCol="1" spcCol="0" anchor="t">
            <a:noAutofit/>
          </a:bodyPr>
          <a:p>
            <a:pPr marL="216000" indent="0">
              <a:buNone/>
            </a:pPr>
            <a:endParaRPr b="0" lang="en-US" sz="1800" spc="-1" strike="noStrike">
              <a:solidFill>
                <a:srgbClr val="000000"/>
              </a:solidFill>
              <a:latin typeface="Arial"/>
            </a:endParaRPr>
          </a:p>
        </p:txBody>
      </p:sp>
      <p:sp>
        <p:nvSpPr>
          <p:cNvPr id="194" name="PlaceHolder 3"/>
          <p:cNvSpPr>
            <a:spLocks noGrp="1"/>
          </p:cNvSpPr>
          <p:nvPr>
            <p:ph type="sldNum" idx="8"/>
          </p:nvPr>
        </p:nvSpPr>
        <p:spPr>
          <a:xfrm>
            <a:off x="3884760" y="8685360"/>
            <a:ext cx="2971440" cy="458280"/>
          </a:xfrm>
          <a:prstGeom prst="rect">
            <a:avLst/>
          </a:prstGeom>
          <a:noFill/>
          <a:ln w="0">
            <a:noFill/>
          </a:ln>
        </p:spPr>
        <p:txBody>
          <a:bodyPr numCol="1" spcCol="0" anchor="b">
            <a:noAutofit/>
          </a:bodyPr>
          <a:lstStyle>
            <a:lvl1pPr indent="0" algn="r">
              <a:lnSpc>
                <a:spcPct val="100000"/>
              </a:lnSpc>
              <a:buNone/>
              <a:defRPr b="0" lang="en-US" sz="1200" spc="-1" strike="noStrike">
                <a:solidFill>
                  <a:srgbClr val="000000"/>
                </a:solidFill>
                <a:latin typeface="Calibri"/>
              </a:defRPr>
            </a:lvl1pPr>
          </a:lstStyle>
          <a:p>
            <a:pPr indent="0" algn="r">
              <a:lnSpc>
                <a:spcPct val="100000"/>
              </a:lnSpc>
              <a:buNone/>
            </a:pPr>
            <a:fld id="{25DE21CD-9227-4F2A-92C9-4C8724F9167C}" type="slidenum">
              <a:rPr b="0" lang="en-US" sz="1200" spc="-1" strike="noStrike">
                <a:solidFill>
                  <a:srgbClr val="000000"/>
                </a:solidFill>
                <a:latin typeface="Calibri"/>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1"/>
          </p:nvPr>
        </p:nvSpPr>
        <p:spPr/>
        <p:txBody>
          <a:bodyPr/>
          <a:p>
            <a:fld id="{A482F50F-F165-49A4-B370-EB9E1C0127CC}"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6AB86B05-D3BF-4455-9110-F4C60E771CB3}"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1"/>
          </p:nvPr>
        </p:nvSpPr>
        <p:spPr/>
        <p:txBody>
          <a:bodyPr/>
          <a:p>
            <a:fld id="{7F0C424D-BE49-450A-AEF4-A5224346B82F}"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1"/>
          </p:nvPr>
        </p:nvSpPr>
        <p:spPr/>
        <p:txBody>
          <a:bodyPr/>
          <a:p>
            <a:fld id="{9AEF77B1-A9F4-4C59-9AD3-8D46C7DA922E}"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3"/>
          </p:nvPr>
        </p:nvSpPr>
        <p:spPr/>
        <p:txBody>
          <a:bodyPr/>
          <a:p>
            <a:fld id="{24B9AF39-8543-44C2-8B57-6D912B397B6B}"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ECEB1B3D-3B5B-4A0A-9766-38C295E71991}"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3"/>
          </p:nvPr>
        </p:nvSpPr>
        <p:spPr/>
        <p:txBody>
          <a:bodyPr/>
          <a:p>
            <a:fld id="{1D4AD633-19B1-467B-8863-CD60471BE72E}"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BDCA3CF5-D6CC-440E-9FF4-B7839117BC52}"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0F79D651-E48A-42ED-BA06-8557EFDF2AF7}"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3"/>
          </p:nvPr>
        </p:nvSpPr>
        <p:spPr/>
        <p:txBody>
          <a:bodyPr/>
          <a:p>
            <a:fld id="{5C091052-BB14-4500-B24F-0C15EE865B5F}"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1DD82F6C-4060-490E-8E19-1E7B8C3B5BAD}"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632E83E0-B940-48DD-A4A9-81384A0C2C23}"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A6D4475B-530E-4D25-B5D6-58560F7675B3}"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3"/>
          </p:nvPr>
        </p:nvSpPr>
        <p:spPr/>
        <p:txBody>
          <a:bodyPr/>
          <a:p>
            <a:fld id="{0CDB9F18-C476-4CD8-A05F-805F8590A4A8}"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3"/>
          </p:nvPr>
        </p:nvSpPr>
        <p:spPr/>
        <p:txBody>
          <a:bodyPr/>
          <a:p>
            <a:fld id="{EE051A44-DD5E-4F38-A1F9-9CD38895C02B}"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3"/>
          </p:nvPr>
        </p:nvSpPr>
        <p:spPr/>
        <p:txBody>
          <a:bodyPr/>
          <a:p>
            <a:fld id="{B13434B9-F0C5-4765-886F-1B2579A73279}"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3"/>
          </p:nvPr>
        </p:nvSpPr>
        <p:spPr/>
        <p:txBody>
          <a:bodyPr/>
          <a:p>
            <a:fld id="{46F46F15-7B36-44D9-80D6-FAEAA5F426C2}"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1"/>
          </p:nvPr>
        </p:nvSpPr>
        <p:spPr/>
        <p:txBody>
          <a:bodyPr/>
          <a:p>
            <a:fld id="{4FD7892F-077F-4C15-8500-D5F5C4D281D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1"/>
          </p:nvPr>
        </p:nvSpPr>
        <p:spPr/>
        <p:txBody>
          <a:bodyPr/>
          <a:p>
            <a:fld id="{41EAFDF8-D272-40C8-90D8-894AAE1D3527}"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5736865B-092E-412D-8848-A1884D279FD3}"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1"/>
          </p:nvPr>
        </p:nvSpPr>
        <p:spPr/>
        <p:txBody>
          <a:bodyPr/>
          <a:p>
            <a:fld id="{6A55A27F-C39E-4C87-968C-1E0AFD7C334E}"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AF712B81-C1ED-45EF-9ED8-D0D750FC7F34}"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A5A509A3-103A-4AC3-94EC-426B7A689E86}"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3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404040"/>
              </a:solidFill>
              <a:latin typeface="Century Gothic"/>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1"/>
          </p:nvPr>
        </p:nvSpPr>
        <p:spPr/>
        <p:txBody>
          <a:bodyPr/>
          <a:p>
            <a:fld id="{68B83630-B6B5-4093-9B15-21D9C89B55F4}"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wmf"/><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2.wmf"/><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Picture 6" descr=""/>
          <p:cNvPicPr/>
          <p:nvPr/>
        </p:nvPicPr>
        <p:blipFill>
          <a:blip r:embed="rId3"/>
          <a:stretch/>
        </p:blipFill>
        <p:spPr>
          <a:xfrm>
            <a:off x="909720" y="6218280"/>
            <a:ext cx="1296720" cy="375840"/>
          </a:xfrm>
          <a:prstGeom prst="rect">
            <a:avLst/>
          </a:prstGeom>
          <a:ln w="0">
            <a:noFill/>
          </a:ln>
        </p:spPr>
      </p:pic>
      <p:sp>
        <p:nvSpPr>
          <p:cNvPr id="1" name="PlaceHolder 1"/>
          <p:cNvSpPr>
            <a:spLocks noGrp="1"/>
          </p:cNvSpPr>
          <p:nvPr>
            <p:ph type="sldNum" idx="1"/>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A4E4BB98-D1C4-4A8B-AB5E-0E03BA08626E}"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2" name="PlaceHolder 2"/>
          <p:cNvSpPr>
            <a:spLocks noGrp="1"/>
          </p:cNvSpPr>
          <p:nvPr>
            <p:ph type="ftr" idx="2"/>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3"/>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3800" spc="-1" strike="noStrike">
                <a:solidFill>
                  <a:srgbClr val="000000"/>
                </a:solidFill>
                <a:latin typeface="Calibri"/>
              </a:rPr>
              <a:t>Click to edit the title text format</a:t>
            </a:r>
            <a:endParaRPr b="0" lang="en-US" sz="3800" spc="-1" strike="noStrike">
              <a:solidFill>
                <a:srgbClr val="000000"/>
              </a:solidFill>
              <a:latin typeface="Calibri"/>
            </a:endParaRPr>
          </a:p>
        </p:txBody>
      </p:sp>
      <p:sp>
        <p:nvSpPr>
          <p:cNvPr id="4" name="PlaceHolder 4"/>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404040"/>
                </a:solidFill>
                <a:latin typeface="Century Gothic"/>
              </a:rPr>
              <a:t>Click to edit the outline text format</a:t>
            </a:r>
            <a:endParaRPr b="0" lang="en-US" sz="2800" spc="-1" strike="noStrike">
              <a:solidFill>
                <a:srgbClr val="404040"/>
              </a:solidFill>
              <a:latin typeface="Century Gothic"/>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404040"/>
                </a:solidFill>
                <a:latin typeface="Century Gothic"/>
              </a:rPr>
              <a:t>Second Outline Level</a:t>
            </a:r>
            <a:endParaRPr b="0" lang="en-US" sz="2000" spc="-1" strike="noStrike">
              <a:solidFill>
                <a:srgbClr val="404040"/>
              </a:solidFill>
              <a:latin typeface="Century Gothic"/>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404040"/>
                </a:solidFill>
                <a:latin typeface="Century Gothic"/>
              </a:rPr>
              <a:t>Third Outline Level</a:t>
            </a:r>
            <a:endParaRPr b="0" lang="en-US" sz="1800" spc="-1" strike="noStrike">
              <a:solidFill>
                <a:srgbClr val="404040"/>
              </a:solidFill>
              <a:latin typeface="Century Gothic"/>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404040"/>
                </a:solidFill>
                <a:latin typeface="Century Gothic"/>
              </a:rPr>
              <a:t>Fourth Outline Level</a:t>
            </a:r>
            <a:endParaRPr b="0" lang="en-US" sz="1800" spc="-1" strike="noStrike">
              <a:solidFill>
                <a:srgbClr val="404040"/>
              </a:solidFill>
              <a:latin typeface="Century Gothic"/>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Fifth Outline Level</a:t>
            </a:r>
            <a:endParaRPr b="0" lang="en-US" sz="2000" spc="-1" strike="noStrike">
              <a:solidFill>
                <a:srgbClr val="404040"/>
              </a:solidFill>
              <a:latin typeface="Century Gothic"/>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Sixth Outline Level</a:t>
            </a:r>
            <a:endParaRPr b="0" lang="en-US" sz="2000" spc="-1" strike="noStrike">
              <a:solidFill>
                <a:srgbClr val="404040"/>
              </a:solidFill>
              <a:latin typeface="Century Gothic"/>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404040"/>
                </a:solidFill>
                <a:latin typeface="Century Gothic"/>
              </a:rPr>
              <a:t>Seventh Outline Level</a:t>
            </a:r>
            <a:endParaRPr b="0" lang="en-US" sz="2000" spc="-1" strike="noStrike">
              <a:solidFill>
                <a:srgbClr val="404040"/>
              </a:solidFill>
              <a:latin typeface="Century Gothic"/>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1" name="Picture 6" descr=""/>
          <p:cNvPicPr/>
          <p:nvPr/>
        </p:nvPicPr>
        <p:blipFill>
          <a:blip r:embed="rId3"/>
          <a:stretch/>
        </p:blipFill>
        <p:spPr>
          <a:xfrm>
            <a:off x="909720" y="6218280"/>
            <a:ext cx="1296720" cy="375840"/>
          </a:xfrm>
          <a:prstGeom prst="rect">
            <a:avLst/>
          </a:prstGeom>
          <a:ln w="0">
            <a:noFill/>
          </a:ln>
        </p:spPr>
      </p:pic>
      <p:sp>
        <p:nvSpPr>
          <p:cNvPr id="42"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Click to edit Master title style</a:t>
            </a:r>
            <a:endParaRPr b="0" lang="en-US" sz="3800" spc="-1" strike="noStrike">
              <a:solidFill>
                <a:srgbClr val="000000"/>
              </a:solidFill>
              <a:latin typeface="Calibri"/>
            </a:endParaRPr>
          </a:p>
        </p:txBody>
      </p:sp>
      <p:sp>
        <p:nvSpPr>
          <p:cNvPr id="43" name="PlaceHolder 2"/>
          <p:cNvSpPr>
            <a:spLocks noGrp="1"/>
          </p:cNvSpPr>
          <p:nvPr>
            <p:ph type="body"/>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Click to edit Master text styles</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Second level</a:t>
            </a:r>
            <a:endParaRPr b="0" lang="en-US" sz="2000" spc="-1" strike="noStrike">
              <a:solidFill>
                <a:srgbClr val="404040"/>
              </a:solidFill>
              <a:latin typeface="Century Gothic"/>
            </a:endParaRPr>
          </a:p>
          <a:p>
            <a:pPr lvl="2" marL="1143000" indent="-228600">
              <a:lnSpc>
                <a:spcPct val="90000"/>
              </a:lnSpc>
              <a:spcBef>
                <a:spcPts val="499"/>
              </a:spcBef>
              <a:buClr>
                <a:srgbClr val="404040"/>
              </a:buClr>
              <a:buFont typeface="Arial"/>
              <a:buChar char="•"/>
            </a:pPr>
            <a:r>
              <a:rPr b="0" lang="en-US" sz="1800" spc="-1" strike="noStrike">
                <a:solidFill>
                  <a:srgbClr val="404040"/>
                </a:solidFill>
                <a:latin typeface="Century Gothic"/>
              </a:rPr>
              <a:t>Third level</a:t>
            </a:r>
            <a:endParaRPr b="0" lang="en-US" sz="1800" spc="-1" strike="noStrike">
              <a:solidFill>
                <a:srgbClr val="404040"/>
              </a:solidFill>
              <a:latin typeface="Century Gothic"/>
            </a:endParaRPr>
          </a:p>
          <a:p>
            <a:pPr lvl="3" marL="1600200" indent="-228600">
              <a:lnSpc>
                <a:spcPct val="90000"/>
              </a:lnSpc>
              <a:spcBef>
                <a:spcPts val="499"/>
              </a:spcBef>
              <a:buClr>
                <a:srgbClr val="404040"/>
              </a:buClr>
              <a:buFont typeface="Arial"/>
              <a:buChar char="•"/>
            </a:pPr>
            <a:r>
              <a:rPr b="0" lang="en-US" sz="1600" spc="-1" strike="noStrike">
                <a:solidFill>
                  <a:srgbClr val="404040"/>
                </a:solidFill>
                <a:latin typeface="Century Gothic"/>
              </a:rPr>
              <a:t>Fourth level</a:t>
            </a:r>
            <a:endParaRPr b="0" lang="en-US" sz="1600" spc="-1" strike="noStrike">
              <a:solidFill>
                <a:srgbClr val="404040"/>
              </a:solidFill>
              <a:latin typeface="Century Gothic"/>
            </a:endParaRPr>
          </a:p>
          <a:p>
            <a:pPr lvl="4" marL="2057400" indent="-228600">
              <a:lnSpc>
                <a:spcPct val="90000"/>
              </a:lnSpc>
              <a:spcBef>
                <a:spcPts val="499"/>
              </a:spcBef>
              <a:buClr>
                <a:srgbClr val="404040"/>
              </a:buClr>
              <a:buFont typeface="Arial"/>
              <a:buChar char="•"/>
            </a:pPr>
            <a:r>
              <a:rPr b="0" lang="en-US" sz="1600" spc="-1" strike="noStrike">
                <a:solidFill>
                  <a:srgbClr val="404040"/>
                </a:solidFill>
                <a:latin typeface="Century Gothic"/>
              </a:rPr>
              <a:t>Fifth level</a:t>
            </a:r>
            <a:endParaRPr b="0" lang="en-US" sz="1600" spc="-1" strike="noStrike">
              <a:solidFill>
                <a:srgbClr val="404040"/>
              </a:solidFill>
              <a:latin typeface="Century Gothic"/>
            </a:endParaRPr>
          </a:p>
        </p:txBody>
      </p:sp>
      <p:sp>
        <p:nvSpPr>
          <p:cNvPr id="44" name="PlaceHolder 3"/>
          <p:cNvSpPr>
            <a:spLocks noGrp="1"/>
          </p:cNvSpPr>
          <p:nvPr>
            <p:ph type="sldNum" idx="3"/>
          </p:nvPr>
        </p:nvSpPr>
        <p:spPr>
          <a:xfrm>
            <a:off x="10415520" y="6356520"/>
            <a:ext cx="937800" cy="364680"/>
          </a:xfrm>
          <a:prstGeom prst="rect">
            <a:avLst/>
          </a:prstGeom>
          <a:noFill/>
          <a:ln w="0">
            <a:noFill/>
          </a:ln>
        </p:spPr>
        <p:txBody>
          <a:bodyPr numCol="1" spcCol="0" anchor="ctr">
            <a:noAutofit/>
          </a:bodyPr>
          <a:lstStyle>
            <a:lvl1pPr indent="0" algn="r">
              <a:lnSpc>
                <a:spcPct val="100000"/>
              </a:lnSpc>
              <a:buNone/>
              <a:defRPr b="0" lang="en-US" sz="1000" spc="-1" strike="noStrike">
                <a:solidFill>
                  <a:srgbClr val="ffffff"/>
                </a:solidFill>
                <a:latin typeface="Century Gothic"/>
              </a:defRPr>
            </a:lvl1pPr>
          </a:lstStyle>
          <a:p>
            <a:pPr indent="0" algn="r">
              <a:lnSpc>
                <a:spcPct val="100000"/>
              </a:lnSpc>
              <a:buNone/>
            </a:pPr>
            <a:fld id="{B0ADDDCC-2E8C-490D-BABA-E70F43FA05B4}" type="slidenum">
              <a:rPr b="0" lang="en-US" sz="1000" spc="-1" strike="noStrike">
                <a:solidFill>
                  <a:srgbClr val="ffffff"/>
                </a:solidFill>
                <a:latin typeface="Century Gothic"/>
              </a:rPr>
              <a:t>&lt;number&gt;</a:t>
            </a:fld>
            <a:endParaRPr b="0" lang="en-US" sz="1000" spc="-1" strike="noStrike">
              <a:solidFill>
                <a:srgbClr val="000000"/>
              </a:solidFill>
              <a:latin typeface="Times New Roman"/>
            </a:endParaRPr>
          </a:p>
        </p:txBody>
      </p:sp>
      <p:sp>
        <p:nvSpPr>
          <p:cNvPr id="45" name="PlaceHolder 4"/>
          <p:cNvSpPr>
            <a:spLocks noGrp="1"/>
          </p:cNvSpPr>
          <p:nvPr>
            <p:ph type="ftr" idx="4"/>
          </p:nvPr>
        </p:nvSpPr>
        <p:spPr>
          <a:xfrm>
            <a:off x="2313000" y="6356520"/>
            <a:ext cx="7370280" cy="364680"/>
          </a:xfrm>
          <a:prstGeom prst="rect">
            <a:avLst/>
          </a:prstGeom>
          <a:noFill/>
          <a:ln w="0">
            <a:noFill/>
          </a:ln>
        </p:spPr>
        <p:txBody>
          <a:bodyPr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Title 1"/>
          <p:cNvSpPr/>
          <p:nvPr/>
        </p:nvSpPr>
        <p:spPr>
          <a:xfrm>
            <a:off x="1164600" y="1768320"/>
            <a:ext cx="9143640" cy="2588760"/>
          </a:xfrm>
          <a:prstGeom prst="rect">
            <a:avLst/>
          </a:prstGeom>
          <a:noFill/>
          <a:ln w="0">
            <a:noFill/>
          </a:ln>
        </p:spPr>
        <p:style>
          <a:lnRef idx="0"/>
          <a:fillRef idx="0"/>
          <a:effectRef idx="0"/>
          <a:fontRef idx="minor"/>
        </p:style>
        <p:txBody>
          <a:bodyPr lIns="90000" rIns="90000" tIns="45000" bIns="45000" anchor="t">
            <a:noAutofit/>
          </a:bodyPr>
          <a:p>
            <a:pPr>
              <a:lnSpc>
                <a:spcPct val="90000"/>
              </a:lnSpc>
            </a:pPr>
            <a:r>
              <a:rPr b="1" lang="en-US" sz="4000" spc="-1" strike="noStrike" cap="all">
                <a:solidFill>
                  <a:srgbClr val="ffffff"/>
                </a:solidFill>
                <a:latin typeface="Century Gothic"/>
                <a:ea typeface="Century Gothic"/>
              </a:rPr>
              <a:t>Urban Economics</a:t>
            </a:r>
            <a:endParaRPr b="0" lang="en-US" sz="4000" spc="-1" strike="noStrike">
              <a:solidFill>
                <a:srgbClr val="000000"/>
              </a:solidFill>
              <a:latin typeface="Arial"/>
            </a:endParaRPr>
          </a:p>
          <a:p>
            <a:pPr>
              <a:lnSpc>
                <a:spcPct val="90000"/>
              </a:lnSpc>
            </a:pPr>
            <a:r>
              <a:rPr b="1" lang="en-US" sz="5400" spc="-1" strike="noStrike" cap="all">
                <a:solidFill>
                  <a:srgbClr val="ffffff"/>
                </a:solidFill>
                <a:latin typeface="Century Gothic"/>
                <a:ea typeface="Century Gothic"/>
              </a:rPr>
              <a:t>Econ. Research on Racial Bias in policing</a:t>
            </a:r>
            <a:endParaRPr b="0" lang="en-US" sz="5400" spc="-1" strike="noStrike">
              <a:solidFill>
                <a:srgbClr val="000000"/>
              </a:solidFill>
              <a:latin typeface="Arial"/>
            </a:endParaRPr>
          </a:p>
          <a:p>
            <a:pPr>
              <a:lnSpc>
                <a:spcPct val="90000"/>
              </a:lnSpc>
            </a:pPr>
            <a:r>
              <a:rPr b="1" lang="en-US" sz="4000" spc="-1" strike="noStrike" cap="all">
                <a:solidFill>
                  <a:srgbClr val="ffffff"/>
                </a:solidFill>
                <a:latin typeface="Century Gothic"/>
                <a:ea typeface="Century Gothic"/>
              </a:rPr>
              <a:t>Prof. HUSSAIN HADAH</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Picture 4" descr=""/>
          <p:cNvPicPr/>
          <p:nvPr/>
        </p:nvPicPr>
        <p:blipFill>
          <a:blip r:embed="rId1"/>
          <a:stretch/>
        </p:blipFill>
        <p:spPr>
          <a:xfrm>
            <a:off x="196200" y="1208880"/>
            <a:ext cx="6648840" cy="5648760"/>
          </a:xfrm>
          <a:prstGeom prst="rect">
            <a:avLst/>
          </a:prstGeom>
          <a:ln w="0">
            <a:noFill/>
          </a:ln>
        </p:spPr>
      </p:pic>
      <p:sp>
        <p:nvSpPr>
          <p:cNvPr id="111" name="TextBox 5"/>
          <p:cNvSpPr/>
          <p:nvPr/>
        </p:nvSpPr>
        <p:spPr>
          <a:xfrm>
            <a:off x="6845400" y="1208880"/>
            <a:ext cx="5130720" cy="3991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Column (1) shows that precincts with a higher % African American residents have per capita arrest rates that are lower for African Americans relative to whites.</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(Could suggest, e.g., that in whiter precincts, African Americans are relatively more likely to get stopped.)</a:t>
            </a:r>
            <a:endParaRPr b="0" lang="en-US" sz="24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
        <p:nvSpPr>
          <p:cNvPr id="112" name="Title 1"/>
          <p:cNvSpPr/>
          <p:nvPr/>
        </p:nvSpPr>
        <p:spPr>
          <a:xfrm>
            <a:off x="838080" y="365040"/>
            <a:ext cx="10515240" cy="843480"/>
          </a:xfrm>
          <a:prstGeom prst="rect">
            <a:avLst/>
          </a:prstGeom>
          <a:noFill/>
          <a:ln w="0">
            <a:noFill/>
          </a:ln>
        </p:spPr>
        <p:style>
          <a:lnRef idx="0"/>
          <a:fillRef idx="0"/>
          <a:effectRef idx="0"/>
          <a:fontRef idx="minor"/>
        </p:style>
        <p:txBody>
          <a:bodyPr numCol="1" spcCol="0" anchor="ctr">
            <a:noAutofit/>
          </a:bodyPr>
          <a:p>
            <a:pPr>
              <a:lnSpc>
                <a:spcPct val="90000"/>
              </a:lnSpc>
            </a:pPr>
            <a:r>
              <a:rPr b="0" lang="en-US" sz="3200" spc="-1" strike="noStrike" cap="all">
                <a:solidFill>
                  <a:srgbClr val="265b4d"/>
                </a:solidFill>
                <a:latin typeface="Century Gothic"/>
              </a:rPr>
              <a:t>Correlates of Relative police pressure</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5240" cy="84348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Correlates of Relative police pressure</a:t>
            </a:r>
            <a:endParaRPr b="0" lang="en-US" sz="3200" spc="-1" strike="noStrike">
              <a:solidFill>
                <a:srgbClr val="000000"/>
              </a:solidFill>
              <a:latin typeface="Calibri"/>
            </a:endParaRPr>
          </a:p>
        </p:txBody>
      </p:sp>
      <p:pic>
        <p:nvPicPr>
          <p:cNvPr id="114" name="Picture 4" descr=""/>
          <p:cNvPicPr/>
          <p:nvPr/>
        </p:nvPicPr>
        <p:blipFill>
          <a:blip r:embed="rId1"/>
          <a:stretch/>
        </p:blipFill>
        <p:spPr>
          <a:xfrm>
            <a:off x="196200" y="1208880"/>
            <a:ext cx="6648840" cy="5648760"/>
          </a:xfrm>
          <a:prstGeom prst="rect">
            <a:avLst/>
          </a:prstGeom>
          <a:ln w="0">
            <a:noFill/>
          </a:ln>
        </p:spPr>
      </p:pic>
      <p:sp>
        <p:nvSpPr>
          <p:cNvPr id="115" name="TextBox 5"/>
          <p:cNvSpPr/>
          <p:nvPr/>
        </p:nvSpPr>
        <p:spPr>
          <a:xfrm>
            <a:off x="6848280" y="1208880"/>
            <a:ext cx="5130720" cy="4968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000000"/>
                </a:solidFill>
                <a:latin typeface="Calibri"/>
              </a:rPr>
              <a:t>Adding precinct resident income estimates (column 2) makes this relationship between % American American and relative pressure disappear. </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Instead, we see a strong positive relationship between income and relative pressure.</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Interpretation: precincts where the residents are on-average richer have more relative police pressure on African Americans.</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(So, you can think of this as police being more likely to stop and frisk African Americans in wealthier – often whiter – neighborhoods.)</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6" name="Picture 3" descr=""/>
          <p:cNvPicPr/>
          <p:nvPr/>
        </p:nvPicPr>
        <p:blipFill>
          <a:blip r:embed="rId1"/>
          <a:stretch/>
        </p:blipFill>
        <p:spPr>
          <a:xfrm rot="5400000">
            <a:off x="1942920" y="-290880"/>
            <a:ext cx="5204160" cy="9089280"/>
          </a:xfrm>
          <a:prstGeom prst="rect">
            <a:avLst/>
          </a:prstGeom>
          <a:ln w="0">
            <a:noFill/>
          </a:ln>
        </p:spPr>
      </p:pic>
      <p:sp>
        <p:nvSpPr>
          <p:cNvPr id="117" name="TextBox 5"/>
          <p:cNvSpPr/>
          <p:nvPr/>
        </p:nvSpPr>
        <p:spPr>
          <a:xfrm>
            <a:off x="9687240" y="2206800"/>
            <a:ext cx="2504160" cy="3929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000000"/>
                </a:solidFill>
                <a:latin typeface="Calibri"/>
              </a:rPr>
              <a:t>Columns (1) to (3) do not include precinct fixed effects.</a:t>
            </a:r>
            <a:endParaRPr b="0" lang="en-US" sz="2800" spc="-1" strike="noStrike">
              <a:solidFill>
                <a:srgbClr val="000000"/>
              </a:solidFill>
              <a:latin typeface="Arial"/>
            </a:endParaRPr>
          </a:p>
          <a:p>
            <a:pPr>
              <a:lnSpc>
                <a:spcPct val="100000"/>
              </a:lnSpc>
            </a:pPr>
            <a:endParaRPr b="0" lang="en-US" sz="2800" spc="-1" strike="noStrike">
              <a:solidFill>
                <a:srgbClr val="000000"/>
              </a:solidFill>
              <a:latin typeface="Arial"/>
            </a:endParaRPr>
          </a:p>
          <a:p>
            <a:pPr>
              <a:lnSpc>
                <a:spcPct val="100000"/>
              </a:lnSpc>
            </a:pPr>
            <a:r>
              <a:rPr b="0" lang="en-US" sz="2800" spc="-1" strike="noStrike">
                <a:solidFill>
                  <a:srgbClr val="000000"/>
                </a:solidFill>
                <a:latin typeface="Calibri"/>
              </a:rPr>
              <a:t>Columns (4) to (7) do include precinct fixed effects.</a:t>
            </a:r>
            <a:endParaRPr b="0" lang="en-US" sz="2800" spc="-1" strike="noStrike">
              <a:solidFill>
                <a:srgbClr val="000000"/>
              </a:solidFill>
              <a:latin typeface="Arial"/>
            </a:endParaRPr>
          </a:p>
        </p:txBody>
      </p:sp>
      <p:sp>
        <p:nvSpPr>
          <p:cNvPr id="118" name="TextBox 2"/>
          <p:cNvSpPr/>
          <p:nvPr/>
        </p:nvSpPr>
        <p:spPr>
          <a:xfrm>
            <a:off x="212040" y="675720"/>
            <a:ext cx="10084680" cy="155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Outcome variable = arrests made conditional being stopped </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(i.e. arrests divided by stops, arrest rate given that a stop occurred)</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Key independent variable = African American</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The idea here is to see how being African American associates with arrest rates.</a:t>
            </a:r>
            <a:endParaRPr b="0" lang="en-US" sz="2400" spc="-1" strike="noStrike">
              <a:solidFill>
                <a:srgbClr val="000000"/>
              </a:solidFill>
              <a:latin typeface="Arial"/>
            </a:endParaRPr>
          </a:p>
        </p:txBody>
      </p:sp>
      <p:sp>
        <p:nvSpPr>
          <p:cNvPr id="119" name="Title 1"/>
          <p:cNvSpPr/>
          <p:nvPr/>
        </p:nvSpPr>
        <p:spPr>
          <a:xfrm>
            <a:off x="139320" y="50040"/>
            <a:ext cx="11913480" cy="837360"/>
          </a:xfrm>
          <a:prstGeom prst="rect">
            <a:avLst/>
          </a:prstGeom>
          <a:noFill/>
          <a:ln w="0">
            <a:noFill/>
          </a:ln>
        </p:spPr>
        <p:style>
          <a:lnRef idx="0"/>
          <a:fillRef idx="0"/>
          <a:effectRef idx="0"/>
          <a:fontRef idx="minor"/>
        </p:style>
        <p:txBody>
          <a:bodyPr numCol="1" spcCol="0" anchor="ctr">
            <a:noAutofit/>
          </a:bodyPr>
          <a:p>
            <a:pPr>
              <a:lnSpc>
                <a:spcPct val="90000"/>
              </a:lnSpc>
            </a:pPr>
            <a:r>
              <a:rPr b="0" lang="en-US" sz="3200" spc="-1" strike="noStrike" cap="all">
                <a:solidFill>
                  <a:srgbClr val="265b4d"/>
                </a:solidFill>
                <a:latin typeface="Century Gothic"/>
              </a:rPr>
              <a:t>How arrest rates, conditional on stop, vary by race</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0" name="Picture 3" descr=""/>
          <p:cNvPicPr/>
          <p:nvPr/>
        </p:nvPicPr>
        <p:blipFill>
          <a:blip r:embed="rId1"/>
          <a:stretch/>
        </p:blipFill>
        <p:spPr>
          <a:xfrm rot="5400000">
            <a:off x="1942920" y="-290880"/>
            <a:ext cx="5204160" cy="9089280"/>
          </a:xfrm>
          <a:prstGeom prst="rect">
            <a:avLst/>
          </a:prstGeom>
          <a:ln w="0">
            <a:noFill/>
          </a:ln>
        </p:spPr>
      </p:pic>
      <p:sp>
        <p:nvSpPr>
          <p:cNvPr id="121" name="TextBox 5"/>
          <p:cNvSpPr/>
          <p:nvPr/>
        </p:nvSpPr>
        <p:spPr>
          <a:xfrm>
            <a:off x="9405360" y="1651680"/>
            <a:ext cx="2369520" cy="4355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000000"/>
                </a:solidFill>
                <a:latin typeface="Calibri"/>
              </a:rPr>
              <a:t>Columns (1) to (3) do not include precinct fixed effects.</a:t>
            </a:r>
            <a:endParaRPr b="0" lang="en-US" sz="2800" spc="-1" strike="noStrike">
              <a:solidFill>
                <a:srgbClr val="000000"/>
              </a:solidFill>
              <a:latin typeface="Arial"/>
            </a:endParaRPr>
          </a:p>
          <a:p>
            <a:pPr>
              <a:lnSpc>
                <a:spcPct val="100000"/>
              </a:lnSpc>
            </a:pPr>
            <a:endParaRPr b="0" lang="en-US" sz="2800" spc="-1" strike="noStrike">
              <a:solidFill>
                <a:srgbClr val="000000"/>
              </a:solidFill>
              <a:latin typeface="Arial"/>
            </a:endParaRPr>
          </a:p>
          <a:p>
            <a:pPr>
              <a:lnSpc>
                <a:spcPct val="100000"/>
              </a:lnSpc>
            </a:pPr>
            <a:r>
              <a:rPr b="0" lang="en-US" sz="2800" spc="-1" strike="noStrike">
                <a:solidFill>
                  <a:srgbClr val="000000"/>
                </a:solidFill>
                <a:latin typeface="Calibri"/>
              </a:rPr>
              <a:t>Columns (4) to (7) do include precinct fixed effects.</a:t>
            </a:r>
            <a:endParaRPr b="0" lang="en-US" sz="2800" spc="-1" strike="noStrike">
              <a:solidFill>
                <a:srgbClr val="000000"/>
              </a:solidFill>
              <a:latin typeface="Arial"/>
            </a:endParaRPr>
          </a:p>
        </p:txBody>
      </p:sp>
      <p:sp>
        <p:nvSpPr>
          <p:cNvPr id="122" name="TextBox 2"/>
          <p:cNvSpPr/>
          <p:nvPr/>
        </p:nvSpPr>
        <p:spPr>
          <a:xfrm>
            <a:off x="212040" y="971280"/>
            <a:ext cx="938232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Precinct fixed effects means controlling for average differences between precincts in the outcome variable.</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In this case, controlling for average differences by precinct in arrest made.</a:t>
            </a:r>
            <a:endParaRPr b="0" lang="en-US" sz="2400" spc="-1" strike="noStrike">
              <a:solidFill>
                <a:srgbClr val="000000"/>
              </a:solidFill>
              <a:latin typeface="Arial"/>
            </a:endParaRPr>
          </a:p>
        </p:txBody>
      </p:sp>
      <p:sp>
        <p:nvSpPr>
          <p:cNvPr id="123" name="PlaceHolder 1"/>
          <p:cNvSpPr>
            <a:spLocks noGrp="1"/>
          </p:cNvSpPr>
          <p:nvPr>
            <p:ph type="title"/>
          </p:nvPr>
        </p:nvSpPr>
        <p:spPr>
          <a:xfrm>
            <a:off x="185400" y="142560"/>
            <a:ext cx="11913480" cy="66240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How arrest rates, conditional on stop, vary by race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Picture 3" descr=""/>
          <p:cNvPicPr/>
          <p:nvPr/>
        </p:nvPicPr>
        <p:blipFill>
          <a:blip r:embed="rId1"/>
          <a:stretch/>
        </p:blipFill>
        <p:spPr>
          <a:xfrm rot="5400000">
            <a:off x="1805400" y="-1261440"/>
            <a:ext cx="4836600" cy="8447040"/>
          </a:xfrm>
          <a:prstGeom prst="rect">
            <a:avLst/>
          </a:prstGeom>
          <a:ln w="0">
            <a:noFill/>
          </a:ln>
        </p:spPr>
      </p:pic>
      <p:sp>
        <p:nvSpPr>
          <p:cNvPr id="125" name="TextBox 5"/>
          <p:cNvSpPr/>
          <p:nvPr/>
        </p:nvSpPr>
        <p:spPr>
          <a:xfrm>
            <a:off x="8560800" y="683280"/>
            <a:ext cx="3511440" cy="4844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Without precinct fixed effects (col. 1 to 3), the data shows that African Americans are less likely to be arrested (conditional on stop).</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With precinct fixed effects (col. 4 to 7), …. African Americans more likely to be arrested (conditional on stop)</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
        <p:nvSpPr>
          <p:cNvPr id="126" name="Title 1"/>
          <p:cNvSpPr/>
          <p:nvPr/>
        </p:nvSpPr>
        <p:spPr>
          <a:xfrm>
            <a:off x="185400" y="-277920"/>
            <a:ext cx="11913480" cy="1325160"/>
          </a:xfrm>
          <a:prstGeom prst="rect">
            <a:avLst/>
          </a:prstGeom>
          <a:noFill/>
          <a:ln w="0">
            <a:noFill/>
          </a:ln>
        </p:spPr>
        <p:style>
          <a:lnRef idx="0"/>
          <a:fillRef idx="0"/>
          <a:effectRef idx="0"/>
          <a:fontRef idx="minor"/>
        </p:style>
        <p:txBody>
          <a:bodyPr numCol="1" spcCol="0" anchor="ctr">
            <a:noAutofit/>
          </a:bodyPr>
          <a:p>
            <a:pPr>
              <a:lnSpc>
                <a:spcPct val="90000"/>
              </a:lnSpc>
            </a:pPr>
            <a:r>
              <a:rPr b="0" lang="en-US" sz="3200" spc="-1" strike="noStrike" cap="all">
                <a:solidFill>
                  <a:srgbClr val="265b4d"/>
                </a:solidFill>
                <a:latin typeface="Century Gothic"/>
              </a:rPr>
              <a:t>How arrest rates, conditional on stop, vary by race</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Coviello and Persico -  NYC Stop and Frisk</a:t>
            </a:r>
            <a:endParaRPr b="0" lang="en-US" sz="3200" spc="-1" strike="noStrike">
              <a:solidFill>
                <a:srgbClr val="000000"/>
              </a:solidFill>
              <a:latin typeface="Calibri"/>
            </a:endParaRPr>
          </a:p>
        </p:txBody>
      </p:sp>
      <p:pic>
        <p:nvPicPr>
          <p:cNvPr id="128" name="Picture 3" descr=""/>
          <p:cNvPicPr/>
          <p:nvPr/>
        </p:nvPicPr>
        <p:blipFill>
          <a:blip r:embed="rId1"/>
          <a:stretch/>
        </p:blipFill>
        <p:spPr>
          <a:xfrm rot="5400000">
            <a:off x="1942920" y="-290880"/>
            <a:ext cx="5204160" cy="9089280"/>
          </a:xfrm>
          <a:prstGeom prst="rect">
            <a:avLst/>
          </a:prstGeom>
          <a:ln w="0">
            <a:noFill/>
          </a:ln>
        </p:spPr>
      </p:pic>
      <p:sp>
        <p:nvSpPr>
          <p:cNvPr id="129" name="TextBox 5"/>
          <p:cNvSpPr/>
          <p:nvPr/>
        </p:nvSpPr>
        <p:spPr>
          <a:xfrm>
            <a:off x="8984880" y="1651680"/>
            <a:ext cx="279000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000000"/>
                </a:solidFill>
                <a:latin typeface="Calibri"/>
              </a:rPr>
              <a:t>Interpretation:</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With precinct fixed effects, the idea is that </a:t>
            </a:r>
            <a:r>
              <a:rPr b="0" lang="en-US" sz="2400" spc="-1" strike="noStrike" u="sng">
                <a:solidFill>
                  <a:srgbClr val="000000"/>
                </a:solidFill>
                <a:uFillTx/>
                <a:latin typeface="Calibri"/>
              </a:rPr>
              <a:t>within the same precinct</a:t>
            </a:r>
            <a:r>
              <a:rPr b="0" lang="en-US" sz="2400" spc="-1" strike="noStrike">
                <a:solidFill>
                  <a:srgbClr val="000000"/>
                </a:solidFill>
                <a:latin typeface="Calibri"/>
              </a:rPr>
              <a:t>, an African-American person is more likely to be arrested than a white person.</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185400" y="365040"/>
            <a:ext cx="1191348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How arrest rates, conditional on stop, vary by race</a:t>
            </a:r>
            <a:endParaRPr b="0" lang="en-US" sz="3200" spc="-1" strike="noStrike">
              <a:solidFill>
                <a:srgbClr val="000000"/>
              </a:solidFill>
              <a:latin typeface="Calibri"/>
            </a:endParaRPr>
          </a:p>
        </p:txBody>
      </p:sp>
      <p:pic>
        <p:nvPicPr>
          <p:cNvPr id="131" name="Picture 3" descr=""/>
          <p:cNvPicPr/>
          <p:nvPr/>
        </p:nvPicPr>
        <p:blipFill>
          <a:blip r:embed="rId1"/>
          <a:stretch/>
        </p:blipFill>
        <p:spPr>
          <a:xfrm rot="5400000">
            <a:off x="1942920" y="-290880"/>
            <a:ext cx="5204160" cy="9089280"/>
          </a:xfrm>
          <a:prstGeom prst="rect">
            <a:avLst/>
          </a:prstGeom>
          <a:ln w="0">
            <a:noFill/>
          </a:ln>
        </p:spPr>
      </p:pic>
      <p:sp>
        <p:nvSpPr>
          <p:cNvPr id="132" name="TextBox 5"/>
          <p:cNvSpPr/>
          <p:nvPr/>
        </p:nvSpPr>
        <p:spPr>
          <a:xfrm>
            <a:off x="8903880" y="1936440"/>
            <a:ext cx="3195000" cy="33814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pc="-1" strike="noStrike">
                <a:solidFill>
                  <a:srgbClr val="000000"/>
                </a:solidFill>
                <a:latin typeface="Calibri"/>
              </a:rPr>
              <a:t>If African Americans tend to more often be in precincts where they are often stopped and frisked, but not arrested, then that explain the negative estimates in columns (1) to (3).</a:t>
            </a:r>
            <a:endParaRPr b="0" lang="en-US" sz="2400" spc="-1" strike="noStrike">
              <a:solidFill>
                <a:srgbClr val="000000"/>
              </a:solidFill>
              <a:latin typeface="Arial"/>
            </a:endParaRPr>
          </a:p>
        </p:txBody>
      </p:sp>
      <p:sp>
        <p:nvSpPr>
          <p:cNvPr id="133" name="TextBox 2"/>
          <p:cNvSpPr/>
          <p:nvPr/>
        </p:nvSpPr>
        <p:spPr>
          <a:xfrm>
            <a:off x="185400" y="1356480"/>
            <a:ext cx="11820600" cy="1186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Without the precinct fixed effects, we are comparing white and African American pedestrians both within the same precinct and between different precincts.</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85400" y="38160"/>
            <a:ext cx="11820600" cy="531360"/>
          </a:xfrm>
          <a:prstGeom prst="rect">
            <a:avLst/>
          </a:prstGeom>
          <a:noFill/>
          <a:ln w="0">
            <a:noFill/>
          </a:ln>
        </p:spPr>
        <p:txBody>
          <a:bodyPr numCol="1" spcCol="0" anchor="ctr">
            <a:noAutofit/>
          </a:bodyPr>
          <a:p>
            <a:pPr indent="0">
              <a:lnSpc>
                <a:spcPct val="90000"/>
              </a:lnSpc>
              <a:buNone/>
            </a:pPr>
            <a:r>
              <a:rPr b="0" lang="en-US" sz="2800" spc="-1" strike="noStrike" cap="all">
                <a:solidFill>
                  <a:srgbClr val="265b4d"/>
                </a:solidFill>
                <a:latin typeface="Century Gothic"/>
              </a:rPr>
              <a:t>Frisks, for pedestrians suspected of weapons possession</a:t>
            </a:r>
            <a:endParaRPr b="0" lang="en-US" sz="2800" spc="-1" strike="noStrike">
              <a:solidFill>
                <a:srgbClr val="000000"/>
              </a:solidFill>
              <a:latin typeface="Calibri"/>
            </a:endParaRPr>
          </a:p>
        </p:txBody>
      </p:sp>
      <p:sp>
        <p:nvSpPr>
          <p:cNvPr id="135" name="TextBox 5"/>
          <p:cNvSpPr/>
          <p:nvPr/>
        </p:nvSpPr>
        <p:spPr>
          <a:xfrm>
            <a:off x="8903880" y="1404720"/>
            <a:ext cx="3195000" cy="3015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In all case (with and without precinct fixed effects) there is strong or at least weak evidence that African Americans are more likely to be frisks compared to whites.</a:t>
            </a:r>
            <a:endParaRPr b="0" lang="en-US" sz="2400" spc="-1" strike="noStrike">
              <a:solidFill>
                <a:srgbClr val="000000"/>
              </a:solidFill>
              <a:latin typeface="Arial"/>
            </a:endParaRPr>
          </a:p>
        </p:txBody>
      </p:sp>
      <p:pic>
        <p:nvPicPr>
          <p:cNvPr id="136" name="Picture 6" descr=""/>
          <p:cNvPicPr/>
          <p:nvPr/>
        </p:nvPicPr>
        <p:blipFill>
          <a:blip r:embed="rId1"/>
          <a:stretch/>
        </p:blipFill>
        <p:spPr>
          <a:xfrm>
            <a:off x="92880" y="569880"/>
            <a:ext cx="8741520" cy="624960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4000" spc="-1" strike="noStrike" cap="all">
                <a:solidFill>
                  <a:srgbClr val="265b4d"/>
                </a:solidFill>
                <a:latin typeface="Century Gothic"/>
              </a:rPr>
              <a:t>Coviello and Persico -  NYC Stop and Frisk – Summary of results</a:t>
            </a:r>
            <a:endParaRPr b="0" lang="en-US" sz="4000" spc="-1" strike="noStrike">
              <a:solidFill>
                <a:srgbClr val="000000"/>
              </a:solidFill>
              <a:latin typeface="Calibri"/>
            </a:endParaRPr>
          </a:p>
        </p:txBody>
      </p:sp>
      <p:sp>
        <p:nvSpPr>
          <p:cNvPr id="13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African Americans were about 9x more likely to be stopped and frisked.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About 53.7% (39.3%) of stops of African Americans (whites) develop into frisks.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After controlling for precinct-level fixed effects (average differences between precincts, so comparing white vs. African American in the same precinct), they find that white pedestrians are slightly less likely than African American pedestrians to be arrested conditional on being stopped.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Two interpretations of this point…</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20520"/>
            <a:ext cx="11194560" cy="964800"/>
          </a:xfrm>
          <a:prstGeom prst="rect">
            <a:avLst/>
          </a:prstGeom>
          <a:noFill/>
          <a:ln w="0">
            <a:noFill/>
          </a:ln>
        </p:spPr>
        <p:txBody>
          <a:bodyPr numCol="1" spcCol="0" anchor="ctr">
            <a:noAutofit/>
          </a:bodyPr>
          <a:p>
            <a:pPr indent="0">
              <a:lnSpc>
                <a:spcPct val="90000"/>
              </a:lnSpc>
              <a:buNone/>
            </a:pPr>
            <a:r>
              <a:rPr b="0" lang="en-US" sz="4000" spc="-1" strike="noStrike" cap="all">
                <a:solidFill>
                  <a:srgbClr val="265b4d"/>
                </a:solidFill>
                <a:latin typeface="Century Gothic"/>
              </a:rPr>
              <a:t>NYC Stop and Frisk – Summary of results</a:t>
            </a:r>
            <a:endParaRPr b="0" lang="en-US" sz="4000" spc="-1" strike="noStrike">
              <a:solidFill>
                <a:srgbClr val="000000"/>
              </a:solidFill>
              <a:latin typeface="Calibri"/>
            </a:endParaRPr>
          </a:p>
        </p:txBody>
      </p:sp>
      <p:sp>
        <p:nvSpPr>
          <p:cNvPr id="140" name="PlaceHolder 2"/>
          <p:cNvSpPr>
            <a:spLocks noGrp="1"/>
          </p:cNvSpPr>
          <p:nvPr>
            <p:ph/>
          </p:nvPr>
        </p:nvSpPr>
        <p:spPr>
          <a:xfrm>
            <a:off x="838080" y="100908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t>
            </a:r>
            <a:r>
              <a:rPr b="0" lang="en-US" sz="2400" spc="-1" strike="noStrike">
                <a:solidFill>
                  <a:srgbClr val="404040"/>
                </a:solidFill>
                <a:latin typeface="Century Gothic"/>
              </a:rPr>
              <a:t>white pedestrians are slightly less likely than African American pedestrians in the same precinct to be arrested conditional on being stopped.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Interpretation 1) Suggestive</a:t>
            </a:r>
            <a:r>
              <a:rPr b="0" lang="en-US" sz="2400" spc="-1" strike="noStrike" u="sng">
                <a:solidFill>
                  <a:srgbClr val="404040"/>
                </a:solidFill>
                <a:uFillTx/>
                <a:latin typeface="Century Gothic"/>
              </a:rPr>
              <a:t> in this case </a:t>
            </a:r>
            <a:r>
              <a:rPr b="0" lang="en-US" sz="2400" spc="-1" strike="noStrike">
                <a:solidFill>
                  <a:srgbClr val="404040"/>
                </a:solidFill>
                <a:latin typeface="Century Gothic"/>
              </a:rPr>
              <a:t>of no bias against African Americans, because whites are being stopped despite being slightly less productive stops for police officers (slightly lower arrest rate). Officers slightly “over stop” white pedestrians.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Interpretation 2) Another interpretation could be that officers are biased in their decisions to arrest, and are more likely to arrest African Americans.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It’s difficult to determine to what extent it’s 1) or 2) or a combination of both.</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Plan for today</a:t>
            </a:r>
            <a:endParaRPr b="0" lang="en-US" sz="3800" spc="-1" strike="noStrike">
              <a:solidFill>
                <a:srgbClr val="000000"/>
              </a:solidFill>
              <a:latin typeface="Calibri"/>
            </a:endParaRPr>
          </a:p>
        </p:txBody>
      </p:sp>
      <p:sp>
        <p:nvSpPr>
          <p:cNvPr id="9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Summary of two papers on racial bias police in policing.</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Today will be racial bias in police searches, while next class will be racial bias in police use of force.</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lecture will cover two papers: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Coviello, Persico - 2015 - An Economic Analysis of Black-White Disparities in the New York Police Department's Stop-and-Frisk Program</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Antonovics, Knight - 2009 - A New Look at Racial Profiling Evidence from the Boston Police Department</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477000" y="365040"/>
            <a:ext cx="11714400" cy="1325160"/>
          </a:xfrm>
          <a:prstGeom prst="rect">
            <a:avLst/>
          </a:prstGeom>
          <a:noFill/>
          <a:ln w="0">
            <a:noFill/>
          </a:ln>
        </p:spPr>
        <p:txBody>
          <a:bodyPr numCol="1" spcCol="0" anchor="ctr">
            <a:noAutofit/>
          </a:bodyPr>
          <a:p>
            <a:pPr indent="0">
              <a:lnSpc>
                <a:spcPct val="90000"/>
              </a:lnSpc>
              <a:buNone/>
            </a:pPr>
            <a:r>
              <a:rPr b="0" lang="en-US" sz="4000" spc="-1" strike="noStrike" cap="all">
                <a:solidFill>
                  <a:srgbClr val="265b4d"/>
                </a:solidFill>
                <a:latin typeface="Century Gothic"/>
              </a:rPr>
              <a:t>NYC Stop and Frisk – Summary of results</a:t>
            </a:r>
            <a:endParaRPr b="0" lang="en-US" sz="4000" spc="-1" strike="noStrike">
              <a:solidFill>
                <a:srgbClr val="000000"/>
              </a:solidFill>
              <a:latin typeface="Calibri"/>
            </a:endParaRPr>
          </a:p>
        </p:txBody>
      </p:sp>
      <p:sp>
        <p:nvSpPr>
          <p:cNvPr id="14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When analyzing frisking, they find that after controlling for precinct-level fixed effects (so, comparing white vs. African American in the same precinct), African Americans are less likely than white pedestrians to be arrested conditional on being frisked.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this case, this is suggestive of bias against African Americans in the decision to frisk.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Police may have been “over frisking” African American pedestrians.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But the authors note that further research is needed on this point.</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600" spc="-1" strike="noStrike" cap="all">
                <a:solidFill>
                  <a:srgbClr val="265b4d"/>
                </a:solidFill>
                <a:latin typeface="Century Gothic"/>
              </a:rPr>
              <a:t>Antonovics and knight – boston police car searching </a:t>
            </a:r>
            <a:endParaRPr b="0" lang="en-US" sz="2600" spc="-1" strike="noStrike">
              <a:solidFill>
                <a:srgbClr val="000000"/>
              </a:solidFill>
              <a:latin typeface="Calibri"/>
            </a:endParaRPr>
          </a:p>
        </p:txBody>
      </p:sp>
      <p:sp>
        <p:nvSpPr>
          <p:cNvPr id="14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Abstract—This paper provides new evidence on racial profiling using information on the race of both motorists and police officers in Boston.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We develop a new test for distinguishing between preference-based (taste-based) and statistical discrimination. </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600" spc="-1" strike="noStrike" cap="all">
                <a:solidFill>
                  <a:srgbClr val="265b4d"/>
                </a:solidFill>
                <a:latin typeface="Century Gothic"/>
              </a:rPr>
              <a:t>Antonovics and knight – boston police car searching</a:t>
            </a:r>
            <a:endParaRPr b="0" lang="en-US" sz="2600" spc="-1" strike="noStrike">
              <a:solidFill>
                <a:srgbClr val="000000"/>
              </a:solidFill>
              <a:latin typeface="Calibri"/>
            </a:endParaRPr>
          </a:p>
        </p:txBody>
      </p:sp>
      <p:sp>
        <p:nvSpPr>
          <p:cNvPr id="14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Our test is based on the notion that if search decisions are driven purely by statistical discrimination, then they should be independent of officer race.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Our results, by contrast, demonstrate that </a:t>
            </a:r>
            <a:r>
              <a:rPr b="0" lang="en-US" sz="2400" spc="-1" strike="noStrike" u="sng">
                <a:solidFill>
                  <a:srgbClr val="404040"/>
                </a:solidFill>
                <a:uFillTx/>
                <a:latin typeface="Century Gothic"/>
              </a:rPr>
              <a:t>officers are more likely to search if officer race and driver race differ</a:t>
            </a:r>
            <a:r>
              <a:rPr b="0" lang="en-US" sz="2400" spc="-1" strike="noStrike">
                <a:solidFill>
                  <a:srgbClr val="404040"/>
                </a:solidFill>
                <a:latin typeface="Century Gothic"/>
              </a:rPr>
              <a:t>.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We then investigate and rule out two alternative explanations for our finding</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600" spc="-1" strike="noStrike" cap="all">
                <a:solidFill>
                  <a:srgbClr val="265b4d"/>
                </a:solidFill>
                <a:latin typeface="Century Gothic"/>
              </a:rPr>
              <a:t>Antonovics and knight – background</a:t>
            </a:r>
            <a:endParaRPr b="0" lang="en-US" sz="2600" spc="-1" strike="noStrike">
              <a:solidFill>
                <a:srgbClr val="000000"/>
              </a:solidFill>
              <a:latin typeface="Calibri"/>
            </a:endParaRPr>
          </a:p>
        </p:txBody>
      </p:sp>
      <p:sp>
        <p:nvSpPr>
          <p:cNvPr id="14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authors use a unique data set where they match the race of the police officer (white, black, Hispanic) with the race of the driver (white, black, Hispanic).</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observe these officer-driver pairs for every traffic stop made by officers in the Boston Police Department from about April 2001 to April 2003</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600" spc="-1" strike="noStrike" cap="all">
                <a:solidFill>
                  <a:srgbClr val="265b4d"/>
                </a:solidFill>
                <a:latin typeface="Century Gothic"/>
              </a:rPr>
              <a:t>Antonovics and knight – background</a:t>
            </a:r>
            <a:endParaRPr b="0" lang="en-US" sz="2600" spc="-1" strike="noStrike">
              <a:solidFill>
                <a:srgbClr val="000000"/>
              </a:solidFill>
              <a:latin typeface="Calibri"/>
            </a:endParaRPr>
          </a:p>
        </p:txBody>
      </p:sp>
      <p:sp>
        <p:nvSpPr>
          <p:cNvPr id="15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can use this data to determine:</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Arial"/>
              <a:buAutoNum type="arabicParenR"/>
            </a:pPr>
            <a:r>
              <a:rPr b="0" lang="en-US" sz="2400" spc="-1" strike="noStrike">
                <a:solidFill>
                  <a:srgbClr val="404040"/>
                </a:solidFill>
                <a:latin typeface="Century Gothic"/>
              </a:rPr>
              <a:t>if certain racial groups are more likely to be searched</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Arial"/>
              <a:buAutoNum type="arabicParenR"/>
            </a:pPr>
            <a:r>
              <a:rPr b="0" lang="en-US" sz="2400" spc="-1" strike="noStrike">
                <a:solidFill>
                  <a:srgbClr val="404040"/>
                </a:solidFill>
                <a:latin typeface="Century Gothic"/>
              </a:rPr>
              <a:t>if officers of certain races are more likely to search vehicles in general</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Arial"/>
              <a:buAutoNum type="arabicParenR"/>
            </a:pPr>
            <a:r>
              <a:rPr b="0" lang="en-US" sz="2400" spc="-1" strike="noStrike">
                <a:solidFill>
                  <a:srgbClr val="404040"/>
                </a:solidFill>
                <a:latin typeface="Century Gothic"/>
              </a:rPr>
              <a:t>if officers of certain races are more likely to search drivers of certain races </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600" spc="-1" strike="noStrike" cap="all">
                <a:solidFill>
                  <a:srgbClr val="265b4d"/>
                </a:solidFill>
                <a:latin typeface="Century Gothic"/>
              </a:rPr>
              <a:t>Antonovics and knight – theory</a:t>
            </a:r>
            <a:endParaRPr b="0" lang="en-US" sz="2600" spc="-1" strike="noStrike">
              <a:solidFill>
                <a:srgbClr val="000000"/>
              </a:solidFill>
              <a:latin typeface="Calibri"/>
            </a:endParaRPr>
          </a:p>
        </p:txBody>
      </p:sp>
      <p:sp>
        <p:nvSpPr>
          <p:cNvPr id="15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authors observe that black drivers are more likely to be searched after being stopped.</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authors use this data on car stops and searches by driver and officer race to test to what extent discrimination in car searches is due to preference-based discrimination (</a:t>
            </a:r>
            <a:r>
              <a:rPr b="1" lang="en-US" sz="2400" spc="-1" strike="noStrike">
                <a:solidFill>
                  <a:srgbClr val="404040"/>
                </a:solidFill>
                <a:latin typeface="Century Gothic"/>
              </a:rPr>
              <a:t>taste-based discrimination</a:t>
            </a:r>
            <a:r>
              <a:rPr b="0" lang="en-US" sz="2400" spc="-1" strike="noStrike">
                <a:solidFill>
                  <a:srgbClr val="404040"/>
                </a:solidFill>
                <a:latin typeface="Century Gothic"/>
              </a:rPr>
              <a:t>) or </a:t>
            </a:r>
            <a:r>
              <a:rPr b="1" lang="en-US" sz="2400" spc="-1" strike="noStrike">
                <a:solidFill>
                  <a:srgbClr val="404040"/>
                </a:solidFill>
                <a:latin typeface="Century Gothic"/>
              </a:rPr>
              <a:t>statistical discrimination</a:t>
            </a:r>
            <a:r>
              <a:rPr b="0" lang="en-US" sz="2400" spc="-1" strike="noStrike">
                <a:solidFill>
                  <a:srgbClr val="404040"/>
                </a:solidFill>
                <a:latin typeface="Century Gothic"/>
              </a:rPr>
              <a:t>.</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Taste-Based Discrimination – “Animus”</a:t>
            </a:r>
            <a:endParaRPr b="0" lang="en-US" sz="3800" spc="-1" strike="noStrike">
              <a:solidFill>
                <a:srgbClr val="000000"/>
              </a:solidFill>
              <a:latin typeface="Calibri"/>
            </a:endParaRPr>
          </a:p>
        </p:txBody>
      </p:sp>
      <p:sp>
        <p:nvSpPr>
          <p:cNvPr id="154" name="PlaceHolder 2"/>
          <p:cNvSpPr>
            <a:spLocks noGrp="1"/>
          </p:cNvSpPr>
          <p:nvPr>
            <p:ph/>
          </p:nvPr>
        </p:nvSpPr>
        <p:spPr>
          <a:xfrm>
            <a:off x="838080" y="139644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Also called preference-based discrimination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Discrimination that occurs due to not liking or having animus against a group.</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Think outright racism, homophobia, sexism, transphobia, ageism, etc.</a:t>
            </a:r>
            <a:endParaRPr b="0" lang="en-US" sz="20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term was coined by Gary Becker, a famous labor economist who is known for being one of the first to apply economics to study discrimination in the labor market.</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Unsurprisingly, taste-based discrimination is seen as uniformly bad, both because it is inequitable, but it also creates inefficiencies (e.g., inefficiently searching cars/people.)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Statistical discrimination</a:t>
            </a:r>
            <a:endParaRPr b="0" lang="en-US" sz="3800" spc="-1" strike="noStrike">
              <a:solidFill>
                <a:srgbClr val="000000"/>
              </a:solidFill>
              <a:latin typeface="Calibri"/>
            </a:endParaRPr>
          </a:p>
        </p:txBody>
      </p:sp>
      <p:sp>
        <p:nvSpPr>
          <p:cNvPr id="156"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This theory is typically attributed to Kenneth Arrow's 1973 work </a:t>
            </a:r>
            <a:r>
              <a:rPr b="0" i="1" lang="en-US" sz="2400" spc="-1" strike="noStrike">
                <a:solidFill>
                  <a:srgbClr val="404040"/>
                </a:solidFill>
                <a:latin typeface="Century Gothic"/>
              </a:rPr>
              <a:t>The Theory of Discrimination </a:t>
            </a:r>
            <a:r>
              <a:rPr b="0" lang="en-US" sz="2400" spc="-1" strike="noStrike">
                <a:solidFill>
                  <a:srgbClr val="404040"/>
                </a:solidFill>
                <a:latin typeface="Century Gothic"/>
              </a:rPr>
              <a:t>and to Edmund Phelp's 1972 paper </a:t>
            </a:r>
            <a:r>
              <a:rPr b="0" i="1" lang="en-US" sz="2400" spc="-1" strike="noStrike">
                <a:solidFill>
                  <a:srgbClr val="404040"/>
                </a:solidFill>
                <a:latin typeface="Century Gothic"/>
              </a:rPr>
              <a:t>The Statistical Theory of Racism and Sexism.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 idea is that some discrimination is based on individuals using actual or perceived information about the differences between groups – i.e. actual or perceived statistical differences between groups.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Minority status – such as race or ethnicity – is used a proxy for something else.</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Statistical discrimination - Policing</a:t>
            </a:r>
            <a:endParaRPr b="0" lang="en-US" sz="3800" spc="-1" strike="noStrike">
              <a:solidFill>
                <a:srgbClr val="000000"/>
              </a:solidFill>
              <a:latin typeface="Calibri"/>
            </a:endParaRPr>
          </a:p>
        </p:txBody>
      </p:sp>
      <p:sp>
        <p:nvSpPr>
          <p:cNvPr id="158"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Police offers could (and likely do) statistically discriminate in interactions with citizens.</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They may, for example, be more likely to assume that people of color have done something wrong, have drugs in their car, etc.,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For these “reasons”, police may be more likely to search people of color through car searches, “stop and frisk” etc.</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In this example, race is used as a proxy for assumptions about criminality.</a:t>
            </a:r>
            <a:endParaRPr b="0" lang="en-US" sz="2400" spc="-1" strike="noStrike">
              <a:solidFill>
                <a:srgbClr val="404040"/>
              </a:solidFill>
              <a:latin typeface="Century Gothic"/>
            </a:endParaRPr>
          </a:p>
          <a:p>
            <a:pPr indent="0">
              <a:lnSpc>
                <a:spcPct val="90000"/>
              </a:lnSpc>
              <a:spcBef>
                <a:spcPts val="1001"/>
              </a:spcBef>
              <a:buNone/>
            </a:pP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Distinguishing taste vs statistical</a:t>
            </a:r>
            <a:endParaRPr b="0" lang="en-US" sz="3800" spc="-1" strike="noStrike">
              <a:solidFill>
                <a:srgbClr val="000000"/>
              </a:solidFill>
              <a:latin typeface="Calibri"/>
            </a:endParaRPr>
          </a:p>
        </p:txBody>
      </p:sp>
      <p:sp>
        <p:nvSpPr>
          <p:cNvPr id="160"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Antonovics and Knight (2009) use their data on traffics stops, and to what extent there were searches of vehicles by driver and officer rate to determine to what extent the discrimination they observe (higher search rates for black drivers) is due to taste-based discrimination or statistical discrimination.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If black/Hispanic drivers, conditional on being pulled over, are more likely to be searched than white drivers, and this </a:t>
            </a:r>
            <a:r>
              <a:rPr b="1" lang="en-US" sz="2400" spc="-1" strike="noStrike">
                <a:solidFill>
                  <a:srgbClr val="404040"/>
                </a:solidFill>
                <a:latin typeface="Century Gothic"/>
              </a:rPr>
              <a:t>does not vary by officer race</a:t>
            </a:r>
            <a:r>
              <a:rPr b="0" lang="en-US" sz="2400" spc="-1" strike="noStrike">
                <a:solidFill>
                  <a:srgbClr val="404040"/>
                </a:solidFill>
                <a:latin typeface="Century Gothic"/>
              </a:rPr>
              <a:t>, this is likely suggestive of statistical discrimination.</a:t>
            </a:r>
            <a:endParaRPr b="0" lang="en-US" sz="2400" spc="-1" strike="noStrike">
              <a:solidFill>
                <a:srgbClr val="404040"/>
              </a:solidFill>
              <a:latin typeface="Century Gothic"/>
            </a:endParaRPr>
          </a:p>
          <a:p>
            <a:pPr lvl="1" marL="685800" indent="-228600">
              <a:lnSpc>
                <a:spcPct val="90000"/>
              </a:lnSpc>
              <a:spcBef>
                <a:spcPts val="499"/>
              </a:spcBef>
              <a:buClr>
                <a:srgbClr val="404040"/>
              </a:buClr>
              <a:buFont typeface="Arial"/>
              <a:buChar char="•"/>
            </a:pPr>
            <a:r>
              <a:rPr b="0" lang="en-US" sz="2000" spc="-1" strike="noStrike">
                <a:solidFill>
                  <a:srgbClr val="404040"/>
                </a:solidFill>
                <a:latin typeface="Century Gothic"/>
              </a:rPr>
              <a:t>All officers are assuming that those groups are more likely to have drugs, weapons, etc.</a:t>
            </a: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Coviello and Persico -  NYC Stop and Frisk</a:t>
            </a:r>
            <a:endParaRPr b="0" lang="en-US" sz="3200" spc="-1" strike="noStrike">
              <a:solidFill>
                <a:srgbClr val="000000"/>
              </a:solidFill>
              <a:latin typeface="Calibri"/>
            </a:endParaRPr>
          </a:p>
        </p:txBody>
      </p:sp>
      <p:sp>
        <p:nvSpPr>
          <p:cNvPr id="92" name="PlaceHolder 2"/>
          <p:cNvSpPr>
            <a:spLocks noGrp="1"/>
          </p:cNvSpPr>
          <p:nvPr>
            <p:ph/>
          </p:nvPr>
        </p:nvSpPr>
        <p:spPr>
          <a:xfrm>
            <a:off x="838080" y="150768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800" spc="-1" strike="noStrike">
                <a:solidFill>
                  <a:srgbClr val="404040"/>
                </a:solidFill>
                <a:latin typeface="Century Gothic"/>
              </a:rPr>
              <a:t>Abstract: We introduce a model to explore the identification of two distinct sources of bias in the New York Police Department’s [former] stop-and-frisk program: </a:t>
            </a:r>
            <a:endParaRPr b="0" lang="en-US" sz="2800" spc="-1" strike="noStrike">
              <a:solidFill>
                <a:srgbClr val="404040"/>
              </a:solidFill>
              <a:latin typeface="Century Gothic"/>
            </a:endParaRPr>
          </a:p>
          <a:p>
            <a:pPr marL="457200" indent="-457200">
              <a:lnSpc>
                <a:spcPct val="90000"/>
              </a:lnSpc>
              <a:spcBef>
                <a:spcPts val="1001"/>
              </a:spcBef>
              <a:buClr>
                <a:srgbClr val="404040"/>
              </a:buClr>
              <a:buFont typeface="Arial"/>
              <a:buAutoNum type="arabicParenR"/>
            </a:pPr>
            <a:r>
              <a:rPr b="0" lang="en-US" sz="2800" spc="-1" strike="noStrike">
                <a:solidFill>
                  <a:srgbClr val="404040"/>
                </a:solidFill>
                <a:latin typeface="Century Gothic"/>
              </a:rPr>
              <a:t>the police officer making the stop decisions and </a:t>
            </a:r>
            <a:endParaRPr b="0" lang="en-US" sz="2800" spc="-1" strike="noStrike">
              <a:solidFill>
                <a:srgbClr val="404040"/>
              </a:solidFill>
              <a:latin typeface="Century Gothic"/>
            </a:endParaRPr>
          </a:p>
          <a:p>
            <a:pPr marL="457200" indent="-457200">
              <a:lnSpc>
                <a:spcPct val="90000"/>
              </a:lnSpc>
              <a:spcBef>
                <a:spcPts val="1001"/>
              </a:spcBef>
              <a:buClr>
                <a:srgbClr val="404040"/>
              </a:buClr>
              <a:buFont typeface="Arial"/>
              <a:buAutoNum type="arabicParenR"/>
            </a:pPr>
            <a:r>
              <a:rPr b="0" lang="en-US" sz="2800" spc="-1" strike="noStrike">
                <a:solidFill>
                  <a:srgbClr val="404040"/>
                </a:solidFill>
                <a:latin typeface="Century Gothic"/>
              </a:rPr>
              <a:t>the police chief allocating personnel across precincts. </a:t>
            </a:r>
            <a:endParaRPr b="0" lang="en-US" sz="2800" spc="-1" strike="noStrike">
              <a:solidFill>
                <a:srgbClr val="404040"/>
              </a:solidFill>
              <a:latin typeface="Century Gothic"/>
            </a:endParaRPr>
          </a:p>
          <a:p>
            <a:pPr indent="0">
              <a:lnSpc>
                <a:spcPct val="90000"/>
              </a:lnSpc>
              <a:spcBef>
                <a:spcPts val="1001"/>
              </a:spcBef>
              <a:buNone/>
              <a:tabLst>
                <a:tab algn="l" pos="0"/>
              </a:tabLst>
            </a:pPr>
            <a:r>
              <a:rPr b="0" lang="en-US" sz="2800" spc="-1" strike="noStrike">
                <a:solidFill>
                  <a:srgbClr val="404040"/>
                </a:solidFill>
                <a:latin typeface="Century Gothic"/>
              </a:rPr>
              <a:t>We analyze 10 years of data from the stop-and-frisk program in light of this theoretical framework… </a:t>
            </a:r>
            <a:endParaRPr b="0" lang="en-US" sz="28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Distinguishing taste vs statistical</a:t>
            </a:r>
            <a:endParaRPr b="0" lang="en-US" sz="3800" spc="-1" strike="noStrike">
              <a:solidFill>
                <a:srgbClr val="000000"/>
              </a:solidFill>
              <a:latin typeface="Calibri"/>
            </a:endParaRPr>
          </a:p>
        </p:txBody>
      </p:sp>
      <p:sp>
        <p:nvSpPr>
          <p:cNvPr id="162"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If black/Hispanic drivers, conditional on being pulled over, are more likely to be searched than white drivers, and this </a:t>
            </a:r>
            <a:r>
              <a:rPr b="1" i="1" lang="en-US" sz="2400" spc="-1" strike="noStrike" u="sng">
                <a:solidFill>
                  <a:srgbClr val="404040"/>
                </a:solidFill>
                <a:uFillTx/>
                <a:latin typeface="Century Gothic"/>
              </a:rPr>
              <a:t>does </a:t>
            </a:r>
            <a:r>
              <a:rPr b="1" lang="en-US" sz="2400" spc="-1" strike="noStrike">
                <a:solidFill>
                  <a:srgbClr val="404040"/>
                </a:solidFill>
                <a:latin typeface="Century Gothic"/>
              </a:rPr>
              <a:t>vary by officer race</a:t>
            </a:r>
            <a:r>
              <a:rPr b="0" lang="en-US" sz="2400" spc="-1" strike="noStrike">
                <a:solidFill>
                  <a:srgbClr val="404040"/>
                </a:solidFill>
                <a:latin typeface="Century Gothic"/>
              </a:rPr>
              <a:t>, this is likely suggestive of taste-based discrimination.</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Officers of a particular race prefer to search motorists of a particular race more often, which likely reflects taste-based discrimination, since, otherwise, we would see similar behavior by officers of other races.</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800" spc="-1" strike="noStrike" cap="all">
                <a:solidFill>
                  <a:srgbClr val="265b4d"/>
                </a:solidFill>
                <a:latin typeface="Century Gothic"/>
              </a:rPr>
              <a:t>Distinguishing taste vs statistical</a:t>
            </a:r>
            <a:endParaRPr b="0" lang="en-US" sz="3800" spc="-1" strike="noStrike">
              <a:solidFill>
                <a:srgbClr val="000000"/>
              </a:solidFill>
              <a:latin typeface="Calibri"/>
            </a:endParaRPr>
          </a:p>
        </p:txBody>
      </p:sp>
      <p:sp>
        <p:nvSpPr>
          <p:cNvPr id="164" name="PlaceHolder 2"/>
          <p:cNvSpPr>
            <a:spLocks noGrp="1"/>
          </p:cNvSpPr>
          <p:nvPr>
            <p:ph/>
          </p:nvPr>
        </p:nvSpPr>
        <p:spPr>
          <a:xfrm>
            <a:off x="838080" y="182556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Antonovics and Knight (2009) thus conduct two tests:</a:t>
            </a:r>
            <a:endParaRPr b="0" lang="en-US" sz="2400" spc="-1" strike="noStrike">
              <a:solidFill>
                <a:srgbClr val="404040"/>
              </a:solidFill>
              <a:latin typeface="Century Gothic"/>
            </a:endParaRPr>
          </a:p>
          <a:p>
            <a:pPr marL="457200" indent="-457200">
              <a:lnSpc>
                <a:spcPct val="90000"/>
              </a:lnSpc>
              <a:spcBef>
                <a:spcPts val="1001"/>
              </a:spcBef>
              <a:buClr>
                <a:srgbClr val="404040"/>
              </a:buClr>
              <a:buFont typeface="Arial"/>
              <a:buAutoNum type="arabicParenR"/>
            </a:pPr>
            <a:r>
              <a:rPr b="0" lang="en-US" sz="2400" spc="-1" strike="noStrike">
                <a:solidFill>
                  <a:srgbClr val="404040"/>
                </a:solidFill>
                <a:latin typeface="Century Gothic"/>
              </a:rPr>
              <a:t>Conditional on being stopped, do we see that black and/or Hispanic motorists are more likely to be searched, regardless of officer race?</a:t>
            </a:r>
            <a:endParaRPr b="0" lang="en-US" sz="2400" spc="-1" strike="noStrike">
              <a:solidFill>
                <a:srgbClr val="404040"/>
              </a:solidFill>
              <a:latin typeface="Century Gothic"/>
            </a:endParaRPr>
          </a:p>
          <a:p>
            <a:pPr marL="457200" indent="0">
              <a:lnSpc>
                <a:spcPct val="90000"/>
              </a:lnSpc>
              <a:spcBef>
                <a:spcPts val="499"/>
              </a:spcBef>
              <a:buNone/>
              <a:tabLst>
                <a:tab algn="l" pos="0"/>
              </a:tabLst>
            </a:pPr>
            <a:r>
              <a:rPr b="0" i="1" lang="en-US" sz="2000" spc="-1" strike="noStrike">
                <a:solidFill>
                  <a:srgbClr val="404040"/>
                </a:solidFill>
                <a:latin typeface="Century Gothic"/>
              </a:rPr>
              <a:t>If yes, there is statistical discrimination</a:t>
            </a:r>
            <a:endParaRPr b="0" lang="en-US" sz="2000" spc="-1" strike="noStrike">
              <a:solidFill>
                <a:srgbClr val="404040"/>
              </a:solidFill>
              <a:latin typeface="Century Gothic"/>
            </a:endParaRPr>
          </a:p>
          <a:p>
            <a:pPr marL="457200" indent="-457200">
              <a:lnSpc>
                <a:spcPct val="90000"/>
              </a:lnSpc>
              <a:spcBef>
                <a:spcPts val="1001"/>
              </a:spcBef>
              <a:buClr>
                <a:srgbClr val="404040"/>
              </a:buClr>
              <a:buFont typeface="Arial"/>
              <a:buAutoNum type="arabicParenR"/>
              <a:tabLst>
                <a:tab algn="l" pos="0"/>
              </a:tabLst>
            </a:pPr>
            <a:r>
              <a:rPr b="0" lang="en-US" sz="2400" spc="-1" strike="noStrike">
                <a:solidFill>
                  <a:srgbClr val="404040"/>
                </a:solidFill>
                <a:latin typeface="Century Gothic"/>
              </a:rPr>
              <a:t>Conditional on being stopped, do we see that black and/or Hispanic motorists are more likely to be searched by white officers?</a:t>
            </a:r>
            <a:endParaRPr b="0" lang="en-US" sz="2400" spc="-1" strike="noStrike">
              <a:solidFill>
                <a:srgbClr val="404040"/>
              </a:solidFill>
              <a:latin typeface="Century Gothic"/>
            </a:endParaRPr>
          </a:p>
          <a:p>
            <a:pPr marL="457200" indent="0">
              <a:lnSpc>
                <a:spcPct val="90000"/>
              </a:lnSpc>
              <a:spcBef>
                <a:spcPts val="499"/>
              </a:spcBef>
              <a:buNone/>
              <a:tabLst>
                <a:tab algn="l" pos="0"/>
              </a:tabLst>
            </a:pPr>
            <a:r>
              <a:rPr b="0" i="1" lang="en-US" sz="2000" spc="-1" strike="noStrike">
                <a:solidFill>
                  <a:srgbClr val="404040"/>
                </a:solidFill>
                <a:latin typeface="Century Gothic"/>
              </a:rPr>
              <a:t>If yes, white officers exhibit taste-based discrimination against black and/or Hispanic motorists.</a:t>
            </a:r>
            <a:endParaRPr b="0" lang="en-US" sz="2000" spc="-1" strike="noStrike">
              <a:solidFill>
                <a:srgbClr val="404040"/>
              </a:solidFill>
              <a:latin typeface="Century Gothic"/>
            </a:endParaRPr>
          </a:p>
          <a:p>
            <a:pPr marL="457200" indent="0">
              <a:lnSpc>
                <a:spcPct val="90000"/>
              </a:lnSpc>
              <a:spcBef>
                <a:spcPts val="499"/>
              </a:spcBef>
              <a:buNone/>
              <a:tabLst>
                <a:tab algn="l" pos="0"/>
              </a:tabLst>
            </a:pPr>
            <a:endParaRPr b="0" lang="en-US" sz="2000" spc="-1" strike="noStrike">
              <a:solidFill>
                <a:srgbClr val="404040"/>
              </a:solidFill>
              <a:latin typeface="Century Gothic"/>
            </a:endParaRPr>
          </a:p>
          <a:p>
            <a:pPr marL="457200" indent="0">
              <a:lnSpc>
                <a:spcPct val="90000"/>
              </a:lnSpc>
              <a:spcBef>
                <a:spcPts val="499"/>
              </a:spcBef>
              <a:buNone/>
              <a:tabLst>
                <a:tab algn="l" pos="0"/>
              </a:tabLst>
            </a:pPr>
            <a:endParaRPr b="0" lang="en-US" sz="20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600" spc="-1" strike="noStrike" cap="all">
                <a:solidFill>
                  <a:srgbClr val="265b4d"/>
                </a:solidFill>
                <a:latin typeface="Century Gothic"/>
              </a:rPr>
              <a:t>Antonovics and knight – boston police car searching</a:t>
            </a:r>
            <a:endParaRPr b="0" lang="en-US" sz="2600" spc="-1" strike="noStrike">
              <a:solidFill>
                <a:srgbClr val="000000"/>
              </a:solidFill>
              <a:latin typeface="Calibri"/>
            </a:endParaRPr>
          </a:p>
        </p:txBody>
      </p:sp>
      <p:pic>
        <p:nvPicPr>
          <p:cNvPr id="166" name="Picture 4" descr=""/>
          <p:cNvPicPr/>
          <p:nvPr/>
        </p:nvPicPr>
        <p:blipFill>
          <a:blip r:embed="rId1"/>
          <a:stretch/>
        </p:blipFill>
        <p:spPr>
          <a:xfrm>
            <a:off x="648000" y="1400760"/>
            <a:ext cx="5801040" cy="4152960"/>
          </a:xfrm>
          <a:prstGeom prst="rect">
            <a:avLst/>
          </a:prstGeom>
          <a:ln w="0">
            <a:noFill/>
          </a:ln>
        </p:spPr>
      </p:pic>
      <p:sp>
        <p:nvSpPr>
          <p:cNvPr id="167" name="TextBox 5"/>
          <p:cNvSpPr/>
          <p:nvPr/>
        </p:nvSpPr>
        <p:spPr>
          <a:xfrm>
            <a:off x="6708600" y="1148760"/>
            <a:ext cx="5262120" cy="3899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From the summary statistics, we can see so far that: </a:t>
            </a: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1) black and Hispanic drivers are more likely to be searched (rates of 0.87% and 0.85% versus 0.46%), and</a:t>
            </a:r>
            <a:endParaRPr b="0" lang="en-US" sz="2400" spc="-1" strike="noStrike">
              <a:solidFill>
                <a:srgbClr val="000000"/>
              </a:solidFill>
              <a:latin typeface="Arial"/>
            </a:endParaRPr>
          </a:p>
          <a:p>
            <a:pPr>
              <a:lnSpc>
                <a:spcPct val="100000"/>
              </a:lnSpc>
            </a:pPr>
            <a:endParaRPr b="0" lang="en-US" sz="1000" spc="-1" strike="noStrike">
              <a:solidFill>
                <a:srgbClr val="000000"/>
              </a:solidFill>
              <a:latin typeface="Arial"/>
            </a:endParaRPr>
          </a:p>
          <a:p>
            <a:pPr>
              <a:lnSpc>
                <a:spcPct val="100000"/>
              </a:lnSpc>
            </a:pPr>
            <a:r>
              <a:rPr b="0" lang="en-US" sz="2400" spc="-1" strike="noStrike">
                <a:solidFill>
                  <a:srgbClr val="000000"/>
                </a:solidFill>
                <a:latin typeface="Calibri"/>
              </a:rPr>
              <a:t>2) In this raw data, black officers are more likely that white officers to search (0.73% to 0.65%) and white officers are more likely than Hispanic officers to search (0.65% to 0.35%)</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600" spc="-1" strike="noStrike" cap="all">
                <a:solidFill>
                  <a:srgbClr val="265b4d"/>
                </a:solidFill>
                <a:latin typeface="Century Gothic"/>
              </a:rPr>
              <a:t>Antonovics and knight – boston police car searching</a:t>
            </a:r>
            <a:endParaRPr b="0" lang="en-US" sz="2600" spc="-1" strike="noStrike">
              <a:solidFill>
                <a:srgbClr val="000000"/>
              </a:solidFill>
              <a:latin typeface="Calibri"/>
            </a:endParaRPr>
          </a:p>
        </p:txBody>
      </p:sp>
      <p:pic>
        <p:nvPicPr>
          <p:cNvPr id="169" name="Picture 4" descr=""/>
          <p:cNvPicPr/>
          <p:nvPr/>
        </p:nvPicPr>
        <p:blipFill>
          <a:blip r:embed="rId1"/>
          <a:stretch/>
        </p:blipFill>
        <p:spPr>
          <a:xfrm>
            <a:off x="648000" y="1400760"/>
            <a:ext cx="5801040" cy="4152960"/>
          </a:xfrm>
          <a:prstGeom prst="rect">
            <a:avLst/>
          </a:prstGeom>
          <a:ln w="0">
            <a:noFill/>
          </a:ln>
        </p:spPr>
      </p:pic>
      <p:sp>
        <p:nvSpPr>
          <p:cNvPr id="170" name="TextBox 5"/>
          <p:cNvSpPr/>
          <p:nvPr/>
        </p:nvSpPr>
        <p:spPr>
          <a:xfrm>
            <a:off x="6708600" y="1215000"/>
            <a:ext cx="5010120" cy="4053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000000"/>
                </a:solidFill>
                <a:latin typeface="Calibri"/>
              </a:rPr>
              <a:t>These trends could be affected by neighborhoods, however, where perhaps black officers work in neighborhoods where search rates happen to be higher (e.g., higher crime areas).</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For this reason, it’s important to add neighborhood fixed effects.</a:t>
            </a:r>
            <a:endParaRPr b="0" lang="en-US" sz="2000" spc="-1" strike="noStrike">
              <a:solidFill>
                <a:srgbClr val="000000"/>
              </a:solidFill>
              <a:latin typeface="Arial"/>
            </a:endParaRPr>
          </a:p>
          <a:p>
            <a:pPr>
              <a:lnSpc>
                <a:spcPct val="100000"/>
              </a:lnSpc>
            </a:pPr>
            <a:br>
              <a:rPr sz="2000"/>
            </a:br>
            <a:r>
              <a:rPr b="0" lang="en-US" sz="2000" spc="-1" strike="noStrike">
                <a:solidFill>
                  <a:srgbClr val="000000"/>
                </a:solidFill>
                <a:latin typeface="Calibri"/>
              </a:rPr>
              <a:t>These fixed effects control for neighborhoods, which will have different search rates, and police officers of different races will be allocated to different neighborhoods.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600" spc="-1" strike="noStrike" cap="all">
                <a:solidFill>
                  <a:srgbClr val="265b4d"/>
                </a:solidFill>
                <a:latin typeface="Century Gothic"/>
              </a:rPr>
              <a:t>Antonovics and knight – boston police car searching</a:t>
            </a:r>
            <a:endParaRPr b="0" lang="en-US" sz="2600" spc="-1" strike="noStrike">
              <a:solidFill>
                <a:srgbClr val="000000"/>
              </a:solidFill>
              <a:latin typeface="Calibri"/>
            </a:endParaRPr>
          </a:p>
        </p:txBody>
      </p:sp>
      <p:pic>
        <p:nvPicPr>
          <p:cNvPr id="172" name="Picture 4" descr=""/>
          <p:cNvPicPr/>
          <p:nvPr/>
        </p:nvPicPr>
        <p:blipFill>
          <a:blip r:embed="rId1"/>
          <a:stretch/>
        </p:blipFill>
        <p:spPr>
          <a:xfrm>
            <a:off x="648000" y="1400760"/>
            <a:ext cx="5801040" cy="4152960"/>
          </a:xfrm>
          <a:prstGeom prst="rect">
            <a:avLst/>
          </a:prstGeom>
          <a:ln w="0">
            <a:noFill/>
          </a:ln>
        </p:spPr>
      </p:pic>
      <p:sp>
        <p:nvSpPr>
          <p:cNvPr id="173" name="TextBox 5"/>
          <p:cNvSpPr/>
          <p:nvPr/>
        </p:nvSpPr>
        <p:spPr>
          <a:xfrm>
            <a:off x="6639840" y="1440000"/>
            <a:ext cx="5010120" cy="35024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000000"/>
                </a:solidFill>
                <a:latin typeface="Calibri"/>
              </a:rPr>
              <a:t>Once neighborhood fixed effects are added, the interpretation is a comparison between white, black, and Hispanic drivers pulled over at stops </a:t>
            </a:r>
            <a:r>
              <a:rPr b="0" lang="en-US" sz="2800" spc="-1" strike="noStrike" u="sng">
                <a:solidFill>
                  <a:srgbClr val="000000"/>
                </a:solidFill>
                <a:uFillTx/>
                <a:latin typeface="Calibri"/>
              </a:rPr>
              <a:t>within the same neighborhood</a:t>
            </a:r>
            <a:r>
              <a:rPr b="0" lang="en-US" sz="2800" spc="-1" strike="noStrike">
                <a:solidFill>
                  <a:srgbClr val="000000"/>
                </a:solidFill>
                <a:latin typeface="Calibri"/>
              </a:rPr>
              <a:t> by white, black, or Hispanic officers working in that same </a:t>
            </a:r>
            <a:r>
              <a:rPr b="0" lang="en-US" sz="2800" spc="-1" strike="noStrike" u="sng">
                <a:solidFill>
                  <a:srgbClr val="000000"/>
                </a:solidFill>
                <a:uFillTx/>
                <a:latin typeface="Calibri"/>
              </a:rPr>
              <a:t>neighborhood</a:t>
            </a:r>
            <a:r>
              <a:rPr b="0" lang="en-US" sz="2800" spc="-1" strike="noStrike">
                <a:solidFill>
                  <a:srgbClr val="000000"/>
                </a:solidFill>
                <a:latin typeface="Calibri"/>
              </a:rPr>
              <a:t>.</a:t>
            </a:r>
            <a:endParaRPr b="0" lang="en-US" sz="2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2600" spc="-1" strike="noStrike" cap="all">
                <a:solidFill>
                  <a:srgbClr val="265b4d"/>
                </a:solidFill>
                <a:latin typeface="Century Gothic"/>
              </a:rPr>
              <a:t>Antonovics and knight – boston police car searching</a:t>
            </a:r>
            <a:endParaRPr b="0" lang="en-US" sz="2600" spc="-1" strike="noStrike">
              <a:solidFill>
                <a:srgbClr val="000000"/>
              </a:solidFill>
              <a:latin typeface="Calibri"/>
            </a:endParaRPr>
          </a:p>
        </p:txBody>
      </p:sp>
      <p:pic>
        <p:nvPicPr>
          <p:cNvPr id="175" name="Picture 3" descr=""/>
          <p:cNvPicPr/>
          <p:nvPr/>
        </p:nvPicPr>
        <p:blipFill>
          <a:blip r:embed="rId1"/>
          <a:stretch/>
        </p:blipFill>
        <p:spPr>
          <a:xfrm>
            <a:off x="112680" y="1399680"/>
            <a:ext cx="5620320" cy="5210640"/>
          </a:xfrm>
          <a:prstGeom prst="rect">
            <a:avLst/>
          </a:prstGeom>
          <a:ln w="0">
            <a:noFill/>
          </a:ln>
        </p:spPr>
      </p:pic>
      <p:sp>
        <p:nvSpPr>
          <p:cNvPr id="176" name="TextBox 5"/>
          <p:cNvSpPr/>
          <p:nvPr/>
        </p:nvSpPr>
        <p:spPr>
          <a:xfrm>
            <a:off x="5831640" y="1399680"/>
            <a:ext cx="6375960" cy="3443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000000"/>
                </a:solidFill>
                <a:latin typeface="Calibri"/>
              </a:rPr>
              <a:t>Without looking at the race of the police officer, these results show that black drivers are more likely to be searched (significant at the 1% level).</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But are NOT more likely to be guilty, suggesting that this extra searching of black drivers is inefficient.</a:t>
            </a: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(The coefficient is actually negative, although the SE is large so its insignificant.)</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No clear evidence that Hispanics are more likely to be searched (coefficient is positive but SE is quite large.)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7" name="Picture 6" descr=""/>
          <p:cNvPicPr/>
          <p:nvPr/>
        </p:nvPicPr>
        <p:blipFill>
          <a:blip r:embed="rId1"/>
          <a:stretch/>
        </p:blipFill>
        <p:spPr>
          <a:xfrm>
            <a:off x="452880" y="197640"/>
            <a:ext cx="2552760" cy="5734440"/>
          </a:xfrm>
          <a:prstGeom prst="rect">
            <a:avLst/>
          </a:prstGeom>
          <a:ln w="0">
            <a:noFill/>
          </a:ln>
        </p:spPr>
      </p:pic>
      <p:pic>
        <p:nvPicPr>
          <p:cNvPr id="178" name="Picture 9" descr=""/>
          <p:cNvPicPr/>
          <p:nvPr/>
        </p:nvPicPr>
        <p:blipFill>
          <a:blip r:embed="rId2"/>
          <a:stretch/>
        </p:blipFill>
        <p:spPr>
          <a:xfrm>
            <a:off x="3005640" y="67680"/>
            <a:ext cx="4543560" cy="6125040"/>
          </a:xfrm>
          <a:prstGeom prst="rect">
            <a:avLst/>
          </a:prstGeom>
          <a:ln w="0">
            <a:noFill/>
          </a:ln>
        </p:spPr>
      </p:pic>
      <p:sp>
        <p:nvSpPr>
          <p:cNvPr id="179" name="TextBox 10"/>
          <p:cNvSpPr/>
          <p:nvPr/>
        </p:nvSpPr>
        <p:spPr>
          <a:xfrm>
            <a:off x="7576560" y="392040"/>
            <a:ext cx="4543560" cy="5576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Results from Table 5</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This table adds in officer race and a mismatch variable.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 coefficient on black (Hispanic) driver tells you how the search probability differs compared to white drivers. Positive = more likely to be searched than white drivers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 coefficient on black (Hispanic) officer tells you how the search probability differs compared to white officer. Positive = more likely to search than white officers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Mismatch = 1 if the driver and officer race are not the same, 0 otherwise.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Picture 6" descr=""/>
          <p:cNvPicPr/>
          <p:nvPr/>
        </p:nvPicPr>
        <p:blipFill>
          <a:blip r:embed="rId1"/>
          <a:stretch/>
        </p:blipFill>
        <p:spPr>
          <a:xfrm>
            <a:off x="452880" y="197640"/>
            <a:ext cx="2552760" cy="5734440"/>
          </a:xfrm>
          <a:prstGeom prst="rect">
            <a:avLst/>
          </a:prstGeom>
          <a:ln w="0">
            <a:noFill/>
          </a:ln>
        </p:spPr>
      </p:pic>
      <p:pic>
        <p:nvPicPr>
          <p:cNvPr id="181" name="Picture 9" descr=""/>
          <p:cNvPicPr/>
          <p:nvPr/>
        </p:nvPicPr>
        <p:blipFill>
          <a:blip r:embed="rId2"/>
          <a:stretch/>
        </p:blipFill>
        <p:spPr>
          <a:xfrm>
            <a:off x="3005640" y="67680"/>
            <a:ext cx="4543560" cy="6125040"/>
          </a:xfrm>
          <a:prstGeom prst="rect">
            <a:avLst/>
          </a:prstGeom>
          <a:ln w="0">
            <a:noFill/>
          </a:ln>
        </p:spPr>
      </p:pic>
      <p:sp>
        <p:nvSpPr>
          <p:cNvPr id="182" name="TextBox 10"/>
          <p:cNvSpPr/>
          <p:nvPr/>
        </p:nvSpPr>
        <p:spPr>
          <a:xfrm>
            <a:off x="7576560" y="392040"/>
            <a:ext cx="4543560" cy="20098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Results from Table 5</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We also see that Hispanic officers, compared to white officers, are much less likely to search drivers, regardless of the driver’s race.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3" name="Picture 6" descr=""/>
          <p:cNvPicPr/>
          <p:nvPr/>
        </p:nvPicPr>
        <p:blipFill>
          <a:blip r:embed="rId1"/>
          <a:stretch/>
        </p:blipFill>
        <p:spPr>
          <a:xfrm>
            <a:off x="452880" y="197640"/>
            <a:ext cx="2552760" cy="5734440"/>
          </a:xfrm>
          <a:prstGeom prst="rect">
            <a:avLst/>
          </a:prstGeom>
          <a:ln w="0">
            <a:noFill/>
          </a:ln>
        </p:spPr>
      </p:pic>
      <p:pic>
        <p:nvPicPr>
          <p:cNvPr id="184" name="Picture 9" descr=""/>
          <p:cNvPicPr/>
          <p:nvPr/>
        </p:nvPicPr>
        <p:blipFill>
          <a:blip r:embed="rId2"/>
          <a:stretch/>
        </p:blipFill>
        <p:spPr>
          <a:xfrm>
            <a:off x="3005640" y="67680"/>
            <a:ext cx="4543560" cy="6125040"/>
          </a:xfrm>
          <a:prstGeom prst="rect">
            <a:avLst/>
          </a:prstGeom>
          <a:ln w="0">
            <a:noFill/>
          </a:ln>
        </p:spPr>
      </p:pic>
      <p:sp>
        <p:nvSpPr>
          <p:cNvPr id="185" name="TextBox 10"/>
          <p:cNvSpPr/>
          <p:nvPr/>
        </p:nvSpPr>
        <p:spPr>
          <a:xfrm>
            <a:off x="7576560" y="392040"/>
            <a:ext cx="4543560" cy="3930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Results from Table 5</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We see that the coefficient on black driver is now insignificant compared to earlier.</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This means that we don’t have enough evidence to suggest that black drivers are searched more often when there is NOT a race mismatch between driver and officer (i.e., mismatch = 0).</a:t>
            </a:r>
            <a:endParaRPr b="0" lang="en-US" sz="1800" spc="-1" strike="noStrike">
              <a:solidFill>
                <a:srgbClr val="000000"/>
              </a:solidFill>
              <a:latin typeface="Arial"/>
            </a:endParaRPr>
          </a:p>
          <a:p>
            <a:pPr>
              <a:lnSpc>
                <a:spcPct val="100000"/>
              </a:lnSpc>
            </a:pPr>
            <a:br>
              <a:rPr sz="1800"/>
            </a:br>
            <a:r>
              <a:rPr b="0" lang="en-US" sz="1800" spc="-1" strike="noStrike">
                <a:solidFill>
                  <a:srgbClr val="000000"/>
                </a:solidFill>
                <a:latin typeface="Calibri"/>
              </a:rPr>
              <a:t>When we do have a mismatch (mismatch = 1), then searches are significantly more likely.</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6" name="Picture 6" descr=""/>
          <p:cNvPicPr/>
          <p:nvPr/>
        </p:nvPicPr>
        <p:blipFill>
          <a:blip r:embed="rId1"/>
          <a:stretch/>
        </p:blipFill>
        <p:spPr>
          <a:xfrm>
            <a:off x="452880" y="197640"/>
            <a:ext cx="2552760" cy="5734440"/>
          </a:xfrm>
          <a:prstGeom prst="rect">
            <a:avLst/>
          </a:prstGeom>
          <a:ln w="0">
            <a:noFill/>
          </a:ln>
        </p:spPr>
      </p:pic>
      <p:pic>
        <p:nvPicPr>
          <p:cNvPr id="187" name="Picture 9" descr=""/>
          <p:cNvPicPr/>
          <p:nvPr/>
        </p:nvPicPr>
        <p:blipFill>
          <a:blip r:embed="rId2"/>
          <a:stretch/>
        </p:blipFill>
        <p:spPr>
          <a:xfrm>
            <a:off x="3005640" y="67680"/>
            <a:ext cx="4543560" cy="6125040"/>
          </a:xfrm>
          <a:prstGeom prst="rect">
            <a:avLst/>
          </a:prstGeom>
          <a:ln w="0">
            <a:noFill/>
          </a:ln>
        </p:spPr>
      </p:pic>
      <p:sp>
        <p:nvSpPr>
          <p:cNvPr id="188" name="TextBox 10"/>
          <p:cNvSpPr/>
          <p:nvPr/>
        </p:nvSpPr>
        <p:spPr>
          <a:xfrm>
            <a:off x="7576560" y="392040"/>
            <a:ext cx="4543560" cy="3655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Results from Table 5</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This suggests that what is driving the additional searches done against black drivers is officers of a different race.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This is most likely driven by extra searches by white officers since (1) there are more white officers than Hispanic officers in Boston, by far, and (2) white officers, as we see here, are more likely to search.</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52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Coviello and Persico -  NYC Stop and Frisk</a:t>
            </a:r>
            <a:endParaRPr b="0" lang="en-US" sz="3200" spc="-1" strike="noStrike">
              <a:solidFill>
                <a:srgbClr val="000000"/>
              </a:solidFill>
              <a:latin typeface="Calibri"/>
            </a:endParaRPr>
          </a:p>
        </p:txBody>
      </p:sp>
      <p:sp>
        <p:nvSpPr>
          <p:cNvPr id="94" name="PlaceHolder 2"/>
          <p:cNvSpPr>
            <a:spLocks noGrp="1"/>
          </p:cNvSpPr>
          <p:nvPr>
            <p:ph/>
          </p:nvPr>
        </p:nvSpPr>
        <p:spPr>
          <a:xfrm>
            <a:off x="838080" y="1507680"/>
            <a:ext cx="10515240" cy="4350960"/>
          </a:xfrm>
          <a:prstGeom prst="rect">
            <a:avLst/>
          </a:prstGeom>
          <a:noFill/>
          <a:ln w="0">
            <a:noFill/>
          </a:ln>
        </p:spPr>
        <p:txBody>
          <a:bodyPr numCol="1" spcCol="0" anchor="t">
            <a:noAutofit/>
          </a:bodyPr>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Abstract: …We find that white pedestrians are slightly less likely than African American pedestrians to be arrested conditional on being stopped.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We interpret this finding as evidence that the officers making the stops are on average not biased against African Americans relative to whites, because the latter are stopped despite being a less productive stop for a police officer. </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We find suggestive evidence of police bias in the decision to frisk</a:t>
            </a:r>
            <a:endParaRPr b="0" lang="en-US" sz="2400" spc="-1" strike="noStrike">
              <a:solidFill>
                <a:srgbClr val="404040"/>
              </a:solidFill>
              <a:latin typeface="Century Gothic"/>
            </a:endParaRPr>
          </a:p>
          <a:p>
            <a:pPr marL="228600" indent="-228600">
              <a:lnSpc>
                <a:spcPct val="90000"/>
              </a:lnSpc>
              <a:spcBef>
                <a:spcPts val="1001"/>
              </a:spcBef>
              <a:buClr>
                <a:srgbClr val="404040"/>
              </a:buClr>
              <a:buFont typeface="Arial"/>
              <a:buChar char="•"/>
            </a:pPr>
            <a:r>
              <a:rPr b="0" lang="en-US" sz="2400" spc="-1" strike="noStrike">
                <a:solidFill>
                  <a:srgbClr val="404040"/>
                </a:solidFill>
                <a:latin typeface="Century Gothic"/>
              </a:rPr>
              <a:t>Further research is needed.</a:t>
            </a:r>
            <a:endParaRPr b="0" lang="en-US" sz="2400" spc="-1" strike="noStrike">
              <a:solidFill>
                <a:srgbClr val="404040"/>
              </a:solidFill>
              <a:latin typeface="Century Gothic"/>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9" name="Picture 6" descr=""/>
          <p:cNvPicPr/>
          <p:nvPr/>
        </p:nvPicPr>
        <p:blipFill>
          <a:blip r:embed="rId1"/>
          <a:stretch/>
        </p:blipFill>
        <p:spPr>
          <a:xfrm>
            <a:off x="452880" y="197640"/>
            <a:ext cx="2552760" cy="5734440"/>
          </a:xfrm>
          <a:prstGeom prst="rect">
            <a:avLst/>
          </a:prstGeom>
          <a:ln w="0">
            <a:noFill/>
          </a:ln>
        </p:spPr>
      </p:pic>
      <p:pic>
        <p:nvPicPr>
          <p:cNvPr id="190" name="Picture 9" descr=""/>
          <p:cNvPicPr/>
          <p:nvPr/>
        </p:nvPicPr>
        <p:blipFill>
          <a:blip r:embed="rId2"/>
          <a:stretch/>
        </p:blipFill>
        <p:spPr>
          <a:xfrm>
            <a:off x="3005640" y="67680"/>
            <a:ext cx="4543560" cy="6125040"/>
          </a:xfrm>
          <a:prstGeom prst="rect">
            <a:avLst/>
          </a:prstGeom>
          <a:ln w="0">
            <a:noFill/>
          </a:ln>
        </p:spPr>
      </p:pic>
      <p:sp>
        <p:nvSpPr>
          <p:cNvPr id="191" name="TextBox 10"/>
          <p:cNvSpPr/>
          <p:nvPr/>
        </p:nvSpPr>
        <p:spPr>
          <a:xfrm>
            <a:off x="7576560" y="392040"/>
            <a:ext cx="4543560" cy="4753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pc="-1" strike="noStrike">
                <a:solidFill>
                  <a:srgbClr val="000000"/>
                </a:solidFill>
                <a:latin typeface="Calibri"/>
              </a:rPr>
              <a:t>These extra searches of black drivers by white officers suggests taste-based discrimination since if it were statistical discrimination, then officers of other races would be searching at similar rates.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Calibri"/>
              </a:rPr>
              <a:t>These extra searches, driven by taste-based discrimination, are inefficient since, as we saw earlier, black drivers are no more likely (and are perhaps less likely) to be guilty.</a:t>
            </a:r>
            <a:endParaRPr b="0" lang="en-US" sz="1800" spc="-1" strike="noStrike">
              <a:solidFill>
                <a:srgbClr val="000000"/>
              </a:solidFill>
              <a:latin typeface="Arial"/>
            </a:endParaRPr>
          </a:p>
          <a:p>
            <a:pPr>
              <a:lnSpc>
                <a:spcPct val="100000"/>
              </a:lnSpc>
            </a:pPr>
            <a:br>
              <a:rPr sz="1800"/>
            </a:br>
            <a:r>
              <a:rPr b="0" lang="en-US" sz="1800" spc="-1" strike="noStrike">
                <a:solidFill>
                  <a:srgbClr val="000000"/>
                </a:solidFill>
                <a:latin typeface="Calibri"/>
              </a:rPr>
              <a:t>There is no statistical reason to search black drivers more, suggesting again that these extra searches stem from taste-based discrimination.</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6347880" y="67320"/>
            <a:ext cx="573444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Summary statistics</a:t>
            </a:r>
            <a:endParaRPr b="0" lang="en-US" sz="3200" spc="-1" strike="noStrike">
              <a:solidFill>
                <a:srgbClr val="000000"/>
              </a:solidFill>
              <a:latin typeface="Calibri"/>
            </a:endParaRPr>
          </a:p>
        </p:txBody>
      </p:sp>
      <p:pic>
        <p:nvPicPr>
          <p:cNvPr id="96" name="Picture 4" descr=""/>
          <p:cNvPicPr/>
          <p:nvPr/>
        </p:nvPicPr>
        <p:blipFill>
          <a:blip r:embed="rId1"/>
          <a:stretch/>
        </p:blipFill>
        <p:spPr>
          <a:xfrm>
            <a:off x="3240" y="111240"/>
            <a:ext cx="5317920" cy="6746400"/>
          </a:xfrm>
          <a:prstGeom prst="rect">
            <a:avLst/>
          </a:prstGeom>
          <a:ln w="0">
            <a:noFill/>
          </a:ln>
        </p:spPr>
      </p:pic>
      <p:sp>
        <p:nvSpPr>
          <p:cNvPr id="97" name="TextBox 7"/>
          <p:cNvSpPr/>
          <p:nvPr/>
        </p:nvSpPr>
        <p:spPr>
          <a:xfrm>
            <a:off x="6095880" y="1658520"/>
            <a:ext cx="6492600" cy="3501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3200" spc="-1" strike="noStrike">
                <a:solidFill>
                  <a:srgbClr val="000000"/>
                </a:solidFill>
                <a:latin typeface="Calibri"/>
              </a:rPr>
              <a:t>Summary statistical table of 2,947,865 stop and frisk events in NYC.</a:t>
            </a:r>
            <a:endParaRPr b="0" lang="en-US" sz="3200" spc="-1" strike="noStrike">
              <a:solidFill>
                <a:srgbClr val="000000"/>
              </a:solidFill>
              <a:latin typeface="Arial"/>
            </a:endParaRPr>
          </a:p>
          <a:p>
            <a:pPr>
              <a:lnSpc>
                <a:spcPct val="100000"/>
              </a:lnSpc>
            </a:pPr>
            <a:endParaRPr b="0" lang="en-US" sz="3200" spc="-1" strike="noStrike">
              <a:solidFill>
                <a:srgbClr val="000000"/>
              </a:solidFill>
              <a:latin typeface="Arial"/>
            </a:endParaRPr>
          </a:p>
          <a:p>
            <a:pPr>
              <a:lnSpc>
                <a:spcPct val="100000"/>
              </a:lnSpc>
            </a:pPr>
            <a:r>
              <a:rPr b="0" lang="en-US" sz="3200" spc="-1" strike="noStrike">
                <a:solidFill>
                  <a:srgbClr val="000000"/>
                </a:solidFill>
                <a:latin typeface="Calibri"/>
              </a:rPr>
              <a:t>5.8% of stops lead to arrests</a:t>
            </a:r>
            <a:endParaRPr b="0" lang="en-US" sz="3200" spc="-1" strike="noStrike">
              <a:solidFill>
                <a:srgbClr val="000000"/>
              </a:solidFill>
              <a:latin typeface="Arial"/>
            </a:endParaRPr>
          </a:p>
          <a:p>
            <a:pPr>
              <a:lnSpc>
                <a:spcPct val="100000"/>
              </a:lnSpc>
            </a:pPr>
            <a:endParaRPr b="0" lang="en-US" sz="3200" spc="-1" strike="noStrike">
              <a:solidFill>
                <a:srgbClr val="000000"/>
              </a:solidFill>
              <a:latin typeface="Arial"/>
            </a:endParaRPr>
          </a:p>
          <a:p>
            <a:pPr>
              <a:lnSpc>
                <a:spcPct val="100000"/>
              </a:lnSpc>
            </a:pPr>
            <a:r>
              <a:rPr b="0" lang="en-US" sz="3200" spc="-1" strike="noStrike">
                <a:solidFill>
                  <a:srgbClr val="000000"/>
                </a:solidFill>
                <a:latin typeface="Calibri"/>
              </a:rPr>
              <a:t>African Americans make up 84% of people stopped.</a:t>
            </a:r>
            <a:endParaRPr b="0" lang="en-US"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Picture 6" descr=""/>
          <p:cNvPicPr/>
          <p:nvPr/>
        </p:nvPicPr>
        <p:blipFill>
          <a:blip r:embed="rId1"/>
          <a:stretch/>
        </p:blipFill>
        <p:spPr>
          <a:xfrm>
            <a:off x="0" y="1885320"/>
            <a:ext cx="6439320" cy="4972320"/>
          </a:xfrm>
          <a:prstGeom prst="rect">
            <a:avLst/>
          </a:prstGeom>
          <a:ln w="0">
            <a:noFill/>
          </a:ln>
        </p:spPr>
      </p:pic>
      <p:sp>
        <p:nvSpPr>
          <p:cNvPr id="99" name="TextBox 2"/>
          <p:cNvSpPr/>
          <p:nvPr/>
        </p:nvSpPr>
        <p:spPr>
          <a:xfrm>
            <a:off x="6774120" y="1772640"/>
            <a:ext cx="5085000" cy="4355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pc="-1" strike="noStrike">
                <a:solidFill>
                  <a:srgbClr val="000000"/>
                </a:solidFill>
                <a:latin typeface="Calibri"/>
              </a:rPr>
              <a:t>Left figure:</a:t>
            </a:r>
            <a:endParaRPr b="0" lang="en-US" sz="2800" spc="-1" strike="noStrike">
              <a:solidFill>
                <a:srgbClr val="000000"/>
              </a:solidFill>
              <a:latin typeface="Arial"/>
            </a:endParaRPr>
          </a:p>
          <a:p>
            <a:pPr>
              <a:lnSpc>
                <a:spcPct val="100000"/>
              </a:lnSpc>
            </a:pPr>
            <a:endParaRPr b="0" lang="en-US" sz="2800" spc="-1" strike="noStrike">
              <a:solidFill>
                <a:srgbClr val="000000"/>
              </a:solidFill>
              <a:latin typeface="Arial"/>
            </a:endParaRPr>
          </a:p>
          <a:p>
            <a:pPr>
              <a:lnSpc>
                <a:spcPct val="100000"/>
              </a:lnSpc>
            </a:pPr>
            <a:r>
              <a:rPr b="0" lang="en-US" sz="2800" spc="-1" strike="noStrike">
                <a:solidFill>
                  <a:srgbClr val="000000"/>
                </a:solidFill>
                <a:latin typeface="Calibri"/>
              </a:rPr>
              <a:t>African Americans were disproportionately more likely to have been stopped, compared to their population.</a:t>
            </a:r>
            <a:endParaRPr b="0" lang="en-US" sz="2800" spc="-1" strike="noStrike">
              <a:solidFill>
                <a:srgbClr val="000000"/>
              </a:solidFill>
              <a:latin typeface="Arial"/>
            </a:endParaRPr>
          </a:p>
          <a:p>
            <a:pPr>
              <a:lnSpc>
                <a:spcPct val="100000"/>
              </a:lnSpc>
            </a:pPr>
            <a:endParaRPr b="0" lang="en-US" sz="2800" spc="-1" strike="noStrike">
              <a:solidFill>
                <a:srgbClr val="000000"/>
              </a:solidFill>
              <a:latin typeface="Arial"/>
            </a:endParaRPr>
          </a:p>
          <a:p>
            <a:pPr>
              <a:lnSpc>
                <a:spcPct val="100000"/>
              </a:lnSpc>
            </a:pPr>
            <a:r>
              <a:rPr b="0" lang="en-US" sz="2800" spc="-1" strike="noStrike">
                <a:solidFill>
                  <a:srgbClr val="000000"/>
                </a:solidFill>
                <a:latin typeface="Calibri"/>
              </a:rPr>
              <a:t>African Americans were stopped and frisked about 9x as often.</a:t>
            </a:r>
            <a:endParaRPr b="0" lang="en-US" sz="2800" spc="-1" strike="noStrike">
              <a:solidFill>
                <a:srgbClr val="000000"/>
              </a:solidFill>
              <a:latin typeface="Arial"/>
            </a:endParaRPr>
          </a:p>
          <a:p>
            <a:pPr>
              <a:lnSpc>
                <a:spcPct val="100000"/>
              </a:lnSpc>
            </a:pPr>
            <a:endParaRPr b="0" lang="en-US" sz="2800" spc="-1" strike="noStrike">
              <a:solidFill>
                <a:srgbClr val="000000"/>
              </a:solidFill>
              <a:latin typeface="Arial"/>
            </a:endParaRPr>
          </a:p>
        </p:txBody>
      </p:sp>
      <p:sp>
        <p:nvSpPr>
          <p:cNvPr id="100" name="PlaceHolder 1"/>
          <p:cNvSpPr>
            <a:spLocks noGrp="1"/>
          </p:cNvSpPr>
          <p:nvPr>
            <p:ph type="title"/>
          </p:nvPr>
        </p:nvSpPr>
        <p:spPr>
          <a:xfrm>
            <a:off x="212040" y="365040"/>
            <a:ext cx="670536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L: police pressure (stops/pop), </a:t>
            </a:r>
            <a:br>
              <a:rPr sz="3200"/>
            </a:br>
            <a:r>
              <a:rPr b="0" lang="en-US" sz="3200" spc="-1" strike="noStrike" cap="all">
                <a:solidFill>
                  <a:srgbClr val="265b4d"/>
                </a:solidFill>
                <a:latin typeface="Century Gothic"/>
              </a:rPr>
              <a:t>R: Hit rate (arrests/stops)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1" name="Picture 6" descr=""/>
          <p:cNvPicPr/>
          <p:nvPr/>
        </p:nvPicPr>
        <p:blipFill>
          <a:blip r:embed="rId1"/>
          <a:stretch/>
        </p:blipFill>
        <p:spPr>
          <a:xfrm>
            <a:off x="0" y="1885320"/>
            <a:ext cx="6439320" cy="4972320"/>
          </a:xfrm>
          <a:prstGeom prst="rect">
            <a:avLst/>
          </a:prstGeom>
          <a:ln w="0">
            <a:noFill/>
          </a:ln>
        </p:spPr>
      </p:pic>
      <p:sp>
        <p:nvSpPr>
          <p:cNvPr id="102" name="TextBox 2"/>
          <p:cNvSpPr/>
          <p:nvPr/>
        </p:nvSpPr>
        <p:spPr>
          <a:xfrm>
            <a:off x="6774120" y="1216080"/>
            <a:ext cx="5417640" cy="4844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pc="-1" strike="noStrike">
                <a:solidFill>
                  <a:srgbClr val="000000"/>
                </a:solidFill>
                <a:latin typeface="Calibri"/>
              </a:rPr>
              <a:t>Right figure:</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Hit rate = how often a stop leads to an arrest.</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Hite rates are similar between white and African American citizens.</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r>
              <a:rPr b="0" lang="en-US" sz="2400" spc="-1" strike="noStrike">
                <a:solidFill>
                  <a:srgbClr val="000000"/>
                </a:solidFill>
                <a:latin typeface="Calibri"/>
              </a:rPr>
              <a:t>The hit rate for whites is a bit higher, suggesting that the average white person stopped and frisked may be slightly more likely to be arrested.</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
        <p:nvSpPr>
          <p:cNvPr id="103" name="PlaceHolder 1"/>
          <p:cNvSpPr>
            <a:spLocks noGrp="1"/>
          </p:cNvSpPr>
          <p:nvPr>
            <p:ph type="title"/>
          </p:nvPr>
        </p:nvSpPr>
        <p:spPr>
          <a:xfrm>
            <a:off x="212040" y="365040"/>
            <a:ext cx="670536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L: police pressure (stops/pop), </a:t>
            </a:r>
            <a:br>
              <a:rPr sz="3200"/>
            </a:br>
            <a:r>
              <a:rPr b="0" lang="en-US" sz="3200" spc="-1" strike="noStrike" cap="all">
                <a:solidFill>
                  <a:srgbClr val="265b4d"/>
                </a:solidFill>
                <a:latin typeface="Century Gothic"/>
              </a:rPr>
              <a:t>R: Hit rate (arrests/stops)</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212040" y="365040"/>
            <a:ext cx="6705360" cy="132516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L: police pressure (stops/pop), </a:t>
            </a:r>
            <a:br>
              <a:rPr sz="3200"/>
            </a:br>
            <a:r>
              <a:rPr b="0" lang="en-US" sz="3200" spc="-1" strike="noStrike" cap="all">
                <a:solidFill>
                  <a:srgbClr val="265b4d"/>
                </a:solidFill>
                <a:latin typeface="Century Gothic"/>
              </a:rPr>
              <a:t>R: Hit rate (arrests/stops)</a:t>
            </a:r>
            <a:endParaRPr b="0" lang="en-US" sz="3200" spc="-1" strike="noStrike">
              <a:solidFill>
                <a:srgbClr val="000000"/>
              </a:solidFill>
              <a:latin typeface="Calibri"/>
            </a:endParaRPr>
          </a:p>
        </p:txBody>
      </p:sp>
      <p:pic>
        <p:nvPicPr>
          <p:cNvPr id="105" name="Picture 6" descr=""/>
          <p:cNvPicPr/>
          <p:nvPr/>
        </p:nvPicPr>
        <p:blipFill>
          <a:blip r:embed="rId1"/>
          <a:stretch/>
        </p:blipFill>
        <p:spPr>
          <a:xfrm>
            <a:off x="0" y="1885320"/>
            <a:ext cx="6439320" cy="4972320"/>
          </a:xfrm>
          <a:prstGeom prst="rect">
            <a:avLst/>
          </a:prstGeom>
          <a:ln w="0">
            <a:noFill/>
          </a:ln>
        </p:spPr>
      </p:pic>
      <p:sp>
        <p:nvSpPr>
          <p:cNvPr id="106" name="TextBox 2"/>
          <p:cNvSpPr/>
          <p:nvPr/>
        </p:nvSpPr>
        <p:spPr>
          <a:xfrm>
            <a:off x="6439680" y="1022400"/>
            <a:ext cx="5751720" cy="4327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US" sz="1800" spc="-1" strike="noStrike">
              <a:solidFill>
                <a:srgbClr val="000000"/>
              </a:solidFill>
              <a:latin typeface="Arial"/>
            </a:endParaRPr>
          </a:p>
          <a:p>
            <a:pPr>
              <a:lnSpc>
                <a:spcPct val="100000"/>
              </a:lnSpc>
            </a:pPr>
            <a:r>
              <a:rPr b="0" lang="en-US" sz="2000" spc="-1" strike="noStrike">
                <a:solidFill>
                  <a:srgbClr val="000000"/>
                </a:solidFill>
                <a:latin typeface="Calibri"/>
              </a:rPr>
              <a:t>Regardless, this is </a:t>
            </a:r>
            <a:r>
              <a:rPr b="1" lang="en-US" sz="2000" spc="-1" strike="noStrike">
                <a:solidFill>
                  <a:srgbClr val="000000"/>
                </a:solidFill>
                <a:latin typeface="Calibri"/>
              </a:rPr>
              <a:t>not </a:t>
            </a:r>
            <a:r>
              <a:rPr b="0" lang="en-US" sz="2000" spc="-1" strike="noStrike">
                <a:solidFill>
                  <a:srgbClr val="000000"/>
                </a:solidFill>
                <a:latin typeface="Calibri"/>
              </a:rPr>
              <a:t>suggestive of statistical discrimination, where African Americans are searched because they are more likely to have done something that requires arrest.</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If this were the case, then the hit rates for African Americans would be higher.</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Instead, these results are suggestive of taste-based discrimination, where officers are choosing to search African Americans for reasons of personal preference (animus) and not due to the average criminality by race.</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 name="Picture 4" descr=""/>
          <p:cNvPicPr/>
          <p:nvPr/>
        </p:nvPicPr>
        <p:blipFill>
          <a:blip r:embed="rId1"/>
          <a:stretch/>
        </p:blipFill>
        <p:spPr>
          <a:xfrm>
            <a:off x="196200" y="1208880"/>
            <a:ext cx="6648840" cy="5648760"/>
          </a:xfrm>
          <a:prstGeom prst="rect">
            <a:avLst/>
          </a:prstGeom>
          <a:ln w="0">
            <a:noFill/>
          </a:ln>
        </p:spPr>
      </p:pic>
      <p:sp>
        <p:nvSpPr>
          <p:cNvPr id="108" name="TextBox 5"/>
          <p:cNvSpPr/>
          <p:nvPr/>
        </p:nvSpPr>
        <p:spPr>
          <a:xfrm>
            <a:off x="6864840" y="1306440"/>
            <a:ext cx="5130720" cy="34437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pc="-1" strike="noStrike">
                <a:solidFill>
                  <a:srgbClr val="000000"/>
                </a:solidFill>
                <a:latin typeface="Calibri"/>
              </a:rPr>
              <a:t>This table shows how stop and frisk activity is allocated by the 75 precincts. </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Outcome variable = relative police pressure</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This is calculated as:</a:t>
            </a: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endParaRPr b="0" lang="en-US" sz="2000" spc="-1" strike="noStrike">
              <a:solidFill>
                <a:srgbClr val="000000"/>
              </a:solidFill>
              <a:latin typeface="Arial"/>
            </a:endParaRPr>
          </a:p>
          <a:p>
            <a:pPr>
              <a:lnSpc>
                <a:spcPct val="100000"/>
              </a:lnSpc>
            </a:pPr>
            <a:r>
              <a:rPr b="0" lang="en-US" sz="2000" spc="-1" strike="noStrike">
                <a:solidFill>
                  <a:srgbClr val="000000"/>
                </a:solidFill>
                <a:latin typeface="Calibri"/>
              </a:rPr>
              <a:t>If &gt; 1, more arrests per capita for African Americans.</a:t>
            </a:r>
            <a:endParaRPr b="0" lang="en-US" sz="2000" spc="-1" strike="noStrike">
              <a:solidFill>
                <a:srgbClr val="000000"/>
              </a:solidFill>
              <a:latin typeface="Arial"/>
            </a:endParaRPr>
          </a:p>
        </p:txBody>
      </p:sp>
      <p:sp>
        <p:nvSpPr>
          <p:cNvPr id="109" name="PlaceHolder 1"/>
          <p:cNvSpPr>
            <a:spLocks noGrp="1"/>
          </p:cNvSpPr>
          <p:nvPr>
            <p:ph type="title"/>
          </p:nvPr>
        </p:nvSpPr>
        <p:spPr>
          <a:xfrm>
            <a:off x="838080" y="365040"/>
            <a:ext cx="10515240" cy="843480"/>
          </a:xfrm>
          <a:prstGeom prst="rect">
            <a:avLst/>
          </a:prstGeom>
          <a:noFill/>
          <a:ln w="0">
            <a:noFill/>
          </a:ln>
        </p:spPr>
        <p:txBody>
          <a:bodyPr numCol="1" spcCol="0" anchor="ctr">
            <a:noAutofit/>
          </a:bodyPr>
          <a:p>
            <a:pPr indent="0">
              <a:lnSpc>
                <a:spcPct val="90000"/>
              </a:lnSpc>
              <a:buNone/>
            </a:pPr>
            <a:r>
              <a:rPr b="0" lang="en-US" sz="3200" spc="-1" strike="noStrike" cap="all">
                <a:solidFill>
                  <a:srgbClr val="265b4d"/>
                </a:solidFill>
                <a:latin typeface="Century Gothic"/>
              </a:rPr>
              <a:t>Correlates of Relative police pressure</a:t>
            </a:r>
            <a:endParaRPr b="0" lang="en-US"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Custom 12">
      <a:dk1>
        <a:srgbClr val="000000"/>
      </a:dk1>
      <a:lt1>
        <a:srgbClr val="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04040"/>
      </a:dk2>
      <a:lt2>
        <a:srgbClr val="e7e6e6"/>
      </a:lt2>
      <a:accent1>
        <a:srgbClr val="71c5e8"/>
      </a:accent1>
      <a:accent2>
        <a:srgbClr val="285c4d"/>
      </a:accent2>
      <a:accent3>
        <a:srgbClr val="a5a5a5"/>
      </a:accent3>
      <a:accent4>
        <a:srgbClr val="b9d9eb"/>
      </a:accent4>
      <a:accent5>
        <a:srgbClr val="daaa00"/>
      </a:accent5>
      <a:accent6>
        <a:srgbClr val="78be20"/>
      </a:accent6>
      <a:hlink>
        <a:srgbClr val="71c5e8"/>
      </a:hlink>
      <a:folHlink>
        <a:srgbClr val="a5a5a5"/>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4111</TotalTime>
  <Application>LibreOffice/7.5.4.2$MacOSX_X86_64 LibreOffice_project/36ccfdc35048b057fd9854c757a8b67ec53977b6</Application>
  <AppVersion>15.0000</AppVersion>
  <Words>2878</Words>
  <Paragraphs>203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2017-02-22T17:33:23Z</dcterms:created>
  <dc:creator>Microsoft Office User</dc:creator>
  <dc:description/>
  <dc:language>en-US</dc:language>
  <cp:lastModifiedBy/>
  <cp:lastPrinted>2017-03-15T17:14:36Z</cp:lastPrinted>
  <dcterms:modified xsi:type="dcterms:W3CDTF">2023-12-24T18:13:11Z</dcterms:modified>
  <cp:revision>148</cp:revision>
  <dc:subject/>
  <dc:title>add sample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Widescreen</vt:lpwstr>
  </property>
  <property fmtid="{D5CDD505-2E9C-101B-9397-08002B2CF9AE}" pid="4" name="Slides">
    <vt:i4>40</vt:i4>
  </property>
</Properties>
</file>