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9" r:id="rId2"/>
    <p:sldId id="273" r:id="rId3"/>
    <p:sldId id="283" r:id="rId4"/>
    <p:sldId id="287" r:id="rId5"/>
    <p:sldId id="274" r:id="rId6"/>
    <p:sldId id="295" r:id="rId7"/>
    <p:sldId id="275" r:id="rId8"/>
    <p:sldId id="306" r:id="rId9"/>
    <p:sldId id="307" r:id="rId10"/>
    <p:sldId id="308" r:id="rId11"/>
    <p:sldId id="309" r:id="rId12"/>
    <p:sldId id="276" r:id="rId13"/>
    <p:sldId id="300" r:id="rId14"/>
    <p:sldId id="297" r:id="rId15"/>
    <p:sldId id="298" r:id="rId16"/>
    <p:sldId id="299" r:id="rId17"/>
    <p:sldId id="301"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10/26/2020</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iversifyingecon.org/index.php?title=Personal_prejudices" TargetMode="External"/><Relationship Id="rId2" Type="http://schemas.openxmlformats.org/officeDocument/2006/relationships/hyperlink" Target="http://www.projectimplicit.net/abou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mplicit.harvard.edu/implic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mplicit.harvard.edu/implicit/selectate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Economics of Discrimination</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Housing</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You’ll hear later in the course about a research project I am working on that quantifies sexual orientation discrimination in access to mortgage loans.</a:t>
            </a:r>
          </a:p>
          <a:p>
            <a:r>
              <a:rPr lang="en-US" dirty="0"/>
              <a:t>One concern we have is that mortgage loan originators – who people work with to get mortgages – may statistically discriminate against applicants based on perceptions of their credit worthiness.</a:t>
            </a:r>
          </a:p>
          <a:p>
            <a:r>
              <a:rPr lang="en-US" dirty="0"/>
              <a:t>E.g., may assume that same-gender male couples are more creditworthy (since two men, and men on-average earn more) while same-gender female couples are less credit worthy (since two women, and women on-average earn less).</a:t>
            </a:r>
          </a:p>
        </p:txBody>
      </p:sp>
    </p:spTree>
    <p:extLst>
      <p:ext uri="{BB962C8B-B14F-4D97-AF65-F5344CB8AC3E}">
        <p14:creationId xmlns:p14="http://schemas.microsoft.com/office/powerpoint/2010/main" val="327377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Policing</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Police offers could (and likely do) statistically discriminate in interactions with citizens.</a:t>
            </a:r>
          </a:p>
          <a:p>
            <a:r>
              <a:rPr lang="en-US" dirty="0"/>
              <a:t>They may, for example, be more likely to assume that people of color have done something wrong, have drugs in their car, etc., </a:t>
            </a:r>
          </a:p>
          <a:p>
            <a:r>
              <a:rPr lang="en-US" dirty="0"/>
              <a:t>For these “reasons”, police may be more likely to search people of color through car searches, “stop and frisk” etc.</a:t>
            </a:r>
          </a:p>
          <a:p>
            <a:r>
              <a:rPr lang="en-US" dirty="0"/>
              <a:t>In this example, race is used as a proxy for assumptions about criminality.</a:t>
            </a:r>
          </a:p>
          <a:p>
            <a:endParaRPr lang="en-US" dirty="0"/>
          </a:p>
        </p:txBody>
      </p:sp>
    </p:spTree>
    <p:extLst>
      <p:ext uri="{BB962C8B-B14F-4D97-AF65-F5344CB8AC3E}">
        <p14:creationId xmlns:p14="http://schemas.microsoft.com/office/powerpoint/2010/main" val="388383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46E4-2114-45F3-8BDE-EB4CA6069BF0}"/>
              </a:ext>
            </a:extLst>
          </p:cNvPr>
          <p:cNvSpPr>
            <a:spLocks noGrp="1"/>
          </p:cNvSpPr>
          <p:nvPr>
            <p:ph type="title"/>
          </p:nvPr>
        </p:nvSpPr>
        <p:spPr/>
        <p:txBody>
          <a:bodyPr/>
          <a:lstStyle/>
          <a:p>
            <a:r>
              <a:rPr lang="en-US" dirty="0"/>
              <a:t>Implicit Discrimination</a:t>
            </a:r>
          </a:p>
        </p:txBody>
      </p:sp>
      <p:sp>
        <p:nvSpPr>
          <p:cNvPr id="3" name="Content Placeholder 2">
            <a:extLst>
              <a:ext uri="{FF2B5EF4-FFF2-40B4-BE49-F238E27FC236}">
                <a16:creationId xmlns:a16="http://schemas.microsoft.com/office/drawing/2014/main" id="{8D3CA074-6132-47CB-8EBE-869CCB3D9C78}"/>
              </a:ext>
            </a:extLst>
          </p:cNvPr>
          <p:cNvSpPr>
            <a:spLocks noGrp="1"/>
          </p:cNvSpPr>
          <p:nvPr>
            <p:ph idx="1"/>
          </p:nvPr>
        </p:nvSpPr>
        <p:spPr/>
        <p:txBody>
          <a:bodyPr/>
          <a:lstStyle/>
          <a:p>
            <a:r>
              <a:rPr lang="en-US" dirty="0"/>
              <a:t>A type of discrimination that occurs due to implicit bias.</a:t>
            </a:r>
          </a:p>
          <a:p>
            <a:r>
              <a:rPr lang="en-US" dirty="0"/>
              <a:t>Implicit bias is an unconscious form of bias discovered by psychologists </a:t>
            </a:r>
          </a:p>
          <a:p>
            <a:r>
              <a:rPr lang="en-US" dirty="0"/>
              <a:t>It’s a bias that most people are often not aware that they have.</a:t>
            </a:r>
          </a:p>
          <a:p>
            <a:r>
              <a:rPr lang="en-US" dirty="0"/>
              <a:t>Implicit bias usually appears when making quick decisions such as quickly reviewing resumes. </a:t>
            </a:r>
          </a:p>
          <a:p>
            <a:pPr lvl="1"/>
            <a:r>
              <a:rPr lang="en-US" dirty="0"/>
              <a:t>In these situations, you may be more likely to rely on implicit bias.</a:t>
            </a:r>
          </a:p>
          <a:p>
            <a:endParaRPr lang="en-US" dirty="0"/>
          </a:p>
          <a:p>
            <a:endParaRPr lang="en-US" dirty="0"/>
          </a:p>
        </p:txBody>
      </p:sp>
    </p:spTree>
    <p:extLst>
      <p:ext uri="{BB962C8B-B14F-4D97-AF65-F5344CB8AC3E}">
        <p14:creationId xmlns:p14="http://schemas.microsoft.com/office/powerpoint/2010/main" val="198202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34A2-7EB7-4E87-8E41-E0A7EEA15E49}"/>
              </a:ext>
            </a:extLst>
          </p:cNvPr>
          <p:cNvSpPr>
            <a:spLocks noGrp="1"/>
          </p:cNvSpPr>
          <p:nvPr>
            <p:ph type="title"/>
          </p:nvPr>
        </p:nvSpPr>
        <p:spPr/>
        <p:txBody>
          <a:bodyPr/>
          <a:lstStyle/>
          <a:p>
            <a:r>
              <a:rPr lang="en-US" dirty="0"/>
              <a:t>Implicit bias is pervasive</a:t>
            </a:r>
          </a:p>
        </p:txBody>
      </p:sp>
      <p:sp>
        <p:nvSpPr>
          <p:cNvPr id="3" name="Content Placeholder 2">
            <a:extLst>
              <a:ext uri="{FF2B5EF4-FFF2-40B4-BE49-F238E27FC236}">
                <a16:creationId xmlns:a16="http://schemas.microsoft.com/office/drawing/2014/main" id="{3DDEDFB9-81E9-4806-9BC0-AB6B43A4D44B}"/>
              </a:ext>
            </a:extLst>
          </p:cNvPr>
          <p:cNvSpPr>
            <a:spLocks noGrp="1"/>
          </p:cNvSpPr>
          <p:nvPr>
            <p:ph idx="1"/>
          </p:nvPr>
        </p:nvSpPr>
        <p:spPr/>
        <p:txBody>
          <a:bodyPr/>
          <a:lstStyle/>
          <a:p>
            <a:r>
              <a:rPr lang="en-US" b="0" i="0" dirty="0">
                <a:solidFill>
                  <a:srgbClr val="000000"/>
                </a:solidFill>
                <a:effectLst/>
                <a:latin typeface="Century Gothic" panose="020B0502020202020204" pitchFamily="34" charset="0"/>
              </a:rPr>
              <a:t>They appear as statistically "large" effects that are often shown by majorities of samples of Americans. </a:t>
            </a:r>
          </a:p>
          <a:p>
            <a:r>
              <a:rPr lang="en-US" b="0" i="0" dirty="0">
                <a:solidFill>
                  <a:srgbClr val="000000"/>
                </a:solidFill>
                <a:effectLst/>
                <a:latin typeface="Century Gothic" panose="020B0502020202020204" pitchFamily="34" charset="0"/>
              </a:rPr>
              <a:t>Over 80% of web respondents show implicit negativity toward the elderly compared to the young</a:t>
            </a:r>
          </a:p>
          <a:p>
            <a:r>
              <a:rPr lang="en-US" b="0" i="0" dirty="0">
                <a:solidFill>
                  <a:srgbClr val="000000"/>
                </a:solidFill>
                <a:effectLst/>
                <a:latin typeface="Century Gothic" panose="020B0502020202020204" pitchFamily="34" charset="0"/>
              </a:rPr>
              <a:t>75-80% of self-identified Whites and Asians show an implicit preference for racial White relative to Black.</a:t>
            </a:r>
          </a:p>
          <a:p>
            <a:r>
              <a:rPr lang="en-US" sz="2000" dirty="0">
                <a:solidFill>
                  <a:srgbClr val="000000"/>
                </a:solidFill>
                <a:latin typeface="Century Gothic" panose="020B0502020202020204" pitchFamily="34" charset="0"/>
              </a:rPr>
              <a:t>(Finding from </a:t>
            </a:r>
            <a:r>
              <a:rPr lang="en-US" sz="2000" dirty="0">
                <a:solidFill>
                  <a:srgbClr val="000000"/>
                </a:solidFill>
                <a:latin typeface="Century Gothic" panose="020B0502020202020204" pitchFamily="34" charset="0"/>
                <a:hlinkClick r:id="rId2"/>
              </a:rPr>
              <a:t>http://www.projectimplicit.net/about.html</a:t>
            </a:r>
            <a:r>
              <a:rPr lang="en-US" sz="2000" dirty="0">
                <a:solidFill>
                  <a:srgbClr val="000000"/>
                </a:solidFill>
                <a:latin typeface="Century Gothic" panose="020B0502020202020204" pitchFamily="34" charset="0"/>
              </a:rPr>
              <a:t> via </a:t>
            </a:r>
            <a:r>
              <a:rPr lang="en-US" sz="2000" dirty="0">
                <a:solidFill>
                  <a:srgbClr val="000000"/>
                </a:solidFill>
                <a:latin typeface="Century Gothic" panose="020B0502020202020204" pitchFamily="34" charset="0"/>
                <a:hlinkClick r:id="rId3"/>
              </a:rPr>
              <a:t>http://diversifyingecon.org/index.php?title=Personal_prejudices</a:t>
            </a:r>
            <a:r>
              <a:rPr lang="en-US" sz="2000" dirty="0">
                <a:solidFill>
                  <a:srgbClr val="000000"/>
                </a:solidFill>
                <a:latin typeface="Century Gothic" panose="020B0502020202020204" pitchFamily="34" charset="0"/>
              </a:rPr>
              <a:t>)</a:t>
            </a:r>
          </a:p>
        </p:txBody>
      </p:sp>
    </p:spTree>
    <p:extLst>
      <p:ext uri="{BB962C8B-B14F-4D97-AF65-F5344CB8AC3E}">
        <p14:creationId xmlns:p14="http://schemas.microsoft.com/office/powerpoint/2010/main" val="27566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3961-FF1B-435C-B9ED-00022782E594}"/>
              </a:ext>
            </a:extLst>
          </p:cNvPr>
          <p:cNvSpPr>
            <a:spLocks noGrp="1"/>
          </p:cNvSpPr>
          <p:nvPr>
            <p:ph type="title"/>
          </p:nvPr>
        </p:nvSpPr>
        <p:spPr/>
        <p:txBody>
          <a:bodyPr/>
          <a:lstStyle/>
          <a:p>
            <a:r>
              <a:rPr lang="en-US" dirty="0"/>
              <a:t>Implicit association test</a:t>
            </a:r>
          </a:p>
        </p:txBody>
      </p:sp>
      <p:sp>
        <p:nvSpPr>
          <p:cNvPr id="3" name="Content Placeholder 2">
            <a:extLst>
              <a:ext uri="{FF2B5EF4-FFF2-40B4-BE49-F238E27FC236}">
                <a16:creationId xmlns:a16="http://schemas.microsoft.com/office/drawing/2014/main" id="{17CE95BA-2E5C-41E9-A0E8-CA61F7DE62C9}"/>
              </a:ext>
            </a:extLst>
          </p:cNvPr>
          <p:cNvSpPr>
            <a:spLocks noGrp="1"/>
          </p:cNvSpPr>
          <p:nvPr>
            <p:ph idx="1"/>
          </p:nvPr>
        </p:nvSpPr>
        <p:spPr>
          <a:xfrm>
            <a:off x="838200" y="1825625"/>
            <a:ext cx="7195457" cy="4351338"/>
          </a:xfrm>
        </p:spPr>
        <p:txBody>
          <a:bodyPr/>
          <a:lstStyle/>
          <a:p>
            <a:r>
              <a:rPr lang="en-US" dirty="0"/>
              <a:t>Psychologists use the Implicit Association Test (IAT) to try to measure implicit bias.</a:t>
            </a:r>
          </a:p>
          <a:p>
            <a:r>
              <a:rPr lang="en-US" dirty="0"/>
              <a:t>You can take the test yourself at: </a:t>
            </a:r>
            <a:r>
              <a:rPr lang="en-US" dirty="0">
                <a:hlinkClick r:id="rId2"/>
              </a:rPr>
              <a:t>https://implicit.harvard.edu/implicit/</a:t>
            </a:r>
            <a:endParaRPr lang="en-US" dirty="0"/>
          </a:p>
          <a:p>
            <a:r>
              <a:rPr lang="en-US" dirty="0"/>
              <a:t>There are numerous versions:</a:t>
            </a:r>
          </a:p>
          <a:p>
            <a:pPr lvl="1"/>
            <a:r>
              <a:rPr lang="en-US" dirty="0"/>
              <a:t>Race IAT (bias against black people)</a:t>
            </a:r>
          </a:p>
          <a:p>
            <a:pPr lvl="1"/>
            <a:r>
              <a:rPr lang="en-US" dirty="0"/>
              <a:t>Asian IAT (bias against Asian people)</a:t>
            </a:r>
          </a:p>
          <a:p>
            <a:pPr lvl="1"/>
            <a:r>
              <a:rPr lang="en-US" dirty="0"/>
              <a:t>Gender-Career IAT (bias against women in employment)</a:t>
            </a:r>
          </a:p>
          <a:p>
            <a:pPr lvl="1"/>
            <a:r>
              <a:rPr lang="en-US" dirty="0"/>
              <a:t>Transgender IAT (bias against trans people)</a:t>
            </a:r>
          </a:p>
          <a:p>
            <a:pPr lvl="1"/>
            <a:r>
              <a:rPr lang="en-US" dirty="0"/>
              <a:t>…</a:t>
            </a:r>
          </a:p>
        </p:txBody>
      </p:sp>
      <p:pic>
        <p:nvPicPr>
          <p:cNvPr id="1030" name="Picture 6" descr="The Neurocritic: Contest to Reduce Implicit Racial Bias Shows Empathy and  Perspective-Taking Don't Work">
            <a:extLst>
              <a:ext uri="{FF2B5EF4-FFF2-40B4-BE49-F238E27FC236}">
                <a16:creationId xmlns:a16="http://schemas.microsoft.com/office/drawing/2014/main" id="{4CEA7803-2C59-48DF-A70B-C33AD2E65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050" y="0"/>
            <a:ext cx="391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95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3961-FF1B-435C-B9ED-00022782E594}"/>
              </a:ext>
            </a:extLst>
          </p:cNvPr>
          <p:cNvSpPr>
            <a:spLocks noGrp="1"/>
          </p:cNvSpPr>
          <p:nvPr>
            <p:ph type="title"/>
          </p:nvPr>
        </p:nvSpPr>
        <p:spPr/>
        <p:txBody>
          <a:bodyPr/>
          <a:lstStyle/>
          <a:p>
            <a:r>
              <a:rPr lang="en-US" dirty="0"/>
              <a:t>Implicit association test</a:t>
            </a:r>
          </a:p>
        </p:txBody>
      </p:sp>
      <p:sp>
        <p:nvSpPr>
          <p:cNvPr id="3" name="Content Placeholder 2">
            <a:extLst>
              <a:ext uri="{FF2B5EF4-FFF2-40B4-BE49-F238E27FC236}">
                <a16:creationId xmlns:a16="http://schemas.microsoft.com/office/drawing/2014/main" id="{17CE95BA-2E5C-41E9-A0E8-CA61F7DE62C9}"/>
              </a:ext>
            </a:extLst>
          </p:cNvPr>
          <p:cNvSpPr>
            <a:spLocks noGrp="1"/>
          </p:cNvSpPr>
          <p:nvPr>
            <p:ph idx="1"/>
          </p:nvPr>
        </p:nvSpPr>
        <p:spPr>
          <a:xfrm>
            <a:off x="838200" y="1825625"/>
            <a:ext cx="7195457" cy="4351338"/>
          </a:xfrm>
        </p:spPr>
        <p:txBody>
          <a:bodyPr/>
          <a:lstStyle/>
          <a:p>
            <a:r>
              <a:rPr lang="en-US" dirty="0"/>
              <a:t>The idea behind the IAT is that you have to quickly sort photos of people (e.g., black vs. white people) and good or bad words by pressing the left or right keys on a keyboard.</a:t>
            </a:r>
          </a:p>
          <a:p>
            <a:r>
              <a:rPr lang="en-US" dirty="0"/>
              <a:t>The round order is random, but in one round(top figure) you press “left” if you see a photo of a black person or you see a positive word (e.g., “pleasure”), and you press “right” if you see a photo of a white person or a negative word (e.g., “awful”)</a:t>
            </a:r>
          </a:p>
        </p:txBody>
      </p:sp>
      <p:pic>
        <p:nvPicPr>
          <p:cNvPr id="1030" name="Picture 6" descr="The Neurocritic: Contest to Reduce Implicit Racial Bias Shows Empathy and  Perspective-Taking Don't Work">
            <a:extLst>
              <a:ext uri="{FF2B5EF4-FFF2-40B4-BE49-F238E27FC236}">
                <a16:creationId xmlns:a16="http://schemas.microsoft.com/office/drawing/2014/main" id="{4CEA7803-2C59-48DF-A70B-C33AD2E65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0" y="0"/>
            <a:ext cx="391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1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3961-FF1B-435C-B9ED-00022782E594}"/>
              </a:ext>
            </a:extLst>
          </p:cNvPr>
          <p:cNvSpPr>
            <a:spLocks noGrp="1"/>
          </p:cNvSpPr>
          <p:nvPr>
            <p:ph type="title"/>
          </p:nvPr>
        </p:nvSpPr>
        <p:spPr/>
        <p:txBody>
          <a:bodyPr/>
          <a:lstStyle/>
          <a:p>
            <a:r>
              <a:rPr lang="en-US" dirty="0"/>
              <a:t>Implicit association test</a:t>
            </a:r>
          </a:p>
        </p:txBody>
      </p:sp>
      <p:sp>
        <p:nvSpPr>
          <p:cNvPr id="3" name="Content Placeholder 2">
            <a:extLst>
              <a:ext uri="{FF2B5EF4-FFF2-40B4-BE49-F238E27FC236}">
                <a16:creationId xmlns:a16="http://schemas.microsoft.com/office/drawing/2014/main" id="{17CE95BA-2E5C-41E9-A0E8-CA61F7DE62C9}"/>
              </a:ext>
            </a:extLst>
          </p:cNvPr>
          <p:cNvSpPr>
            <a:spLocks noGrp="1"/>
          </p:cNvSpPr>
          <p:nvPr>
            <p:ph idx="1"/>
          </p:nvPr>
        </p:nvSpPr>
        <p:spPr>
          <a:xfrm>
            <a:off x="838200" y="1825625"/>
            <a:ext cx="7195457" cy="4351338"/>
          </a:xfrm>
        </p:spPr>
        <p:txBody>
          <a:bodyPr/>
          <a:lstStyle/>
          <a:p>
            <a:r>
              <a:rPr lang="en-US" dirty="0"/>
              <a:t>The round order is random, but in another round (bottom figure) you press “left” if you see a photo of a white person or you see a positive word (e.g., “pleasure”), and you press “right” if you see a photo of a black person or a negative word (e.g., “awful”)</a:t>
            </a:r>
          </a:p>
          <a:p>
            <a:r>
              <a:rPr lang="en-US" dirty="0"/>
              <a:t>If you are faster in one round than another, it means you have an implicit association between a group and good/bad.</a:t>
            </a:r>
          </a:p>
          <a:p>
            <a:r>
              <a:rPr lang="en-US" dirty="0"/>
              <a:t>Most people are biased and are faster at the bottom scenario than the top scenario.</a:t>
            </a:r>
          </a:p>
          <a:p>
            <a:endParaRPr lang="en-US" dirty="0"/>
          </a:p>
        </p:txBody>
      </p:sp>
      <p:pic>
        <p:nvPicPr>
          <p:cNvPr id="1030" name="Picture 6" descr="The Neurocritic: Contest to Reduce Implicit Racial Bias Shows Empathy and  Perspective-Taking Don't Work">
            <a:extLst>
              <a:ext uri="{FF2B5EF4-FFF2-40B4-BE49-F238E27FC236}">
                <a16:creationId xmlns:a16="http://schemas.microsoft.com/office/drawing/2014/main" id="{4CEA7803-2C59-48DF-A70B-C33AD2E65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0" y="0"/>
            <a:ext cx="391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9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96AF-8067-44A8-9757-C3B2621C5533}"/>
              </a:ext>
            </a:extLst>
          </p:cNvPr>
          <p:cNvSpPr>
            <a:spLocks noGrp="1"/>
          </p:cNvSpPr>
          <p:nvPr>
            <p:ph type="title"/>
          </p:nvPr>
        </p:nvSpPr>
        <p:spPr/>
        <p:txBody>
          <a:bodyPr/>
          <a:lstStyle/>
          <a:p>
            <a:r>
              <a:rPr lang="en-US" dirty="0"/>
              <a:t>IAT homework</a:t>
            </a:r>
          </a:p>
        </p:txBody>
      </p:sp>
      <p:sp>
        <p:nvSpPr>
          <p:cNvPr id="3" name="Content Placeholder 2">
            <a:extLst>
              <a:ext uri="{FF2B5EF4-FFF2-40B4-BE49-F238E27FC236}">
                <a16:creationId xmlns:a16="http://schemas.microsoft.com/office/drawing/2014/main" id="{CAE68BD2-8438-43BA-91C2-BDA44CEC9915}"/>
              </a:ext>
            </a:extLst>
          </p:cNvPr>
          <p:cNvSpPr>
            <a:spLocks noGrp="1"/>
          </p:cNvSpPr>
          <p:nvPr>
            <p:ph idx="1"/>
          </p:nvPr>
        </p:nvSpPr>
        <p:spPr>
          <a:xfrm>
            <a:off x="838200" y="1253331"/>
            <a:ext cx="10515600" cy="4351338"/>
          </a:xfrm>
        </p:spPr>
        <p:txBody>
          <a:bodyPr/>
          <a:lstStyle/>
          <a:p>
            <a:r>
              <a:rPr lang="en-US" dirty="0"/>
              <a:t>As an “other activity”, please take an IAT test at </a:t>
            </a:r>
            <a:r>
              <a:rPr lang="en-US" dirty="0">
                <a:hlinkClick r:id="rId2"/>
              </a:rPr>
              <a:t>https://implicit.harvard.edu/implicit/selectatest.html</a:t>
            </a:r>
            <a:endParaRPr lang="en-US" dirty="0"/>
          </a:p>
          <a:p>
            <a:r>
              <a:rPr lang="en-US" dirty="0"/>
              <a:t>My suggestion is to take one or more of the following:</a:t>
            </a:r>
          </a:p>
          <a:p>
            <a:pPr lvl="1"/>
            <a:r>
              <a:rPr lang="en-US" dirty="0"/>
              <a:t>Race IAT – tests for bias against black people through an association between black/white faces and good/bad words</a:t>
            </a:r>
          </a:p>
          <a:p>
            <a:pPr lvl="1"/>
            <a:r>
              <a:rPr lang="en-US" dirty="0"/>
              <a:t>Weapons IAT – tests for bias against black people through an association between black/white faces and weapons/harmless objects</a:t>
            </a:r>
          </a:p>
          <a:p>
            <a:pPr lvl="1"/>
            <a:r>
              <a:rPr lang="en-US" dirty="0"/>
              <a:t>Skin-tone IAT – tests for bias against people with darker skin</a:t>
            </a:r>
          </a:p>
          <a:p>
            <a:r>
              <a:rPr lang="en-US" dirty="0"/>
              <a:t>(If you have taken the IAT before then please take one you haven’t taken.)</a:t>
            </a:r>
          </a:p>
          <a:p>
            <a:r>
              <a:rPr lang="en-US" dirty="0"/>
              <a:t>As an “other activity”, you’ll anonymously submit a very short reflection statement after completing the IAT.</a:t>
            </a:r>
          </a:p>
        </p:txBody>
      </p:sp>
    </p:spTree>
    <p:extLst>
      <p:ext uri="{BB962C8B-B14F-4D97-AF65-F5344CB8AC3E}">
        <p14:creationId xmlns:p14="http://schemas.microsoft.com/office/powerpoint/2010/main" val="202044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a:xfrm>
            <a:off x="744893" y="-110736"/>
            <a:ext cx="10515600" cy="1325563"/>
          </a:xfrm>
        </p:spPr>
        <p:txBody>
          <a:bodyPr/>
          <a:lstStyle/>
          <a:p>
            <a:pPr>
              <a:defRPr/>
            </a:pPr>
            <a:r>
              <a:rPr lang="en-US" dirty="0"/>
              <a:t>Outline</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a:xfrm>
            <a:off x="838200" y="1013861"/>
            <a:ext cx="10515600" cy="4351338"/>
          </a:xfrm>
        </p:spPr>
        <p:txBody>
          <a:bodyPr/>
          <a:lstStyle/>
          <a:p>
            <a:r>
              <a:rPr lang="en-US" altLang="en-US" dirty="0">
                <a:latin typeface="Century Gothic" panose="020B0502020202020204" pitchFamily="34" charset="0"/>
              </a:rPr>
              <a:t>What is discrimination?</a:t>
            </a:r>
          </a:p>
          <a:p>
            <a:r>
              <a:rPr lang="en-US" altLang="en-US" dirty="0">
                <a:latin typeface="Century Gothic" panose="020B0502020202020204" pitchFamily="34" charset="0"/>
              </a:rPr>
              <a:t>Types of discrimination (these are all not mutually exclusive):</a:t>
            </a:r>
          </a:p>
          <a:p>
            <a:pPr lvl="1"/>
            <a:r>
              <a:rPr lang="en-US" altLang="en-US" dirty="0">
                <a:latin typeface="Century Gothic" panose="020B0502020202020204" pitchFamily="34" charset="0"/>
              </a:rPr>
              <a:t>Taste-based discrimination</a:t>
            </a:r>
          </a:p>
          <a:p>
            <a:pPr lvl="1"/>
            <a:r>
              <a:rPr lang="en-US" altLang="en-US" dirty="0">
                <a:latin typeface="Century Gothic" panose="020B0502020202020204" pitchFamily="34" charset="0"/>
              </a:rPr>
              <a:t>Statistical discrimination</a:t>
            </a:r>
          </a:p>
          <a:p>
            <a:pPr lvl="1"/>
            <a:r>
              <a:rPr lang="en-US" altLang="en-US" dirty="0">
                <a:latin typeface="Century Gothic" panose="020B0502020202020204" pitchFamily="34" charset="0"/>
              </a:rPr>
              <a:t>Implicit discrimination</a:t>
            </a:r>
          </a:p>
          <a:p>
            <a:endParaRPr lang="en-US" altLang="en-US" dirty="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FDDA-7FA4-4B50-A7EA-2EFD0CEC8648}"/>
              </a:ext>
            </a:extLst>
          </p:cNvPr>
          <p:cNvSpPr>
            <a:spLocks noGrp="1"/>
          </p:cNvSpPr>
          <p:nvPr>
            <p:ph type="title"/>
          </p:nvPr>
        </p:nvSpPr>
        <p:spPr/>
        <p:txBody>
          <a:bodyPr/>
          <a:lstStyle/>
          <a:p>
            <a:r>
              <a:rPr lang="en-US" dirty="0"/>
              <a:t>What is discrimination?</a:t>
            </a:r>
          </a:p>
        </p:txBody>
      </p:sp>
      <p:sp>
        <p:nvSpPr>
          <p:cNvPr id="3" name="Content Placeholder 2">
            <a:extLst>
              <a:ext uri="{FF2B5EF4-FFF2-40B4-BE49-F238E27FC236}">
                <a16:creationId xmlns:a16="http://schemas.microsoft.com/office/drawing/2014/main" id="{1A044A6B-BDB1-4909-94E3-20C070C86E8C}"/>
              </a:ext>
            </a:extLst>
          </p:cNvPr>
          <p:cNvSpPr>
            <a:spLocks noGrp="1"/>
          </p:cNvSpPr>
          <p:nvPr>
            <p:ph idx="1"/>
          </p:nvPr>
        </p:nvSpPr>
        <p:spPr>
          <a:xfrm>
            <a:off x="838200" y="1433740"/>
            <a:ext cx="10515600" cy="4351338"/>
          </a:xfrm>
        </p:spPr>
        <p:txBody>
          <a:bodyPr/>
          <a:lstStyle/>
          <a:p>
            <a:r>
              <a:rPr lang="en-US" sz="2200" dirty="0"/>
              <a:t>When two individuals who are the same are treated differently.</a:t>
            </a:r>
          </a:p>
          <a:p>
            <a:r>
              <a:rPr lang="en-US" sz="2200" dirty="0"/>
              <a:t>There is a lot of debate around to what extent discrimination occurs, and a </a:t>
            </a:r>
            <a:r>
              <a:rPr lang="en-US" sz="2200" i="1" dirty="0"/>
              <a:t>part</a:t>
            </a:r>
            <a:r>
              <a:rPr lang="en-US" sz="2200" dirty="0"/>
              <a:t> of the reason for this debate is that discrimination is hard to measure.</a:t>
            </a:r>
          </a:p>
          <a:p>
            <a:r>
              <a:rPr lang="en-US" sz="2200" dirty="0"/>
              <a:t>Sometimes discrimination manifests itself in extreme and obvious ways.</a:t>
            </a:r>
          </a:p>
          <a:p>
            <a:r>
              <a:rPr lang="en-US" sz="2200" dirty="0"/>
              <a:t>But often times it’s subtle – e.g., not getting an interview offer.</a:t>
            </a:r>
          </a:p>
          <a:p>
            <a:pPr lvl="1"/>
            <a:r>
              <a:rPr lang="en-US" sz="2200" dirty="0"/>
              <a:t>What that because of discrimination, or was there another factor?</a:t>
            </a:r>
          </a:p>
          <a:p>
            <a:r>
              <a:rPr lang="en-US" sz="2200" dirty="0"/>
              <a:t>Isolating discrimination as the factor can be difficult due to a lack of data.</a:t>
            </a:r>
          </a:p>
          <a:p>
            <a:r>
              <a:rPr lang="en-US" sz="2200" dirty="0"/>
              <a:t>But using data we have or can create can be important to bring evidence to the table to complement qualitative research and anecdotal evidence.</a:t>
            </a:r>
          </a:p>
        </p:txBody>
      </p:sp>
    </p:spTree>
    <p:extLst>
      <p:ext uri="{BB962C8B-B14F-4D97-AF65-F5344CB8AC3E}">
        <p14:creationId xmlns:p14="http://schemas.microsoft.com/office/powerpoint/2010/main" val="42972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040-3539-4BF5-9272-7A4126F9A8FC}"/>
              </a:ext>
            </a:extLst>
          </p:cNvPr>
          <p:cNvSpPr>
            <a:spLocks noGrp="1"/>
          </p:cNvSpPr>
          <p:nvPr>
            <p:ph type="title"/>
          </p:nvPr>
        </p:nvSpPr>
        <p:spPr/>
        <p:txBody>
          <a:bodyPr/>
          <a:lstStyle/>
          <a:p>
            <a:r>
              <a:rPr lang="en-US" dirty="0"/>
              <a:t>Types of discrimination</a:t>
            </a:r>
          </a:p>
        </p:txBody>
      </p:sp>
      <p:sp>
        <p:nvSpPr>
          <p:cNvPr id="3" name="Content Placeholder 2">
            <a:extLst>
              <a:ext uri="{FF2B5EF4-FFF2-40B4-BE49-F238E27FC236}">
                <a16:creationId xmlns:a16="http://schemas.microsoft.com/office/drawing/2014/main" id="{A11414AC-500C-4BDA-9F79-B65D59D4C193}"/>
              </a:ext>
            </a:extLst>
          </p:cNvPr>
          <p:cNvSpPr>
            <a:spLocks noGrp="1"/>
          </p:cNvSpPr>
          <p:nvPr>
            <p:ph idx="1"/>
          </p:nvPr>
        </p:nvSpPr>
        <p:spPr/>
        <p:txBody>
          <a:bodyPr/>
          <a:lstStyle/>
          <a:p>
            <a:r>
              <a:rPr lang="en-US" dirty="0"/>
              <a:t>There are different types of discrimination. Economists typically focus on:</a:t>
            </a:r>
          </a:p>
          <a:p>
            <a:pPr lvl="1"/>
            <a:r>
              <a:rPr lang="en-US" b="1" dirty="0"/>
              <a:t>Taste-based discrimination</a:t>
            </a:r>
          </a:p>
          <a:p>
            <a:pPr lvl="1"/>
            <a:r>
              <a:rPr lang="en-US" b="1" dirty="0"/>
              <a:t>Statistical discrimination</a:t>
            </a:r>
          </a:p>
          <a:p>
            <a:pPr lvl="1"/>
            <a:r>
              <a:rPr lang="en-US" dirty="0"/>
              <a:t>Often economists try to determine to what extent discrimination is taste-based vs. statistical</a:t>
            </a:r>
          </a:p>
          <a:p>
            <a:r>
              <a:rPr lang="en-US" dirty="0"/>
              <a:t>Sociologists and psychologists also study discrimination.</a:t>
            </a:r>
          </a:p>
          <a:p>
            <a:pPr lvl="1"/>
            <a:r>
              <a:rPr lang="en-US" dirty="0"/>
              <a:t>Sociologists are aware of the taste-based discrimination vs. statistical discrimination situation, but focus on discrimination more broadly, instructing concepts such as structural discrimination and systemic disadvantage.</a:t>
            </a:r>
          </a:p>
          <a:p>
            <a:pPr lvl="1"/>
            <a:r>
              <a:rPr lang="en-US" dirty="0"/>
              <a:t>Psychologists coined/discovered </a:t>
            </a:r>
            <a:r>
              <a:rPr lang="en-US" b="1" dirty="0"/>
              <a:t>implicit discrimination</a:t>
            </a:r>
          </a:p>
        </p:txBody>
      </p:sp>
    </p:spTree>
    <p:extLst>
      <p:ext uri="{BB962C8B-B14F-4D97-AF65-F5344CB8AC3E}">
        <p14:creationId xmlns:p14="http://schemas.microsoft.com/office/powerpoint/2010/main" val="40785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1BAA-79EA-4721-922A-4F9B0218A67C}"/>
              </a:ext>
            </a:extLst>
          </p:cNvPr>
          <p:cNvSpPr>
            <a:spLocks noGrp="1"/>
          </p:cNvSpPr>
          <p:nvPr>
            <p:ph type="title"/>
          </p:nvPr>
        </p:nvSpPr>
        <p:spPr/>
        <p:txBody>
          <a:bodyPr/>
          <a:lstStyle/>
          <a:p>
            <a:r>
              <a:rPr lang="en-US" dirty="0"/>
              <a:t>Taste-Based Discrimination – “Animus”</a:t>
            </a:r>
          </a:p>
        </p:txBody>
      </p:sp>
      <p:sp>
        <p:nvSpPr>
          <p:cNvPr id="3" name="Content Placeholder 2">
            <a:extLst>
              <a:ext uri="{FF2B5EF4-FFF2-40B4-BE49-F238E27FC236}">
                <a16:creationId xmlns:a16="http://schemas.microsoft.com/office/drawing/2014/main" id="{5A48568F-76DE-470C-98D4-27E508545DDE}"/>
              </a:ext>
            </a:extLst>
          </p:cNvPr>
          <p:cNvSpPr>
            <a:spLocks noGrp="1"/>
          </p:cNvSpPr>
          <p:nvPr>
            <p:ph idx="1"/>
          </p:nvPr>
        </p:nvSpPr>
        <p:spPr>
          <a:xfrm>
            <a:off x="838200" y="1396417"/>
            <a:ext cx="10515600" cy="4351338"/>
          </a:xfrm>
        </p:spPr>
        <p:txBody>
          <a:bodyPr/>
          <a:lstStyle/>
          <a:p>
            <a:r>
              <a:rPr lang="en-US" dirty="0"/>
              <a:t>Discrimination that occurs due to not liking or having animus against a group.</a:t>
            </a:r>
          </a:p>
          <a:p>
            <a:pPr lvl="1"/>
            <a:r>
              <a:rPr lang="en-US" dirty="0"/>
              <a:t>Think outright racism, homophobia, sexism, transphobia, ageism, etc.</a:t>
            </a:r>
          </a:p>
          <a:p>
            <a:r>
              <a:rPr lang="en-US" dirty="0"/>
              <a:t>The term was coined by Gary Becker, a famous labor economist who is known for being one of the first to apply economics to study discrimination in the labor market.</a:t>
            </a:r>
          </a:p>
          <a:p>
            <a:r>
              <a:rPr lang="en-US" dirty="0"/>
              <a:t>Unsurprisingly, taste-based discrimination is seen as uniformly bad, both because it is inequitable, but it also creates inefficiencies (e.g., not hiring the employee who is the best fit for the company.)</a:t>
            </a:r>
          </a:p>
        </p:txBody>
      </p:sp>
    </p:spTree>
    <p:extLst>
      <p:ext uri="{BB962C8B-B14F-4D97-AF65-F5344CB8AC3E}">
        <p14:creationId xmlns:p14="http://schemas.microsoft.com/office/powerpoint/2010/main" val="210035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1BAA-79EA-4721-922A-4F9B0218A67C}"/>
              </a:ext>
            </a:extLst>
          </p:cNvPr>
          <p:cNvSpPr>
            <a:spLocks noGrp="1"/>
          </p:cNvSpPr>
          <p:nvPr>
            <p:ph type="title"/>
          </p:nvPr>
        </p:nvSpPr>
        <p:spPr/>
        <p:txBody>
          <a:bodyPr/>
          <a:lstStyle/>
          <a:p>
            <a:r>
              <a:rPr lang="en-US" dirty="0"/>
              <a:t>Taste-Based Discrimination – “Animus”</a:t>
            </a:r>
          </a:p>
        </p:txBody>
      </p:sp>
      <p:sp>
        <p:nvSpPr>
          <p:cNvPr id="3" name="Content Placeholder 2">
            <a:extLst>
              <a:ext uri="{FF2B5EF4-FFF2-40B4-BE49-F238E27FC236}">
                <a16:creationId xmlns:a16="http://schemas.microsoft.com/office/drawing/2014/main" id="{5A48568F-76DE-470C-98D4-27E508545DDE}"/>
              </a:ext>
            </a:extLst>
          </p:cNvPr>
          <p:cNvSpPr>
            <a:spLocks noGrp="1"/>
          </p:cNvSpPr>
          <p:nvPr>
            <p:ph idx="1"/>
          </p:nvPr>
        </p:nvSpPr>
        <p:spPr>
          <a:xfrm>
            <a:off x="838200" y="1396417"/>
            <a:ext cx="10515600" cy="4351338"/>
          </a:xfrm>
        </p:spPr>
        <p:txBody>
          <a:bodyPr/>
          <a:lstStyle/>
          <a:p>
            <a:r>
              <a:rPr lang="en-US" dirty="0"/>
              <a:t>It’s often hard to measure to what extent discrimination is taste-based since:</a:t>
            </a:r>
          </a:p>
          <a:p>
            <a:pPr marL="457200" indent="-457200">
              <a:buAutoNum type="arabicParenR"/>
            </a:pPr>
            <a:r>
              <a:rPr lang="en-US" dirty="0"/>
              <a:t>It’s hard to perfectly witness discrimination in a way where it can be obviously isolated</a:t>
            </a:r>
          </a:p>
          <a:p>
            <a:pPr marL="457200" indent="-457200">
              <a:buAutoNum type="arabicParenR"/>
            </a:pPr>
            <a:r>
              <a:rPr lang="en-US" dirty="0"/>
              <a:t>People </a:t>
            </a:r>
            <a:r>
              <a:rPr lang="en-US" i="1" dirty="0"/>
              <a:t>usually</a:t>
            </a:r>
            <a:r>
              <a:rPr lang="en-US" dirty="0"/>
              <a:t> aren’t going to reveal that they are bigots, although outright, observable sexism, homophobia, anti-Semitism, racism, etc., are becoming more common.</a:t>
            </a:r>
          </a:p>
        </p:txBody>
      </p:sp>
    </p:spTree>
    <p:extLst>
      <p:ext uri="{BB962C8B-B14F-4D97-AF65-F5344CB8AC3E}">
        <p14:creationId xmlns:p14="http://schemas.microsoft.com/office/powerpoint/2010/main" val="233099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This theory is typically attributed to Kenneth Arrow's 1973 work </a:t>
            </a:r>
            <a:r>
              <a:rPr lang="en-US" i="1" dirty="0"/>
              <a:t>The Theory of Discrimination </a:t>
            </a:r>
            <a:r>
              <a:rPr lang="en-US" dirty="0"/>
              <a:t>and to Edmund </a:t>
            </a:r>
            <a:r>
              <a:rPr lang="en-US" dirty="0" err="1"/>
              <a:t>Phelp's</a:t>
            </a:r>
            <a:r>
              <a:rPr lang="en-US" dirty="0"/>
              <a:t> 1972 paper </a:t>
            </a:r>
            <a:r>
              <a:rPr lang="en-US" i="1" dirty="0"/>
              <a:t>The Statistical Theory of Racism and Sexism. </a:t>
            </a:r>
          </a:p>
          <a:p>
            <a:r>
              <a:rPr lang="en-US" dirty="0"/>
              <a:t>The idea is that some discrimination is based on individuals using actual or perceived information about the differences between groups – i.e. actual or perceived statistical differences between groups.</a:t>
            </a:r>
          </a:p>
          <a:p>
            <a:r>
              <a:rPr lang="en-US" dirty="0"/>
              <a:t>Minority status – such as race or ethnicity – is used a proxy for something else.</a:t>
            </a:r>
          </a:p>
        </p:txBody>
      </p:sp>
    </p:spTree>
    <p:extLst>
      <p:ext uri="{BB962C8B-B14F-4D97-AF65-F5344CB8AC3E}">
        <p14:creationId xmlns:p14="http://schemas.microsoft.com/office/powerpoint/2010/main" val="11889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The best way to describe what is meant by statistical discrimination is to give some examples from different contexts:</a:t>
            </a:r>
          </a:p>
          <a:p>
            <a:pPr lvl="1"/>
            <a:r>
              <a:rPr lang="en-US" dirty="0"/>
              <a:t>Employment (which you’ll see in the Agan and Starr, 2018, paper on “Ban the Box”)</a:t>
            </a:r>
          </a:p>
          <a:p>
            <a:pPr lvl="1"/>
            <a:r>
              <a:rPr lang="en-US" dirty="0"/>
              <a:t>Housing (which you’ll see in a few papers, including my experiment on sexual orientation discrimination in mortgage loans)</a:t>
            </a:r>
          </a:p>
          <a:p>
            <a:pPr lvl="1"/>
            <a:r>
              <a:rPr lang="en-US" dirty="0"/>
              <a:t>Policing (which you’ll see in a few papers, such as </a:t>
            </a:r>
            <a:r>
              <a:rPr lang="en-US" dirty="0" err="1"/>
              <a:t>Antonovics</a:t>
            </a:r>
            <a:r>
              <a:rPr lang="en-US" dirty="0"/>
              <a:t> and Knight, 2009)</a:t>
            </a:r>
          </a:p>
        </p:txBody>
      </p:sp>
    </p:spTree>
    <p:extLst>
      <p:ext uri="{BB962C8B-B14F-4D97-AF65-F5344CB8AC3E}">
        <p14:creationId xmlns:p14="http://schemas.microsoft.com/office/powerpoint/2010/main" val="227173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Employment</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In the face of imperfect information (employers don’t know everything about job applicants), employers may make assumptions about job applicants based on the minority group they are in.</a:t>
            </a:r>
          </a:p>
          <a:p>
            <a:r>
              <a:rPr lang="en-US" dirty="0"/>
              <a:t>Agan and Starr (2018) study discrimination against Hispanics, African Americans, and those with criminal records in job applications.</a:t>
            </a:r>
          </a:p>
          <a:p>
            <a:r>
              <a:rPr lang="en-US" dirty="0"/>
              <a:t>They note that employers statistically discriminate against Hispanics and African Americans by assuming they are more likely to have criminal records in cases when criminal record data is not available to them.</a:t>
            </a:r>
          </a:p>
          <a:p>
            <a:r>
              <a:rPr lang="en-US" dirty="0"/>
              <a:t>Race and ethnicity are unfortunately used as a proxy for criminal records.</a:t>
            </a:r>
          </a:p>
        </p:txBody>
      </p:sp>
    </p:spTree>
    <p:extLst>
      <p:ext uri="{BB962C8B-B14F-4D97-AF65-F5344CB8AC3E}">
        <p14:creationId xmlns:p14="http://schemas.microsoft.com/office/powerpoint/2010/main" val="114304804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1591</TotalTime>
  <Words>1443</Words>
  <Application>Microsoft Office PowerPoint</Application>
  <PresentationFormat>Widescreen</PresentationFormat>
  <Paragraphs>93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Office Theme</vt:lpstr>
      <vt:lpstr>PowerPoint Presentation</vt:lpstr>
      <vt:lpstr>Outline</vt:lpstr>
      <vt:lpstr>What is discrimination?</vt:lpstr>
      <vt:lpstr>Types of discrimination</vt:lpstr>
      <vt:lpstr>Taste-Based Discrimination – “Animus”</vt:lpstr>
      <vt:lpstr>Taste-Based Discrimination – “Animus”</vt:lpstr>
      <vt:lpstr>Statistical discrimination</vt:lpstr>
      <vt:lpstr>Statistical discrimination</vt:lpstr>
      <vt:lpstr>Statistical discrimination - Employment</vt:lpstr>
      <vt:lpstr>Statistical discrimination - Housing</vt:lpstr>
      <vt:lpstr>Statistical discrimination - Policing</vt:lpstr>
      <vt:lpstr>Implicit Discrimination</vt:lpstr>
      <vt:lpstr>Implicit bias is pervasive</vt:lpstr>
      <vt:lpstr>Implicit association test</vt:lpstr>
      <vt:lpstr>Implicit association test</vt:lpstr>
      <vt:lpstr>Implicit association test</vt:lpstr>
      <vt:lpstr>IAT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138</cp:revision>
  <cp:lastPrinted>2017-03-15T17:14:36Z</cp:lastPrinted>
  <dcterms:created xsi:type="dcterms:W3CDTF">2017-02-22T17:33:23Z</dcterms:created>
  <dcterms:modified xsi:type="dcterms:W3CDTF">2020-10-27T02:37:10Z</dcterms:modified>
</cp:coreProperties>
</file>