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60"/>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308" r:id="rId26"/>
    <p:sldId id="309" r:id="rId27"/>
    <p:sldId id="279" r:id="rId28"/>
    <p:sldId id="280" r:id="rId29"/>
    <p:sldId id="281" r:id="rId30"/>
    <p:sldId id="282" r:id="rId31"/>
    <p:sldId id="283" r:id="rId32"/>
    <p:sldId id="284" r:id="rId33"/>
    <p:sldId id="285" r:id="rId34"/>
    <p:sldId id="286" r:id="rId35"/>
    <p:sldId id="312" r:id="rId36"/>
    <p:sldId id="287" r:id="rId37"/>
    <p:sldId id="311" r:id="rId38"/>
    <p:sldId id="310"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8429"/>
    <p:restoredTop sz="94719"/>
  </p:normalViewPr>
  <p:slideViewPr>
    <p:cSldViewPr snapToGrid="0">
      <p:cViewPr varScale="1">
        <p:scale>
          <a:sx n="148" d="100"/>
          <a:sy n="148" d="100"/>
        </p:scale>
        <p:origin x="195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61" Type="http://schemas.openxmlformats.org/officeDocument/2006/relationships/presProps" Target="pres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1" name="PlaceHolder 1"/>
          <p:cNvSpPr>
            <a:spLocks noGrp="1" noRot="1" noChangeAspect="1"/>
          </p:cNvSpPr>
          <p:nvPr>
            <p:ph type="sldImg"/>
          </p:nvPr>
        </p:nvSpPr>
        <p:spPr>
          <a:xfrm>
            <a:off x="533520" y="764280"/>
            <a:ext cx="6704640" cy="3771360"/>
          </a:xfrm>
          <a:prstGeom prst="rect">
            <a:avLst/>
          </a:prstGeom>
          <a:noFill/>
          <a:ln w="0">
            <a:noFill/>
          </a:ln>
        </p:spPr>
        <p:txBody>
          <a:bodyPr lIns="0" tIns="0" rIns="0" bIns="0" anchor="ctr">
            <a:noAutofit/>
          </a:bodyPr>
          <a:lstStyle/>
          <a:p>
            <a:r>
              <a:rPr lang="en-US" sz="2400" b="0" strike="noStrike" spc="-1">
                <a:solidFill>
                  <a:srgbClr val="A6C8B2"/>
                </a:solidFill>
                <a:latin typeface="Times New Roman"/>
              </a:rPr>
              <a:t>Click to move the slide</a:t>
            </a:r>
          </a:p>
        </p:txBody>
      </p:sp>
      <p:sp>
        <p:nvSpPr>
          <p:cNvPr id="92" name="PlaceHolder 2"/>
          <p:cNvSpPr>
            <a:spLocks noGrp="1"/>
          </p:cNvSpPr>
          <p:nvPr>
            <p:ph type="body"/>
          </p:nvPr>
        </p:nvSpPr>
        <p:spPr>
          <a:xfrm>
            <a:off x="777240" y="4777560"/>
            <a:ext cx="6217560" cy="4525920"/>
          </a:xfrm>
          <a:prstGeom prst="rect">
            <a:avLst/>
          </a:prstGeom>
          <a:noFill/>
          <a:ln w="0">
            <a:noFill/>
          </a:ln>
        </p:spPr>
        <p:txBody>
          <a:bodyPr lIns="0" tIns="0" rIns="0" bIns="0" anchor="t">
            <a:noAutofit/>
          </a:bodyPr>
          <a:lstStyle/>
          <a:p>
            <a:pPr marL="216000" indent="0">
              <a:buNone/>
            </a:pPr>
            <a:r>
              <a:rPr lang="en-US" sz="2000" b="0" strike="noStrike" spc="-1">
                <a:solidFill>
                  <a:srgbClr val="000000"/>
                </a:solidFill>
                <a:latin typeface="Arial"/>
              </a:rPr>
              <a:t>Click to edit the notes format</a:t>
            </a:r>
          </a:p>
        </p:txBody>
      </p:sp>
      <p:sp>
        <p:nvSpPr>
          <p:cNvPr id="93" name="PlaceHolder 3"/>
          <p:cNvSpPr>
            <a:spLocks noGrp="1"/>
          </p:cNvSpPr>
          <p:nvPr>
            <p:ph type="hdr"/>
          </p:nvPr>
        </p:nvSpPr>
        <p:spPr>
          <a:xfrm>
            <a:off x="0" y="0"/>
            <a:ext cx="3372840" cy="502560"/>
          </a:xfrm>
          <a:prstGeom prst="rect">
            <a:avLst/>
          </a:prstGeom>
          <a:noFill/>
          <a:ln w="0">
            <a:noFill/>
          </a:ln>
        </p:spPr>
        <p:txBody>
          <a:bodyPr lIns="0" tIns="0" rIns="0" bIns="0" anchor="t">
            <a:noAutofit/>
          </a:bodyPr>
          <a:lstStyle/>
          <a:p>
            <a:pPr indent="0">
              <a:buNone/>
            </a:pPr>
            <a:r>
              <a:rPr lang="en-US" sz="1400" b="0" strike="noStrike" spc="-1">
                <a:solidFill>
                  <a:srgbClr val="000000"/>
                </a:solidFill>
                <a:latin typeface="Times New Roman"/>
              </a:rPr>
              <a:t>&lt;header&gt;</a:t>
            </a:r>
          </a:p>
        </p:txBody>
      </p:sp>
      <p:sp>
        <p:nvSpPr>
          <p:cNvPr id="94" name="PlaceHolder 4"/>
          <p:cNvSpPr>
            <a:spLocks noGrp="1"/>
          </p:cNvSpPr>
          <p:nvPr>
            <p:ph type="dt" idx="5"/>
          </p:nvPr>
        </p:nvSpPr>
        <p:spPr>
          <a:xfrm>
            <a:off x="4399200" y="0"/>
            <a:ext cx="3372840" cy="502560"/>
          </a:xfrm>
          <a:prstGeom prst="rect">
            <a:avLst/>
          </a:prstGeom>
          <a:noFill/>
          <a:ln w="0">
            <a:noFill/>
          </a:ln>
        </p:spPr>
        <p:txBody>
          <a:bodyPr lIns="0" tIns="0" rIns="0" bIns="0" anchor="t">
            <a:noAutofit/>
          </a:bodyPr>
          <a:lstStyle>
            <a:lvl1pPr indent="0" algn="r">
              <a:buNone/>
              <a:defRPr lang="en-US" sz="1400" b="0" strike="noStrike" spc="-1">
                <a:solidFill>
                  <a:srgbClr val="000000"/>
                </a:solidFill>
                <a:latin typeface="Times New Roman"/>
              </a:defRPr>
            </a:lvl1pPr>
          </a:lstStyle>
          <a:p>
            <a:pPr indent="0" algn="r">
              <a:buNone/>
            </a:pPr>
            <a:r>
              <a:rPr lang="en-US" sz="1400" b="0" strike="noStrike" spc="-1">
                <a:solidFill>
                  <a:srgbClr val="000000"/>
                </a:solidFill>
                <a:latin typeface="Times New Roman"/>
              </a:rPr>
              <a:t>&lt;date/time&gt;</a:t>
            </a:r>
          </a:p>
        </p:txBody>
      </p:sp>
      <p:sp>
        <p:nvSpPr>
          <p:cNvPr id="95" name="PlaceHolder 5"/>
          <p:cNvSpPr>
            <a:spLocks noGrp="1"/>
          </p:cNvSpPr>
          <p:nvPr>
            <p:ph type="ftr" idx="6"/>
          </p:nvPr>
        </p:nvSpPr>
        <p:spPr>
          <a:xfrm>
            <a:off x="0" y="9555480"/>
            <a:ext cx="3372840" cy="502560"/>
          </a:xfrm>
          <a:prstGeom prst="rect">
            <a:avLst/>
          </a:prstGeom>
          <a:noFill/>
          <a:ln w="0">
            <a:noFill/>
          </a:ln>
        </p:spPr>
        <p:txBody>
          <a:bodyPr lIns="0" tIns="0" rIns="0" bIns="0" anchor="b">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&lt;footer&gt;</a:t>
            </a:r>
          </a:p>
        </p:txBody>
      </p:sp>
      <p:sp>
        <p:nvSpPr>
          <p:cNvPr id="96" name="PlaceHolder 6"/>
          <p:cNvSpPr>
            <a:spLocks noGrp="1"/>
          </p:cNvSpPr>
          <p:nvPr>
            <p:ph type="sldNum" idx="7"/>
          </p:nvPr>
        </p:nvSpPr>
        <p:spPr>
          <a:xfrm>
            <a:off x="4399200" y="9555480"/>
            <a:ext cx="3372840" cy="502560"/>
          </a:xfrm>
          <a:prstGeom prst="rect">
            <a:avLst/>
          </a:prstGeom>
          <a:noFill/>
          <a:ln w="0">
            <a:noFill/>
          </a:ln>
        </p:spPr>
        <p:txBody>
          <a:bodyPr lIns="0" tIns="0" rIns="0" bIns="0" anchor="b">
            <a:noAutofit/>
          </a:bodyPr>
          <a:lstStyle>
            <a:lvl1pPr indent="0" algn="r">
              <a:buNone/>
              <a:defRPr lang="en-US" sz="1400" b="0" strike="noStrike" spc="-1">
                <a:solidFill>
                  <a:srgbClr val="000000"/>
                </a:solidFill>
                <a:latin typeface="Times New Roman"/>
              </a:defRPr>
            </a:lvl1pPr>
          </a:lstStyle>
          <a:p>
            <a:pPr indent="0" algn="r">
              <a:buNone/>
            </a:pPr>
            <a:fld id="{6EDF54F8-D622-4004-8B2D-D5DCFEE0FBFC}" type="slidenum">
              <a:rPr lang="en-US" sz="1400" b="0" strike="noStrike" spc="-1">
                <a:solidFill>
                  <a:srgbClr val="000000"/>
                </a:solidFill>
                <a:latin typeface="Times New Roman"/>
              </a:rPr>
              <a:t>‹#›</a:t>
            </a:fld>
            <a:endParaRPr lang="en-US" sz="14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PlaceHolder 1"/>
          <p:cNvSpPr>
            <a:spLocks noGrp="1" noRot="1" noChangeAspect="1"/>
          </p:cNvSpPr>
          <p:nvPr>
            <p:ph type="sldImg"/>
          </p:nvPr>
        </p:nvSpPr>
        <p:spPr>
          <a:xfrm>
            <a:off x="1143000" y="685800"/>
            <a:ext cx="4571640" cy="3428640"/>
          </a:xfrm>
          <a:prstGeom prst="rect">
            <a:avLst/>
          </a:prstGeom>
          <a:ln w="0">
            <a:noFill/>
          </a:ln>
        </p:spPr>
      </p:sp>
      <p:sp>
        <p:nvSpPr>
          <p:cNvPr id="205" name="PlaceHolder 2"/>
          <p:cNvSpPr>
            <a:spLocks noGrp="1"/>
          </p:cNvSpPr>
          <p:nvPr>
            <p:ph type="body"/>
          </p:nvPr>
        </p:nvSpPr>
        <p:spPr>
          <a:xfrm>
            <a:off x="685800" y="4343400"/>
            <a:ext cx="5486040" cy="4114440"/>
          </a:xfrm>
          <a:prstGeom prst="rect">
            <a:avLst/>
          </a:prstGeom>
          <a:noFill/>
          <a:ln w="0">
            <a:noFill/>
          </a:ln>
        </p:spPr>
        <p:txBody>
          <a:bodyPr numCol="1" spcCol="0" anchor="t">
            <a:noAutofit/>
          </a:bodyPr>
          <a:lstStyle/>
          <a:p>
            <a:pPr marL="216000" indent="0">
              <a:buNone/>
            </a:pPr>
            <a:endParaRPr lang="en-US" sz="1800" b="0" strike="noStrike" spc="-1">
              <a:solidFill>
                <a:srgbClr val="000000"/>
              </a:solidFill>
              <a:latin typeface="Arial"/>
            </a:endParaRPr>
          </a:p>
        </p:txBody>
      </p:sp>
      <p:sp>
        <p:nvSpPr>
          <p:cNvPr id="206" name="PlaceHolder 3"/>
          <p:cNvSpPr>
            <a:spLocks noGrp="1"/>
          </p:cNvSpPr>
          <p:nvPr>
            <p:ph type="sldNum" idx="8"/>
          </p:nvPr>
        </p:nvSpPr>
        <p:spPr>
          <a:xfrm>
            <a:off x="3884760" y="8685360"/>
            <a:ext cx="2971440" cy="456840"/>
          </a:xfrm>
          <a:prstGeom prst="rect">
            <a:avLst/>
          </a:prstGeom>
          <a:noFill/>
          <a:ln w="0">
            <a:noFill/>
          </a:ln>
        </p:spPr>
        <p:txBody>
          <a:bodyPr numCol="1" spcCol="0" anchor="b">
            <a:noAutofit/>
          </a:bodyPr>
          <a:lstStyle>
            <a:lvl1pPr indent="0" algn="r">
              <a:lnSpc>
                <a:spcPct val="100000"/>
              </a:lnSpc>
              <a:buNone/>
              <a:defRPr lang="en-US" sz="1200" b="0" strike="noStrike" spc="-1">
                <a:solidFill>
                  <a:srgbClr val="000000"/>
                </a:solidFill>
                <a:latin typeface="Times New Roman"/>
              </a:defRPr>
            </a:lvl1pPr>
          </a:lstStyle>
          <a:p>
            <a:pPr indent="0" algn="r">
              <a:lnSpc>
                <a:spcPct val="100000"/>
              </a:lnSpc>
              <a:buNone/>
            </a:pPr>
            <a:fld id="{353CA0AF-F23E-4565-B013-567B6148CFB2}" type="slidenum">
              <a:rPr lang="en-US" sz="1200" b="0" strike="noStrike" spc="-1">
                <a:solidFill>
                  <a:srgbClr val="000000"/>
                </a:solidFill>
                <a:latin typeface="Times New Roman"/>
              </a:rPr>
              <a:t>1</a:t>
            </a:fld>
            <a:endParaRPr lang="en-US" sz="1200" b="0" strike="noStrike" spc="-1">
              <a:solidFill>
                <a:srgbClr val="000000"/>
              </a:solidFill>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666973B8-A956-4A7C-A8AF-9EB522DD4505}" type="slidenum">
              <a:t>‹#›</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85800" y="609480"/>
            <a:ext cx="7772040" cy="1142640"/>
          </a:xfrm>
          <a:prstGeom prst="rect">
            <a:avLst/>
          </a:prstGeom>
          <a:noFill/>
          <a:ln w="0">
            <a:noFill/>
          </a:ln>
        </p:spPr>
        <p:txBody>
          <a:bodyPr lIns="0" tIns="0" rIns="0" bIns="0" anchor="ctr">
            <a:noAutofit/>
          </a:bodyPr>
          <a:lstStyle/>
          <a:p>
            <a:pPr indent="0">
              <a:buNone/>
            </a:pPr>
            <a:endParaRPr lang="en-US" sz="2400" b="0" strike="noStrike" spc="-1">
              <a:solidFill>
                <a:srgbClr val="A6C8B2"/>
              </a:solidFill>
              <a:latin typeface="Times New Roman"/>
            </a:endParaRPr>
          </a:p>
        </p:txBody>
      </p:sp>
      <p:sp>
        <p:nvSpPr>
          <p:cNvPr id="35" name="PlaceHolder 2"/>
          <p:cNvSpPr>
            <a:spLocks noGrp="1"/>
          </p:cNvSpPr>
          <p:nvPr>
            <p:ph/>
          </p:nvPr>
        </p:nvSpPr>
        <p:spPr>
          <a:xfrm>
            <a:off x="685800" y="1981080"/>
            <a:ext cx="7772040" cy="196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chemeClr val="folHlink"/>
              </a:solidFill>
              <a:latin typeface="Helvetica Neue"/>
            </a:endParaRPr>
          </a:p>
        </p:txBody>
      </p:sp>
      <p:sp>
        <p:nvSpPr>
          <p:cNvPr id="36" name="PlaceHolder 3"/>
          <p:cNvSpPr>
            <a:spLocks noGrp="1"/>
          </p:cNvSpPr>
          <p:nvPr>
            <p:ph/>
          </p:nvPr>
        </p:nvSpPr>
        <p:spPr>
          <a:xfrm>
            <a:off x="685800" y="4130280"/>
            <a:ext cx="7772040" cy="196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chemeClr val="folHlink"/>
              </a:solidFill>
              <a:latin typeface="Helvetica Neue"/>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100ED0A2-FFAF-4A6D-9AA2-C478B153A0E0}"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85800" y="609480"/>
            <a:ext cx="7772040" cy="1142640"/>
          </a:xfrm>
          <a:prstGeom prst="rect">
            <a:avLst/>
          </a:prstGeom>
          <a:noFill/>
          <a:ln w="0">
            <a:noFill/>
          </a:ln>
        </p:spPr>
        <p:txBody>
          <a:bodyPr lIns="0" tIns="0" rIns="0" bIns="0" anchor="ctr">
            <a:noAutofit/>
          </a:bodyPr>
          <a:lstStyle/>
          <a:p>
            <a:pPr indent="0">
              <a:buNone/>
            </a:pPr>
            <a:endParaRPr lang="en-US" sz="2400" b="0" strike="noStrike" spc="-1">
              <a:solidFill>
                <a:srgbClr val="A6C8B2"/>
              </a:solidFill>
              <a:latin typeface="Times New Roman"/>
            </a:endParaRPr>
          </a:p>
        </p:txBody>
      </p:sp>
      <p:sp>
        <p:nvSpPr>
          <p:cNvPr id="38" name="PlaceHolder 2"/>
          <p:cNvSpPr>
            <a:spLocks noGrp="1"/>
          </p:cNvSpPr>
          <p:nvPr>
            <p:ph/>
          </p:nvPr>
        </p:nvSpPr>
        <p:spPr>
          <a:xfrm>
            <a:off x="685800" y="1981080"/>
            <a:ext cx="3792600" cy="196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chemeClr val="folHlink"/>
              </a:solidFill>
              <a:latin typeface="Helvetica Neue"/>
            </a:endParaRPr>
          </a:p>
        </p:txBody>
      </p:sp>
      <p:sp>
        <p:nvSpPr>
          <p:cNvPr id="39" name="PlaceHolder 3"/>
          <p:cNvSpPr>
            <a:spLocks noGrp="1"/>
          </p:cNvSpPr>
          <p:nvPr>
            <p:ph/>
          </p:nvPr>
        </p:nvSpPr>
        <p:spPr>
          <a:xfrm>
            <a:off x="4668480" y="1981080"/>
            <a:ext cx="3792600" cy="196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chemeClr val="folHlink"/>
              </a:solidFill>
              <a:latin typeface="Helvetica Neue"/>
            </a:endParaRPr>
          </a:p>
        </p:txBody>
      </p:sp>
      <p:sp>
        <p:nvSpPr>
          <p:cNvPr id="40" name="PlaceHolder 4"/>
          <p:cNvSpPr>
            <a:spLocks noGrp="1"/>
          </p:cNvSpPr>
          <p:nvPr>
            <p:ph/>
          </p:nvPr>
        </p:nvSpPr>
        <p:spPr>
          <a:xfrm>
            <a:off x="685800" y="4130280"/>
            <a:ext cx="3792600" cy="196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chemeClr val="folHlink"/>
              </a:solidFill>
              <a:latin typeface="Helvetica Neue"/>
            </a:endParaRPr>
          </a:p>
        </p:txBody>
      </p:sp>
      <p:sp>
        <p:nvSpPr>
          <p:cNvPr id="41" name="PlaceHolder 5"/>
          <p:cNvSpPr>
            <a:spLocks noGrp="1"/>
          </p:cNvSpPr>
          <p:nvPr>
            <p:ph/>
          </p:nvPr>
        </p:nvSpPr>
        <p:spPr>
          <a:xfrm>
            <a:off x="4668480" y="4130280"/>
            <a:ext cx="3792600" cy="196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chemeClr val="folHlink"/>
              </a:solidFill>
              <a:latin typeface="Helvetica Neue"/>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9D92FBD1-0296-4F70-9C3B-93D4BBCA9079}" type="slidenum">
              <a:t>‹#›</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85800" y="609480"/>
            <a:ext cx="7772040" cy="1142640"/>
          </a:xfrm>
          <a:prstGeom prst="rect">
            <a:avLst/>
          </a:prstGeom>
          <a:noFill/>
          <a:ln w="0">
            <a:noFill/>
          </a:ln>
        </p:spPr>
        <p:txBody>
          <a:bodyPr lIns="0" tIns="0" rIns="0" bIns="0" anchor="ctr">
            <a:noAutofit/>
          </a:bodyPr>
          <a:lstStyle/>
          <a:p>
            <a:pPr indent="0">
              <a:buNone/>
            </a:pPr>
            <a:endParaRPr lang="en-US" sz="2400" b="0" strike="noStrike" spc="-1">
              <a:solidFill>
                <a:srgbClr val="A6C8B2"/>
              </a:solidFill>
              <a:latin typeface="Times New Roman"/>
            </a:endParaRPr>
          </a:p>
        </p:txBody>
      </p:sp>
      <p:sp>
        <p:nvSpPr>
          <p:cNvPr id="43" name="PlaceHolder 2"/>
          <p:cNvSpPr>
            <a:spLocks noGrp="1"/>
          </p:cNvSpPr>
          <p:nvPr>
            <p:ph/>
          </p:nvPr>
        </p:nvSpPr>
        <p:spPr>
          <a:xfrm>
            <a:off x="685800" y="1981080"/>
            <a:ext cx="2502360" cy="196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chemeClr val="folHlink"/>
              </a:solidFill>
              <a:latin typeface="Helvetica Neue"/>
            </a:endParaRPr>
          </a:p>
        </p:txBody>
      </p:sp>
      <p:sp>
        <p:nvSpPr>
          <p:cNvPr id="44" name="PlaceHolder 3"/>
          <p:cNvSpPr>
            <a:spLocks noGrp="1"/>
          </p:cNvSpPr>
          <p:nvPr>
            <p:ph/>
          </p:nvPr>
        </p:nvSpPr>
        <p:spPr>
          <a:xfrm>
            <a:off x="3313800" y="1981080"/>
            <a:ext cx="2502360" cy="196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chemeClr val="folHlink"/>
              </a:solidFill>
              <a:latin typeface="Helvetica Neue"/>
            </a:endParaRPr>
          </a:p>
        </p:txBody>
      </p:sp>
      <p:sp>
        <p:nvSpPr>
          <p:cNvPr id="45" name="PlaceHolder 4"/>
          <p:cNvSpPr>
            <a:spLocks noGrp="1"/>
          </p:cNvSpPr>
          <p:nvPr>
            <p:ph/>
          </p:nvPr>
        </p:nvSpPr>
        <p:spPr>
          <a:xfrm>
            <a:off x="5941440" y="1981080"/>
            <a:ext cx="2502360" cy="196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chemeClr val="folHlink"/>
              </a:solidFill>
              <a:latin typeface="Helvetica Neue"/>
            </a:endParaRPr>
          </a:p>
        </p:txBody>
      </p:sp>
      <p:sp>
        <p:nvSpPr>
          <p:cNvPr id="46" name="PlaceHolder 5"/>
          <p:cNvSpPr>
            <a:spLocks noGrp="1"/>
          </p:cNvSpPr>
          <p:nvPr>
            <p:ph/>
          </p:nvPr>
        </p:nvSpPr>
        <p:spPr>
          <a:xfrm>
            <a:off x="685800" y="4130280"/>
            <a:ext cx="2502360" cy="196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chemeClr val="folHlink"/>
              </a:solidFill>
              <a:latin typeface="Helvetica Neue"/>
            </a:endParaRPr>
          </a:p>
        </p:txBody>
      </p:sp>
      <p:sp>
        <p:nvSpPr>
          <p:cNvPr id="47" name="PlaceHolder 6"/>
          <p:cNvSpPr>
            <a:spLocks noGrp="1"/>
          </p:cNvSpPr>
          <p:nvPr>
            <p:ph/>
          </p:nvPr>
        </p:nvSpPr>
        <p:spPr>
          <a:xfrm>
            <a:off x="3313800" y="4130280"/>
            <a:ext cx="2502360" cy="196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chemeClr val="folHlink"/>
              </a:solidFill>
              <a:latin typeface="Helvetica Neue"/>
            </a:endParaRPr>
          </a:p>
        </p:txBody>
      </p:sp>
      <p:sp>
        <p:nvSpPr>
          <p:cNvPr id="48" name="PlaceHolder 7"/>
          <p:cNvSpPr>
            <a:spLocks noGrp="1"/>
          </p:cNvSpPr>
          <p:nvPr>
            <p:ph/>
          </p:nvPr>
        </p:nvSpPr>
        <p:spPr>
          <a:xfrm>
            <a:off x="5941440" y="4130280"/>
            <a:ext cx="2502360" cy="196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chemeClr val="folHlink"/>
              </a:solidFill>
              <a:latin typeface="Helvetica Neue"/>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3D56C796-797D-48FA-A17E-264EA03E8E6F}" type="slidenum">
              <a:t>‹#›</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4"/>
          </p:nvPr>
        </p:nvSpPr>
        <p:spPr/>
        <p:txBody>
          <a:bodyPr/>
          <a:lstStyle/>
          <a:p>
            <a:fld id="{263B6A68-DEF2-459C-9070-0B77B0319AE4}" type="slidenum">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5" name="PlaceHolder 1"/>
          <p:cNvSpPr>
            <a:spLocks noGrp="1"/>
          </p:cNvSpPr>
          <p:nvPr>
            <p:ph type="title"/>
          </p:nvPr>
        </p:nvSpPr>
        <p:spPr>
          <a:xfrm>
            <a:off x="685800" y="609480"/>
            <a:ext cx="7772040" cy="1142640"/>
          </a:xfrm>
          <a:prstGeom prst="rect">
            <a:avLst/>
          </a:prstGeom>
          <a:noFill/>
          <a:ln w="0">
            <a:noFill/>
          </a:ln>
        </p:spPr>
        <p:txBody>
          <a:bodyPr lIns="0" tIns="0" rIns="0" bIns="0" anchor="ctr">
            <a:noAutofit/>
          </a:bodyPr>
          <a:lstStyle/>
          <a:p>
            <a:pPr indent="0">
              <a:buNone/>
            </a:pPr>
            <a:endParaRPr lang="en-US" sz="2400" b="0" strike="noStrike" spc="-1">
              <a:solidFill>
                <a:srgbClr val="A6C8B2"/>
              </a:solidFill>
              <a:latin typeface="Times New Roman"/>
            </a:endParaRPr>
          </a:p>
        </p:txBody>
      </p:sp>
      <p:sp>
        <p:nvSpPr>
          <p:cNvPr id="56" name="PlaceHolder 2"/>
          <p:cNvSpPr>
            <a:spLocks noGrp="1"/>
          </p:cNvSpPr>
          <p:nvPr>
            <p:ph type="subTitle"/>
          </p:nvPr>
        </p:nvSpPr>
        <p:spPr>
          <a:xfrm>
            <a:off x="685800" y="1981080"/>
            <a:ext cx="7772040" cy="4114440"/>
          </a:xfrm>
          <a:prstGeom prst="rect">
            <a:avLst/>
          </a:prstGeom>
          <a:noFill/>
          <a:ln w="0">
            <a:noFill/>
          </a:ln>
        </p:spPr>
        <p:txBody>
          <a:bodyPr lIns="0" tIns="0" rIns="0" bIns="0" anchor="ctr">
            <a:noAutofit/>
          </a:bodyPr>
          <a:lstStyle/>
          <a:p>
            <a:pPr indent="0" algn="ctr">
              <a:buNone/>
            </a:pPr>
            <a:endParaRPr lang="en-US" sz="3200" b="0" strike="noStrike" spc="-1">
              <a:solidFill>
                <a:srgbClr val="FFFFFF"/>
              </a:solidFill>
              <a:latin typeface="Arial"/>
            </a:endParaRPr>
          </a:p>
        </p:txBody>
      </p:sp>
      <p:sp>
        <p:nvSpPr>
          <p:cNvPr id="4" name="PlaceHolder 3"/>
          <p:cNvSpPr>
            <a:spLocks noGrp="1"/>
          </p:cNvSpPr>
          <p:nvPr>
            <p:ph type="sldNum" idx="4"/>
          </p:nvPr>
        </p:nvSpPr>
        <p:spPr/>
        <p:txBody>
          <a:bodyPr/>
          <a:lstStyle/>
          <a:p>
            <a:fld id="{C0D4299B-21E8-40A5-A095-4B295E4321EA}" type="slidenum">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85800" y="609480"/>
            <a:ext cx="7772040" cy="1142640"/>
          </a:xfrm>
          <a:prstGeom prst="rect">
            <a:avLst/>
          </a:prstGeom>
          <a:noFill/>
          <a:ln w="0">
            <a:noFill/>
          </a:ln>
        </p:spPr>
        <p:txBody>
          <a:bodyPr lIns="0" tIns="0" rIns="0" bIns="0" anchor="ctr">
            <a:noAutofit/>
          </a:bodyPr>
          <a:lstStyle/>
          <a:p>
            <a:pPr indent="0">
              <a:buNone/>
            </a:pPr>
            <a:endParaRPr lang="en-US" sz="2400" b="0" strike="noStrike" spc="-1">
              <a:solidFill>
                <a:srgbClr val="A6C8B2"/>
              </a:solidFill>
              <a:latin typeface="Times New Roman"/>
            </a:endParaRPr>
          </a:p>
        </p:txBody>
      </p:sp>
      <p:sp>
        <p:nvSpPr>
          <p:cNvPr id="58" name="PlaceHolder 2"/>
          <p:cNvSpPr>
            <a:spLocks noGrp="1"/>
          </p:cNvSpPr>
          <p:nvPr>
            <p:ph/>
          </p:nvPr>
        </p:nvSpPr>
        <p:spPr>
          <a:xfrm>
            <a:off x="685800" y="1981080"/>
            <a:ext cx="7772040" cy="41144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chemeClr val="folHlink"/>
              </a:solidFill>
              <a:latin typeface="Helvetica Neue"/>
            </a:endParaRPr>
          </a:p>
        </p:txBody>
      </p:sp>
      <p:sp>
        <p:nvSpPr>
          <p:cNvPr id="4" name="PlaceHolder 3"/>
          <p:cNvSpPr>
            <a:spLocks noGrp="1"/>
          </p:cNvSpPr>
          <p:nvPr>
            <p:ph type="sldNum" idx="4"/>
          </p:nvPr>
        </p:nvSpPr>
        <p:spPr/>
        <p:txBody>
          <a:bodyPr/>
          <a:lstStyle/>
          <a:p>
            <a:fld id="{0A1BE064-9983-42C1-B1A0-DF76C57FD5C0}" type="slidenum">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85800" y="609480"/>
            <a:ext cx="7772040" cy="1142640"/>
          </a:xfrm>
          <a:prstGeom prst="rect">
            <a:avLst/>
          </a:prstGeom>
          <a:noFill/>
          <a:ln w="0">
            <a:noFill/>
          </a:ln>
        </p:spPr>
        <p:txBody>
          <a:bodyPr lIns="0" tIns="0" rIns="0" bIns="0" anchor="ctr">
            <a:noAutofit/>
          </a:bodyPr>
          <a:lstStyle/>
          <a:p>
            <a:pPr indent="0">
              <a:buNone/>
            </a:pPr>
            <a:endParaRPr lang="en-US" sz="2400" b="0" strike="noStrike" spc="-1">
              <a:solidFill>
                <a:srgbClr val="A6C8B2"/>
              </a:solidFill>
              <a:latin typeface="Times New Roman"/>
            </a:endParaRPr>
          </a:p>
        </p:txBody>
      </p:sp>
      <p:sp>
        <p:nvSpPr>
          <p:cNvPr id="60" name="PlaceHolder 2"/>
          <p:cNvSpPr>
            <a:spLocks noGrp="1"/>
          </p:cNvSpPr>
          <p:nvPr>
            <p:ph/>
          </p:nvPr>
        </p:nvSpPr>
        <p:spPr>
          <a:xfrm>
            <a:off x="685800" y="1981080"/>
            <a:ext cx="3792600" cy="41144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chemeClr val="folHlink"/>
              </a:solidFill>
              <a:latin typeface="Helvetica Neue"/>
            </a:endParaRPr>
          </a:p>
        </p:txBody>
      </p:sp>
      <p:sp>
        <p:nvSpPr>
          <p:cNvPr id="61" name="PlaceHolder 3"/>
          <p:cNvSpPr>
            <a:spLocks noGrp="1"/>
          </p:cNvSpPr>
          <p:nvPr>
            <p:ph/>
          </p:nvPr>
        </p:nvSpPr>
        <p:spPr>
          <a:xfrm>
            <a:off x="4668480" y="1981080"/>
            <a:ext cx="3792600" cy="41144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chemeClr val="folHlink"/>
              </a:solidFill>
              <a:latin typeface="Helvetica Neue"/>
            </a:endParaRPr>
          </a:p>
        </p:txBody>
      </p:sp>
      <p:sp>
        <p:nvSpPr>
          <p:cNvPr id="5" name="PlaceHolder 4"/>
          <p:cNvSpPr>
            <a:spLocks noGrp="1"/>
          </p:cNvSpPr>
          <p:nvPr>
            <p:ph type="sldNum" idx="4"/>
          </p:nvPr>
        </p:nvSpPr>
        <p:spPr/>
        <p:txBody>
          <a:bodyPr/>
          <a:lstStyle/>
          <a:p>
            <a:fld id="{46750D0A-6E34-4333-9620-76800785D69D}" type="slidenum">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2" name="PlaceHolder 1"/>
          <p:cNvSpPr>
            <a:spLocks noGrp="1"/>
          </p:cNvSpPr>
          <p:nvPr>
            <p:ph type="title"/>
          </p:nvPr>
        </p:nvSpPr>
        <p:spPr>
          <a:xfrm>
            <a:off x="685800" y="609480"/>
            <a:ext cx="7772040" cy="1142640"/>
          </a:xfrm>
          <a:prstGeom prst="rect">
            <a:avLst/>
          </a:prstGeom>
          <a:noFill/>
          <a:ln w="0">
            <a:noFill/>
          </a:ln>
        </p:spPr>
        <p:txBody>
          <a:bodyPr lIns="0" tIns="0" rIns="0" bIns="0" anchor="ctr">
            <a:noAutofit/>
          </a:bodyPr>
          <a:lstStyle/>
          <a:p>
            <a:pPr indent="0">
              <a:buNone/>
            </a:pPr>
            <a:endParaRPr lang="en-US" sz="2400" b="0" strike="noStrike" spc="-1">
              <a:solidFill>
                <a:srgbClr val="A6C8B2"/>
              </a:solidFill>
              <a:latin typeface="Times New Roman"/>
            </a:endParaRPr>
          </a:p>
        </p:txBody>
      </p:sp>
      <p:sp>
        <p:nvSpPr>
          <p:cNvPr id="3" name="PlaceHolder 2"/>
          <p:cNvSpPr>
            <a:spLocks noGrp="1"/>
          </p:cNvSpPr>
          <p:nvPr>
            <p:ph type="sldNum" idx="4"/>
          </p:nvPr>
        </p:nvSpPr>
        <p:spPr/>
        <p:txBody>
          <a:bodyPr/>
          <a:lstStyle/>
          <a:p>
            <a:fld id="{125E9EA5-3943-4A19-AA9C-4E13B3FF081A}" type="slidenum">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3" name="PlaceHolder 1"/>
          <p:cNvSpPr>
            <a:spLocks noGrp="1"/>
          </p:cNvSpPr>
          <p:nvPr>
            <p:ph type="subTitle"/>
          </p:nvPr>
        </p:nvSpPr>
        <p:spPr>
          <a:xfrm>
            <a:off x="685800" y="609480"/>
            <a:ext cx="7772040" cy="5297760"/>
          </a:xfrm>
          <a:prstGeom prst="rect">
            <a:avLst/>
          </a:prstGeom>
          <a:noFill/>
          <a:ln w="0">
            <a:noFill/>
          </a:ln>
        </p:spPr>
        <p:txBody>
          <a:bodyPr lIns="0" tIns="0" rIns="0" bIns="0" anchor="ctr">
            <a:noAutofit/>
          </a:bodyPr>
          <a:lstStyle/>
          <a:p>
            <a:pPr algn="ctr"/>
            <a:endParaRPr lang="en-US" sz="3200" b="0" strike="noStrike" spc="-1">
              <a:solidFill>
                <a:srgbClr val="FFFFFF"/>
              </a:solidFill>
              <a:latin typeface="Arial"/>
            </a:endParaRPr>
          </a:p>
        </p:txBody>
      </p:sp>
      <p:sp>
        <p:nvSpPr>
          <p:cNvPr id="3" name="PlaceHolder 2"/>
          <p:cNvSpPr>
            <a:spLocks noGrp="1"/>
          </p:cNvSpPr>
          <p:nvPr>
            <p:ph type="sldNum" idx="4"/>
          </p:nvPr>
        </p:nvSpPr>
        <p:spPr/>
        <p:txBody>
          <a:bodyPr/>
          <a:lstStyle/>
          <a:p>
            <a:fld id="{1ACAA904-46F6-44F1-B7AF-CB365696A8FE}" type="slidenum">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85800" y="609480"/>
            <a:ext cx="7772040" cy="1142640"/>
          </a:xfrm>
          <a:prstGeom prst="rect">
            <a:avLst/>
          </a:prstGeom>
          <a:noFill/>
          <a:ln w="0">
            <a:noFill/>
          </a:ln>
        </p:spPr>
        <p:txBody>
          <a:bodyPr lIns="0" tIns="0" rIns="0" bIns="0" anchor="ctr">
            <a:noAutofit/>
          </a:bodyPr>
          <a:lstStyle/>
          <a:p>
            <a:pPr indent="0">
              <a:buNone/>
            </a:pPr>
            <a:endParaRPr lang="en-US" sz="2400" b="0" strike="noStrike" spc="-1">
              <a:solidFill>
                <a:srgbClr val="A6C8B2"/>
              </a:solidFill>
              <a:latin typeface="Times New Roman"/>
            </a:endParaRPr>
          </a:p>
        </p:txBody>
      </p:sp>
      <p:sp>
        <p:nvSpPr>
          <p:cNvPr id="65" name="PlaceHolder 2"/>
          <p:cNvSpPr>
            <a:spLocks noGrp="1"/>
          </p:cNvSpPr>
          <p:nvPr>
            <p:ph/>
          </p:nvPr>
        </p:nvSpPr>
        <p:spPr>
          <a:xfrm>
            <a:off x="685800" y="1981080"/>
            <a:ext cx="3792600" cy="196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chemeClr val="folHlink"/>
              </a:solidFill>
              <a:latin typeface="Helvetica Neue"/>
            </a:endParaRPr>
          </a:p>
        </p:txBody>
      </p:sp>
      <p:sp>
        <p:nvSpPr>
          <p:cNvPr id="66" name="PlaceHolder 3"/>
          <p:cNvSpPr>
            <a:spLocks noGrp="1"/>
          </p:cNvSpPr>
          <p:nvPr>
            <p:ph/>
          </p:nvPr>
        </p:nvSpPr>
        <p:spPr>
          <a:xfrm>
            <a:off x="4668480" y="1981080"/>
            <a:ext cx="3792600" cy="41144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chemeClr val="folHlink"/>
              </a:solidFill>
              <a:latin typeface="Helvetica Neue"/>
            </a:endParaRPr>
          </a:p>
        </p:txBody>
      </p:sp>
      <p:sp>
        <p:nvSpPr>
          <p:cNvPr id="67" name="PlaceHolder 4"/>
          <p:cNvSpPr>
            <a:spLocks noGrp="1"/>
          </p:cNvSpPr>
          <p:nvPr>
            <p:ph/>
          </p:nvPr>
        </p:nvSpPr>
        <p:spPr>
          <a:xfrm>
            <a:off x="685800" y="4130280"/>
            <a:ext cx="3792600" cy="196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chemeClr val="folHlink"/>
              </a:solidFill>
              <a:latin typeface="Helvetica Neue"/>
            </a:endParaRPr>
          </a:p>
        </p:txBody>
      </p:sp>
      <p:sp>
        <p:nvSpPr>
          <p:cNvPr id="6" name="PlaceHolder 5"/>
          <p:cNvSpPr>
            <a:spLocks noGrp="1"/>
          </p:cNvSpPr>
          <p:nvPr>
            <p:ph type="sldNum" idx="4"/>
          </p:nvPr>
        </p:nvSpPr>
        <p:spPr/>
        <p:txBody>
          <a:bodyPr/>
          <a:lstStyle/>
          <a:p>
            <a:fld id="{9B24BAE5-F123-42B1-96C0-EAE440878838}"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 name="PlaceHolder 1"/>
          <p:cNvSpPr>
            <a:spLocks noGrp="1"/>
          </p:cNvSpPr>
          <p:nvPr>
            <p:ph type="title"/>
          </p:nvPr>
        </p:nvSpPr>
        <p:spPr>
          <a:xfrm>
            <a:off x="685800" y="609480"/>
            <a:ext cx="7772040" cy="1142640"/>
          </a:xfrm>
          <a:prstGeom prst="rect">
            <a:avLst/>
          </a:prstGeom>
          <a:noFill/>
          <a:ln w="0">
            <a:noFill/>
          </a:ln>
        </p:spPr>
        <p:txBody>
          <a:bodyPr lIns="0" tIns="0" rIns="0" bIns="0" anchor="ctr">
            <a:noAutofit/>
          </a:bodyPr>
          <a:lstStyle/>
          <a:p>
            <a:pPr indent="0">
              <a:buNone/>
            </a:pPr>
            <a:endParaRPr lang="en-US" sz="2400" b="0" strike="noStrike" spc="-1">
              <a:solidFill>
                <a:srgbClr val="A6C8B2"/>
              </a:solidFill>
              <a:latin typeface="Times New Roman"/>
            </a:endParaRPr>
          </a:p>
        </p:txBody>
      </p:sp>
      <p:sp>
        <p:nvSpPr>
          <p:cNvPr id="14" name="PlaceHolder 2"/>
          <p:cNvSpPr>
            <a:spLocks noGrp="1"/>
          </p:cNvSpPr>
          <p:nvPr>
            <p:ph type="subTitle"/>
          </p:nvPr>
        </p:nvSpPr>
        <p:spPr>
          <a:xfrm>
            <a:off x="685800" y="1981080"/>
            <a:ext cx="7772040" cy="4114440"/>
          </a:xfrm>
          <a:prstGeom prst="rect">
            <a:avLst/>
          </a:prstGeom>
          <a:noFill/>
          <a:ln w="0">
            <a:noFill/>
          </a:ln>
        </p:spPr>
        <p:txBody>
          <a:bodyPr lIns="0" tIns="0" rIns="0" bIns="0" anchor="ctr">
            <a:noAutofit/>
          </a:bodyPr>
          <a:lstStyle/>
          <a:p>
            <a:pPr indent="0" algn="ctr">
              <a:buNone/>
            </a:pPr>
            <a:endParaRPr lang="en-US" sz="3200" b="0" strike="noStrike" spc="-1">
              <a:solidFill>
                <a:srgbClr val="FFFFFF"/>
              </a:solidFill>
              <a:latin typeface="Arial"/>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45670132-8D85-4E0B-9434-A59BC61CE504}"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85800" y="609480"/>
            <a:ext cx="7772040" cy="1142640"/>
          </a:xfrm>
          <a:prstGeom prst="rect">
            <a:avLst/>
          </a:prstGeom>
          <a:noFill/>
          <a:ln w="0">
            <a:noFill/>
          </a:ln>
        </p:spPr>
        <p:txBody>
          <a:bodyPr lIns="0" tIns="0" rIns="0" bIns="0" anchor="ctr">
            <a:noAutofit/>
          </a:bodyPr>
          <a:lstStyle/>
          <a:p>
            <a:pPr indent="0">
              <a:buNone/>
            </a:pPr>
            <a:endParaRPr lang="en-US" sz="2400" b="0" strike="noStrike" spc="-1">
              <a:solidFill>
                <a:srgbClr val="A6C8B2"/>
              </a:solidFill>
              <a:latin typeface="Times New Roman"/>
            </a:endParaRPr>
          </a:p>
        </p:txBody>
      </p:sp>
      <p:sp>
        <p:nvSpPr>
          <p:cNvPr id="69" name="PlaceHolder 2"/>
          <p:cNvSpPr>
            <a:spLocks noGrp="1"/>
          </p:cNvSpPr>
          <p:nvPr>
            <p:ph/>
          </p:nvPr>
        </p:nvSpPr>
        <p:spPr>
          <a:xfrm>
            <a:off x="685800" y="1981080"/>
            <a:ext cx="3792600" cy="41144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chemeClr val="folHlink"/>
              </a:solidFill>
              <a:latin typeface="Helvetica Neue"/>
            </a:endParaRPr>
          </a:p>
        </p:txBody>
      </p:sp>
      <p:sp>
        <p:nvSpPr>
          <p:cNvPr id="70" name="PlaceHolder 3"/>
          <p:cNvSpPr>
            <a:spLocks noGrp="1"/>
          </p:cNvSpPr>
          <p:nvPr>
            <p:ph/>
          </p:nvPr>
        </p:nvSpPr>
        <p:spPr>
          <a:xfrm>
            <a:off x="4668480" y="1981080"/>
            <a:ext cx="3792600" cy="196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chemeClr val="folHlink"/>
              </a:solidFill>
              <a:latin typeface="Helvetica Neue"/>
            </a:endParaRPr>
          </a:p>
        </p:txBody>
      </p:sp>
      <p:sp>
        <p:nvSpPr>
          <p:cNvPr id="71" name="PlaceHolder 4"/>
          <p:cNvSpPr>
            <a:spLocks noGrp="1"/>
          </p:cNvSpPr>
          <p:nvPr>
            <p:ph/>
          </p:nvPr>
        </p:nvSpPr>
        <p:spPr>
          <a:xfrm>
            <a:off x="4668480" y="4130280"/>
            <a:ext cx="3792600" cy="196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chemeClr val="folHlink"/>
              </a:solidFill>
              <a:latin typeface="Helvetica Neue"/>
            </a:endParaRPr>
          </a:p>
        </p:txBody>
      </p:sp>
      <p:sp>
        <p:nvSpPr>
          <p:cNvPr id="6" name="PlaceHolder 5"/>
          <p:cNvSpPr>
            <a:spLocks noGrp="1"/>
          </p:cNvSpPr>
          <p:nvPr>
            <p:ph type="sldNum" idx="4"/>
          </p:nvPr>
        </p:nvSpPr>
        <p:spPr/>
        <p:txBody>
          <a:bodyPr/>
          <a:lstStyle/>
          <a:p>
            <a:fld id="{5E6A4160-00AF-43D9-956D-67C9B38D3AF0}" type="slidenum">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85800" y="609480"/>
            <a:ext cx="7772040" cy="1142640"/>
          </a:xfrm>
          <a:prstGeom prst="rect">
            <a:avLst/>
          </a:prstGeom>
          <a:noFill/>
          <a:ln w="0">
            <a:noFill/>
          </a:ln>
        </p:spPr>
        <p:txBody>
          <a:bodyPr lIns="0" tIns="0" rIns="0" bIns="0" anchor="ctr">
            <a:noAutofit/>
          </a:bodyPr>
          <a:lstStyle/>
          <a:p>
            <a:pPr indent="0">
              <a:buNone/>
            </a:pPr>
            <a:endParaRPr lang="en-US" sz="2400" b="0" strike="noStrike" spc="-1">
              <a:solidFill>
                <a:srgbClr val="A6C8B2"/>
              </a:solidFill>
              <a:latin typeface="Times New Roman"/>
            </a:endParaRPr>
          </a:p>
        </p:txBody>
      </p:sp>
      <p:sp>
        <p:nvSpPr>
          <p:cNvPr id="73" name="PlaceHolder 2"/>
          <p:cNvSpPr>
            <a:spLocks noGrp="1"/>
          </p:cNvSpPr>
          <p:nvPr>
            <p:ph/>
          </p:nvPr>
        </p:nvSpPr>
        <p:spPr>
          <a:xfrm>
            <a:off x="685800" y="1981080"/>
            <a:ext cx="3792600" cy="196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chemeClr val="folHlink"/>
              </a:solidFill>
              <a:latin typeface="Helvetica Neue"/>
            </a:endParaRPr>
          </a:p>
        </p:txBody>
      </p:sp>
      <p:sp>
        <p:nvSpPr>
          <p:cNvPr id="74" name="PlaceHolder 3"/>
          <p:cNvSpPr>
            <a:spLocks noGrp="1"/>
          </p:cNvSpPr>
          <p:nvPr>
            <p:ph/>
          </p:nvPr>
        </p:nvSpPr>
        <p:spPr>
          <a:xfrm>
            <a:off x="4668480" y="1981080"/>
            <a:ext cx="3792600" cy="196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chemeClr val="folHlink"/>
              </a:solidFill>
              <a:latin typeface="Helvetica Neue"/>
            </a:endParaRPr>
          </a:p>
        </p:txBody>
      </p:sp>
      <p:sp>
        <p:nvSpPr>
          <p:cNvPr id="75" name="PlaceHolder 4"/>
          <p:cNvSpPr>
            <a:spLocks noGrp="1"/>
          </p:cNvSpPr>
          <p:nvPr>
            <p:ph/>
          </p:nvPr>
        </p:nvSpPr>
        <p:spPr>
          <a:xfrm>
            <a:off x="685800" y="4130280"/>
            <a:ext cx="7772040" cy="196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chemeClr val="folHlink"/>
              </a:solidFill>
              <a:latin typeface="Helvetica Neue"/>
            </a:endParaRPr>
          </a:p>
        </p:txBody>
      </p:sp>
      <p:sp>
        <p:nvSpPr>
          <p:cNvPr id="6" name="PlaceHolder 5"/>
          <p:cNvSpPr>
            <a:spLocks noGrp="1"/>
          </p:cNvSpPr>
          <p:nvPr>
            <p:ph type="sldNum" idx="4"/>
          </p:nvPr>
        </p:nvSpPr>
        <p:spPr/>
        <p:txBody>
          <a:bodyPr/>
          <a:lstStyle/>
          <a:p>
            <a:fld id="{714388CE-5142-437C-855B-BC3C83DB7B27}" type="slidenum">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85800" y="609480"/>
            <a:ext cx="7772040" cy="1142640"/>
          </a:xfrm>
          <a:prstGeom prst="rect">
            <a:avLst/>
          </a:prstGeom>
          <a:noFill/>
          <a:ln w="0">
            <a:noFill/>
          </a:ln>
        </p:spPr>
        <p:txBody>
          <a:bodyPr lIns="0" tIns="0" rIns="0" bIns="0" anchor="ctr">
            <a:noAutofit/>
          </a:bodyPr>
          <a:lstStyle/>
          <a:p>
            <a:pPr indent="0">
              <a:buNone/>
            </a:pPr>
            <a:endParaRPr lang="en-US" sz="2400" b="0" strike="noStrike" spc="-1">
              <a:solidFill>
                <a:srgbClr val="A6C8B2"/>
              </a:solidFill>
              <a:latin typeface="Times New Roman"/>
            </a:endParaRPr>
          </a:p>
        </p:txBody>
      </p:sp>
      <p:sp>
        <p:nvSpPr>
          <p:cNvPr id="77" name="PlaceHolder 2"/>
          <p:cNvSpPr>
            <a:spLocks noGrp="1"/>
          </p:cNvSpPr>
          <p:nvPr>
            <p:ph/>
          </p:nvPr>
        </p:nvSpPr>
        <p:spPr>
          <a:xfrm>
            <a:off x="685800" y="1981080"/>
            <a:ext cx="7772040" cy="196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chemeClr val="folHlink"/>
              </a:solidFill>
              <a:latin typeface="Helvetica Neue"/>
            </a:endParaRPr>
          </a:p>
        </p:txBody>
      </p:sp>
      <p:sp>
        <p:nvSpPr>
          <p:cNvPr id="78" name="PlaceHolder 3"/>
          <p:cNvSpPr>
            <a:spLocks noGrp="1"/>
          </p:cNvSpPr>
          <p:nvPr>
            <p:ph/>
          </p:nvPr>
        </p:nvSpPr>
        <p:spPr>
          <a:xfrm>
            <a:off x="685800" y="4130280"/>
            <a:ext cx="7772040" cy="196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chemeClr val="folHlink"/>
              </a:solidFill>
              <a:latin typeface="Helvetica Neue"/>
            </a:endParaRPr>
          </a:p>
        </p:txBody>
      </p:sp>
      <p:sp>
        <p:nvSpPr>
          <p:cNvPr id="5" name="PlaceHolder 4"/>
          <p:cNvSpPr>
            <a:spLocks noGrp="1"/>
          </p:cNvSpPr>
          <p:nvPr>
            <p:ph type="sldNum" idx="4"/>
          </p:nvPr>
        </p:nvSpPr>
        <p:spPr/>
        <p:txBody>
          <a:bodyPr/>
          <a:lstStyle/>
          <a:p>
            <a:fld id="{ED10450C-46B1-4A5E-A83C-9479913D3E5F}" type="slidenum">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85800" y="609480"/>
            <a:ext cx="7772040" cy="1142640"/>
          </a:xfrm>
          <a:prstGeom prst="rect">
            <a:avLst/>
          </a:prstGeom>
          <a:noFill/>
          <a:ln w="0">
            <a:noFill/>
          </a:ln>
        </p:spPr>
        <p:txBody>
          <a:bodyPr lIns="0" tIns="0" rIns="0" bIns="0" anchor="ctr">
            <a:noAutofit/>
          </a:bodyPr>
          <a:lstStyle/>
          <a:p>
            <a:pPr indent="0">
              <a:buNone/>
            </a:pPr>
            <a:endParaRPr lang="en-US" sz="2400" b="0" strike="noStrike" spc="-1">
              <a:solidFill>
                <a:srgbClr val="A6C8B2"/>
              </a:solidFill>
              <a:latin typeface="Times New Roman"/>
            </a:endParaRPr>
          </a:p>
        </p:txBody>
      </p:sp>
      <p:sp>
        <p:nvSpPr>
          <p:cNvPr id="80" name="PlaceHolder 2"/>
          <p:cNvSpPr>
            <a:spLocks noGrp="1"/>
          </p:cNvSpPr>
          <p:nvPr>
            <p:ph/>
          </p:nvPr>
        </p:nvSpPr>
        <p:spPr>
          <a:xfrm>
            <a:off x="685800" y="1981080"/>
            <a:ext cx="3792600" cy="196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chemeClr val="folHlink"/>
              </a:solidFill>
              <a:latin typeface="Helvetica Neue"/>
            </a:endParaRPr>
          </a:p>
        </p:txBody>
      </p:sp>
      <p:sp>
        <p:nvSpPr>
          <p:cNvPr id="81" name="PlaceHolder 3"/>
          <p:cNvSpPr>
            <a:spLocks noGrp="1"/>
          </p:cNvSpPr>
          <p:nvPr>
            <p:ph/>
          </p:nvPr>
        </p:nvSpPr>
        <p:spPr>
          <a:xfrm>
            <a:off x="4668480" y="1981080"/>
            <a:ext cx="3792600" cy="196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chemeClr val="folHlink"/>
              </a:solidFill>
              <a:latin typeface="Helvetica Neue"/>
            </a:endParaRPr>
          </a:p>
        </p:txBody>
      </p:sp>
      <p:sp>
        <p:nvSpPr>
          <p:cNvPr id="82" name="PlaceHolder 4"/>
          <p:cNvSpPr>
            <a:spLocks noGrp="1"/>
          </p:cNvSpPr>
          <p:nvPr>
            <p:ph/>
          </p:nvPr>
        </p:nvSpPr>
        <p:spPr>
          <a:xfrm>
            <a:off x="685800" y="4130280"/>
            <a:ext cx="3792600" cy="196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chemeClr val="folHlink"/>
              </a:solidFill>
              <a:latin typeface="Helvetica Neue"/>
            </a:endParaRPr>
          </a:p>
        </p:txBody>
      </p:sp>
      <p:sp>
        <p:nvSpPr>
          <p:cNvPr id="83" name="PlaceHolder 5"/>
          <p:cNvSpPr>
            <a:spLocks noGrp="1"/>
          </p:cNvSpPr>
          <p:nvPr>
            <p:ph/>
          </p:nvPr>
        </p:nvSpPr>
        <p:spPr>
          <a:xfrm>
            <a:off x="4668480" y="4130280"/>
            <a:ext cx="3792600" cy="196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chemeClr val="folHlink"/>
              </a:solidFill>
              <a:latin typeface="Helvetica Neue"/>
            </a:endParaRPr>
          </a:p>
        </p:txBody>
      </p:sp>
      <p:sp>
        <p:nvSpPr>
          <p:cNvPr id="7" name="PlaceHolder 6"/>
          <p:cNvSpPr>
            <a:spLocks noGrp="1"/>
          </p:cNvSpPr>
          <p:nvPr>
            <p:ph type="sldNum" idx="4"/>
          </p:nvPr>
        </p:nvSpPr>
        <p:spPr/>
        <p:txBody>
          <a:bodyPr/>
          <a:lstStyle/>
          <a:p>
            <a:fld id="{9330578F-954C-4A3A-BA6B-2107ED987E8E}" type="slidenum">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685800" y="609480"/>
            <a:ext cx="7772040" cy="1142640"/>
          </a:xfrm>
          <a:prstGeom prst="rect">
            <a:avLst/>
          </a:prstGeom>
          <a:noFill/>
          <a:ln w="0">
            <a:noFill/>
          </a:ln>
        </p:spPr>
        <p:txBody>
          <a:bodyPr lIns="0" tIns="0" rIns="0" bIns="0" anchor="ctr">
            <a:noAutofit/>
          </a:bodyPr>
          <a:lstStyle/>
          <a:p>
            <a:pPr indent="0">
              <a:buNone/>
            </a:pPr>
            <a:endParaRPr lang="en-US" sz="2400" b="0" strike="noStrike" spc="-1">
              <a:solidFill>
                <a:srgbClr val="A6C8B2"/>
              </a:solidFill>
              <a:latin typeface="Times New Roman"/>
            </a:endParaRPr>
          </a:p>
        </p:txBody>
      </p:sp>
      <p:sp>
        <p:nvSpPr>
          <p:cNvPr id="85" name="PlaceHolder 2"/>
          <p:cNvSpPr>
            <a:spLocks noGrp="1"/>
          </p:cNvSpPr>
          <p:nvPr>
            <p:ph/>
          </p:nvPr>
        </p:nvSpPr>
        <p:spPr>
          <a:xfrm>
            <a:off x="685800" y="1981080"/>
            <a:ext cx="2502360" cy="196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chemeClr val="folHlink"/>
              </a:solidFill>
              <a:latin typeface="Helvetica Neue"/>
            </a:endParaRPr>
          </a:p>
        </p:txBody>
      </p:sp>
      <p:sp>
        <p:nvSpPr>
          <p:cNvPr id="86" name="PlaceHolder 3"/>
          <p:cNvSpPr>
            <a:spLocks noGrp="1"/>
          </p:cNvSpPr>
          <p:nvPr>
            <p:ph/>
          </p:nvPr>
        </p:nvSpPr>
        <p:spPr>
          <a:xfrm>
            <a:off x="3313800" y="1981080"/>
            <a:ext cx="2502360" cy="196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chemeClr val="folHlink"/>
              </a:solidFill>
              <a:latin typeface="Helvetica Neue"/>
            </a:endParaRPr>
          </a:p>
        </p:txBody>
      </p:sp>
      <p:sp>
        <p:nvSpPr>
          <p:cNvPr id="87" name="PlaceHolder 4"/>
          <p:cNvSpPr>
            <a:spLocks noGrp="1"/>
          </p:cNvSpPr>
          <p:nvPr>
            <p:ph/>
          </p:nvPr>
        </p:nvSpPr>
        <p:spPr>
          <a:xfrm>
            <a:off x="5941440" y="1981080"/>
            <a:ext cx="2502360" cy="196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chemeClr val="folHlink"/>
              </a:solidFill>
              <a:latin typeface="Helvetica Neue"/>
            </a:endParaRPr>
          </a:p>
        </p:txBody>
      </p:sp>
      <p:sp>
        <p:nvSpPr>
          <p:cNvPr id="88" name="PlaceHolder 5"/>
          <p:cNvSpPr>
            <a:spLocks noGrp="1"/>
          </p:cNvSpPr>
          <p:nvPr>
            <p:ph/>
          </p:nvPr>
        </p:nvSpPr>
        <p:spPr>
          <a:xfrm>
            <a:off x="685800" y="4130280"/>
            <a:ext cx="2502360" cy="196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chemeClr val="folHlink"/>
              </a:solidFill>
              <a:latin typeface="Helvetica Neue"/>
            </a:endParaRPr>
          </a:p>
        </p:txBody>
      </p:sp>
      <p:sp>
        <p:nvSpPr>
          <p:cNvPr id="89" name="PlaceHolder 6"/>
          <p:cNvSpPr>
            <a:spLocks noGrp="1"/>
          </p:cNvSpPr>
          <p:nvPr>
            <p:ph/>
          </p:nvPr>
        </p:nvSpPr>
        <p:spPr>
          <a:xfrm>
            <a:off x="3313800" y="4130280"/>
            <a:ext cx="2502360" cy="196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chemeClr val="folHlink"/>
              </a:solidFill>
              <a:latin typeface="Helvetica Neue"/>
            </a:endParaRPr>
          </a:p>
        </p:txBody>
      </p:sp>
      <p:sp>
        <p:nvSpPr>
          <p:cNvPr id="90" name="PlaceHolder 7"/>
          <p:cNvSpPr>
            <a:spLocks noGrp="1"/>
          </p:cNvSpPr>
          <p:nvPr>
            <p:ph/>
          </p:nvPr>
        </p:nvSpPr>
        <p:spPr>
          <a:xfrm>
            <a:off x="5941440" y="4130280"/>
            <a:ext cx="2502360" cy="196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chemeClr val="folHlink"/>
              </a:solidFill>
              <a:latin typeface="Helvetica Neue"/>
            </a:endParaRPr>
          </a:p>
        </p:txBody>
      </p:sp>
      <p:sp>
        <p:nvSpPr>
          <p:cNvPr id="9" name="PlaceHolder 8"/>
          <p:cNvSpPr>
            <a:spLocks noGrp="1"/>
          </p:cNvSpPr>
          <p:nvPr>
            <p:ph type="sldNum" idx="4"/>
          </p:nvPr>
        </p:nvSpPr>
        <p:spPr/>
        <p:txBody>
          <a:bodyPr/>
          <a:lstStyle/>
          <a:p>
            <a:fld id="{D0BF1ACF-57D3-4E0B-817E-436B9092CA5E}"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609480"/>
            <a:ext cx="7772040" cy="1142640"/>
          </a:xfrm>
          <a:prstGeom prst="rect">
            <a:avLst/>
          </a:prstGeom>
          <a:noFill/>
          <a:ln w="0">
            <a:noFill/>
          </a:ln>
        </p:spPr>
        <p:txBody>
          <a:bodyPr lIns="0" tIns="0" rIns="0" bIns="0" anchor="ctr">
            <a:noAutofit/>
          </a:bodyPr>
          <a:lstStyle/>
          <a:p>
            <a:pPr indent="0">
              <a:buNone/>
            </a:pPr>
            <a:endParaRPr lang="en-US" sz="2400" b="0" strike="noStrike" spc="-1">
              <a:solidFill>
                <a:srgbClr val="A6C8B2"/>
              </a:solidFill>
              <a:latin typeface="Times New Roman"/>
            </a:endParaRPr>
          </a:p>
        </p:txBody>
      </p:sp>
      <p:sp>
        <p:nvSpPr>
          <p:cNvPr id="16" name="PlaceHolder 2"/>
          <p:cNvSpPr>
            <a:spLocks noGrp="1"/>
          </p:cNvSpPr>
          <p:nvPr>
            <p:ph/>
          </p:nvPr>
        </p:nvSpPr>
        <p:spPr>
          <a:xfrm>
            <a:off x="685800" y="1981080"/>
            <a:ext cx="7772040" cy="41144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chemeClr val="folHlink"/>
              </a:solidFill>
              <a:latin typeface="Helvetica Neue"/>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B0936D5A-E614-444C-8462-D04ED9808975}"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85800" y="609480"/>
            <a:ext cx="7772040" cy="1142640"/>
          </a:xfrm>
          <a:prstGeom prst="rect">
            <a:avLst/>
          </a:prstGeom>
          <a:noFill/>
          <a:ln w="0">
            <a:noFill/>
          </a:ln>
        </p:spPr>
        <p:txBody>
          <a:bodyPr lIns="0" tIns="0" rIns="0" bIns="0" anchor="ctr">
            <a:noAutofit/>
          </a:bodyPr>
          <a:lstStyle/>
          <a:p>
            <a:pPr indent="0">
              <a:buNone/>
            </a:pPr>
            <a:endParaRPr lang="en-US" sz="2400" b="0" strike="noStrike" spc="-1">
              <a:solidFill>
                <a:srgbClr val="A6C8B2"/>
              </a:solidFill>
              <a:latin typeface="Times New Roman"/>
            </a:endParaRPr>
          </a:p>
        </p:txBody>
      </p:sp>
      <p:sp>
        <p:nvSpPr>
          <p:cNvPr id="18" name="PlaceHolder 2"/>
          <p:cNvSpPr>
            <a:spLocks noGrp="1"/>
          </p:cNvSpPr>
          <p:nvPr>
            <p:ph/>
          </p:nvPr>
        </p:nvSpPr>
        <p:spPr>
          <a:xfrm>
            <a:off x="685800" y="1981080"/>
            <a:ext cx="3792600" cy="41144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chemeClr val="folHlink"/>
              </a:solidFill>
              <a:latin typeface="Helvetica Neue"/>
            </a:endParaRPr>
          </a:p>
        </p:txBody>
      </p:sp>
      <p:sp>
        <p:nvSpPr>
          <p:cNvPr id="19" name="PlaceHolder 3"/>
          <p:cNvSpPr>
            <a:spLocks noGrp="1"/>
          </p:cNvSpPr>
          <p:nvPr>
            <p:ph/>
          </p:nvPr>
        </p:nvSpPr>
        <p:spPr>
          <a:xfrm>
            <a:off x="4668480" y="1981080"/>
            <a:ext cx="3792600" cy="41144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chemeClr val="folHlink"/>
              </a:solidFill>
              <a:latin typeface="Helvetica Neue"/>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4AE36B09-AE4C-4F21-8314-3CE53E33478F}"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0" name="PlaceHolder 1"/>
          <p:cNvSpPr>
            <a:spLocks noGrp="1"/>
          </p:cNvSpPr>
          <p:nvPr>
            <p:ph type="title"/>
          </p:nvPr>
        </p:nvSpPr>
        <p:spPr>
          <a:xfrm>
            <a:off x="685800" y="609480"/>
            <a:ext cx="7772040" cy="1142640"/>
          </a:xfrm>
          <a:prstGeom prst="rect">
            <a:avLst/>
          </a:prstGeom>
          <a:noFill/>
          <a:ln w="0">
            <a:noFill/>
          </a:ln>
        </p:spPr>
        <p:txBody>
          <a:bodyPr lIns="0" tIns="0" rIns="0" bIns="0" anchor="ctr">
            <a:noAutofit/>
          </a:bodyPr>
          <a:lstStyle/>
          <a:p>
            <a:pPr indent="0">
              <a:buNone/>
            </a:pPr>
            <a:endParaRPr lang="en-US" sz="2400" b="0" strike="noStrike" spc="-1">
              <a:solidFill>
                <a:srgbClr val="A6C8B2"/>
              </a:solidFill>
              <a:latin typeface="Times New Roman"/>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3134B09F-510D-455D-8D68-00E8A7E7C175}"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1" name="PlaceHolder 1"/>
          <p:cNvSpPr>
            <a:spLocks noGrp="1"/>
          </p:cNvSpPr>
          <p:nvPr>
            <p:ph type="subTitle"/>
          </p:nvPr>
        </p:nvSpPr>
        <p:spPr>
          <a:xfrm>
            <a:off x="685800" y="609480"/>
            <a:ext cx="7772040" cy="5297760"/>
          </a:xfrm>
          <a:prstGeom prst="rect">
            <a:avLst/>
          </a:prstGeom>
          <a:noFill/>
          <a:ln w="0">
            <a:noFill/>
          </a:ln>
        </p:spPr>
        <p:txBody>
          <a:bodyPr lIns="0" tIns="0" rIns="0" bIns="0" anchor="ctr">
            <a:noAutofit/>
          </a:bodyPr>
          <a:lstStyle/>
          <a:p>
            <a:pPr algn="ctr"/>
            <a:endParaRPr lang="en-US" sz="3200" b="0" strike="noStrike" spc="-1">
              <a:solidFill>
                <a:srgbClr val="FFFFFF"/>
              </a:solidFill>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EADBC47C-DACB-4DA7-800B-488D392258E4}"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85800" y="609480"/>
            <a:ext cx="7772040" cy="1142640"/>
          </a:xfrm>
          <a:prstGeom prst="rect">
            <a:avLst/>
          </a:prstGeom>
          <a:noFill/>
          <a:ln w="0">
            <a:noFill/>
          </a:ln>
        </p:spPr>
        <p:txBody>
          <a:bodyPr lIns="0" tIns="0" rIns="0" bIns="0" anchor="ctr">
            <a:noAutofit/>
          </a:bodyPr>
          <a:lstStyle/>
          <a:p>
            <a:pPr indent="0">
              <a:buNone/>
            </a:pPr>
            <a:endParaRPr lang="en-US" sz="2400" b="0" strike="noStrike" spc="-1">
              <a:solidFill>
                <a:srgbClr val="A6C8B2"/>
              </a:solidFill>
              <a:latin typeface="Times New Roman"/>
            </a:endParaRPr>
          </a:p>
        </p:txBody>
      </p:sp>
      <p:sp>
        <p:nvSpPr>
          <p:cNvPr id="23" name="PlaceHolder 2"/>
          <p:cNvSpPr>
            <a:spLocks noGrp="1"/>
          </p:cNvSpPr>
          <p:nvPr>
            <p:ph/>
          </p:nvPr>
        </p:nvSpPr>
        <p:spPr>
          <a:xfrm>
            <a:off x="685800" y="1981080"/>
            <a:ext cx="3792600" cy="196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chemeClr val="folHlink"/>
              </a:solidFill>
              <a:latin typeface="Helvetica Neue"/>
            </a:endParaRPr>
          </a:p>
        </p:txBody>
      </p:sp>
      <p:sp>
        <p:nvSpPr>
          <p:cNvPr id="24" name="PlaceHolder 3"/>
          <p:cNvSpPr>
            <a:spLocks noGrp="1"/>
          </p:cNvSpPr>
          <p:nvPr>
            <p:ph/>
          </p:nvPr>
        </p:nvSpPr>
        <p:spPr>
          <a:xfrm>
            <a:off x="4668480" y="1981080"/>
            <a:ext cx="3792600" cy="41144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chemeClr val="folHlink"/>
              </a:solidFill>
              <a:latin typeface="Helvetica Neue"/>
            </a:endParaRPr>
          </a:p>
        </p:txBody>
      </p:sp>
      <p:sp>
        <p:nvSpPr>
          <p:cNvPr id="25" name="PlaceHolder 4"/>
          <p:cNvSpPr>
            <a:spLocks noGrp="1"/>
          </p:cNvSpPr>
          <p:nvPr>
            <p:ph/>
          </p:nvPr>
        </p:nvSpPr>
        <p:spPr>
          <a:xfrm>
            <a:off x="685800" y="4130280"/>
            <a:ext cx="3792600" cy="196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chemeClr val="folHlink"/>
              </a:solidFill>
              <a:latin typeface="Helvetica Neue"/>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CCF0B783-1B13-49D5-B511-C01D711E4DEB}"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609480"/>
            <a:ext cx="7772040" cy="1142640"/>
          </a:xfrm>
          <a:prstGeom prst="rect">
            <a:avLst/>
          </a:prstGeom>
          <a:noFill/>
          <a:ln w="0">
            <a:noFill/>
          </a:ln>
        </p:spPr>
        <p:txBody>
          <a:bodyPr lIns="0" tIns="0" rIns="0" bIns="0" anchor="ctr">
            <a:noAutofit/>
          </a:bodyPr>
          <a:lstStyle/>
          <a:p>
            <a:pPr indent="0">
              <a:buNone/>
            </a:pPr>
            <a:endParaRPr lang="en-US" sz="2400" b="0" strike="noStrike" spc="-1">
              <a:solidFill>
                <a:srgbClr val="A6C8B2"/>
              </a:solidFill>
              <a:latin typeface="Times New Roman"/>
            </a:endParaRPr>
          </a:p>
        </p:txBody>
      </p:sp>
      <p:sp>
        <p:nvSpPr>
          <p:cNvPr id="27" name="PlaceHolder 2"/>
          <p:cNvSpPr>
            <a:spLocks noGrp="1"/>
          </p:cNvSpPr>
          <p:nvPr>
            <p:ph/>
          </p:nvPr>
        </p:nvSpPr>
        <p:spPr>
          <a:xfrm>
            <a:off x="685800" y="1981080"/>
            <a:ext cx="3792600" cy="41144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chemeClr val="folHlink"/>
              </a:solidFill>
              <a:latin typeface="Helvetica Neue"/>
            </a:endParaRPr>
          </a:p>
        </p:txBody>
      </p:sp>
      <p:sp>
        <p:nvSpPr>
          <p:cNvPr id="28" name="PlaceHolder 3"/>
          <p:cNvSpPr>
            <a:spLocks noGrp="1"/>
          </p:cNvSpPr>
          <p:nvPr>
            <p:ph/>
          </p:nvPr>
        </p:nvSpPr>
        <p:spPr>
          <a:xfrm>
            <a:off x="4668480" y="1981080"/>
            <a:ext cx="3792600" cy="196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chemeClr val="folHlink"/>
              </a:solidFill>
              <a:latin typeface="Helvetica Neue"/>
            </a:endParaRPr>
          </a:p>
        </p:txBody>
      </p:sp>
      <p:sp>
        <p:nvSpPr>
          <p:cNvPr id="29" name="PlaceHolder 4"/>
          <p:cNvSpPr>
            <a:spLocks noGrp="1"/>
          </p:cNvSpPr>
          <p:nvPr>
            <p:ph/>
          </p:nvPr>
        </p:nvSpPr>
        <p:spPr>
          <a:xfrm>
            <a:off x="4668480" y="4130280"/>
            <a:ext cx="3792600" cy="196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chemeClr val="folHlink"/>
              </a:solidFill>
              <a:latin typeface="Helvetica Neue"/>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37E91EAC-D30B-49ED-99F9-237B6CB61B13}"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85800" y="609480"/>
            <a:ext cx="7772040" cy="1142640"/>
          </a:xfrm>
          <a:prstGeom prst="rect">
            <a:avLst/>
          </a:prstGeom>
          <a:noFill/>
          <a:ln w="0">
            <a:noFill/>
          </a:ln>
        </p:spPr>
        <p:txBody>
          <a:bodyPr lIns="0" tIns="0" rIns="0" bIns="0" anchor="ctr">
            <a:noAutofit/>
          </a:bodyPr>
          <a:lstStyle/>
          <a:p>
            <a:pPr indent="0">
              <a:buNone/>
            </a:pPr>
            <a:endParaRPr lang="en-US" sz="2400" b="0" strike="noStrike" spc="-1">
              <a:solidFill>
                <a:srgbClr val="A6C8B2"/>
              </a:solidFill>
              <a:latin typeface="Times New Roman"/>
            </a:endParaRPr>
          </a:p>
        </p:txBody>
      </p:sp>
      <p:sp>
        <p:nvSpPr>
          <p:cNvPr id="31" name="PlaceHolder 2"/>
          <p:cNvSpPr>
            <a:spLocks noGrp="1"/>
          </p:cNvSpPr>
          <p:nvPr>
            <p:ph/>
          </p:nvPr>
        </p:nvSpPr>
        <p:spPr>
          <a:xfrm>
            <a:off x="685800" y="1981080"/>
            <a:ext cx="3792600" cy="196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chemeClr val="folHlink"/>
              </a:solidFill>
              <a:latin typeface="Helvetica Neue"/>
            </a:endParaRPr>
          </a:p>
        </p:txBody>
      </p:sp>
      <p:sp>
        <p:nvSpPr>
          <p:cNvPr id="32" name="PlaceHolder 3"/>
          <p:cNvSpPr>
            <a:spLocks noGrp="1"/>
          </p:cNvSpPr>
          <p:nvPr>
            <p:ph/>
          </p:nvPr>
        </p:nvSpPr>
        <p:spPr>
          <a:xfrm>
            <a:off x="4668480" y="1981080"/>
            <a:ext cx="3792600" cy="196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chemeClr val="folHlink"/>
              </a:solidFill>
              <a:latin typeface="Helvetica Neue"/>
            </a:endParaRPr>
          </a:p>
        </p:txBody>
      </p:sp>
      <p:sp>
        <p:nvSpPr>
          <p:cNvPr id="33" name="PlaceHolder 4"/>
          <p:cNvSpPr>
            <a:spLocks noGrp="1"/>
          </p:cNvSpPr>
          <p:nvPr>
            <p:ph/>
          </p:nvPr>
        </p:nvSpPr>
        <p:spPr>
          <a:xfrm>
            <a:off x="685800" y="4130280"/>
            <a:ext cx="7772040" cy="196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chemeClr val="folHlink"/>
              </a:solidFill>
              <a:latin typeface="Helvetica Neue"/>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CE22B9DC-BE8B-4635-9551-1519B2747BA4}"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ti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t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5934"/>
        </a:solidFill>
        <a:effectLst/>
      </p:bgPr>
    </p:bg>
    <p:spTree>
      <p:nvGrpSpPr>
        <p:cNvPr id="1" name=""/>
        <p:cNvGrpSpPr/>
        <p:nvPr/>
      </p:nvGrpSpPr>
      <p:grpSpPr>
        <a:xfrm>
          <a:off x="0" y="0"/>
          <a:ext cx="0" cy="0"/>
          <a:chOff x="0" y="0"/>
          <a:chExt cx="0" cy="0"/>
        </a:xfrm>
      </p:grpSpPr>
      <p:sp>
        <p:nvSpPr>
          <p:cNvPr id="13" name="Line 14"/>
          <p:cNvSpPr/>
          <p:nvPr/>
        </p:nvSpPr>
        <p:spPr>
          <a:xfrm>
            <a:off x="0" y="6172200"/>
            <a:ext cx="9144000" cy="360"/>
          </a:xfrm>
          <a:prstGeom prst="line">
            <a:avLst/>
          </a:prstGeom>
          <a:ln w="19050">
            <a:solidFill>
              <a:srgbClr val="CA5E0A"/>
            </a:solidFill>
            <a:round/>
          </a:ln>
        </p:spPr>
        <p:style>
          <a:lnRef idx="0">
            <a:scrgbClr r="0" g="0" b="0"/>
          </a:lnRef>
          <a:fillRef idx="0">
            <a:scrgbClr r="0" g="0" b="0"/>
          </a:fillRef>
          <a:effectRef idx="0">
            <a:scrgbClr r="0" g="0" b="0"/>
          </a:effectRef>
          <a:fontRef idx="minor"/>
        </p:style>
        <p:txBody>
          <a:bodyPr lIns="90000" tIns="-44640" rIns="90000" bIns="-44640" anchor="ctr">
            <a:noAutofit/>
          </a:bodyPr>
          <a:lstStyle/>
          <a:p>
            <a:endParaRPr lang="en-US" sz="2400" b="0" strike="noStrike" spc="-1">
              <a:solidFill>
                <a:srgbClr val="A6C8B2"/>
              </a:solidFill>
              <a:latin typeface="Times New Roman"/>
            </a:endParaRPr>
          </a:p>
        </p:txBody>
      </p:sp>
      <p:sp>
        <p:nvSpPr>
          <p:cNvPr id="14" name="Rectangle 1" hidden="1"/>
          <p:cNvSpPr/>
          <p:nvPr/>
        </p:nvSpPr>
        <p:spPr>
          <a:xfrm>
            <a:off x="0" y="6172200"/>
            <a:ext cx="9143640" cy="685440"/>
          </a:xfrm>
          <a:prstGeom prst="rect">
            <a:avLst/>
          </a:prstGeom>
          <a:solidFill>
            <a:schemeClr val="tx1"/>
          </a:solidFill>
          <a:ln w="9525">
            <a:solidFill>
              <a:srgbClr val="A6C8B2"/>
            </a:solidFill>
            <a:round/>
          </a:ln>
        </p:spPr>
        <p:style>
          <a:lnRef idx="0">
            <a:scrgbClr r="0" g="0" b="0"/>
          </a:lnRef>
          <a:fillRef idx="0">
            <a:scrgbClr r="0" g="0" b="0"/>
          </a:fillRef>
          <a:effectRef idx="0">
            <a:scrgbClr r="0" g="0" b="0"/>
          </a:effectRef>
          <a:fontRef idx="minor"/>
        </p:style>
        <p:txBody>
          <a:bodyPr numCol="1" spcCol="0" anchor="t">
            <a:noAutofit/>
          </a:bodyPr>
          <a:lstStyle/>
          <a:p>
            <a:pPr>
              <a:lnSpc>
                <a:spcPct val="100000"/>
              </a:lnSpc>
              <a:tabLst>
                <a:tab pos="0" algn="l"/>
              </a:tabLst>
            </a:pPr>
            <a:endParaRPr lang="en-US" sz="2400" b="0" strike="noStrike" spc="-1">
              <a:solidFill>
                <a:srgbClr val="A6C8B2"/>
              </a:solidFill>
              <a:latin typeface="Times New Roman"/>
            </a:endParaRPr>
          </a:p>
        </p:txBody>
      </p:sp>
      <p:pic>
        <p:nvPicPr>
          <p:cNvPr id="2" name="Picture 2"/>
          <p:cNvPicPr/>
          <p:nvPr/>
        </p:nvPicPr>
        <p:blipFill>
          <a:blip r:embed="rId14"/>
          <a:stretch/>
        </p:blipFill>
        <p:spPr>
          <a:xfrm>
            <a:off x="0" y="6172200"/>
            <a:ext cx="1904760" cy="816120"/>
          </a:xfrm>
          <a:prstGeom prst="rect">
            <a:avLst/>
          </a:prstGeom>
          <a:ln w="0">
            <a:noFill/>
          </a:ln>
        </p:spPr>
      </p:pic>
      <p:pic>
        <p:nvPicPr>
          <p:cNvPr id="3" name="Picture 21" descr="title_strip_full_logo.bmp                                      0068AAA3Macintosh HD                   C2DA6778:"/>
          <p:cNvPicPr/>
          <p:nvPr/>
        </p:nvPicPr>
        <p:blipFill>
          <a:blip r:embed="rId15"/>
          <a:stretch/>
        </p:blipFill>
        <p:spPr>
          <a:xfrm>
            <a:off x="-4680" y="5486400"/>
            <a:ext cx="9148320" cy="1371240"/>
          </a:xfrm>
          <a:prstGeom prst="rect">
            <a:avLst/>
          </a:prstGeom>
          <a:ln w="0">
            <a:noFill/>
          </a:ln>
        </p:spPr>
      </p:pic>
      <p:sp>
        <p:nvSpPr>
          <p:cNvPr id="4" name="Line 22"/>
          <p:cNvSpPr/>
          <p:nvPr/>
        </p:nvSpPr>
        <p:spPr>
          <a:xfrm>
            <a:off x="0" y="5486400"/>
            <a:ext cx="9144000" cy="360"/>
          </a:xfrm>
          <a:prstGeom prst="line">
            <a:avLst/>
          </a:prstGeom>
          <a:ln w="25400">
            <a:solidFill>
              <a:srgbClr val="CA5E0A"/>
            </a:solidFill>
            <a:round/>
          </a:ln>
        </p:spPr>
        <p:style>
          <a:lnRef idx="0">
            <a:scrgbClr r="0" g="0" b="0"/>
          </a:lnRef>
          <a:fillRef idx="0">
            <a:scrgbClr r="0" g="0" b="0"/>
          </a:fillRef>
          <a:effectRef idx="0">
            <a:scrgbClr r="0" g="0" b="0"/>
          </a:effectRef>
          <a:fontRef idx="minor"/>
        </p:style>
        <p:txBody>
          <a:bodyPr lIns="90000" tIns="-44640" rIns="90000" bIns="-44640" anchor="ctr">
            <a:noAutofit/>
          </a:bodyPr>
          <a:lstStyle/>
          <a:p>
            <a:endParaRPr lang="en-US" sz="2400" b="0" strike="noStrike" spc="-1">
              <a:solidFill>
                <a:srgbClr val="A6C8B2"/>
              </a:solidFill>
              <a:latin typeface="Times New Roman"/>
            </a:endParaRPr>
          </a:p>
        </p:txBody>
      </p:sp>
      <p:sp>
        <p:nvSpPr>
          <p:cNvPr id="5" name="PlaceHolder 1"/>
          <p:cNvSpPr>
            <a:spLocks noGrp="1"/>
          </p:cNvSpPr>
          <p:nvPr>
            <p:ph type="title"/>
          </p:nvPr>
        </p:nvSpPr>
        <p:spPr>
          <a:xfrm>
            <a:off x="380880" y="1676520"/>
            <a:ext cx="8457840" cy="1142640"/>
          </a:xfrm>
          <a:prstGeom prst="rect">
            <a:avLst/>
          </a:prstGeom>
          <a:noFill/>
          <a:ln w="0">
            <a:noFill/>
          </a:ln>
        </p:spPr>
        <p:txBody>
          <a:bodyPr numCol="1" spcCol="0" anchor="ctr">
            <a:noAutofit/>
          </a:bodyPr>
          <a:lstStyle/>
          <a:p>
            <a:pPr indent="0" algn="ctr">
              <a:lnSpc>
                <a:spcPct val="100000"/>
              </a:lnSpc>
              <a:buNone/>
            </a:pPr>
            <a:r>
              <a:rPr lang="en-US" sz="4500" b="1" strike="noStrike" spc="-1">
                <a:solidFill>
                  <a:schemeClr val="accent2"/>
                </a:solidFill>
                <a:latin typeface="Helvetica Neue"/>
              </a:rPr>
              <a:t>Click to edit Master title style</a:t>
            </a:r>
            <a:endParaRPr lang="en-US" sz="4500" b="0" strike="noStrike" spc="-1">
              <a:solidFill>
                <a:srgbClr val="A6C8B2"/>
              </a:solidFill>
              <a:latin typeface="Times New Roman"/>
            </a:endParaRPr>
          </a:p>
        </p:txBody>
      </p:sp>
      <p:sp>
        <p:nvSpPr>
          <p:cNvPr id="6" name="PlaceHolder 2"/>
          <p:cNvSpPr>
            <a:spLocks noGrp="1"/>
          </p:cNvSpPr>
          <p:nvPr>
            <p:ph type="dt" idx="1"/>
          </p:nvPr>
        </p:nvSpPr>
        <p:spPr>
          <a:xfrm>
            <a:off x="685800" y="6248520"/>
            <a:ext cx="1904760" cy="456840"/>
          </a:xfrm>
          <a:prstGeom prst="rect">
            <a:avLst/>
          </a:prstGeom>
          <a:noFill/>
          <a:ln w="0">
            <a:noFill/>
          </a:ln>
        </p:spPr>
        <p:txBody>
          <a:bodyPr numCol="1" spcCol="0" anchor="t">
            <a:noAutofit/>
          </a:bodyPr>
          <a:lstStyle>
            <a:lvl1pPr indent="0">
              <a:buNone/>
              <a:defRPr lang="en-US" sz="1400" b="0" strike="noStrike" spc="-1">
                <a:solidFill>
                  <a:srgbClr val="FFFFFF"/>
                </a:solidFill>
                <a:latin typeface="Times New Roman"/>
              </a:defRPr>
            </a:lvl1pPr>
          </a:lstStyle>
          <a:p>
            <a:pPr indent="0">
              <a:buNone/>
            </a:pPr>
            <a:r>
              <a:rPr lang="en-US" sz="1400" b="0" strike="noStrike" spc="-1">
                <a:solidFill>
                  <a:srgbClr val="FFFFFF"/>
                </a:solidFill>
                <a:latin typeface="Times New Roman"/>
              </a:rPr>
              <a:t>&lt;date/time&gt;</a:t>
            </a:r>
          </a:p>
        </p:txBody>
      </p:sp>
      <p:sp>
        <p:nvSpPr>
          <p:cNvPr id="7" name="PlaceHolder 3"/>
          <p:cNvSpPr>
            <a:spLocks noGrp="1"/>
          </p:cNvSpPr>
          <p:nvPr>
            <p:ph type="ftr" idx="2"/>
          </p:nvPr>
        </p:nvSpPr>
        <p:spPr>
          <a:xfrm>
            <a:off x="3124080" y="6248520"/>
            <a:ext cx="2895120" cy="456840"/>
          </a:xfrm>
          <a:prstGeom prst="rect">
            <a:avLst/>
          </a:prstGeom>
          <a:noFill/>
          <a:ln w="0">
            <a:noFill/>
          </a:ln>
        </p:spPr>
        <p:txBody>
          <a:bodyPr numCol="1" spcCol="0" anchor="t">
            <a:noAutofit/>
          </a:bodyPr>
          <a:lstStyle>
            <a:lvl1pPr indent="0" algn="ctr">
              <a:buNone/>
              <a:defRPr lang="en-US" sz="1400" b="0" strike="noStrike" spc="-1">
                <a:solidFill>
                  <a:srgbClr val="FFFFFF"/>
                </a:solidFill>
                <a:latin typeface="Times New Roman"/>
              </a:defRPr>
            </a:lvl1pPr>
          </a:lstStyle>
          <a:p>
            <a:pPr indent="0" algn="ctr">
              <a:buNone/>
            </a:pPr>
            <a:r>
              <a:rPr lang="en-US" sz="1400" b="0" strike="noStrike" spc="-1">
                <a:solidFill>
                  <a:srgbClr val="FFFFFF"/>
                </a:solidFill>
                <a:latin typeface="Times New Roman"/>
              </a:rPr>
              <a:t>&lt;footer&gt;</a:t>
            </a:r>
          </a:p>
        </p:txBody>
      </p:sp>
      <p:sp>
        <p:nvSpPr>
          <p:cNvPr id="8" name="PlaceHolder 4"/>
          <p:cNvSpPr>
            <a:spLocks noGrp="1"/>
          </p:cNvSpPr>
          <p:nvPr>
            <p:ph type="sldNum" idx="3"/>
          </p:nvPr>
        </p:nvSpPr>
        <p:spPr>
          <a:xfrm>
            <a:off x="6553080" y="6248520"/>
            <a:ext cx="1904760" cy="456840"/>
          </a:xfrm>
          <a:prstGeom prst="rect">
            <a:avLst/>
          </a:prstGeom>
          <a:noFill/>
          <a:ln w="9360">
            <a:noFill/>
          </a:ln>
        </p:spPr>
        <p:txBody>
          <a:bodyPr numCol="1" spcCol="0" anchor="t">
            <a:noAutofit/>
          </a:bodyPr>
          <a:lstStyle>
            <a:lvl1pPr indent="0" algn="r">
              <a:lnSpc>
                <a:spcPct val="100000"/>
              </a:lnSpc>
              <a:buNone/>
              <a:defRPr lang="en-US" sz="1400" b="0" strike="noStrike" spc="-1">
                <a:solidFill>
                  <a:srgbClr val="A6C8B2"/>
                </a:solidFill>
                <a:latin typeface="Times New Roman"/>
              </a:defRPr>
            </a:lvl1pPr>
          </a:lstStyle>
          <a:p>
            <a:pPr indent="0" algn="r">
              <a:lnSpc>
                <a:spcPct val="100000"/>
              </a:lnSpc>
              <a:buNone/>
            </a:pPr>
            <a:fld id="{FD88B7E6-8DFC-4B01-B954-E0CA90A85780}" type="slidenum">
              <a:rPr lang="en-US" sz="1400" b="0" strike="noStrike" spc="-1">
                <a:solidFill>
                  <a:srgbClr val="A6C8B2"/>
                </a:solidFill>
                <a:latin typeface="Times New Roman"/>
              </a:rPr>
              <a:t>‹#›</a:t>
            </a:fld>
            <a:endParaRPr lang="en-US" sz="1400" b="0" strike="noStrike" spc="-1">
              <a:solidFill>
                <a:srgbClr val="FFFFFF"/>
              </a:solidFill>
              <a:latin typeface="Times New Roman"/>
            </a:endParaRPr>
          </a:p>
        </p:txBody>
      </p:sp>
      <p:sp>
        <p:nvSpPr>
          <p:cNvPr id="9" name="Rectangle 8"/>
          <p:cNvSpPr/>
          <p:nvPr/>
        </p:nvSpPr>
        <p:spPr>
          <a:xfrm>
            <a:off x="0" y="6172200"/>
            <a:ext cx="9143640" cy="685440"/>
          </a:xfrm>
          <a:prstGeom prst="rect">
            <a:avLst/>
          </a:prstGeom>
          <a:solidFill>
            <a:schemeClr val="tx1"/>
          </a:solidFill>
          <a:ln w="9525">
            <a:solidFill>
              <a:srgbClr val="A6C8B2"/>
            </a:solidFill>
            <a:round/>
          </a:ln>
        </p:spPr>
        <p:style>
          <a:lnRef idx="0">
            <a:scrgbClr r="0" g="0" b="0"/>
          </a:lnRef>
          <a:fillRef idx="0">
            <a:scrgbClr r="0" g="0" b="0"/>
          </a:fillRef>
          <a:effectRef idx="0">
            <a:scrgbClr r="0" g="0" b="0"/>
          </a:effectRef>
          <a:fontRef idx="minor"/>
        </p:style>
        <p:txBody>
          <a:bodyPr numCol="1" spcCol="0" anchor="t">
            <a:noAutofit/>
          </a:bodyPr>
          <a:lstStyle/>
          <a:p>
            <a:pPr>
              <a:lnSpc>
                <a:spcPct val="100000"/>
              </a:lnSpc>
              <a:tabLst>
                <a:tab pos="0" algn="l"/>
              </a:tabLst>
            </a:pPr>
            <a:endParaRPr lang="en-US" sz="2400" b="0" strike="noStrike" spc="-1">
              <a:solidFill>
                <a:srgbClr val="A6C8B2"/>
              </a:solidFill>
              <a:latin typeface="Times New Roman"/>
            </a:endParaRPr>
          </a:p>
        </p:txBody>
      </p:sp>
      <p:sp>
        <p:nvSpPr>
          <p:cNvPr id="10" name="Rectangle 9"/>
          <p:cNvSpPr/>
          <p:nvPr/>
        </p:nvSpPr>
        <p:spPr>
          <a:xfrm>
            <a:off x="6840" y="5590440"/>
            <a:ext cx="9143640" cy="685440"/>
          </a:xfrm>
          <a:prstGeom prst="rect">
            <a:avLst/>
          </a:prstGeom>
          <a:solidFill>
            <a:schemeClr val="tx1"/>
          </a:solidFill>
          <a:ln w="9525">
            <a:solidFill>
              <a:srgbClr val="A6C8B2"/>
            </a:solidFill>
            <a:round/>
          </a:ln>
        </p:spPr>
        <p:style>
          <a:lnRef idx="0">
            <a:scrgbClr r="0" g="0" b="0"/>
          </a:lnRef>
          <a:fillRef idx="0">
            <a:scrgbClr r="0" g="0" b="0"/>
          </a:fillRef>
          <a:effectRef idx="0">
            <a:scrgbClr r="0" g="0" b="0"/>
          </a:effectRef>
          <a:fontRef idx="minor"/>
        </p:style>
        <p:txBody>
          <a:bodyPr numCol="1" spcCol="0" anchor="t">
            <a:noAutofit/>
          </a:bodyPr>
          <a:lstStyle/>
          <a:p>
            <a:pPr>
              <a:lnSpc>
                <a:spcPct val="100000"/>
              </a:lnSpc>
              <a:tabLst>
                <a:tab pos="0" algn="l"/>
              </a:tabLst>
            </a:pPr>
            <a:endParaRPr lang="en-US" sz="2400" b="0" strike="noStrike" spc="-1">
              <a:solidFill>
                <a:srgbClr val="A6C8B2"/>
              </a:solidFill>
              <a:latin typeface="Times New Roman"/>
            </a:endParaRPr>
          </a:p>
        </p:txBody>
      </p:sp>
      <p:pic>
        <p:nvPicPr>
          <p:cNvPr id="11" name="Picture 10"/>
          <p:cNvPicPr/>
          <p:nvPr/>
        </p:nvPicPr>
        <p:blipFill>
          <a:blip r:embed="rId14"/>
          <a:stretch/>
        </p:blipFill>
        <p:spPr>
          <a:xfrm>
            <a:off x="0" y="5562720"/>
            <a:ext cx="3022200" cy="1294920"/>
          </a:xfrm>
          <a:prstGeom prst="rect">
            <a:avLst/>
          </a:prstGeom>
          <a:ln w="0">
            <a:noFill/>
          </a:ln>
        </p:spPr>
      </p:pic>
      <p:sp>
        <p:nvSpPr>
          <p:cNvPr id="12" name="PlaceHolder 5"/>
          <p:cNvSpPr>
            <a:spLocks noGrp="1"/>
          </p:cNvSpPr>
          <p:nvPr>
            <p:ph type="body"/>
          </p:nvPr>
        </p:nvSpPr>
        <p:spPr>
          <a:xfrm>
            <a:off x="457200" y="1604520"/>
            <a:ext cx="8229240" cy="397728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en-US" sz="3200" b="0" strike="noStrike" spc="-1">
                <a:solidFill>
                  <a:schemeClr val="folHlink"/>
                </a:solidFill>
                <a:latin typeface="Helvetica Neue"/>
              </a:rPr>
              <a:t>Click to edit the outline text format</a:t>
            </a:r>
          </a:p>
          <a:p>
            <a:pPr marL="864000" lvl="1" indent="-324000">
              <a:spcBef>
                <a:spcPts val="1134"/>
              </a:spcBef>
              <a:buClr>
                <a:srgbClr val="FFFFFF"/>
              </a:buClr>
              <a:buSzPct val="75000"/>
              <a:buFont typeface="Symbol" charset="2"/>
              <a:buChar char=""/>
            </a:pPr>
            <a:r>
              <a:rPr lang="en-US" sz="2400" b="0" strike="noStrike" spc="-1">
                <a:solidFill>
                  <a:schemeClr val="folHlink"/>
                </a:solidFill>
                <a:latin typeface="Helvetica Neue"/>
              </a:rPr>
              <a:t>Second Outline Level</a:t>
            </a:r>
          </a:p>
          <a:p>
            <a:pPr marL="1296000" lvl="2" indent="-288000">
              <a:spcBef>
                <a:spcPts val="850"/>
              </a:spcBef>
              <a:buClr>
                <a:srgbClr val="FFFFFF"/>
              </a:buClr>
              <a:buSzPct val="45000"/>
              <a:buFont typeface="Wingdings" charset="2"/>
              <a:buChar char=""/>
            </a:pPr>
            <a:r>
              <a:rPr lang="en-US" sz="2000" b="0" strike="noStrike" spc="-1">
                <a:solidFill>
                  <a:schemeClr val="folHlink"/>
                </a:solidFill>
                <a:latin typeface="Helvetica Neue"/>
              </a:rPr>
              <a:t>Third Outline Level</a:t>
            </a:r>
          </a:p>
          <a:p>
            <a:pPr marL="1728000" lvl="3" indent="-216000">
              <a:spcBef>
                <a:spcPts val="567"/>
              </a:spcBef>
              <a:buClr>
                <a:srgbClr val="FFFFFF"/>
              </a:buClr>
              <a:buSzPct val="75000"/>
              <a:buFont typeface="Symbol" charset="2"/>
              <a:buChar char=""/>
            </a:pPr>
            <a:r>
              <a:rPr lang="en-US" sz="2000" b="0" strike="noStrike" spc="-1">
                <a:solidFill>
                  <a:schemeClr val="folHlink"/>
                </a:solidFill>
                <a:latin typeface="Helvetica Neue"/>
              </a:rPr>
              <a:t>Fourth Outline Level</a:t>
            </a:r>
          </a:p>
          <a:p>
            <a:pPr marL="2160000" lvl="4" indent="-216000">
              <a:spcBef>
                <a:spcPts val="283"/>
              </a:spcBef>
              <a:buClr>
                <a:srgbClr val="FFFFFF"/>
              </a:buClr>
              <a:buSzPct val="45000"/>
              <a:buFont typeface="Wingdings" charset="2"/>
              <a:buChar char=""/>
            </a:pPr>
            <a:r>
              <a:rPr lang="en-US" sz="2000" b="0" strike="noStrike" spc="-1">
                <a:solidFill>
                  <a:schemeClr val="folHlink"/>
                </a:solidFill>
                <a:latin typeface="Helvetica Neue"/>
              </a:rPr>
              <a:t>Fifth Outline Level</a:t>
            </a:r>
          </a:p>
          <a:p>
            <a:pPr marL="2592000" lvl="5" indent="-216000">
              <a:spcBef>
                <a:spcPts val="283"/>
              </a:spcBef>
              <a:buClr>
                <a:srgbClr val="FFFFFF"/>
              </a:buClr>
              <a:buSzPct val="45000"/>
              <a:buFont typeface="Wingdings" charset="2"/>
              <a:buChar char=""/>
            </a:pPr>
            <a:r>
              <a:rPr lang="en-US" sz="2000" b="0" strike="noStrike" spc="-1">
                <a:solidFill>
                  <a:schemeClr val="folHlink"/>
                </a:solidFill>
                <a:latin typeface="Helvetica Neue"/>
              </a:rPr>
              <a:t>Sixth Outline Level</a:t>
            </a:r>
          </a:p>
          <a:p>
            <a:pPr marL="3024000" lvl="6" indent="-216000">
              <a:spcBef>
                <a:spcPts val="283"/>
              </a:spcBef>
              <a:buClr>
                <a:srgbClr val="FFFFFF"/>
              </a:buClr>
              <a:buSzPct val="45000"/>
              <a:buFont typeface="Wingdings" charset="2"/>
              <a:buChar char=""/>
            </a:pPr>
            <a:r>
              <a:rPr lang="en-US" sz="2000" b="0" strike="noStrike" spc="-1">
                <a:solidFill>
                  <a:schemeClr val="folHlink"/>
                </a:solidFill>
                <a:latin typeface="Helvetica Neue"/>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05934"/>
        </a:solidFill>
        <a:effectLst/>
      </p:bgPr>
    </p:bg>
    <p:spTree>
      <p:nvGrpSpPr>
        <p:cNvPr id="1" name=""/>
        <p:cNvGrpSpPr/>
        <p:nvPr/>
      </p:nvGrpSpPr>
      <p:grpSpPr>
        <a:xfrm>
          <a:off x="0" y="0"/>
          <a:ext cx="0" cy="0"/>
          <a:chOff x="0" y="0"/>
          <a:chExt cx="0" cy="0"/>
        </a:xfrm>
      </p:grpSpPr>
      <p:sp>
        <p:nvSpPr>
          <p:cNvPr id="49" name="Line 14"/>
          <p:cNvSpPr/>
          <p:nvPr/>
        </p:nvSpPr>
        <p:spPr>
          <a:xfrm>
            <a:off x="0" y="6172200"/>
            <a:ext cx="9144000" cy="360"/>
          </a:xfrm>
          <a:prstGeom prst="line">
            <a:avLst/>
          </a:prstGeom>
          <a:ln w="19050">
            <a:solidFill>
              <a:srgbClr val="CA5E0A"/>
            </a:solidFill>
            <a:round/>
          </a:ln>
        </p:spPr>
        <p:style>
          <a:lnRef idx="0">
            <a:scrgbClr r="0" g="0" b="0"/>
          </a:lnRef>
          <a:fillRef idx="0">
            <a:scrgbClr r="0" g="0" b="0"/>
          </a:fillRef>
          <a:effectRef idx="0">
            <a:scrgbClr r="0" g="0" b="0"/>
          </a:effectRef>
          <a:fontRef idx="minor"/>
        </p:style>
        <p:txBody>
          <a:bodyPr lIns="90000" tIns="-44640" rIns="90000" bIns="-44640" anchor="ctr">
            <a:noAutofit/>
          </a:bodyPr>
          <a:lstStyle/>
          <a:p>
            <a:endParaRPr lang="en-US" sz="2400" b="0" strike="noStrike" spc="-1">
              <a:solidFill>
                <a:srgbClr val="A6C8B2"/>
              </a:solidFill>
              <a:latin typeface="Times New Roman"/>
            </a:endParaRPr>
          </a:p>
        </p:txBody>
      </p:sp>
      <p:sp>
        <p:nvSpPr>
          <p:cNvPr id="50" name="Rectangle 1"/>
          <p:cNvSpPr/>
          <p:nvPr/>
        </p:nvSpPr>
        <p:spPr>
          <a:xfrm>
            <a:off x="0" y="6172200"/>
            <a:ext cx="9143640" cy="685440"/>
          </a:xfrm>
          <a:prstGeom prst="rect">
            <a:avLst/>
          </a:prstGeom>
          <a:solidFill>
            <a:schemeClr val="tx1"/>
          </a:solidFill>
          <a:ln w="9525">
            <a:solidFill>
              <a:srgbClr val="A6C8B2"/>
            </a:solidFill>
            <a:round/>
          </a:ln>
        </p:spPr>
        <p:style>
          <a:lnRef idx="0">
            <a:scrgbClr r="0" g="0" b="0"/>
          </a:lnRef>
          <a:fillRef idx="0">
            <a:scrgbClr r="0" g="0" b="0"/>
          </a:fillRef>
          <a:effectRef idx="0">
            <a:scrgbClr r="0" g="0" b="0"/>
          </a:effectRef>
          <a:fontRef idx="minor"/>
        </p:style>
        <p:txBody>
          <a:bodyPr numCol="1" spcCol="0" anchor="t">
            <a:noAutofit/>
          </a:bodyPr>
          <a:lstStyle/>
          <a:p>
            <a:pPr>
              <a:lnSpc>
                <a:spcPct val="100000"/>
              </a:lnSpc>
              <a:tabLst>
                <a:tab pos="0" algn="l"/>
              </a:tabLst>
            </a:pPr>
            <a:endParaRPr lang="en-US" sz="2400" b="0" strike="noStrike" spc="-1">
              <a:solidFill>
                <a:srgbClr val="A6C8B2"/>
              </a:solidFill>
              <a:latin typeface="Times New Roman"/>
            </a:endParaRPr>
          </a:p>
        </p:txBody>
      </p:sp>
      <p:pic>
        <p:nvPicPr>
          <p:cNvPr id="51" name="Picture 2"/>
          <p:cNvPicPr/>
          <p:nvPr/>
        </p:nvPicPr>
        <p:blipFill>
          <a:blip r:embed="rId14"/>
          <a:stretch/>
        </p:blipFill>
        <p:spPr>
          <a:xfrm>
            <a:off x="0" y="6172200"/>
            <a:ext cx="1904760" cy="816120"/>
          </a:xfrm>
          <a:prstGeom prst="rect">
            <a:avLst/>
          </a:prstGeom>
          <a:ln w="0">
            <a:noFill/>
          </a:ln>
        </p:spPr>
      </p:pic>
      <p:sp>
        <p:nvSpPr>
          <p:cNvPr id="52"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lstStyle/>
          <a:p>
            <a:pPr indent="0" algn="ctr">
              <a:lnSpc>
                <a:spcPct val="100000"/>
              </a:lnSpc>
              <a:buNone/>
            </a:pPr>
            <a:r>
              <a:rPr lang="en-US" sz="4000" b="1" strike="noStrike" spc="-1">
                <a:solidFill>
                  <a:schemeClr val="accent2"/>
                </a:solidFill>
                <a:latin typeface="Helvetica Neue"/>
              </a:rPr>
              <a:t>Click to edit Master title style</a:t>
            </a:r>
            <a:endParaRPr lang="en-US" sz="4000" b="0" strike="noStrike" spc="-1">
              <a:solidFill>
                <a:srgbClr val="A6C8B2"/>
              </a:solidFill>
              <a:latin typeface="Times New Roman"/>
            </a:endParaRPr>
          </a:p>
        </p:txBody>
      </p:sp>
      <p:sp>
        <p:nvSpPr>
          <p:cNvPr id="53" name="PlaceHolder 2"/>
          <p:cNvSpPr>
            <a:spLocks noGrp="1"/>
          </p:cNvSpPr>
          <p:nvPr>
            <p:ph type="body"/>
          </p:nvPr>
        </p:nvSpPr>
        <p:spPr>
          <a:xfrm>
            <a:off x="685800" y="1981080"/>
            <a:ext cx="7772040" cy="4114440"/>
          </a:xfrm>
          <a:prstGeom prst="rect">
            <a:avLst/>
          </a:prstGeom>
          <a:noFill/>
          <a:ln w="0">
            <a:noFill/>
          </a:ln>
        </p:spPr>
        <p:txBody>
          <a:bodyPr numCol="1" spcCol="0" anchor="t">
            <a:noAutofit/>
          </a:bodyPr>
          <a:lstStyle/>
          <a:p>
            <a:pPr marL="343080" indent="-343080">
              <a:lnSpc>
                <a:spcPct val="100000"/>
              </a:lnSpc>
              <a:spcBef>
                <a:spcPts val="641"/>
              </a:spcBef>
              <a:buClr>
                <a:srgbClr val="CA5E0A"/>
              </a:buClr>
              <a:buFont typeface="Symbol" charset="2"/>
              <a:buChar char=""/>
            </a:pPr>
            <a:r>
              <a:rPr lang="en-US" sz="3200" b="0" strike="noStrike" spc="-1">
                <a:solidFill>
                  <a:schemeClr val="folHlink"/>
                </a:solidFill>
                <a:latin typeface="Helvetica Neue"/>
              </a:rPr>
              <a:t>Click to edit Master text styles</a:t>
            </a:r>
          </a:p>
          <a:p>
            <a:pPr marL="743040" indent="0">
              <a:lnSpc>
                <a:spcPct val="100000"/>
              </a:lnSpc>
              <a:spcBef>
                <a:spcPts val="561"/>
              </a:spcBef>
              <a:buNone/>
              <a:tabLst>
                <a:tab pos="0" algn="l"/>
              </a:tabLst>
            </a:pPr>
            <a:r>
              <a:rPr lang="en-US" sz="2800" b="0" strike="noStrike" spc="-1">
                <a:solidFill>
                  <a:schemeClr val="folHlink"/>
                </a:solidFill>
                <a:latin typeface="Helvetica Neue"/>
              </a:rPr>
              <a:t>Second level</a:t>
            </a:r>
          </a:p>
          <a:p>
            <a:pPr marL="1143000" indent="0">
              <a:lnSpc>
                <a:spcPct val="100000"/>
              </a:lnSpc>
              <a:spcBef>
                <a:spcPts val="479"/>
              </a:spcBef>
              <a:buNone/>
              <a:tabLst>
                <a:tab pos="0" algn="l"/>
              </a:tabLst>
            </a:pPr>
            <a:r>
              <a:rPr lang="en-US" sz="2400" b="0" strike="noStrike" spc="-1">
                <a:solidFill>
                  <a:schemeClr val="folHlink"/>
                </a:solidFill>
                <a:latin typeface="Helvetica Neue"/>
              </a:rPr>
              <a:t>Third level</a:t>
            </a:r>
          </a:p>
          <a:p>
            <a:pPr marL="1600200" indent="0">
              <a:lnSpc>
                <a:spcPct val="100000"/>
              </a:lnSpc>
              <a:spcBef>
                <a:spcPts val="400"/>
              </a:spcBef>
              <a:buNone/>
              <a:tabLst>
                <a:tab pos="0" algn="l"/>
              </a:tabLst>
            </a:pPr>
            <a:r>
              <a:rPr lang="en-US" sz="2000" b="0" strike="noStrike" spc="-1">
                <a:solidFill>
                  <a:schemeClr val="folHlink"/>
                </a:solidFill>
                <a:latin typeface="Helvetica Neue"/>
              </a:rPr>
              <a:t>Fourth level</a:t>
            </a:r>
          </a:p>
          <a:p>
            <a:pPr marL="2057400" indent="0">
              <a:lnSpc>
                <a:spcPct val="100000"/>
              </a:lnSpc>
              <a:spcBef>
                <a:spcPts val="400"/>
              </a:spcBef>
              <a:buNone/>
              <a:tabLst>
                <a:tab pos="0" algn="l"/>
              </a:tabLst>
            </a:pPr>
            <a:r>
              <a:rPr lang="en-US" sz="2000" b="0" strike="noStrike" spc="-1">
                <a:solidFill>
                  <a:schemeClr val="folHlink"/>
                </a:solidFill>
                <a:latin typeface="Helvetica Neue"/>
              </a:rPr>
              <a:t>Fifth level</a:t>
            </a:r>
          </a:p>
        </p:txBody>
      </p:sp>
      <p:sp>
        <p:nvSpPr>
          <p:cNvPr id="54" name="PlaceHolder 3"/>
          <p:cNvSpPr>
            <a:spLocks noGrp="1"/>
          </p:cNvSpPr>
          <p:nvPr>
            <p:ph type="sldNum" idx="4"/>
          </p:nvPr>
        </p:nvSpPr>
        <p:spPr>
          <a:xfrm>
            <a:off x="7010280" y="5638680"/>
            <a:ext cx="1904760" cy="456840"/>
          </a:xfrm>
          <a:prstGeom prst="rect">
            <a:avLst/>
          </a:prstGeom>
          <a:noFill/>
          <a:ln w="9360">
            <a:noFill/>
          </a:ln>
        </p:spPr>
        <p:txBody>
          <a:bodyPr numCol="1" spcCol="0" anchor="t">
            <a:noAutofit/>
          </a:bodyPr>
          <a:lstStyle>
            <a:lvl1pPr indent="0" algn="r">
              <a:lnSpc>
                <a:spcPct val="100000"/>
              </a:lnSpc>
              <a:buNone/>
              <a:defRPr lang="en-US" sz="1400" b="0" strike="noStrike" spc="-1">
                <a:solidFill>
                  <a:srgbClr val="A6C8B2"/>
                </a:solidFill>
                <a:latin typeface="Times New Roman"/>
              </a:defRPr>
            </a:lvl1pPr>
          </a:lstStyle>
          <a:p>
            <a:pPr indent="0" algn="r">
              <a:lnSpc>
                <a:spcPct val="100000"/>
              </a:lnSpc>
              <a:buNone/>
            </a:pPr>
            <a:fld id="{CFBF4C8C-D197-4F0C-AF40-E53C0DB3AF24}" type="slidenum">
              <a:rPr lang="en-US" sz="1400" b="0" strike="noStrike" spc="-1">
                <a:solidFill>
                  <a:srgbClr val="A6C8B2"/>
                </a:solidFill>
                <a:latin typeface="Times New Roman"/>
              </a:rPr>
              <a:t>‹#›</a:t>
            </a:fld>
            <a:endParaRPr lang="en-US" sz="1400" b="0" strike="noStrike" spc="-1">
              <a:solidFill>
                <a:srgbClr val="FFFFFF"/>
              </a:solidFill>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380880" y="1676520"/>
            <a:ext cx="8457840" cy="1142640"/>
          </a:xfrm>
          <a:prstGeom prst="rect">
            <a:avLst/>
          </a:prstGeom>
          <a:noFill/>
          <a:ln w="0">
            <a:noFill/>
          </a:ln>
        </p:spPr>
        <p:txBody>
          <a:bodyPr numCol="1" spcCol="0" anchor="ctr">
            <a:noAutofit/>
          </a:bodyPr>
          <a:lstStyle/>
          <a:p>
            <a:pPr indent="0" algn="ctr">
              <a:lnSpc>
                <a:spcPct val="100000"/>
              </a:lnSpc>
              <a:buNone/>
            </a:pPr>
            <a:r>
              <a:rPr lang="en-US" sz="4000" b="1" strike="noStrike" spc="-1">
                <a:solidFill>
                  <a:srgbClr val="FFFFFF"/>
                </a:solidFill>
                <a:latin typeface="Helvetica Neue"/>
              </a:rPr>
              <a:t>Housing Policies in Practice: A Summary of Metcalf (2018) “Sand Castles Before the Tide? Affordable Housing in Expensive Cities”</a:t>
            </a:r>
            <a:endParaRPr lang="en-US" sz="4000" b="0" strike="noStrike" spc="-1">
              <a:solidFill>
                <a:srgbClr val="A6C8B2"/>
              </a:solidFill>
              <a:latin typeface="Times New Roman"/>
            </a:endParaRPr>
          </a:p>
        </p:txBody>
      </p:sp>
      <p:sp>
        <p:nvSpPr>
          <p:cNvPr id="98" name="PlaceHolder 2"/>
          <p:cNvSpPr>
            <a:spLocks noGrp="1"/>
          </p:cNvSpPr>
          <p:nvPr>
            <p:ph type="subTitle"/>
          </p:nvPr>
        </p:nvSpPr>
        <p:spPr>
          <a:xfrm>
            <a:off x="1409760" y="4114800"/>
            <a:ext cx="6400440" cy="1752120"/>
          </a:xfrm>
          <a:prstGeom prst="rect">
            <a:avLst/>
          </a:prstGeom>
          <a:noFill/>
          <a:ln w="0">
            <a:noFill/>
          </a:ln>
        </p:spPr>
        <p:txBody>
          <a:bodyPr numCol="1" spcCol="0" anchor="t">
            <a:noAutofit/>
          </a:bodyPr>
          <a:lstStyle/>
          <a:p>
            <a:pPr indent="0" algn="ctr">
              <a:lnSpc>
                <a:spcPct val="100000"/>
              </a:lnSpc>
              <a:spcBef>
                <a:spcPts val="641"/>
              </a:spcBef>
              <a:buNone/>
              <a:tabLst>
                <a:tab pos="0" algn="l"/>
              </a:tabLst>
            </a:pPr>
            <a:r>
              <a:rPr lang="en-US" sz="3200" b="0" strike="noStrike" spc="-1">
                <a:solidFill>
                  <a:schemeClr val="folHlink"/>
                </a:solidFill>
                <a:latin typeface="Helvetica Neue"/>
              </a:rPr>
              <a:t>HUSSAIN HADAH</a:t>
            </a:r>
            <a:endParaRPr lang="en-US" sz="3200" b="0" strike="noStrike" spc="-1">
              <a:solidFill>
                <a:srgbClr val="FFFFFF"/>
              </a:solidFill>
              <a:latin typeface="Arial"/>
            </a:endParaRPr>
          </a:p>
          <a:p>
            <a:pPr indent="0" algn="ctr">
              <a:lnSpc>
                <a:spcPct val="100000"/>
              </a:lnSpc>
              <a:spcBef>
                <a:spcPts val="641"/>
              </a:spcBef>
              <a:buNone/>
              <a:tabLst>
                <a:tab pos="0" algn="l"/>
              </a:tabLst>
            </a:pPr>
            <a:r>
              <a:rPr lang="en-US" sz="3200" b="0" strike="noStrike" spc="-1">
                <a:solidFill>
                  <a:schemeClr val="folHlink"/>
                </a:solidFill>
                <a:latin typeface="Helvetica Neue"/>
              </a:rPr>
              <a:t>Tulane University</a:t>
            </a:r>
            <a:endParaRPr lang="en-US" sz="3200" b="0" strike="noStrike" spc="-1">
              <a:solidFill>
                <a:srgbClr val="FFFFFF"/>
              </a:solidFill>
              <a:latin typeface="Arial"/>
            </a:endParaRPr>
          </a:p>
        </p:txBody>
      </p:sp>
      <p:sp>
        <p:nvSpPr>
          <p:cNvPr id="99" name="Rectangle 5"/>
          <p:cNvSpPr/>
          <p:nvPr/>
        </p:nvSpPr>
        <p:spPr>
          <a:xfrm>
            <a:off x="4734000" y="1022400"/>
            <a:ext cx="183960" cy="45684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pPr>
            <a:endParaRPr lang="en-US" sz="2400" b="0" strike="noStrike" spc="-1">
              <a:solidFill>
                <a:srgbClr val="A6C8B2"/>
              </a:solidFill>
              <a:latin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7"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lstStyle/>
          <a:p>
            <a:pPr indent="0" algn="ctr">
              <a:lnSpc>
                <a:spcPct val="100000"/>
              </a:lnSpc>
              <a:buNone/>
            </a:pPr>
            <a:r>
              <a:rPr lang="en-US" sz="4000" b="1" strike="noStrike" spc="-1">
                <a:solidFill>
                  <a:schemeClr val="accent2"/>
                </a:solidFill>
                <a:latin typeface="Helvetica Neue"/>
              </a:rPr>
              <a:t>Social Housing in US History</a:t>
            </a:r>
            <a:endParaRPr lang="en-US" sz="4000" b="0" strike="noStrike" spc="-1">
              <a:solidFill>
                <a:srgbClr val="A6C8B2"/>
              </a:solidFill>
              <a:latin typeface="Times New Roman"/>
            </a:endParaRPr>
          </a:p>
        </p:txBody>
      </p:sp>
      <p:sp>
        <p:nvSpPr>
          <p:cNvPr id="118" name="PlaceHolder 2"/>
          <p:cNvSpPr>
            <a:spLocks noGrp="1"/>
          </p:cNvSpPr>
          <p:nvPr>
            <p:ph/>
          </p:nvPr>
        </p:nvSpPr>
        <p:spPr>
          <a:xfrm>
            <a:off x="457200" y="1752480"/>
            <a:ext cx="8000640" cy="4114440"/>
          </a:xfrm>
          <a:prstGeom prst="rect">
            <a:avLst/>
          </a:prstGeom>
          <a:noFill/>
          <a:ln w="0">
            <a:noFill/>
          </a:ln>
        </p:spPr>
        <p:txBody>
          <a:bodyPr numCol="1" spcCol="0" anchor="t">
            <a:noAutofit/>
          </a:bodyPr>
          <a:lstStyle/>
          <a:p>
            <a:pPr marL="343080" indent="-343080">
              <a:lnSpc>
                <a:spcPct val="100000"/>
              </a:lnSpc>
              <a:spcBef>
                <a:spcPts val="641"/>
              </a:spcBef>
              <a:buClr>
                <a:srgbClr val="CA5E0A"/>
              </a:buClr>
              <a:buFont typeface="Symbol" charset="2"/>
              <a:buChar char=""/>
            </a:pPr>
            <a:r>
              <a:rPr lang="en-US" sz="3200" b="0" strike="noStrike" spc="-1">
                <a:solidFill>
                  <a:schemeClr val="folHlink"/>
                </a:solidFill>
                <a:latin typeface="Helvetica Neue"/>
              </a:rPr>
              <a:t>Some experiments with social housing during WWI</a:t>
            </a:r>
          </a:p>
          <a:p>
            <a:pPr marL="343080" indent="-343080">
              <a:lnSpc>
                <a:spcPct val="100000"/>
              </a:lnSpc>
              <a:spcBef>
                <a:spcPts val="641"/>
              </a:spcBef>
              <a:buClr>
                <a:srgbClr val="CA5E0A"/>
              </a:buClr>
              <a:buFont typeface="Symbol" charset="2"/>
              <a:buChar char=""/>
            </a:pPr>
            <a:r>
              <a:rPr lang="en-US" sz="3200" b="0" strike="noStrike" spc="-1">
                <a:solidFill>
                  <a:schemeClr val="folHlink"/>
                </a:solidFill>
                <a:latin typeface="Helvetica Neue"/>
              </a:rPr>
              <a:t>Large-scale construction of public housing began in earnest with the 1937 Wagner Housing Act.</a:t>
            </a:r>
          </a:p>
          <a:p>
            <a:pPr marL="343080" indent="-343080">
              <a:lnSpc>
                <a:spcPct val="100000"/>
              </a:lnSpc>
              <a:spcBef>
                <a:spcPts val="641"/>
              </a:spcBef>
              <a:buClr>
                <a:srgbClr val="CA5E0A"/>
              </a:buClr>
              <a:buFont typeface="Symbol" charset="2"/>
              <a:buChar char=""/>
            </a:pPr>
            <a:r>
              <a:rPr lang="en-US" sz="3200" b="0" strike="noStrike" spc="-1">
                <a:solidFill>
                  <a:schemeClr val="folHlink"/>
                </a:solidFill>
                <a:latin typeface="Helvetica Neue"/>
              </a:rPr>
              <a:t>Tried to tear to “slum” housing to build “modern” housing.</a:t>
            </a:r>
          </a:p>
          <a:p>
            <a:pPr marL="343080" indent="-343080">
              <a:lnSpc>
                <a:spcPct val="100000"/>
              </a:lnSpc>
              <a:spcBef>
                <a:spcPts val="641"/>
              </a:spcBef>
              <a:buClr>
                <a:srgbClr val="CA5E0A"/>
              </a:buClr>
              <a:buFont typeface="Symbol" charset="2"/>
              <a:buChar char=""/>
            </a:pPr>
            <a:r>
              <a:rPr lang="en-US" sz="3200" b="0" strike="noStrike" spc="-1">
                <a:solidFill>
                  <a:schemeClr val="folHlink"/>
                </a:solidFill>
                <a:latin typeface="Helvetica Neue"/>
              </a:rPr>
              <a:t>Social housing fell out of favor in the 60s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9"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lstStyle/>
          <a:p>
            <a:pPr indent="0" algn="ctr">
              <a:lnSpc>
                <a:spcPct val="100000"/>
              </a:lnSpc>
              <a:buNone/>
            </a:pPr>
            <a:r>
              <a:rPr lang="en-US" sz="4000" b="1" strike="noStrike" spc="-1">
                <a:solidFill>
                  <a:schemeClr val="accent2"/>
                </a:solidFill>
                <a:latin typeface="Helvetica Neue"/>
              </a:rPr>
              <a:t>Social Housing in US History</a:t>
            </a:r>
            <a:endParaRPr lang="en-US" sz="4000" b="0" strike="noStrike" spc="-1">
              <a:solidFill>
                <a:srgbClr val="A6C8B2"/>
              </a:solidFill>
              <a:latin typeface="Times New Roman"/>
            </a:endParaRPr>
          </a:p>
        </p:txBody>
      </p:sp>
      <p:sp>
        <p:nvSpPr>
          <p:cNvPr id="120" name="PlaceHolder 2"/>
          <p:cNvSpPr>
            <a:spLocks noGrp="1"/>
          </p:cNvSpPr>
          <p:nvPr>
            <p:ph/>
          </p:nvPr>
        </p:nvSpPr>
        <p:spPr>
          <a:xfrm>
            <a:off x="685800" y="1981080"/>
            <a:ext cx="7772040" cy="4114440"/>
          </a:xfrm>
          <a:prstGeom prst="rect">
            <a:avLst/>
          </a:prstGeom>
          <a:noFill/>
          <a:ln w="0">
            <a:noFill/>
          </a:ln>
        </p:spPr>
        <p:txBody>
          <a:bodyPr numCol="1" spcCol="0" anchor="t">
            <a:noAutofit/>
          </a:bodyPr>
          <a:lstStyle/>
          <a:p>
            <a:pPr marL="343080" indent="-343080">
              <a:lnSpc>
                <a:spcPct val="100000"/>
              </a:lnSpc>
              <a:spcBef>
                <a:spcPts val="641"/>
              </a:spcBef>
              <a:buClr>
                <a:srgbClr val="CA5E0A"/>
              </a:buClr>
              <a:buFont typeface="Symbol" charset="2"/>
              <a:buChar char=""/>
            </a:pPr>
            <a:r>
              <a:rPr lang="en-US" sz="3200" b="0" strike="noStrike" spc="-1">
                <a:solidFill>
                  <a:schemeClr val="folHlink"/>
                </a:solidFill>
                <a:latin typeface="Helvetica Neue"/>
              </a:rPr>
              <a:t>Many reforms to public housing launched since the Wagner Housing Act boom, with the most extensive being the HOPE VI program of 1993-1999.</a:t>
            </a:r>
          </a:p>
          <a:p>
            <a:pPr marL="343080" indent="-343080">
              <a:lnSpc>
                <a:spcPct val="100000"/>
              </a:lnSpc>
              <a:spcBef>
                <a:spcPts val="641"/>
              </a:spcBef>
              <a:buClr>
                <a:srgbClr val="CA5E0A"/>
              </a:buClr>
              <a:buFont typeface="Symbol" charset="2"/>
              <a:buChar char=""/>
            </a:pPr>
            <a:r>
              <a:rPr lang="en-US" sz="3200" b="0" strike="noStrike" spc="-1">
                <a:solidFill>
                  <a:schemeClr val="folHlink"/>
                </a:solidFill>
                <a:latin typeface="Helvetica Neue"/>
              </a:rPr>
              <a:t>Gave cities block grants to replace old public housing towers with low-rise, more traditional buildings like row houses.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1"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lstStyle/>
          <a:p>
            <a:pPr indent="0" algn="ctr">
              <a:lnSpc>
                <a:spcPct val="100000"/>
              </a:lnSpc>
              <a:buNone/>
            </a:pPr>
            <a:r>
              <a:rPr lang="en-US" sz="4000" b="1" strike="noStrike" spc="-1">
                <a:solidFill>
                  <a:schemeClr val="accent2"/>
                </a:solidFill>
                <a:latin typeface="Helvetica Neue"/>
              </a:rPr>
              <a:t>Row Houses in Baltimore</a:t>
            </a:r>
            <a:endParaRPr lang="en-US" sz="4000" b="0" strike="noStrike" spc="-1">
              <a:solidFill>
                <a:srgbClr val="A6C8B2"/>
              </a:solidFill>
              <a:latin typeface="Times New Roman"/>
            </a:endParaRPr>
          </a:p>
        </p:txBody>
      </p:sp>
      <p:pic>
        <p:nvPicPr>
          <p:cNvPr id="122" name="Content Placeholder 4" descr="A small house in the background&#10;&#10;Description automatically generated"/>
          <p:cNvPicPr/>
          <p:nvPr/>
        </p:nvPicPr>
        <p:blipFill>
          <a:blip r:embed="rId2"/>
          <a:stretch/>
        </p:blipFill>
        <p:spPr>
          <a:xfrm>
            <a:off x="1072800" y="1447920"/>
            <a:ext cx="6997680" cy="4626360"/>
          </a:xfrm>
          <a:prstGeom prst="rect">
            <a:avLst/>
          </a:prstGeom>
          <a:ln w="0">
            <a:noFill/>
          </a:ln>
        </p:spPr>
      </p:pic>
      <p:sp>
        <p:nvSpPr>
          <p:cNvPr id="123" name="TextBox 5"/>
          <p:cNvSpPr/>
          <p:nvPr/>
        </p:nvSpPr>
        <p:spPr>
          <a:xfrm>
            <a:off x="2372040" y="6248520"/>
            <a:ext cx="6612120" cy="4554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pPr>
            <a:r>
              <a:rPr lang="en-US" sz="2400" b="0" strike="noStrike" spc="-1">
                <a:solidFill>
                  <a:srgbClr val="005934"/>
                </a:solidFill>
                <a:latin typeface="Times New Roman"/>
              </a:rPr>
              <a:t>Source: Baltimore FishBowl </a:t>
            </a:r>
            <a:r>
              <a:rPr lang="en-US" sz="800" b="0" strike="noStrike" spc="-1">
                <a:solidFill>
                  <a:srgbClr val="005934"/>
                </a:solidFill>
                <a:latin typeface="Times New Roman"/>
              </a:rPr>
              <a:t>https://baltimorefishbowl.com/stories/16-kinds-rowhouses-baltimore/</a:t>
            </a:r>
            <a:endParaRPr lang="en-US" sz="800" b="0" strike="noStrike" spc="-1">
              <a:solidFill>
                <a:srgbClr val="FFFFFF"/>
              </a:solidFill>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lstStyle/>
          <a:p>
            <a:pPr indent="0" algn="ctr">
              <a:lnSpc>
                <a:spcPct val="100000"/>
              </a:lnSpc>
              <a:buNone/>
            </a:pPr>
            <a:r>
              <a:rPr lang="en-US" sz="4000" b="1" strike="noStrike" spc="-1">
                <a:solidFill>
                  <a:schemeClr val="accent2"/>
                </a:solidFill>
                <a:latin typeface="Helvetica Neue"/>
              </a:rPr>
              <a:t>Inclusionary Housing</a:t>
            </a:r>
            <a:endParaRPr lang="en-US" sz="4000" b="0" strike="noStrike" spc="-1">
              <a:solidFill>
                <a:srgbClr val="A6C8B2"/>
              </a:solidFill>
              <a:latin typeface="Times New Roman"/>
            </a:endParaRPr>
          </a:p>
        </p:txBody>
      </p:sp>
      <p:sp>
        <p:nvSpPr>
          <p:cNvPr id="125" name="PlaceHolder 2"/>
          <p:cNvSpPr>
            <a:spLocks noGrp="1"/>
          </p:cNvSpPr>
          <p:nvPr>
            <p:ph/>
          </p:nvPr>
        </p:nvSpPr>
        <p:spPr>
          <a:xfrm>
            <a:off x="685800" y="1981080"/>
            <a:ext cx="7772040" cy="4114440"/>
          </a:xfrm>
          <a:prstGeom prst="rect">
            <a:avLst/>
          </a:prstGeom>
          <a:noFill/>
          <a:ln w="0">
            <a:noFill/>
          </a:ln>
        </p:spPr>
        <p:txBody>
          <a:bodyPr numCol="1" spcCol="0" anchor="t">
            <a:noAutofit/>
          </a:bodyPr>
          <a:lstStyle/>
          <a:p>
            <a:pPr marL="343080" indent="-343080">
              <a:lnSpc>
                <a:spcPct val="100000"/>
              </a:lnSpc>
              <a:spcBef>
                <a:spcPts val="641"/>
              </a:spcBef>
              <a:buClr>
                <a:srgbClr val="CA5E0A"/>
              </a:buClr>
              <a:buFont typeface="Symbol" charset="2"/>
              <a:buChar char=""/>
            </a:pPr>
            <a:r>
              <a:rPr lang="en-US" sz="3200" b="0" strike="noStrike" spc="-1">
                <a:solidFill>
                  <a:schemeClr val="folHlink"/>
                </a:solidFill>
                <a:latin typeface="Helvetica Neue"/>
              </a:rPr>
              <a:t>In more recent years, some cities (e.g., NYC, DC, Boston, Portland, LA, SF) require “inclusionary housing,” which requires the market-rate housing developers to set aside a portion of their units (usually 5-25%) to be provided at below-market rents.</a:t>
            </a:r>
          </a:p>
          <a:p>
            <a:pPr indent="0">
              <a:lnSpc>
                <a:spcPct val="100000"/>
              </a:lnSpc>
              <a:spcBef>
                <a:spcPts val="641"/>
              </a:spcBef>
              <a:buNone/>
            </a:pPr>
            <a:endParaRPr lang="en-US" sz="3200" b="0" strike="noStrike" spc="-1">
              <a:solidFill>
                <a:schemeClr val="folHlink"/>
              </a:solidFill>
              <a:latin typeface="Helvetica Neue"/>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lstStyle/>
          <a:p>
            <a:pPr indent="0" algn="ctr">
              <a:lnSpc>
                <a:spcPct val="100000"/>
              </a:lnSpc>
              <a:buNone/>
            </a:pPr>
            <a:r>
              <a:rPr lang="en-US" sz="4000" b="1" strike="noStrike" spc="-1">
                <a:solidFill>
                  <a:schemeClr val="accent2"/>
                </a:solidFill>
                <a:latin typeface="Helvetica Neue"/>
              </a:rPr>
              <a:t>Inclusionary Housing</a:t>
            </a:r>
            <a:endParaRPr lang="en-US" sz="4000" b="0" strike="noStrike" spc="-1">
              <a:solidFill>
                <a:srgbClr val="A6C8B2"/>
              </a:solidFill>
              <a:latin typeface="Times New Roman"/>
            </a:endParaRPr>
          </a:p>
        </p:txBody>
      </p:sp>
      <p:sp>
        <p:nvSpPr>
          <p:cNvPr id="127" name="PlaceHolder 2"/>
          <p:cNvSpPr>
            <a:spLocks noGrp="1"/>
          </p:cNvSpPr>
          <p:nvPr>
            <p:ph/>
          </p:nvPr>
        </p:nvSpPr>
        <p:spPr>
          <a:xfrm>
            <a:off x="685800" y="1981080"/>
            <a:ext cx="7772040" cy="4114440"/>
          </a:xfrm>
          <a:prstGeom prst="rect">
            <a:avLst/>
          </a:prstGeom>
          <a:noFill/>
          <a:ln w="0">
            <a:noFill/>
          </a:ln>
        </p:spPr>
        <p:txBody>
          <a:bodyPr numCol="1" spcCol="0" anchor="t">
            <a:noAutofit/>
          </a:bodyPr>
          <a:lstStyle/>
          <a:p>
            <a:pPr marL="343080" indent="-343080">
              <a:lnSpc>
                <a:spcPct val="100000"/>
              </a:lnSpc>
              <a:spcBef>
                <a:spcPts val="561"/>
              </a:spcBef>
              <a:buClr>
                <a:srgbClr val="CA5E0A"/>
              </a:buClr>
              <a:buFont typeface="Symbol" charset="2"/>
              <a:buChar char=""/>
            </a:pPr>
            <a:r>
              <a:rPr lang="en-US" sz="2800" b="0" strike="noStrike" spc="-1">
                <a:solidFill>
                  <a:schemeClr val="folHlink"/>
                </a:solidFill>
                <a:latin typeface="Helvetica Neue"/>
              </a:rPr>
              <a:t>Costly for businesses to provide inclusionary housing: $250k to $700k in foregone sales.</a:t>
            </a:r>
          </a:p>
          <a:p>
            <a:pPr marL="343080" indent="-343080">
              <a:lnSpc>
                <a:spcPct val="100000"/>
              </a:lnSpc>
              <a:spcBef>
                <a:spcPts val="561"/>
              </a:spcBef>
              <a:buClr>
                <a:srgbClr val="CA5E0A"/>
              </a:buClr>
              <a:buFont typeface="Symbol" charset="2"/>
              <a:buChar char=""/>
            </a:pPr>
            <a:r>
              <a:rPr lang="en-US" sz="2800" b="0" strike="noStrike" spc="-1">
                <a:solidFill>
                  <a:schemeClr val="folHlink"/>
                </a:solidFill>
                <a:latin typeface="Helvetica Neue"/>
              </a:rPr>
              <a:t>Developers can sometimes pay a fee instead of build these units on site, but the fees are costly: $336k for a two-bedroom inclusionary unit built off-site in SF in 2016.</a:t>
            </a:r>
          </a:p>
          <a:p>
            <a:pPr marL="343080" indent="-343080">
              <a:lnSpc>
                <a:spcPct val="100000"/>
              </a:lnSpc>
              <a:spcBef>
                <a:spcPts val="561"/>
              </a:spcBef>
              <a:buClr>
                <a:srgbClr val="CA5E0A"/>
              </a:buClr>
              <a:buFont typeface="Symbol" charset="2"/>
              <a:buChar char=""/>
            </a:pPr>
            <a:r>
              <a:rPr lang="en-US" sz="2800" b="0" strike="noStrike" spc="-1">
                <a:solidFill>
                  <a:schemeClr val="folHlink"/>
                </a:solidFill>
                <a:latin typeface="Helvetica Neue"/>
              </a:rPr>
              <a:t>These costs/fees are rising.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lstStyle/>
          <a:p>
            <a:pPr indent="0" algn="ctr">
              <a:lnSpc>
                <a:spcPct val="100000"/>
              </a:lnSpc>
              <a:buNone/>
            </a:pPr>
            <a:r>
              <a:rPr lang="en-US" sz="4000" b="1" strike="noStrike" spc="-1">
                <a:solidFill>
                  <a:schemeClr val="accent2"/>
                </a:solidFill>
                <a:latin typeface="Helvetica Neue"/>
              </a:rPr>
              <a:t>Inclusionary Housing</a:t>
            </a:r>
            <a:endParaRPr lang="en-US" sz="4000" b="0" strike="noStrike" spc="-1">
              <a:solidFill>
                <a:srgbClr val="A6C8B2"/>
              </a:solidFill>
              <a:latin typeface="Times New Roman"/>
            </a:endParaRPr>
          </a:p>
        </p:txBody>
      </p:sp>
      <p:sp>
        <p:nvSpPr>
          <p:cNvPr id="129" name="PlaceHolder 2"/>
          <p:cNvSpPr>
            <a:spLocks noGrp="1"/>
          </p:cNvSpPr>
          <p:nvPr>
            <p:ph/>
          </p:nvPr>
        </p:nvSpPr>
        <p:spPr>
          <a:xfrm>
            <a:off x="685800" y="1981080"/>
            <a:ext cx="7772040" cy="4114440"/>
          </a:xfrm>
          <a:prstGeom prst="rect">
            <a:avLst/>
          </a:prstGeom>
          <a:noFill/>
          <a:ln w="0">
            <a:noFill/>
          </a:ln>
        </p:spPr>
        <p:txBody>
          <a:bodyPr numCol="1" spcCol="0" anchor="t">
            <a:noAutofit/>
          </a:bodyPr>
          <a:lstStyle/>
          <a:p>
            <a:pPr marL="343080" indent="-343080">
              <a:lnSpc>
                <a:spcPct val="100000"/>
              </a:lnSpc>
              <a:spcBef>
                <a:spcPts val="561"/>
              </a:spcBef>
              <a:buClr>
                <a:srgbClr val="CA5E0A"/>
              </a:buClr>
              <a:buFont typeface="Symbol" charset="2"/>
              <a:buChar char=""/>
            </a:pPr>
            <a:r>
              <a:rPr lang="en-US" sz="2800" b="0" strike="noStrike" spc="-1">
                <a:solidFill>
                  <a:schemeClr val="folHlink"/>
                </a:solidFill>
                <a:latin typeface="Helvetica Neue"/>
              </a:rPr>
              <a:t>Inclusionary units are allocated by a lottery, where 100s or 1000s of people apply for each one.</a:t>
            </a:r>
          </a:p>
          <a:p>
            <a:pPr marL="343080" indent="-343080">
              <a:lnSpc>
                <a:spcPct val="100000"/>
              </a:lnSpc>
              <a:spcBef>
                <a:spcPts val="561"/>
              </a:spcBef>
              <a:buClr>
                <a:srgbClr val="CA5E0A"/>
              </a:buClr>
              <a:buFont typeface="Symbol" charset="2"/>
              <a:buChar char=""/>
            </a:pPr>
            <a:r>
              <a:rPr lang="en-US" sz="2800" b="0" strike="noStrike" spc="-1">
                <a:solidFill>
                  <a:schemeClr val="folHlink"/>
                </a:solidFill>
                <a:latin typeface="Helvetica Neue"/>
              </a:rPr>
              <a:t>But the supply of these units is low because:</a:t>
            </a:r>
          </a:p>
          <a:p>
            <a:pPr marL="343080" indent="-343080">
              <a:lnSpc>
                <a:spcPct val="100000"/>
              </a:lnSpc>
              <a:spcBef>
                <a:spcPts val="561"/>
              </a:spcBef>
              <a:buClr>
                <a:srgbClr val="CA5E0A"/>
              </a:buClr>
              <a:buFont typeface="Symbol" charset="2"/>
              <a:buChar char=""/>
            </a:pPr>
            <a:r>
              <a:rPr lang="en-US" sz="2800" b="0" strike="noStrike" spc="-1">
                <a:solidFill>
                  <a:schemeClr val="folHlink"/>
                </a:solidFill>
                <a:latin typeface="Helvetica Neue"/>
              </a:rPr>
              <a:t>1) Only a few units are made for each project due to the cost imposed</a:t>
            </a:r>
          </a:p>
          <a:p>
            <a:pPr marL="343080" indent="-343080">
              <a:lnSpc>
                <a:spcPct val="100000"/>
              </a:lnSpc>
              <a:spcBef>
                <a:spcPts val="561"/>
              </a:spcBef>
              <a:buClr>
                <a:srgbClr val="CA5E0A"/>
              </a:buClr>
              <a:buFont typeface="Symbol" charset="2"/>
              <a:buChar char=""/>
            </a:pPr>
            <a:r>
              <a:rPr lang="en-US" sz="2800" b="0" strike="noStrike" spc="-1">
                <a:solidFill>
                  <a:schemeClr val="folHlink"/>
                </a:solidFill>
                <a:latin typeface="Helvetica Neue"/>
              </a:rPr>
              <a:t>2) The number of market-rate projects each year isn’t that large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PlaceHolder 1"/>
          <p:cNvSpPr>
            <a:spLocks noGrp="1"/>
          </p:cNvSpPr>
          <p:nvPr>
            <p:ph type="title"/>
          </p:nvPr>
        </p:nvSpPr>
        <p:spPr>
          <a:xfrm>
            <a:off x="685800" y="304920"/>
            <a:ext cx="7772040" cy="1142640"/>
          </a:xfrm>
          <a:prstGeom prst="rect">
            <a:avLst/>
          </a:prstGeom>
          <a:noFill/>
          <a:ln w="0">
            <a:noFill/>
          </a:ln>
        </p:spPr>
        <p:txBody>
          <a:bodyPr numCol="1" spcCol="0" anchor="ctr">
            <a:noAutofit/>
          </a:bodyPr>
          <a:lstStyle/>
          <a:p>
            <a:pPr indent="0" algn="ctr">
              <a:lnSpc>
                <a:spcPct val="100000"/>
              </a:lnSpc>
              <a:buNone/>
            </a:pPr>
            <a:r>
              <a:rPr lang="en-US" sz="4000" b="1" strike="noStrike" spc="-1">
                <a:solidFill>
                  <a:schemeClr val="accent2"/>
                </a:solidFill>
                <a:latin typeface="Helvetica Neue"/>
              </a:rPr>
              <a:t>Vouchers</a:t>
            </a:r>
            <a:endParaRPr lang="en-US" sz="4000" b="0" strike="noStrike" spc="-1">
              <a:solidFill>
                <a:srgbClr val="A6C8B2"/>
              </a:solidFill>
              <a:latin typeface="Times New Roman"/>
            </a:endParaRPr>
          </a:p>
        </p:txBody>
      </p:sp>
      <p:sp>
        <p:nvSpPr>
          <p:cNvPr id="131" name="PlaceHolder 2"/>
          <p:cNvSpPr>
            <a:spLocks noGrp="1"/>
          </p:cNvSpPr>
          <p:nvPr>
            <p:ph/>
          </p:nvPr>
        </p:nvSpPr>
        <p:spPr>
          <a:xfrm>
            <a:off x="685800" y="1447920"/>
            <a:ext cx="7772040" cy="4114440"/>
          </a:xfrm>
          <a:prstGeom prst="rect">
            <a:avLst/>
          </a:prstGeom>
          <a:noFill/>
          <a:ln w="0">
            <a:noFill/>
          </a:ln>
        </p:spPr>
        <p:txBody>
          <a:bodyPr numCol="1" spcCol="0" anchor="t">
            <a:noAutofit/>
          </a:bodyPr>
          <a:lstStyle/>
          <a:p>
            <a:pPr marL="343080" indent="-343080">
              <a:lnSpc>
                <a:spcPct val="100000"/>
              </a:lnSpc>
              <a:spcBef>
                <a:spcPts val="641"/>
              </a:spcBef>
              <a:buClr>
                <a:srgbClr val="CA5E0A"/>
              </a:buClr>
              <a:buFont typeface="Symbol" charset="2"/>
              <a:buChar char=""/>
            </a:pPr>
            <a:r>
              <a:rPr lang="en-US" sz="3200" b="0" strike="noStrike" spc="-1">
                <a:solidFill>
                  <a:schemeClr val="folHlink"/>
                </a:solidFill>
                <a:latin typeface="Helvetica Neue"/>
              </a:rPr>
              <a:t>Fully or partially subsidize housing purchased in the private market.</a:t>
            </a:r>
          </a:p>
          <a:p>
            <a:pPr marL="343080" indent="-343080">
              <a:lnSpc>
                <a:spcPct val="100000"/>
              </a:lnSpc>
              <a:spcBef>
                <a:spcPts val="641"/>
              </a:spcBef>
              <a:buClr>
                <a:srgbClr val="CA5E0A"/>
              </a:buClr>
              <a:buFont typeface="Symbol" charset="2"/>
              <a:buChar char=""/>
            </a:pPr>
            <a:r>
              <a:rPr lang="en-US" sz="3200" b="0" strike="noStrike" spc="-1">
                <a:solidFill>
                  <a:schemeClr val="folHlink"/>
                </a:solidFill>
                <a:latin typeface="Helvetica Neue"/>
              </a:rPr>
              <a:t>Different than “housing voucher” (HV) in the textbook.</a:t>
            </a:r>
          </a:p>
          <a:p>
            <a:pPr marL="343080" indent="-343080">
              <a:lnSpc>
                <a:spcPct val="100000"/>
              </a:lnSpc>
              <a:spcBef>
                <a:spcPts val="641"/>
              </a:spcBef>
              <a:buClr>
                <a:srgbClr val="CA5E0A"/>
              </a:buClr>
              <a:buFont typeface="Symbol" charset="2"/>
              <a:buChar char=""/>
            </a:pPr>
            <a:r>
              <a:rPr lang="en-US" sz="3200" b="0" strike="noStrike" spc="-1">
                <a:solidFill>
                  <a:schemeClr val="folHlink"/>
                </a:solidFill>
                <a:latin typeface="Helvetica Neue"/>
              </a:rPr>
              <a:t>Most common program is Section 8, created in 1974.</a:t>
            </a:r>
          </a:p>
          <a:p>
            <a:pPr marL="343080" indent="-343080">
              <a:lnSpc>
                <a:spcPct val="100000"/>
              </a:lnSpc>
              <a:spcBef>
                <a:spcPts val="641"/>
              </a:spcBef>
              <a:buClr>
                <a:srgbClr val="CA5E0A"/>
              </a:buClr>
              <a:buFont typeface="Symbol" charset="2"/>
              <a:buChar char=""/>
            </a:pPr>
            <a:r>
              <a:rPr lang="en-US" sz="3200" b="0" strike="noStrike" spc="-1">
                <a:solidFill>
                  <a:schemeClr val="folHlink"/>
                </a:solidFill>
                <a:latin typeface="Helvetica Neue"/>
              </a:rPr>
              <a:t>Local governments usually don’t do vouchers, but could, opting more for social housing.</a:t>
            </a:r>
          </a:p>
          <a:p>
            <a:pPr indent="0">
              <a:lnSpc>
                <a:spcPct val="100000"/>
              </a:lnSpc>
              <a:spcBef>
                <a:spcPts val="641"/>
              </a:spcBef>
              <a:buNone/>
              <a:tabLst>
                <a:tab pos="0" algn="l"/>
              </a:tabLst>
            </a:pPr>
            <a:endParaRPr lang="en-US" sz="3200" b="0" strike="noStrike" spc="-1">
              <a:solidFill>
                <a:schemeClr val="folHlink"/>
              </a:solidFill>
              <a:latin typeface="Helvetica Neue"/>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lstStyle/>
          <a:p>
            <a:pPr indent="0" algn="ctr">
              <a:lnSpc>
                <a:spcPct val="100000"/>
              </a:lnSpc>
              <a:buNone/>
            </a:pPr>
            <a:r>
              <a:rPr lang="en-US" sz="4000" b="1" strike="noStrike" spc="-1">
                <a:solidFill>
                  <a:schemeClr val="accent2"/>
                </a:solidFill>
                <a:latin typeface="Helvetica Neue"/>
              </a:rPr>
              <a:t>Vouchers</a:t>
            </a:r>
            <a:endParaRPr lang="en-US" sz="4000" b="0" strike="noStrike" spc="-1">
              <a:solidFill>
                <a:srgbClr val="A6C8B2"/>
              </a:solidFill>
              <a:latin typeface="Times New Roman"/>
            </a:endParaRPr>
          </a:p>
        </p:txBody>
      </p:sp>
      <p:sp>
        <p:nvSpPr>
          <p:cNvPr id="133" name="PlaceHolder 2"/>
          <p:cNvSpPr>
            <a:spLocks noGrp="1"/>
          </p:cNvSpPr>
          <p:nvPr>
            <p:ph/>
          </p:nvPr>
        </p:nvSpPr>
        <p:spPr>
          <a:xfrm>
            <a:off x="685800" y="1981080"/>
            <a:ext cx="7772040" cy="4114440"/>
          </a:xfrm>
          <a:prstGeom prst="rect">
            <a:avLst/>
          </a:prstGeom>
          <a:noFill/>
          <a:ln w="0">
            <a:noFill/>
          </a:ln>
        </p:spPr>
        <p:txBody>
          <a:bodyPr numCol="1" spcCol="0" anchor="t">
            <a:noAutofit/>
          </a:bodyPr>
          <a:lstStyle/>
          <a:p>
            <a:pPr marL="343080" indent="-343080">
              <a:lnSpc>
                <a:spcPct val="100000"/>
              </a:lnSpc>
              <a:spcBef>
                <a:spcPts val="641"/>
              </a:spcBef>
              <a:buClr>
                <a:srgbClr val="CA5E0A"/>
              </a:buClr>
              <a:buFont typeface="Symbol" charset="2"/>
              <a:buChar char=""/>
            </a:pPr>
            <a:r>
              <a:rPr lang="en-US" sz="3200" b="0" strike="noStrike" spc="-1">
                <a:solidFill>
                  <a:schemeClr val="folHlink"/>
                </a:solidFill>
                <a:latin typeface="Helvetica Neue"/>
              </a:rPr>
              <a:t>Under Section 8, households pay approximately 30% of their income in rent, and the local Housing Authority covers the rest of the rent</a:t>
            </a:r>
          </a:p>
          <a:p>
            <a:pPr marL="343080" indent="-343080">
              <a:lnSpc>
                <a:spcPct val="100000"/>
              </a:lnSpc>
              <a:spcBef>
                <a:spcPts val="641"/>
              </a:spcBef>
              <a:buClr>
                <a:srgbClr val="CA5E0A"/>
              </a:buClr>
              <a:buFont typeface="Symbol" charset="2"/>
              <a:buChar char=""/>
            </a:pPr>
            <a:r>
              <a:rPr lang="en-US" sz="3200" b="0" strike="noStrike" spc="-1">
                <a:solidFill>
                  <a:schemeClr val="folHlink"/>
                </a:solidFill>
                <a:latin typeface="Helvetica Neue"/>
              </a:rPr>
              <a:t>But the “fair market rent”, as calculated by the US Department of Housing and Urban Development (HUD), set a limit on the subsidy provided in each city.</a:t>
            </a:r>
          </a:p>
          <a:p>
            <a:pPr indent="0">
              <a:lnSpc>
                <a:spcPct val="100000"/>
              </a:lnSpc>
              <a:spcBef>
                <a:spcPts val="641"/>
              </a:spcBef>
              <a:buNone/>
              <a:tabLst>
                <a:tab pos="0" algn="l"/>
              </a:tabLst>
            </a:pPr>
            <a:endParaRPr lang="en-US" sz="3200" b="0" strike="noStrike" spc="-1">
              <a:solidFill>
                <a:schemeClr val="folHlink"/>
              </a:solidFill>
              <a:latin typeface="Helvetica Neue"/>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lstStyle/>
          <a:p>
            <a:pPr indent="0" algn="ctr">
              <a:lnSpc>
                <a:spcPct val="100000"/>
              </a:lnSpc>
              <a:buNone/>
            </a:pPr>
            <a:r>
              <a:rPr lang="en-US" sz="4000" b="1" strike="noStrike" spc="-1">
                <a:solidFill>
                  <a:schemeClr val="accent2"/>
                </a:solidFill>
                <a:latin typeface="Helvetica Neue"/>
              </a:rPr>
              <a:t>Section 8</a:t>
            </a:r>
            <a:endParaRPr lang="en-US" sz="4000" b="0" strike="noStrike" spc="-1">
              <a:solidFill>
                <a:srgbClr val="A6C8B2"/>
              </a:solidFill>
              <a:latin typeface="Times New Roman"/>
            </a:endParaRPr>
          </a:p>
        </p:txBody>
      </p:sp>
      <p:sp>
        <p:nvSpPr>
          <p:cNvPr id="135" name="PlaceHolder 2"/>
          <p:cNvSpPr>
            <a:spLocks noGrp="1"/>
          </p:cNvSpPr>
          <p:nvPr>
            <p:ph/>
          </p:nvPr>
        </p:nvSpPr>
        <p:spPr>
          <a:xfrm>
            <a:off x="685800" y="1981080"/>
            <a:ext cx="7772040" cy="4114440"/>
          </a:xfrm>
          <a:prstGeom prst="rect">
            <a:avLst/>
          </a:prstGeom>
          <a:noFill/>
          <a:ln w="0">
            <a:noFill/>
          </a:ln>
        </p:spPr>
        <p:txBody>
          <a:bodyPr numCol="1" spcCol="0" anchor="t">
            <a:noAutofit/>
          </a:bodyPr>
          <a:lstStyle/>
          <a:p>
            <a:pPr marL="343080" indent="-343080">
              <a:lnSpc>
                <a:spcPct val="100000"/>
              </a:lnSpc>
              <a:spcBef>
                <a:spcPts val="641"/>
              </a:spcBef>
              <a:buClr>
                <a:srgbClr val="CA5E0A"/>
              </a:buClr>
              <a:buFont typeface="Symbol" charset="2"/>
              <a:buChar char=""/>
            </a:pPr>
            <a:r>
              <a:rPr lang="en-US" sz="3200" b="0" strike="noStrike" spc="-1">
                <a:solidFill>
                  <a:schemeClr val="folHlink"/>
                </a:solidFill>
                <a:latin typeface="Helvetica Neue"/>
              </a:rPr>
              <a:t>E.g., in 2017, the HUD fair market rent for a two-bedroom in SF was $3,319 per month.</a:t>
            </a:r>
          </a:p>
          <a:p>
            <a:pPr indent="0">
              <a:lnSpc>
                <a:spcPct val="100000"/>
              </a:lnSpc>
              <a:spcBef>
                <a:spcPts val="641"/>
              </a:spcBef>
              <a:buNone/>
              <a:tabLst>
                <a:tab pos="0" algn="l"/>
              </a:tabLst>
            </a:pPr>
            <a:endParaRPr lang="en-US" sz="3200" b="0" strike="noStrike" spc="-1">
              <a:solidFill>
                <a:schemeClr val="folHlink"/>
              </a:solidFill>
              <a:latin typeface="Helvetica Neue"/>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lstStyle/>
          <a:p>
            <a:pPr indent="0" algn="ctr">
              <a:lnSpc>
                <a:spcPct val="100000"/>
              </a:lnSpc>
              <a:buNone/>
            </a:pPr>
            <a:r>
              <a:rPr lang="en-US" sz="4000" b="1" strike="noStrike" spc="-1">
                <a:solidFill>
                  <a:schemeClr val="accent2"/>
                </a:solidFill>
                <a:latin typeface="Helvetica Neue"/>
              </a:rPr>
              <a:t>Section 8</a:t>
            </a:r>
            <a:endParaRPr lang="en-US" sz="4000" b="0" strike="noStrike" spc="-1">
              <a:solidFill>
                <a:srgbClr val="A6C8B2"/>
              </a:solidFill>
              <a:latin typeface="Times New Roman"/>
            </a:endParaRPr>
          </a:p>
        </p:txBody>
      </p:sp>
      <p:sp>
        <p:nvSpPr>
          <p:cNvPr id="137" name="PlaceHolder 2"/>
          <p:cNvSpPr>
            <a:spLocks noGrp="1"/>
          </p:cNvSpPr>
          <p:nvPr>
            <p:ph/>
          </p:nvPr>
        </p:nvSpPr>
        <p:spPr>
          <a:xfrm>
            <a:off x="685800" y="1981080"/>
            <a:ext cx="7772040" cy="4114440"/>
          </a:xfrm>
          <a:prstGeom prst="rect">
            <a:avLst/>
          </a:prstGeom>
          <a:noFill/>
          <a:ln w="0">
            <a:noFill/>
          </a:ln>
        </p:spPr>
        <p:txBody>
          <a:bodyPr numCol="1" spcCol="0" anchor="t">
            <a:noAutofit/>
          </a:bodyPr>
          <a:lstStyle/>
          <a:p>
            <a:pPr marL="343080" indent="-343080">
              <a:lnSpc>
                <a:spcPct val="100000"/>
              </a:lnSpc>
              <a:spcBef>
                <a:spcPts val="641"/>
              </a:spcBef>
              <a:buClr>
                <a:srgbClr val="CA5E0A"/>
              </a:buClr>
              <a:buFont typeface="Symbol" charset="2"/>
              <a:buChar char=""/>
            </a:pPr>
            <a:r>
              <a:rPr lang="en-US" sz="3200" b="1" strike="noStrike" spc="-1">
                <a:solidFill>
                  <a:schemeClr val="folHlink"/>
                </a:solidFill>
                <a:latin typeface="Helvetica Neue"/>
              </a:rPr>
              <a:t>Eligibility criteria: </a:t>
            </a:r>
            <a:r>
              <a:rPr lang="en-US" sz="3200" b="0" strike="noStrike" spc="-1">
                <a:solidFill>
                  <a:schemeClr val="folHlink"/>
                </a:solidFill>
                <a:latin typeface="Helvetica Neue"/>
              </a:rPr>
              <a:t>In general, the applicant must be 18 years old and a U.S. citizen or </a:t>
            </a:r>
            <a:r>
              <a:rPr lang="en-US" sz="3200" b="1" strike="noStrike" spc="-1">
                <a:solidFill>
                  <a:schemeClr val="folHlink"/>
                </a:solidFill>
                <a:latin typeface="Helvetica Neue"/>
              </a:rPr>
              <a:t>eligible</a:t>
            </a:r>
            <a:r>
              <a:rPr lang="en-US" sz="3200" b="0" strike="noStrike" spc="-1">
                <a:solidFill>
                  <a:schemeClr val="folHlink"/>
                </a:solidFill>
                <a:latin typeface="Helvetica Neue"/>
              </a:rPr>
              <a:t> noncitizen with a household </a:t>
            </a:r>
            <a:r>
              <a:rPr lang="en-US" sz="3200" b="1" strike="noStrike" spc="-1">
                <a:solidFill>
                  <a:schemeClr val="folHlink"/>
                </a:solidFill>
                <a:latin typeface="Helvetica Neue"/>
              </a:rPr>
              <a:t>income</a:t>
            </a:r>
            <a:r>
              <a:rPr lang="en-US" sz="3200" b="0" strike="noStrike" spc="-1">
                <a:solidFill>
                  <a:schemeClr val="folHlink"/>
                </a:solidFill>
                <a:latin typeface="Helvetica Neue"/>
              </a:rPr>
              <a:t> of less than 50 percent of area median </a:t>
            </a:r>
            <a:r>
              <a:rPr lang="en-US" sz="3200" b="1" strike="noStrike" spc="-1">
                <a:solidFill>
                  <a:schemeClr val="folHlink"/>
                </a:solidFill>
                <a:latin typeface="Helvetica Neue"/>
              </a:rPr>
              <a:t>income</a:t>
            </a:r>
            <a:r>
              <a:rPr lang="en-US" sz="3200" b="0" strike="noStrike" spc="-1">
                <a:solidFill>
                  <a:schemeClr val="folHlink"/>
                </a:solidFill>
                <a:latin typeface="Helvetica Neue"/>
              </a:rPr>
              <a:t>. </a:t>
            </a:r>
            <a:r>
              <a:rPr lang="en-US" sz="3200" b="1" strike="noStrike" spc="-1">
                <a:solidFill>
                  <a:schemeClr val="folHlink"/>
                </a:solidFill>
                <a:latin typeface="Helvetica Neue"/>
              </a:rPr>
              <a:t>Eligibility</a:t>
            </a:r>
            <a:r>
              <a:rPr lang="en-US" sz="3200" b="0" strike="noStrike" spc="-1">
                <a:solidFill>
                  <a:schemeClr val="folHlink"/>
                </a:solidFill>
                <a:latin typeface="Helvetica Neue"/>
              </a:rPr>
              <a:t> is also based on family size.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lstStyle/>
          <a:p>
            <a:pPr indent="0" algn="ctr">
              <a:lnSpc>
                <a:spcPct val="100000"/>
              </a:lnSpc>
              <a:buNone/>
            </a:pPr>
            <a:r>
              <a:rPr lang="en-US" sz="4000" b="1" strike="noStrike" spc="-1">
                <a:solidFill>
                  <a:schemeClr val="accent2"/>
                </a:solidFill>
                <a:latin typeface="Helvetica Neue"/>
              </a:rPr>
              <a:t>Overview of the Article</a:t>
            </a:r>
            <a:endParaRPr lang="en-US" sz="4000" b="0" strike="noStrike" spc="-1">
              <a:solidFill>
                <a:srgbClr val="A6C8B2"/>
              </a:solidFill>
              <a:latin typeface="Times New Roman"/>
            </a:endParaRPr>
          </a:p>
        </p:txBody>
      </p:sp>
      <p:sp>
        <p:nvSpPr>
          <p:cNvPr id="101" name="PlaceHolder 2"/>
          <p:cNvSpPr>
            <a:spLocks noGrp="1"/>
          </p:cNvSpPr>
          <p:nvPr>
            <p:ph/>
          </p:nvPr>
        </p:nvSpPr>
        <p:spPr>
          <a:xfrm>
            <a:off x="685800" y="1981080"/>
            <a:ext cx="7772040" cy="4114440"/>
          </a:xfrm>
          <a:prstGeom prst="rect">
            <a:avLst/>
          </a:prstGeom>
          <a:noFill/>
          <a:ln w="0">
            <a:noFill/>
          </a:ln>
        </p:spPr>
        <p:txBody>
          <a:bodyPr numCol="1" spcCol="0" anchor="t">
            <a:noAutofit/>
          </a:bodyPr>
          <a:lstStyle/>
          <a:p>
            <a:pPr marL="343080" indent="-343080">
              <a:lnSpc>
                <a:spcPct val="100000"/>
              </a:lnSpc>
              <a:spcBef>
                <a:spcPts val="479"/>
              </a:spcBef>
              <a:buClr>
                <a:srgbClr val="CA5E0A"/>
              </a:buClr>
              <a:buFont typeface="Symbol" charset="2"/>
              <a:buChar char=""/>
            </a:pPr>
            <a:r>
              <a:rPr lang="en-US" sz="2400" b="0" strike="noStrike" spc="-1" dirty="0">
                <a:solidFill>
                  <a:schemeClr val="folHlink"/>
                </a:solidFill>
                <a:latin typeface="Helvetica Neue"/>
              </a:rPr>
              <a:t>This is a discussion piece published in the </a:t>
            </a:r>
            <a:r>
              <a:rPr lang="en-US" sz="2400" b="0" i="1" strike="noStrike" spc="-1" dirty="0">
                <a:solidFill>
                  <a:schemeClr val="folHlink"/>
                </a:solidFill>
                <a:latin typeface="Helvetica Neue"/>
              </a:rPr>
              <a:t>Journal of Economic Perspectives</a:t>
            </a:r>
            <a:endParaRPr lang="en-US" sz="2400" b="0" strike="noStrike" spc="-1" dirty="0">
              <a:solidFill>
                <a:schemeClr val="folHlink"/>
              </a:solidFill>
              <a:latin typeface="Helvetica Neue"/>
            </a:endParaRPr>
          </a:p>
          <a:p>
            <a:pPr marL="343080" indent="-343080">
              <a:lnSpc>
                <a:spcPct val="100000"/>
              </a:lnSpc>
              <a:spcBef>
                <a:spcPts val="479"/>
              </a:spcBef>
              <a:buClr>
                <a:srgbClr val="CA5E0A"/>
              </a:buClr>
              <a:buFont typeface="Symbol" charset="2"/>
              <a:buChar char=""/>
            </a:pPr>
            <a:r>
              <a:rPr lang="en-US" sz="2400" b="0" strike="noStrike" spc="-1" dirty="0">
                <a:solidFill>
                  <a:schemeClr val="folHlink"/>
                </a:solidFill>
                <a:latin typeface="Helvetica Neue"/>
              </a:rPr>
              <a:t>This journal publishes articles that are useful, non-technical, summaries of issues.</a:t>
            </a:r>
          </a:p>
          <a:p>
            <a:pPr marL="343080" indent="-343080">
              <a:lnSpc>
                <a:spcPct val="100000"/>
              </a:lnSpc>
              <a:spcBef>
                <a:spcPts val="479"/>
              </a:spcBef>
              <a:buClr>
                <a:srgbClr val="CA5E0A"/>
              </a:buClr>
              <a:buFont typeface="Symbol" charset="2"/>
              <a:buChar char=""/>
            </a:pPr>
            <a:r>
              <a:rPr lang="en-US" sz="2400" b="0" strike="noStrike" spc="-1" dirty="0">
                <a:solidFill>
                  <a:schemeClr val="folHlink"/>
                </a:solidFill>
                <a:latin typeface="Helvetica Neue"/>
              </a:rPr>
              <a:t>This paper summarizes the housing affordability crisis, policies typically used to address it, and then provides some recommendations on better approaches.</a:t>
            </a:r>
          </a:p>
          <a:p>
            <a:pPr marL="343080" indent="-343080">
              <a:lnSpc>
                <a:spcPct val="100000"/>
              </a:lnSpc>
              <a:spcBef>
                <a:spcPts val="479"/>
              </a:spcBef>
              <a:buClr>
                <a:srgbClr val="CA5E0A"/>
              </a:buClr>
              <a:buFont typeface="Symbol" charset="2"/>
              <a:buChar char=""/>
            </a:pPr>
            <a:r>
              <a:rPr lang="en-US" sz="2400" b="0" strike="noStrike" spc="-1" dirty="0">
                <a:solidFill>
                  <a:schemeClr val="folHlink"/>
                </a:solidFill>
                <a:latin typeface="Helvetica Neue"/>
              </a:rPr>
              <a:t>Not an empirical study that provides </a:t>
            </a:r>
            <a:r>
              <a:rPr lang="en-US" sz="2400" b="0" i="1" strike="noStrike" spc="-1" dirty="0">
                <a:solidFill>
                  <a:schemeClr val="folHlink"/>
                </a:solidFill>
                <a:latin typeface="Helvetica Neue"/>
              </a:rPr>
              <a:t>new</a:t>
            </a:r>
            <a:r>
              <a:rPr lang="en-US" sz="2400" b="0" strike="noStrike" spc="-1" dirty="0">
                <a:solidFill>
                  <a:schemeClr val="folHlink"/>
                </a:solidFill>
                <a:latin typeface="Helvetica Neue"/>
              </a:rPr>
              <a:t> evidence (so this differs from most papers we’ve read)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lstStyle/>
          <a:p>
            <a:pPr indent="0" algn="ctr">
              <a:lnSpc>
                <a:spcPct val="100000"/>
              </a:lnSpc>
              <a:buNone/>
            </a:pPr>
            <a:r>
              <a:rPr lang="en-US" sz="4000" b="1" strike="noStrike" spc="-1">
                <a:solidFill>
                  <a:schemeClr val="accent2"/>
                </a:solidFill>
                <a:latin typeface="Helvetica Neue"/>
              </a:rPr>
              <a:t>Section 8</a:t>
            </a:r>
            <a:endParaRPr lang="en-US" sz="4000" b="0" strike="noStrike" spc="-1">
              <a:solidFill>
                <a:srgbClr val="A6C8B2"/>
              </a:solidFill>
              <a:latin typeface="Times New Roman"/>
            </a:endParaRPr>
          </a:p>
        </p:txBody>
      </p:sp>
      <p:sp>
        <p:nvSpPr>
          <p:cNvPr id="139" name="PlaceHolder 2"/>
          <p:cNvSpPr>
            <a:spLocks noGrp="1"/>
          </p:cNvSpPr>
          <p:nvPr>
            <p:ph/>
          </p:nvPr>
        </p:nvSpPr>
        <p:spPr>
          <a:xfrm>
            <a:off x="685800" y="1981080"/>
            <a:ext cx="7772040" cy="4114440"/>
          </a:xfrm>
          <a:prstGeom prst="rect">
            <a:avLst/>
          </a:prstGeom>
          <a:noFill/>
          <a:ln w="0">
            <a:noFill/>
          </a:ln>
        </p:spPr>
        <p:txBody>
          <a:bodyPr numCol="1" spcCol="0" anchor="t">
            <a:noAutofit/>
          </a:bodyPr>
          <a:lstStyle/>
          <a:p>
            <a:pPr marL="343080" indent="-343080">
              <a:lnSpc>
                <a:spcPct val="100000"/>
              </a:lnSpc>
              <a:spcBef>
                <a:spcPts val="641"/>
              </a:spcBef>
              <a:buClr>
                <a:srgbClr val="CA5E0A"/>
              </a:buClr>
              <a:buFont typeface="Symbol" charset="2"/>
              <a:buChar char=""/>
            </a:pPr>
            <a:r>
              <a:rPr lang="en-US" sz="3200" b="0" strike="noStrike" spc="-1">
                <a:solidFill>
                  <a:schemeClr val="folHlink"/>
                </a:solidFill>
                <a:latin typeface="Helvetica Neue"/>
              </a:rPr>
              <a:t>One study estimates that only 25% of those eligible get Section 8.</a:t>
            </a:r>
          </a:p>
          <a:p>
            <a:pPr marL="343080" indent="-343080">
              <a:lnSpc>
                <a:spcPct val="100000"/>
              </a:lnSpc>
              <a:spcBef>
                <a:spcPts val="641"/>
              </a:spcBef>
              <a:buClr>
                <a:srgbClr val="CA5E0A"/>
              </a:buClr>
              <a:buFont typeface="Symbol" charset="2"/>
              <a:buChar char=""/>
            </a:pPr>
            <a:r>
              <a:rPr lang="en-US" sz="3200" b="0" strike="noStrike" spc="-1">
                <a:solidFill>
                  <a:schemeClr val="folHlink"/>
                </a:solidFill>
                <a:latin typeface="Helvetica Neue"/>
              </a:rPr>
              <a:t>Thus, must cities have long waiting lists.</a:t>
            </a:r>
          </a:p>
          <a:p>
            <a:pPr marL="343080" indent="-343080">
              <a:lnSpc>
                <a:spcPct val="100000"/>
              </a:lnSpc>
              <a:spcBef>
                <a:spcPts val="641"/>
              </a:spcBef>
              <a:buClr>
                <a:srgbClr val="CA5E0A"/>
              </a:buClr>
              <a:buFont typeface="Symbol" charset="2"/>
              <a:buChar char=""/>
            </a:pPr>
            <a:r>
              <a:rPr lang="en-US" sz="3200" b="0" strike="noStrike" spc="-1">
                <a:solidFill>
                  <a:schemeClr val="folHlink"/>
                </a:solidFill>
                <a:latin typeface="Helvetica Neue"/>
              </a:rPr>
              <a:t>Very bad in LA – 600,000 residents applying for 2,400 vouchers (Smith 2017)</a:t>
            </a:r>
          </a:p>
          <a:p>
            <a:pPr indent="0">
              <a:lnSpc>
                <a:spcPct val="100000"/>
              </a:lnSpc>
              <a:spcBef>
                <a:spcPts val="641"/>
              </a:spcBef>
              <a:buNone/>
            </a:pPr>
            <a:endParaRPr lang="en-US" sz="3200" b="0" strike="noStrike" spc="-1">
              <a:solidFill>
                <a:schemeClr val="folHlink"/>
              </a:solidFill>
              <a:latin typeface="Helvetica Neue"/>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lstStyle/>
          <a:p>
            <a:pPr indent="0" algn="ctr">
              <a:lnSpc>
                <a:spcPct val="100000"/>
              </a:lnSpc>
              <a:buNone/>
            </a:pPr>
            <a:r>
              <a:rPr lang="en-US" sz="4000" b="1" strike="noStrike" spc="-1">
                <a:solidFill>
                  <a:schemeClr val="accent2"/>
                </a:solidFill>
                <a:latin typeface="Helvetica Neue"/>
              </a:rPr>
              <a:t>Vouchers - Pros</a:t>
            </a:r>
            <a:endParaRPr lang="en-US" sz="4000" b="0" strike="noStrike" spc="-1">
              <a:solidFill>
                <a:srgbClr val="A6C8B2"/>
              </a:solidFill>
              <a:latin typeface="Times New Roman"/>
            </a:endParaRPr>
          </a:p>
        </p:txBody>
      </p:sp>
      <p:sp>
        <p:nvSpPr>
          <p:cNvPr id="141" name="PlaceHolder 2"/>
          <p:cNvSpPr>
            <a:spLocks noGrp="1"/>
          </p:cNvSpPr>
          <p:nvPr>
            <p:ph/>
          </p:nvPr>
        </p:nvSpPr>
        <p:spPr>
          <a:xfrm>
            <a:off x="685800" y="1981080"/>
            <a:ext cx="7772040" cy="4114440"/>
          </a:xfrm>
          <a:prstGeom prst="rect">
            <a:avLst/>
          </a:prstGeom>
          <a:noFill/>
          <a:ln w="0">
            <a:noFill/>
          </a:ln>
        </p:spPr>
        <p:txBody>
          <a:bodyPr numCol="1" spcCol="0" anchor="t">
            <a:noAutofit/>
          </a:bodyPr>
          <a:lstStyle/>
          <a:p>
            <a:pPr marL="343080" indent="-343080">
              <a:lnSpc>
                <a:spcPct val="100000"/>
              </a:lnSpc>
              <a:spcBef>
                <a:spcPts val="561"/>
              </a:spcBef>
              <a:buClr>
                <a:srgbClr val="CA5E0A"/>
              </a:buClr>
              <a:buFont typeface="Symbol" charset="2"/>
              <a:buChar char=""/>
            </a:pPr>
            <a:r>
              <a:rPr lang="en-US" sz="2800" b="0" strike="noStrike" spc="-1">
                <a:solidFill>
                  <a:schemeClr val="folHlink"/>
                </a:solidFill>
                <a:latin typeface="Helvetica Neue"/>
              </a:rPr>
              <a:t>Directly target impoverished households</a:t>
            </a:r>
          </a:p>
          <a:p>
            <a:pPr marL="343080" indent="-343080">
              <a:lnSpc>
                <a:spcPct val="100000"/>
              </a:lnSpc>
              <a:spcBef>
                <a:spcPts val="561"/>
              </a:spcBef>
              <a:buClr>
                <a:srgbClr val="CA5E0A"/>
              </a:buClr>
              <a:buFont typeface="Symbol" charset="2"/>
              <a:buChar char=""/>
            </a:pPr>
            <a:r>
              <a:rPr lang="en-US" sz="2800" b="0" strike="noStrike" spc="-1">
                <a:solidFill>
                  <a:schemeClr val="folHlink"/>
                </a:solidFill>
                <a:latin typeface="Helvetica Neue"/>
              </a:rPr>
              <a:t>Can be used in a variety of areas</a:t>
            </a:r>
          </a:p>
          <a:p>
            <a:pPr marL="343080" indent="-343080">
              <a:lnSpc>
                <a:spcPct val="100000"/>
              </a:lnSpc>
              <a:spcBef>
                <a:spcPts val="561"/>
              </a:spcBef>
              <a:buClr>
                <a:srgbClr val="CA5E0A"/>
              </a:buClr>
              <a:buFont typeface="Symbol" charset="2"/>
              <a:buChar char=""/>
            </a:pPr>
            <a:r>
              <a:rPr lang="en-US" sz="2800" b="0" strike="noStrike" spc="-1">
                <a:solidFill>
                  <a:schemeClr val="folHlink"/>
                </a:solidFill>
                <a:latin typeface="Helvetica Neue"/>
              </a:rPr>
              <a:t>Flexible (can easily increase the number of vouchers quickly)</a:t>
            </a:r>
          </a:p>
          <a:p>
            <a:pPr marL="343080" indent="-343080">
              <a:lnSpc>
                <a:spcPct val="100000"/>
              </a:lnSpc>
              <a:spcBef>
                <a:spcPts val="561"/>
              </a:spcBef>
              <a:buClr>
                <a:srgbClr val="CA5E0A"/>
              </a:buClr>
              <a:buFont typeface="Symbol" charset="2"/>
              <a:buChar char=""/>
            </a:pPr>
            <a:r>
              <a:rPr lang="en-US" sz="2800" b="0" strike="noStrike" spc="-1">
                <a:solidFill>
                  <a:schemeClr val="folHlink"/>
                </a:solidFill>
                <a:latin typeface="Helvetica Neue"/>
              </a:rPr>
              <a:t>Flexible (can adapt the subsidy based on household income)</a:t>
            </a:r>
          </a:p>
          <a:p>
            <a:pPr marL="343080" indent="-343080">
              <a:lnSpc>
                <a:spcPct val="100000"/>
              </a:lnSpc>
              <a:spcBef>
                <a:spcPts val="561"/>
              </a:spcBef>
              <a:buClr>
                <a:srgbClr val="CA5E0A"/>
              </a:buClr>
              <a:buFont typeface="Symbol" charset="2"/>
              <a:buChar char=""/>
            </a:pPr>
            <a:r>
              <a:rPr lang="en-US" sz="2800" b="0" strike="noStrike" spc="-1">
                <a:solidFill>
                  <a:schemeClr val="folHlink"/>
                </a:solidFill>
                <a:latin typeface="Helvetica Neue"/>
              </a:rPr>
              <a:t>More directly affect housing or neighborhood choice (compared to IG)</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lstStyle/>
          <a:p>
            <a:pPr indent="0" algn="ctr">
              <a:lnSpc>
                <a:spcPct val="100000"/>
              </a:lnSpc>
              <a:buNone/>
            </a:pPr>
            <a:r>
              <a:rPr lang="en-US" sz="4000" b="1" strike="noStrike" spc="-1">
                <a:solidFill>
                  <a:schemeClr val="accent2"/>
                </a:solidFill>
                <a:latin typeface="Helvetica Neue"/>
              </a:rPr>
              <a:t>Vouchers – Cons - Discrimination</a:t>
            </a:r>
            <a:endParaRPr lang="en-US" sz="4000" b="0" strike="noStrike" spc="-1">
              <a:solidFill>
                <a:srgbClr val="A6C8B2"/>
              </a:solidFill>
              <a:latin typeface="Times New Roman"/>
            </a:endParaRPr>
          </a:p>
        </p:txBody>
      </p:sp>
      <p:sp>
        <p:nvSpPr>
          <p:cNvPr id="143" name="PlaceHolder 2"/>
          <p:cNvSpPr>
            <a:spLocks noGrp="1"/>
          </p:cNvSpPr>
          <p:nvPr>
            <p:ph/>
          </p:nvPr>
        </p:nvSpPr>
        <p:spPr>
          <a:xfrm>
            <a:off x="685800" y="1981080"/>
            <a:ext cx="8000640" cy="4114440"/>
          </a:xfrm>
          <a:prstGeom prst="rect">
            <a:avLst/>
          </a:prstGeom>
          <a:noFill/>
          <a:ln w="0">
            <a:noFill/>
          </a:ln>
        </p:spPr>
        <p:txBody>
          <a:bodyPr numCol="1" spcCol="0" anchor="t">
            <a:noAutofit/>
          </a:bodyPr>
          <a:lstStyle/>
          <a:p>
            <a:pPr marL="343080" indent="-343080">
              <a:lnSpc>
                <a:spcPct val="100000"/>
              </a:lnSpc>
              <a:spcBef>
                <a:spcPts val="561"/>
              </a:spcBef>
              <a:buClr>
                <a:srgbClr val="CA5E0A"/>
              </a:buClr>
              <a:buFont typeface="Symbol" charset="2"/>
              <a:buChar char=""/>
            </a:pPr>
            <a:r>
              <a:rPr lang="en-US" sz="2800" b="0" strike="noStrike" spc="-1">
                <a:solidFill>
                  <a:schemeClr val="folHlink"/>
                </a:solidFill>
                <a:latin typeface="Helvetica Neue"/>
              </a:rPr>
              <a:t>In some cities, the Section 8 voucher amount is not sufficient, so landlords are less willing to rent to voucher holders.</a:t>
            </a:r>
          </a:p>
          <a:p>
            <a:pPr marL="343080" indent="-343080">
              <a:lnSpc>
                <a:spcPct val="100000"/>
              </a:lnSpc>
              <a:spcBef>
                <a:spcPts val="561"/>
              </a:spcBef>
              <a:buClr>
                <a:srgbClr val="CA5E0A"/>
              </a:buClr>
              <a:buFont typeface="Symbol" charset="2"/>
              <a:buChar char=""/>
            </a:pPr>
            <a:r>
              <a:rPr lang="en-US" sz="2800" b="0" strike="noStrike" spc="-1">
                <a:solidFill>
                  <a:schemeClr val="folHlink"/>
                </a:solidFill>
                <a:latin typeface="Helvetica Neue"/>
              </a:rPr>
              <a:t>Phillips (2017) documented in an audit field experiment that those mentioning paying with Section 8 were only half as likely to get a positive response to a landlord when sending a rental inquiry email.</a:t>
            </a:r>
          </a:p>
          <a:p>
            <a:pPr marL="343080" indent="-343080">
              <a:lnSpc>
                <a:spcPct val="100000"/>
              </a:lnSpc>
              <a:spcBef>
                <a:spcPts val="561"/>
              </a:spcBef>
              <a:buClr>
                <a:srgbClr val="CA5E0A"/>
              </a:buClr>
              <a:buFont typeface="Symbol" charset="2"/>
              <a:buChar char=""/>
            </a:pPr>
            <a:r>
              <a:rPr lang="en-US" sz="2800" b="0" strike="noStrike" spc="-1">
                <a:solidFill>
                  <a:schemeClr val="folHlink"/>
                </a:solidFill>
                <a:latin typeface="Helvetica Neue"/>
              </a:rPr>
              <a:t>Leads to landlords that specialize in Section 8.</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lstStyle/>
          <a:p>
            <a:pPr indent="0" algn="ctr">
              <a:lnSpc>
                <a:spcPct val="100000"/>
              </a:lnSpc>
              <a:buNone/>
            </a:pPr>
            <a:r>
              <a:rPr lang="en-US" sz="4000" b="1" strike="noStrike" spc="-1">
                <a:solidFill>
                  <a:schemeClr val="accent2"/>
                </a:solidFill>
                <a:latin typeface="Helvetica Neue"/>
              </a:rPr>
              <a:t>Vouchers - Cons</a:t>
            </a:r>
            <a:endParaRPr lang="en-US" sz="4000" b="0" strike="noStrike" spc="-1">
              <a:solidFill>
                <a:srgbClr val="A6C8B2"/>
              </a:solidFill>
              <a:latin typeface="Times New Roman"/>
            </a:endParaRPr>
          </a:p>
        </p:txBody>
      </p:sp>
      <p:sp>
        <p:nvSpPr>
          <p:cNvPr id="145" name="PlaceHolder 2"/>
          <p:cNvSpPr>
            <a:spLocks noGrp="1"/>
          </p:cNvSpPr>
          <p:nvPr>
            <p:ph/>
          </p:nvPr>
        </p:nvSpPr>
        <p:spPr>
          <a:xfrm>
            <a:off x="685800" y="1981080"/>
            <a:ext cx="7772040" cy="4114440"/>
          </a:xfrm>
          <a:prstGeom prst="rect">
            <a:avLst/>
          </a:prstGeom>
          <a:noFill/>
          <a:ln w="0">
            <a:noFill/>
          </a:ln>
        </p:spPr>
        <p:txBody>
          <a:bodyPr numCol="1" spcCol="0" anchor="t">
            <a:noAutofit/>
          </a:bodyPr>
          <a:lstStyle/>
          <a:p>
            <a:pPr marL="343080" indent="-343080">
              <a:lnSpc>
                <a:spcPct val="100000"/>
              </a:lnSpc>
              <a:spcBef>
                <a:spcPts val="561"/>
              </a:spcBef>
              <a:buClr>
                <a:srgbClr val="CA5E0A"/>
              </a:buClr>
              <a:buFont typeface="Symbol" charset="2"/>
              <a:buChar char=""/>
            </a:pPr>
            <a:r>
              <a:rPr lang="en-US" sz="2800" b="0" strike="noStrike" spc="-1">
                <a:solidFill>
                  <a:schemeClr val="folHlink"/>
                </a:solidFill>
                <a:latin typeface="Helvetica Neue"/>
              </a:rPr>
              <a:t>In low-elasticity housing markets, vouchers can end up increasing the cost of housing, compared to social housing which directly increases the supply.</a:t>
            </a:r>
          </a:p>
          <a:p>
            <a:pPr marL="343080" indent="-343080">
              <a:lnSpc>
                <a:spcPct val="100000"/>
              </a:lnSpc>
              <a:spcBef>
                <a:spcPts val="561"/>
              </a:spcBef>
              <a:buClr>
                <a:srgbClr val="CA5E0A"/>
              </a:buClr>
              <a:buFont typeface="Symbol" charset="2"/>
              <a:buChar char=""/>
            </a:pPr>
            <a:r>
              <a:rPr lang="en-US" sz="2800" b="0" strike="noStrike" spc="-1">
                <a:solidFill>
                  <a:schemeClr val="folHlink"/>
                </a:solidFill>
                <a:latin typeface="Helvetica Neue"/>
              </a:rPr>
              <a:t>Low-elasticity meaning that housing supply is not sensitive to prices – perhaps because it’s hard to build or there are barriers to build.</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lstStyle/>
          <a:p>
            <a:pPr indent="0" algn="ctr">
              <a:lnSpc>
                <a:spcPct val="100000"/>
              </a:lnSpc>
              <a:buNone/>
            </a:pPr>
            <a:r>
              <a:rPr lang="en-US" sz="4000" b="1" spc="-1" dirty="0">
                <a:solidFill>
                  <a:schemeClr val="accent2"/>
                </a:solidFill>
                <a:latin typeface="Helvetica Neue"/>
              </a:rPr>
              <a:t>Subsidizing Demand: Elastic Supply Case</a:t>
            </a:r>
            <a:endParaRPr lang="en-US" sz="4000" b="0" strike="noStrike" spc="-1" dirty="0">
              <a:solidFill>
                <a:srgbClr val="A6C8B2"/>
              </a:solidFill>
              <a:latin typeface="Times New Roman"/>
            </a:endParaRPr>
          </a:p>
        </p:txBody>
      </p:sp>
      <p:cxnSp>
        <p:nvCxnSpPr>
          <p:cNvPr id="5" name="Straight Arrow Connector 4">
            <a:extLst>
              <a:ext uri="{FF2B5EF4-FFF2-40B4-BE49-F238E27FC236}">
                <a16:creationId xmlns:a16="http://schemas.microsoft.com/office/drawing/2014/main" id="{9FD764C0-0205-3793-9F74-0B08230D3849}"/>
              </a:ext>
            </a:extLst>
          </p:cNvPr>
          <p:cNvCxnSpPr/>
          <p:nvPr/>
        </p:nvCxnSpPr>
        <p:spPr>
          <a:xfrm flipV="1">
            <a:off x="1898248" y="1944547"/>
            <a:ext cx="0" cy="2939969"/>
          </a:xfrm>
          <a:prstGeom prst="straightConnector1">
            <a:avLst/>
          </a:prstGeom>
          <a:ln w="19050">
            <a:solidFill>
              <a:schemeClr val="accent6">
                <a:lumMod val="10000"/>
              </a:schemeClr>
            </a:solidFill>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9CC0986D-BF75-7B9E-363F-9B09B29BFB3B}"/>
              </a:ext>
            </a:extLst>
          </p:cNvPr>
          <p:cNvCxnSpPr>
            <a:cxnSpLocks/>
          </p:cNvCxnSpPr>
          <p:nvPr/>
        </p:nvCxnSpPr>
        <p:spPr>
          <a:xfrm>
            <a:off x="1872600" y="4898019"/>
            <a:ext cx="3505200" cy="0"/>
          </a:xfrm>
          <a:prstGeom prst="straightConnector1">
            <a:avLst/>
          </a:prstGeom>
          <a:ln w="19050">
            <a:solidFill>
              <a:schemeClr val="accent6">
                <a:lumMod val="10000"/>
              </a:schemeClr>
            </a:solidFill>
            <a:tailEnd type="triangle"/>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127D7593-DD25-7F55-5200-73CD9EF90099}"/>
              </a:ext>
            </a:extLst>
          </p:cNvPr>
          <p:cNvSpPr txBox="1"/>
          <p:nvPr/>
        </p:nvSpPr>
        <p:spPr>
          <a:xfrm>
            <a:off x="1534046" y="1759881"/>
            <a:ext cx="338554" cy="369332"/>
          </a:xfrm>
          <a:prstGeom prst="rect">
            <a:avLst/>
          </a:prstGeom>
          <a:noFill/>
        </p:spPr>
        <p:txBody>
          <a:bodyPr wrap="none" rtlCol="0">
            <a:spAutoFit/>
          </a:bodyPr>
          <a:lstStyle/>
          <a:p>
            <a:r>
              <a:rPr lang="en-US" dirty="0"/>
              <a:t>P</a:t>
            </a:r>
          </a:p>
        </p:txBody>
      </p:sp>
      <p:sp>
        <p:nvSpPr>
          <p:cNvPr id="9" name="TextBox 8">
            <a:extLst>
              <a:ext uri="{FF2B5EF4-FFF2-40B4-BE49-F238E27FC236}">
                <a16:creationId xmlns:a16="http://schemas.microsoft.com/office/drawing/2014/main" id="{DF67FB63-6F4F-1D1C-0BD3-B80768263642}"/>
              </a:ext>
            </a:extLst>
          </p:cNvPr>
          <p:cNvSpPr txBox="1"/>
          <p:nvPr/>
        </p:nvSpPr>
        <p:spPr>
          <a:xfrm>
            <a:off x="5555848" y="5036916"/>
            <a:ext cx="364202" cy="369332"/>
          </a:xfrm>
          <a:prstGeom prst="rect">
            <a:avLst/>
          </a:prstGeom>
          <a:noFill/>
        </p:spPr>
        <p:txBody>
          <a:bodyPr wrap="none" rtlCol="0">
            <a:spAutoFit/>
          </a:bodyPr>
          <a:lstStyle/>
          <a:p>
            <a:r>
              <a:rPr lang="en-US" dirty="0"/>
              <a:t>Q</a:t>
            </a:r>
          </a:p>
        </p:txBody>
      </p:sp>
      <p:cxnSp>
        <p:nvCxnSpPr>
          <p:cNvPr id="11" name="Straight Connector 10" descr="S&#10;">
            <a:extLst>
              <a:ext uri="{FF2B5EF4-FFF2-40B4-BE49-F238E27FC236}">
                <a16:creationId xmlns:a16="http://schemas.microsoft.com/office/drawing/2014/main" id="{68BB9398-3A17-DE91-2C59-FB3C5B9581B2}"/>
              </a:ext>
            </a:extLst>
          </p:cNvPr>
          <p:cNvCxnSpPr/>
          <p:nvPr/>
        </p:nvCxnSpPr>
        <p:spPr>
          <a:xfrm flipV="1">
            <a:off x="1898248" y="2129213"/>
            <a:ext cx="2986268" cy="275530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25914CE-8176-1DA4-E710-6394DAD575CB}"/>
              </a:ext>
            </a:extLst>
          </p:cNvPr>
          <p:cNvSpPr txBox="1"/>
          <p:nvPr/>
        </p:nvSpPr>
        <p:spPr>
          <a:xfrm>
            <a:off x="4715239" y="4509011"/>
            <a:ext cx="351378" cy="369332"/>
          </a:xfrm>
          <a:prstGeom prst="rect">
            <a:avLst/>
          </a:prstGeom>
          <a:noFill/>
        </p:spPr>
        <p:txBody>
          <a:bodyPr wrap="none" rtlCol="0">
            <a:spAutoFit/>
          </a:bodyPr>
          <a:lstStyle/>
          <a:p>
            <a:r>
              <a:rPr lang="en-US" dirty="0">
                <a:solidFill>
                  <a:srgbClr val="0070C0"/>
                </a:solidFill>
              </a:rPr>
              <a:t>D</a:t>
            </a:r>
          </a:p>
        </p:txBody>
      </p:sp>
      <p:cxnSp>
        <p:nvCxnSpPr>
          <p:cNvPr id="13" name="Straight Connector 12" descr="S&#10;">
            <a:extLst>
              <a:ext uri="{FF2B5EF4-FFF2-40B4-BE49-F238E27FC236}">
                <a16:creationId xmlns:a16="http://schemas.microsoft.com/office/drawing/2014/main" id="{31C4E429-29D2-91E8-E835-4796E87C4FEF}"/>
              </a:ext>
            </a:extLst>
          </p:cNvPr>
          <p:cNvCxnSpPr>
            <a:cxnSpLocks/>
          </p:cNvCxnSpPr>
          <p:nvPr/>
        </p:nvCxnSpPr>
        <p:spPr>
          <a:xfrm>
            <a:off x="1898247" y="2115710"/>
            <a:ext cx="2986269" cy="2782309"/>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75C4E70C-0AF7-A5B8-57AA-D40E6B6E9467}"/>
              </a:ext>
            </a:extLst>
          </p:cNvPr>
          <p:cNvSpPr txBox="1"/>
          <p:nvPr/>
        </p:nvSpPr>
        <p:spPr>
          <a:xfrm>
            <a:off x="5129514" y="2083444"/>
            <a:ext cx="338554" cy="369332"/>
          </a:xfrm>
          <a:prstGeom prst="rect">
            <a:avLst/>
          </a:prstGeom>
          <a:noFill/>
        </p:spPr>
        <p:txBody>
          <a:bodyPr wrap="none" rtlCol="0">
            <a:spAutoFit/>
          </a:bodyPr>
          <a:lstStyle/>
          <a:p>
            <a:r>
              <a:rPr lang="en-US" dirty="0">
                <a:solidFill>
                  <a:srgbClr val="FF0000"/>
                </a:solidFill>
              </a:rPr>
              <a:t>S</a:t>
            </a:r>
          </a:p>
        </p:txBody>
      </p:sp>
      <p:cxnSp>
        <p:nvCxnSpPr>
          <p:cNvPr id="18" name="Straight Connector 17" descr="S&#10;">
            <a:extLst>
              <a:ext uri="{FF2B5EF4-FFF2-40B4-BE49-F238E27FC236}">
                <a16:creationId xmlns:a16="http://schemas.microsoft.com/office/drawing/2014/main" id="{7F789D57-1E10-6750-DA84-82B8878D81D9}"/>
              </a:ext>
            </a:extLst>
          </p:cNvPr>
          <p:cNvCxnSpPr>
            <a:cxnSpLocks/>
          </p:cNvCxnSpPr>
          <p:nvPr/>
        </p:nvCxnSpPr>
        <p:spPr>
          <a:xfrm>
            <a:off x="2312522" y="1707026"/>
            <a:ext cx="2986269" cy="2782309"/>
          </a:xfrm>
          <a:prstGeom prst="line">
            <a:avLst/>
          </a:prstGeom>
          <a:ln w="19050">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descr="S&#10;">
            <a:extLst>
              <a:ext uri="{FF2B5EF4-FFF2-40B4-BE49-F238E27FC236}">
                <a16:creationId xmlns:a16="http://schemas.microsoft.com/office/drawing/2014/main" id="{9D06D961-C31D-65FF-6FD5-5DFEB88F9C89}"/>
              </a:ext>
            </a:extLst>
          </p:cNvPr>
          <p:cNvCxnSpPr>
            <a:cxnSpLocks/>
          </p:cNvCxnSpPr>
          <p:nvPr/>
        </p:nvCxnSpPr>
        <p:spPr>
          <a:xfrm>
            <a:off x="3391381" y="3569908"/>
            <a:ext cx="0" cy="1283017"/>
          </a:xfrm>
          <a:prstGeom prst="line">
            <a:avLst/>
          </a:prstGeom>
          <a:ln w="19050">
            <a:solidFill>
              <a:schemeClr val="accent6">
                <a:lumMod val="1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descr="S&#10;">
            <a:extLst>
              <a:ext uri="{FF2B5EF4-FFF2-40B4-BE49-F238E27FC236}">
                <a16:creationId xmlns:a16="http://schemas.microsoft.com/office/drawing/2014/main" id="{073EEF64-34DA-9989-45DA-538B1B44862C}"/>
              </a:ext>
            </a:extLst>
          </p:cNvPr>
          <p:cNvCxnSpPr>
            <a:cxnSpLocks/>
          </p:cNvCxnSpPr>
          <p:nvPr/>
        </p:nvCxnSpPr>
        <p:spPr>
          <a:xfrm flipH="1">
            <a:off x="1898246" y="3506864"/>
            <a:ext cx="1493135" cy="0"/>
          </a:xfrm>
          <a:prstGeom prst="line">
            <a:avLst/>
          </a:prstGeom>
          <a:ln w="19050">
            <a:solidFill>
              <a:schemeClr val="accent6">
                <a:lumMod val="10000"/>
              </a:schemeClr>
            </a:solidFill>
            <a:prstDash val="dash"/>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E76DD66F-2BF2-E76A-EB8A-3C30B5A4994A}"/>
              </a:ext>
            </a:extLst>
          </p:cNvPr>
          <p:cNvSpPr txBox="1"/>
          <p:nvPr/>
        </p:nvSpPr>
        <p:spPr>
          <a:xfrm>
            <a:off x="3241721" y="4949166"/>
            <a:ext cx="692863" cy="369319"/>
          </a:xfrm>
          <a:prstGeom prst="rect">
            <a:avLst/>
          </a:prstGeom>
          <a:noFill/>
        </p:spPr>
        <p:txBody>
          <a:bodyPr wrap="square" rtlCol="0">
            <a:spAutoFit/>
          </a:bodyPr>
          <a:lstStyle/>
          <a:p>
            <a:r>
              <a:rPr lang="en-US" dirty="0">
                <a:solidFill>
                  <a:sysClr val="windowText" lastClr="000000"/>
                </a:solidFill>
              </a:rPr>
              <a:t>q</a:t>
            </a:r>
          </a:p>
        </p:txBody>
      </p:sp>
      <p:sp>
        <p:nvSpPr>
          <p:cNvPr id="27" name="TextBox 26">
            <a:extLst>
              <a:ext uri="{FF2B5EF4-FFF2-40B4-BE49-F238E27FC236}">
                <a16:creationId xmlns:a16="http://schemas.microsoft.com/office/drawing/2014/main" id="{81880E1B-AF10-66AB-5190-96FE931B03B2}"/>
              </a:ext>
            </a:extLst>
          </p:cNvPr>
          <p:cNvSpPr txBox="1"/>
          <p:nvPr/>
        </p:nvSpPr>
        <p:spPr>
          <a:xfrm>
            <a:off x="1551813" y="3306078"/>
            <a:ext cx="692863" cy="369319"/>
          </a:xfrm>
          <a:prstGeom prst="rect">
            <a:avLst/>
          </a:prstGeom>
          <a:noFill/>
        </p:spPr>
        <p:txBody>
          <a:bodyPr wrap="square" rtlCol="0">
            <a:spAutoFit/>
          </a:bodyPr>
          <a:lstStyle/>
          <a:p>
            <a:r>
              <a:rPr lang="en-US" dirty="0">
                <a:solidFill>
                  <a:sysClr val="windowText" lastClr="000000"/>
                </a:solidFill>
              </a:rPr>
              <a:t>p</a:t>
            </a:r>
          </a:p>
        </p:txBody>
      </p:sp>
      <p:cxnSp>
        <p:nvCxnSpPr>
          <p:cNvPr id="34" name="Straight Connector 33" descr="S&#10;">
            <a:extLst>
              <a:ext uri="{FF2B5EF4-FFF2-40B4-BE49-F238E27FC236}">
                <a16:creationId xmlns:a16="http://schemas.microsoft.com/office/drawing/2014/main" id="{98C57E03-C88C-E56D-7EEB-174352EC24BA}"/>
              </a:ext>
            </a:extLst>
          </p:cNvPr>
          <p:cNvCxnSpPr>
            <a:cxnSpLocks/>
          </p:cNvCxnSpPr>
          <p:nvPr/>
        </p:nvCxnSpPr>
        <p:spPr>
          <a:xfrm>
            <a:off x="3812005" y="3179273"/>
            <a:ext cx="0" cy="1718746"/>
          </a:xfrm>
          <a:prstGeom prst="line">
            <a:avLst/>
          </a:prstGeom>
          <a:ln w="19050">
            <a:solidFill>
              <a:schemeClr val="accent6">
                <a:lumMod val="1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 name="Straight Connector 35" descr="S&#10;">
            <a:extLst>
              <a:ext uri="{FF2B5EF4-FFF2-40B4-BE49-F238E27FC236}">
                <a16:creationId xmlns:a16="http://schemas.microsoft.com/office/drawing/2014/main" id="{6CAFBC80-811A-6B11-EF5E-E9B1B4D2EE02}"/>
              </a:ext>
            </a:extLst>
          </p:cNvPr>
          <p:cNvCxnSpPr>
            <a:cxnSpLocks/>
          </p:cNvCxnSpPr>
          <p:nvPr/>
        </p:nvCxnSpPr>
        <p:spPr>
          <a:xfrm flipH="1">
            <a:off x="1872600" y="3156553"/>
            <a:ext cx="1939405" cy="0"/>
          </a:xfrm>
          <a:prstGeom prst="line">
            <a:avLst/>
          </a:prstGeom>
          <a:ln w="19050">
            <a:solidFill>
              <a:schemeClr val="accent6">
                <a:lumMod val="10000"/>
              </a:schemeClr>
            </a:solidFill>
            <a:prstDash val="dash"/>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674425F-2AD9-38B0-8E58-68C2080484C7}"/>
              </a:ext>
            </a:extLst>
          </p:cNvPr>
          <p:cNvSpPr txBox="1"/>
          <p:nvPr/>
        </p:nvSpPr>
        <p:spPr>
          <a:xfrm>
            <a:off x="3621296" y="4940567"/>
            <a:ext cx="692863" cy="369319"/>
          </a:xfrm>
          <a:prstGeom prst="rect">
            <a:avLst/>
          </a:prstGeom>
          <a:noFill/>
        </p:spPr>
        <p:txBody>
          <a:bodyPr wrap="square" rtlCol="0">
            <a:spAutoFit/>
          </a:bodyPr>
          <a:lstStyle/>
          <a:p>
            <a:r>
              <a:rPr lang="en-US" dirty="0">
                <a:solidFill>
                  <a:sysClr val="windowText" lastClr="000000"/>
                </a:solidFill>
              </a:rPr>
              <a:t>q’</a:t>
            </a:r>
          </a:p>
        </p:txBody>
      </p:sp>
      <p:sp>
        <p:nvSpPr>
          <p:cNvPr id="40" name="TextBox 39">
            <a:extLst>
              <a:ext uri="{FF2B5EF4-FFF2-40B4-BE49-F238E27FC236}">
                <a16:creationId xmlns:a16="http://schemas.microsoft.com/office/drawing/2014/main" id="{89778E9E-4D7B-2F75-8B7E-4802A4DD76D2}"/>
              </a:ext>
            </a:extLst>
          </p:cNvPr>
          <p:cNvSpPr txBox="1"/>
          <p:nvPr/>
        </p:nvSpPr>
        <p:spPr>
          <a:xfrm>
            <a:off x="1513345" y="2929414"/>
            <a:ext cx="692863" cy="369319"/>
          </a:xfrm>
          <a:prstGeom prst="rect">
            <a:avLst/>
          </a:prstGeom>
          <a:noFill/>
        </p:spPr>
        <p:txBody>
          <a:bodyPr wrap="square" rtlCol="0">
            <a:spAutoFit/>
          </a:bodyPr>
          <a:lstStyle/>
          <a:p>
            <a:r>
              <a:rPr lang="en-US" dirty="0">
                <a:solidFill>
                  <a:sysClr val="windowText" lastClr="000000"/>
                </a:solidFill>
              </a:rPr>
              <a:t>p’</a:t>
            </a:r>
          </a:p>
        </p:txBody>
      </p:sp>
    </p:spTree>
    <p:extLst>
      <p:ext uri="{BB962C8B-B14F-4D97-AF65-F5344CB8AC3E}">
        <p14:creationId xmlns:p14="http://schemas.microsoft.com/office/powerpoint/2010/main" val="12248305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lstStyle/>
          <a:p>
            <a:pPr indent="0" algn="ctr">
              <a:lnSpc>
                <a:spcPct val="100000"/>
              </a:lnSpc>
              <a:buNone/>
            </a:pPr>
            <a:r>
              <a:rPr lang="en-US" sz="4000" b="1" spc="-1" dirty="0">
                <a:solidFill>
                  <a:schemeClr val="accent2"/>
                </a:solidFill>
                <a:latin typeface="Helvetica Neue"/>
              </a:rPr>
              <a:t>Subsidizing Demand: Inelastic Supply Case</a:t>
            </a:r>
            <a:endParaRPr lang="en-US" sz="4000" b="0" strike="noStrike" spc="-1" dirty="0">
              <a:solidFill>
                <a:srgbClr val="A6C8B2"/>
              </a:solidFill>
              <a:latin typeface="Times New Roman"/>
            </a:endParaRPr>
          </a:p>
        </p:txBody>
      </p:sp>
      <p:cxnSp>
        <p:nvCxnSpPr>
          <p:cNvPr id="5" name="Straight Arrow Connector 4">
            <a:extLst>
              <a:ext uri="{FF2B5EF4-FFF2-40B4-BE49-F238E27FC236}">
                <a16:creationId xmlns:a16="http://schemas.microsoft.com/office/drawing/2014/main" id="{9FD764C0-0205-3793-9F74-0B08230D3849}"/>
              </a:ext>
            </a:extLst>
          </p:cNvPr>
          <p:cNvCxnSpPr/>
          <p:nvPr/>
        </p:nvCxnSpPr>
        <p:spPr>
          <a:xfrm flipV="1">
            <a:off x="1898248" y="1944547"/>
            <a:ext cx="0" cy="2939969"/>
          </a:xfrm>
          <a:prstGeom prst="straightConnector1">
            <a:avLst/>
          </a:prstGeom>
          <a:ln w="19050">
            <a:solidFill>
              <a:schemeClr val="accent6">
                <a:lumMod val="10000"/>
              </a:schemeClr>
            </a:solidFill>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9CC0986D-BF75-7B9E-363F-9B09B29BFB3B}"/>
              </a:ext>
            </a:extLst>
          </p:cNvPr>
          <p:cNvCxnSpPr>
            <a:cxnSpLocks/>
          </p:cNvCxnSpPr>
          <p:nvPr/>
        </p:nvCxnSpPr>
        <p:spPr>
          <a:xfrm>
            <a:off x="1872600" y="4898019"/>
            <a:ext cx="3505200" cy="0"/>
          </a:xfrm>
          <a:prstGeom prst="straightConnector1">
            <a:avLst/>
          </a:prstGeom>
          <a:ln w="19050">
            <a:solidFill>
              <a:schemeClr val="accent6">
                <a:lumMod val="10000"/>
              </a:schemeClr>
            </a:solidFill>
            <a:tailEnd type="triangle"/>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127D7593-DD25-7F55-5200-73CD9EF90099}"/>
              </a:ext>
            </a:extLst>
          </p:cNvPr>
          <p:cNvSpPr txBox="1"/>
          <p:nvPr/>
        </p:nvSpPr>
        <p:spPr>
          <a:xfrm>
            <a:off x="1534046" y="1759881"/>
            <a:ext cx="338554" cy="369332"/>
          </a:xfrm>
          <a:prstGeom prst="rect">
            <a:avLst/>
          </a:prstGeom>
          <a:noFill/>
        </p:spPr>
        <p:txBody>
          <a:bodyPr wrap="none" rtlCol="0">
            <a:spAutoFit/>
          </a:bodyPr>
          <a:lstStyle/>
          <a:p>
            <a:r>
              <a:rPr lang="en-US" dirty="0"/>
              <a:t>P</a:t>
            </a:r>
          </a:p>
        </p:txBody>
      </p:sp>
      <p:sp>
        <p:nvSpPr>
          <p:cNvPr id="9" name="TextBox 8">
            <a:extLst>
              <a:ext uri="{FF2B5EF4-FFF2-40B4-BE49-F238E27FC236}">
                <a16:creationId xmlns:a16="http://schemas.microsoft.com/office/drawing/2014/main" id="{DF67FB63-6F4F-1D1C-0BD3-B80768263642}"/>
              </a:ext>
            </a:extLst>
          </p:cNvPr>
          <p:cNvSpPr txBox="1"/>
          <p:nvPr/>
        </p:nvSpPr>
        <p:spPr>
          <a:xfrm>
            <a:off x="5555848" y="5036916"/>
            <a:ext cx="364202" cy="369332"/>
          </a:xfrm>
          <a:prstGeom prst="rect">
            <a:avLst/>
          </a:prstGeom>
          <a:noFill/>
        </p:spPr>
        <p:txBody>
          <a:bodyPr wrap="none" rtlCol="0">
            <a:spAutoFit/>
          </a:bodyPr>
          <a:lstStyle/>
          <a:p>
            <a:r>
              <a:rPr lang="en-US" dirty="0"/>
              <a:t>Q</a:t>
            </a:r>
          </a:p>
        </p:txBody>
      </p:sp>
      <p:cxnSp>
        <p:nvCxnSpPr>
          <p:cNvPr id="11" name="Straight Connector 10" descr="S&#10;">
            <a:extLst>
              <a:ext uri="{FF2B5EF4-FFF2-40B4-BE49-F238E27FC236}">
                <a16:creationId xmlns:a16="http://schemas.microsoft.com/office/drawing/2014/main" id="{68BB9398-3A17-DE91-2C59-FB3C5B9581B2}"/>
              </a:ext>
            </a:extLst>
          </p:cNvPr>
          <p:cNvCxnSpPr>
            <a:cxnSpLocks/>
          </p:cNvCxnSpPr>
          <p:nvPr/>
        </p:nvCxnSpPr>
        <p:spPr>
          <a:xfrm flipV="1">
            <a:off x="3391381" y="1779557"/>
            <a:ext cx="0" cy="311846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25914CE-8176-1DA4-E710-6394DAD575CB}"/>
              </a:ext>
            </a:extLst>
          </p:cNvPr>
          <p:cNvSpPr txBox="1"/>
          <p:nvPr/>
        </p:nvSpPr>
        <p:spPr>
          <a:xfrm>
            <a:off x="4715239" y="4509011"/>
            <a:ext cx="351378" cy="369332"/>
          </a:xfrm>
          <a:prstGeom prst="rect">
            <a:avLst/>
          </a:prstGeom>
          <a:noFill/>
        </p:spPr>
        <p:txBody>
          <a:bodyPr wrap="none" rtlCol="0">
            <a:spAutoFit/>
          </a:bodyPr>
          <a:lstStyle/>
          <a:p>
            <a:r>
              <a:rPr lang="en-US" dirty="0">
                <a:solidFill>
                  <a:srgbClr val="0070C0"/>
                </a:solidFill>
              </a:rPr>
              <a:t>D</a:t>
            </a:r>
          </a:p>
        </p:txBody>
      </p:sp>
      <p:cxnSp>
        <p:nvCxnSpPr>
          <p:cNvPr id="13" name="Straight Connector 12" descr="S&#10;">
            <a:extLst>
              <a:ext uri="{FF2B5EF4-FFF2-40B4-BE49-F238E27FC236}">
                <a16:creationId xmlns:a16="http://schemas.microsoft.com/office/drawing/2014/main" id="{31C4E429-29D2-91E8-E835-4796E87C4FEF}"/>
              </a:ext>
            </a:extLst>
          </p:cNvPr>
          <p:cNvCxnSpPr>
            <a:cxnSpLocks/>
          </p:cNvCxnSpPr>
          <p:nvPr/>
        </p:nvCxnSpPr>
        <p:spPr>
          <a:xfrm>
            <a:off x="1898247" y="2115710"/>
            <a:ext cx="2986269" cy="2782309"/>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75C4E70C-0AF7-A5B8-57AA-D40E6B6E9467}"/>
              </a:ext>
            </a:extLst>
          </p:cNvPr>
          <p:cNvSpPr txBox="1"/>
          <p:nvPr/>
        </p:nvSpPr>
        <p:spPr>
          <a:xfrm>
            <a:off x="3376678" y="1779556"/>
            <a:ext cx="557905" cy="369332"/>
          </a:xfrm>
          <a:prstGeom prst="rect">
            <a:avLst/>
          </a:prstGeom>
          <a:noFill/>
        </p:spPr>
        <p:txBody>
          <a:bodyPr wrap="square" rtlCol="0">
            <a:spAutoFit/>
          </a:bodyPr>
          <a:lstStyle/>
          <a:p>
            <a:r>
              <a:rPr lang="en-US" dirty="0">
                <a:solidFill>
                  <a:srgbClr val="FF0000"/>
                </a:solidFill>
              </a:rPr>
              <a:t>S</a:t>
            </a:r>
          </a:p>
        </p:txBody>
      </p:sp>
      <p:cxnSp>
        <p:nvCxnSpPr>
          <p:cNvPr id="18" name="Straight Connector 17" descr="S&#10;">
            <a:extLst>
              <a:ext uri="{FF2B5EF4-FFF2-40B4-BE49-F238E27FC236}">
                <a16:creationId xmlns:a16="http://schemas.microsoft.com/office/drawing/2014/main" id="{7F789D57-1E10-6750-DA84-82B8878D81D9}"/>
              </a:ext>
            </a:extLst>
          </p:cNvPr>
          <p:cNvCxnSpPr>
            <a:cxnSpLocks/>
          </p:cNvCxnSpPr>
          <p:nvPr/>
        </p:nvCxnSpPr>
        <p:spPr>
          <a:xfrm>
            <a:off x="2312522" y="1707026"/>
            <a:ext cx="2986269" cy="2782309"/>
          </a:xfrm>
          <a:prstGeom prst="line">
            <a:avLst/>
          </a:prstGeom>
          <a:ln w="19050">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descr="S&#10;">
            <a:extLst>
              <a:ext uri="{FF2B5EF4-FFF2-40B4-BE49-F238E27FC236}">
                <a16:creationId xmlns:a16="http://schemas.microsoft.com/office/drawing/2014/main" id="{9D06D961-C31D-65FF-6FD5-5DFEB88F9C89}"/>
              </a:ext>
            </a:extLst>
          </p:cNvPr>
          <p:cNvCxnSpPr>
            <a:cxnSpLocks/>
          </p:cNvCxnSpPr>
          <p:nvPr/>
        </p:nvCxnSpPr>
        <p:spPr>
          <a:xfrm>
            <a:off x="3391381" y="3569908"/>
            <a:ext cx="0" cy="1283017"/>
          </a:xfrm>
          <a:prstGeom prst="line">
            <a:avLst/>
          </a:prstGeom>
          <a:ln w="19050">
            <a:solidFill>
              <a:schemeClr val="accent6">
                <a:lumMod val="1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descr="S&#10;">
            <a:extLst>
              <a:ext uri="{FF2B5EF4-FFF2-40B4-BE49-F238E27FC236}">
                <a16:creationId xmlns:a16="http://schemas.microsoft.com/office/drawing/2014/main" id="{073EEF64-34DA-9989-45DA-538B1B44862C}"/>
              </a:ext>
            </a:extLst>
          </p:cNvPr>
          <p:cNvCxnSpPr>
            <a:cxnSpLocks/>
          </p:cNvCxnSpPr>
          <p:nvPr/>
        </p:nvCxnSpPr>
        <p:spPr>
          <a:xfrm flipH="1">
            <a:off x="1898246" y="3506864"/>
            <a:ext cx="1493135" cy="0"/>
          </a:xfrm>
          <a:prstGeom prst="line">
            <a:avLst/>
          </a:prstGeom>
          <a:ln w="19050">
            <a:solidFill>
              <a:schemeClr val="accent6">
                <a:lumMod val="10000"/>
              </a:schemeClr>
            </a:solidFill>
            <a:prstDash val="dash"/>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E76DD66F-2BF2-E76A-EB8A-3C30B5A4994A}"/>
              </a:ext>
            </a:extLst>
          </p:cNvPr>
          <p:cNvSpPr txBox="1"/>
          <p:nvPr/>
        </p:nvSpPr>
        <p:spPr>
          <a:xfrm>
            <a:off x="3241721" y="4949166"/>
            <a:ext cx="692863" cy="369319"/>
          </a:xfrm>
          <a:prstGeom prst="rect">
            <a:avLst/>
          </a:prstGeom>
          <a:noFill/>
        </p:spPr>
        <p:txBody>
          <a:bodyPr wrap="square" rtlCol="0">
            <a:spAutoFit/>
          </a:bodyPr>
          <a:lstStyle/>
          <a:p>
            <a:r>
              <a:rPr lang="en-US" dirty="0">
                <a:solidFill>
                  <a:sysClr val="windowText" lastClr="000000"/>
                </a:solidFill>
              </a:rPr>
              <a:t>q</a:t>
            </a:r>
          </a:p>
        </p:txBody>
      </p:sp>
      <p:sp>
        <p:nvSpPr>
          <p:cNvPr id="27" name="TextBox 26">
            <a:extLst>
              <a:ext uri="{FF2B5EF4-FFF2-40B4-BE49-F238E27FC236}">
                <a16:creationId xmlns:a16="http://schemas.microsoft.com/office/drawing/2014/main" id="{81880E1B-AF10-66AB-5190-96FE931B03B2}"/>
              </a:ext>
            </a:extLst>
          </p:cNvPr>
          <p:cNvSpPr txBox="1"/>
          <p:nvPr/>
        </p:nvSpPr>
        <p:spPr>
          <a:xfrm>
            <a:off x="1551813" y="3306078"/>
            <a:ext cx="692863" cy="369319"/>
          </a:xfrm>
          <a:prstGeom prst="rect">
            <a:avLst/>
          </a:prstGeom>
          <a:noFill/>
        </p:spPr>
        <p:txBody>
          <a:bodyPr wrap="square" rtlCol="0">
            <a:spAutoFit/>
          </a:bodyPr>
          <a:lstStyle/>
          <a:p>
            <a:r>
              <a:rPr lang="en-US" dirty="0">
                <a:solidFill>
                  <a:sysClr val="windowText" lastClr="000000"/>
                </a:solidFill>
              </a:rPr>
              <a:t>p</a:t>
            </a:r>
          </a:p>
        </p:txBody>
      </p:sp>
      <p:cxnSp>
        <p:nvCxnSpPr>
          <p:cNvPr id="34" name="Straight Connector 33" descr="S&#10;">
            <a:extLst>
              <a:ext uri="{FF2B5EF4-FFF2-40B4-BE49-F238E27FC236}">
                <a16:creationId xmlns:a16="http://schemas.microsoft.com/office/drawing/2014/main" id="{98C57E03-C88C-E56D-7EEB-174352EC24BA}"/>
              </a:ext>
            </a:extLst>
          </p:cNvPr>
          <p:cNvCxnSpPr>
            <a:cxnSpLocks/>
          </p:cNvCxnSpPr>
          <p:nvPr/>
        </p:nvCxnSpPr>
        <p:spPr>
          <a:xfrm>
            <a:off x="3391381" y="2733772"/>
            <a:ext cx="0" cy="2094143"/>
          </a:xfrm>
          <a:prstGeom prst="line">
            <a:avLst/>
          </a:prstGeom>
          <a:ln w="19050">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36" name="Straight Connector 35" descr="S&#10;">
            <a:extLst>
              <a:ext uri="{FF2B5EF4-FFF2-40B4-BE49-F238E27FC236}">
                <a16:creationId xmlns:a16="http://schemas.microsoft.com/office/drawing/2014/main" id="{6CAFBC80-811A-6B11-EF5E-E9B1B4D2EE02}"/>
              </a:ext>
            </a:extLst>
          </p:cNvPr>
          <p:cNvCxnSpPr>
            <a:cxnSpLocks/>
          </p:cNvCxnSpPr>
          <p:nvPr/>
        </p:nvCxnSpPr>
        <p:spPr>
          <a:xfrm flipH="1">
            <a:off x="1898246" y="2705449"/>
            <a:ext cx="1493135" cy="0"/>
          </a:xfrm>
          <a:prstGeom prst="line">
            <a:avLst/>
          </a:prstGeom>
          <a:ln w="19050">
            <a:solidFill>
              <a:schemeClr val="accent6">
                <a:lumMod val="10000"/>
              </a:schemeClr>
            </a:solidFill>
            <a:prstDash val="dash"/>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674425F-2AD9-38B0-8E58-68C2080484C7}"/>
              </a:ext>
            </a:extLst>
          </p:cNvPr>
          <p:cNvSpPr txBox="1"/>
          <p:nvPr/>
        </p:nvSpPr>
        <p:spPr>
          <a:xfrm>
            <a:off x="3241720" y="5288895"/>
            <a:ext cx="692863" cy="369319"/>
          </a:xfrm>
          <a:prstGeom prst="rect">
            <a:avLst/>
          </a:prstGeom>
          <a:noFill/>
        </p:spPr>
        <p:txBody>
          <a:bodyPr wrap="square" rtlCol="0">
            <a:spAutoFit/>
          </a:bodyPr>
          <a:lstStyle/>
          <a:p>
            <a:r>
              <a:rPr lang="en-US" dirty="0">
                <a:solidFill>
                  <a:schemeClr val="accent1"/>
                </a:solidFill>
              </a:rPr>
              <a:t>q’</a:t>
            </a:r>
          </a:p>
        </p:txBody>
      </p:sp>
      <p:sp>
        <p:nvSpPr>
          <p:cNvPr id="40" name="TextBox 39">
            <a:extLst>
              <a:ext uri="{FF2B5EF4-FFF2-40B4-BE49-F238E27FC236}">
                <a16:creationId xmlns:a16="http://schemas.microsoft.com/office/drawing/2014/main" id="{89778E9E-4D7B-2F75-8B7E-4802A4DD76D2}"/>
              </a:ext>
            </a:extLst>
          </p:cNvPr>
          <p:cNvSpPr txBox="1"/>
          <p:nvPr/>
        </p:nvSpPr>
        <p:spPr>
          <a:xfrm>
            <a:off x="1551817" y="2549113"/>
            <a:ext cx="692863" cy="369319"/>
          </a:xfrm>
          <a:prstGeom prst="rect">
            <a:avLst/>
          </a:prstGeom>
          <a:noFill/>
        </p:spPr>
        <p:txBody>
          <a:bodyPr wrap="square" rtlCol="0">
            <a:spAutoFit/>
          </a:bodyPr>
          <a:lstStyle/>
          <a:p>
            <a:r>
              <a:rPr lang="en-US" dirty="0">
                <a:solidFill>
                  <a:sysClr val="windowText" lastClr="000000"/>
                </a:solidFill>
              </a:rPr>
              <a:t>p’</a:t>
            </a:r>
          </a:p>
        </p:txBody>
      </p:sp>
    </p:spTree>
    <p:extLst>
      <p:ext uri="{BB962C8B-B14F-4D97-AF65-F5344CB8AC3E}">
        <p14:creationId xmlns:p14="http://schemas.microsoft.com/office/powerpoint/2010/main" val="28158752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6"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lstStyle/>
          <a:p>
            <a:pPr indent="0" algn="ctr">
              <a:lnSpc>
                <a:spcPct val="100000"/>
              </a:lnSpc>
              <a:buNone/>
            </a:pPr>
            <a:r>
              <a:rPr lang="en-US" sz="4000" b="1" strike="noStrike" spc="-1">
                <a:solidFill>
                  <a:schemeClr val="accent2"/>
                </a:solidFill>
                <a:latin typeface="Helvetica Neue"/>
              </a:rPr>
              <a:t>Demonstration on Board/Handout</a:t>
            </a:r>
            <a:endParaRPr lang="en-US" sz="4000" b="0" strike="noStrike" spc="-1">
              <a:solidFill>
                <a:srgbClr val="A6C8B2"/>
              </a:solidFill>
              <a:latin typeface="Times New Roman"/>
            </a:endParaRPr>
          </a:p>
        </p:txBody>
      </p:sp>
      <p:sp>
        <p:nvSpPr>
          <p:cNvPr id="147" name="PlaceHolder 2"/>
          <p:cNvSpPr>
            <a:spLocks noGrp="1"/>
          </p:cNvSpPr>
          <p:nvPr>
            <p:ph/>
          </p:nvPr>
        </p:nvSpPr>
        <p:spPr>
          <a:xfrm>
            <a:off x="685800" y="1981080"/>
            <a:ext cx="7772040" cy="4114440"/>
          </a:xfrm>
          <a:prstGeom prst="rect">
            <a:avLst/>
          </a:prstGeom>
          <a:noFill/>
          <a:ln w="0">
            <a:noFill/>
          </a:ln>
        </p:spPr>
        <p:txBody>
          <a:bodyPr numCol="1" spcCol="0" anchor="t">
            <a:noAutofit/>
          </a:bodyPr>
          <a:lstStyle/>
          <a:p>
            <a:pPr marL="343080" indent="-343080">
              <a:lnSpc>
                <a:spcPct val="100000"/>
              </a:lnSpc>
              <a:spcBef>
                <a:spcPts val="641"/>
              </a:spcBef>
              <a:buClr>
                <a:srgbClr val="CA5E0A"/>
              </a:buClr>
              <a:buFont typeface="Symbol" charset="2"/>
              <a:buChar char=""/>
            </a:pPr>
            <a:r>
              <a:rPr lang="en-US" sz="3200" b="0" strike="noStrike" spc="-1">
                <a:solidFill>
                  <a:schemeClr val="folHlink"/>
                </a:solidFill>
                <a:latin typeface="Helvetica Neue"/>
              </a:rPr>
              <a:t>Effects of vouchers under different elasticities of supply.</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lstStyle/>
          <a:p>
            <a:pPr indent="0" algn="ctr">
              <a:lnSpc>
                <a:spcPct val="100000"/>
              </a:lnSpc>
              <a:buNone/>
            </a:pPr>
            <a:r>
              <a:rPr lang="en-US" sz="4000" b="1" strike="noStrike" spc="-1">
                <a:solidFill>
                  <a:schemeClr val="accent2"/>
                </a:solidFill>
                <a:latin typeface="Helvetica Neue"/>
              </a:rPr>
              <a:t>Rent Control</a:t>
            </a:r>
            <a:endParaRPr lang="en-US" sz="4000" b="0" strike="noStrike" spc="-1">
              <a:solidFill>
                <a:srgbClr val="A6C8B2"/>
              </a:solidFill>
              <a:latin typeface="Times New Roman"/>
            </a:endParaRPr>
          </a:p>
        </p:txBody>
      </p:sp>
      <p:sp>
        <p:nvSpPr>
          <p:cNvPr id="149" name="PlaceHolder 2"/>
          <p:cNvSpPr>
            <a:spLocks noGrp="1"/>
          </p:cNvSpPr>
          <p:nvPr>
            <p:ph/>
          </p:nvPr>
        </p:nvSpPr>
        <p:spPr>
          <a:xfrm>
            <a:off x="685800" y="1981080"/>
            <a:ext cx="7772040" cy="4114440"/>
          </a:xfrm>
          <a:prstGeom prst="rect">
            <a:avLst/>
          </a:prstGeom>
          <a:noFill/>
          <a:ln w="0">
            <a:noFill/>
          </a:ln>
        </p:spPr>
        <p:txBody>
          <a:bodyPr numCol="1" spcCol="0" anchor="t">
            <a:noAutofit/>
          </a:bodyPr>
          <a:lstStyle/>
          <a:p>
            <a:pPr marL="343080" indent="-343080">
              <a:lnSpc>
                <a:spcPct val="100000"/>
              </a:lnSpc>
              <a:spcBef>
                <a:spcPts val="561"/>
              </a:spcBef>
              <a:buClr>
                <a:srgbClr val="CA5E0A"/>
              </a:buClr>
              <a:buFont typeface="Symbol" charset="2"/>
              <a:buChar char=""/>
            </a:pPr>
            <a:r>
              <a:rPr lang="en-US" sz="2800" b="0" strike="noStrike" spc="-1">
                <a:solidFill>
                  <a:schemeClr val="folHlink"/>
                </a:solidFill>
                <a:latin typeface="Helvetica Neue"/>
              </a:rPr>
              <a:t>Rent control is relatively rare in American cities, occurring mainly in NY, NJ, and CA, especially NYC, LA, and SF.</a:t>
            </a:r>
          </a:p>
          <a:p>
            <a:pPr marL="343080" indent="-343080">
              <a:lnSpc>
                <a:spcPct val="100000"/>
              </a:lnSpc>
              <a:spcBef>
                <a:spcPts val="561"/>
              </a:spcBef>
              <a:buClr>
                <a:srgbClr val="CA5E0A"/>
              </a:buClr>
              <a:buFont typeface="Symbol" charset="2"/>
              <a:buChar char=""/>
            </a:pPr>
            <a:r>
              <a:rPr lang="en-US" sz="2800" b="0" strike="noStrike" spc="-1">
                <a:solidFill>
                  <a:schemeClr val="folHlink"/>
                </a:solidFill>
                <a:latin typeface="Helvetica Neue"/>
              </a:rPr>
              <a:t>More traditional rent control = maximum rent that can be charged (price ceiling) (economists generally hate this!)</a:t>
            </a:r>
          </a:p>
          <a:p>
            <a:pPr marL="343080" indent="-343080">
              <a:lnSpc>
                <a:spcPct val="100000"/>
              </a:lnSpc>
              <a:spcBef>
                <a:spcPts val="561"/>
              </a:spcBef>
              <a:buClr>
                <a:srgbClr val="CA5E0A"/>
              </a:buClr>
              <a:buFont typeface="Symbol" charset="2"/>
              <a:buChar char=""/>
            </a:pPr>
            <a:r>
              <a:rPr lang="en-US" sz="2800" b="0" strike="noStrike" spc="-1">
                <a:solidFill>
                  <a:schemeClr val="folHlink"/>
                </a:solidFill>
                <a:latin typeface="Helvetica Neue"/>
              </a:rPr>
              <a:t>More modern rent control is less damaging.</a:t>
            </a:r>
          </a:p>
          <a:p>
            <a:pPr marL="343080" indent="-343080">
              <a:lnSpc>
                <a:spcPct val="100000"/>
              </a:lnSpc>
              <a:spcBef>
                <a:spcPts val="561"/>
              </a:spcBef>
              <a:buClr>
                <a:srgbClr val="CA5E0A"/>
              </a:buClr>
              <a:buFont typeface="Symbol" charset="2"/>
              <a:buChar char=""/>
            </a:pPr>
            <a:r>
              <a:rPr lang="en-US" sz="2800" b="0" strike="noStrike" spc="-1">
                <a:solidFill>
                  <a:schemeClr val="folHlink"/>
                </a:solidFill>
                <a:latin typeface="Helvetica Neue"/>
              </a:rPr>
              <a:t>What is more “modern” rent control?</a:t>
            </a:r>
          </a:p>
          <a:p>
            <a:pPr indent="0">
              <a:lnSpc>
                <a:spcPct val="100000"/>
              </a:lnSpc>
              <a:spcBef>
                <a:spcPts val="561"/>
              </a:spcBef>
              <a:buNone/>
            </a:pPr>
            <a:endParaRPr lang="en-US" sz="2800" b="0" strike="noStrike" spc="-1">
              <a:solidFill>
                <a:schemeClr val="folHlink"/>
              </a:solidFill>
              <a:latin typeface="Helvetica Neue"/>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lstStyle/>
          <a:p>
            <a:pPr indent="0" algn="ctr">
              <a:lnSpc>
                <a:spcPct val="100000"/>
              </a:lnSpc>
              <a:buNone/>
            </a:pPr>
            <a:r>
              <a:rPr lang="en-US" sz="4000" b="1" strike="noStrike" spc="-1">
                <a:solidFill>
                  <a:schemeClr val="accent2"/>
                </a:solidFill>
                <a:latin typeface="Helvetica Neue"/>
              </a:rPr>
              <a:t>Traditional Rent Control – Demonstration on the Board/Handout</a:t>
            </a:r>
            <a:endParaRPr lang="en-US" sz="4000" b="0" strike="noStrike" spc="-1">
              <a:solidFill>
                <a:srgbClr val="A6C8B2"/>
              </a:solidFill>
              <a:latin typeface="Times New Roman"/>
            </a:endParaRPr>
          </a:p>
        </p:txBody>
      </p:sp>
      <p:sp>
        <p:nvSpPr>
          <p:cNvPr id="151" name="PlaceHolder 2"/>
          <p:cNvSpPr>
            <a:spLocks noGrp="1"/>
          </p:cNvSpPr>
          <p:nvPr>
            <p:ph/>
          </p:nvPr>
        </p:nvSpPr>
        <p:spPr>
          <a:xfrm>
            <a:off x="685800" y="1981080"/>
            <a:ext cx="7772040" cy="4114440"/>
          </a:xfrm>
          <a:prstGeom prst="rect">
            <a:avLst/>
          </a:prstGeom>
          <a:noFill/>
          <a:ln w="0">
            <a:noFill/>
          </a:ln>
        </p:spPr>
        <p:txBody>
          <a:bodyPr numCol="1" spcCol="0" anchor="t">
            <a:noAutofit/>
          </a:bodyPr>
          <a:lstStyle/>
          <a:p>
            <a:pPr indent="0">
              <a:lnSpc>
                <a:spcPct val="100000"/>
              </a:lnSpc>
              <a:spcBef>
                <a:spcPts val="561"/>
              </a:spcBef>
              <a:buNone/>
              <a:tabLst>
                <a:tab pos="0" algn="l"/>
              </a:tabLst>
            </a:pPr>
            <a:r>
              <a:rPr lang="en-US" sz="2800" b="0" strike="noStrike" spc="-1">
                <a:solidFill>
                  <a:schemeClr val="folHlink"/>
                </a:solidFill>
                <a:latin typeface="Helvetica Neue"/>
              </a:rPr>
              <a:t>I will cover rent control in more depth, but wanted to give you the quick figure on the board/in a handout to jog your memory</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lstStyle/>
          <a:p>
            <a:pPr indent="0" algn="ctr">
              <a:lnSpc>
                <a:spcPct val="100000"/>
              </a:lnSpc>
              <a:buNone/>
            </a:pPr>
            <a:r>
              <a:rPr lang="en-US" sz="4000" b="1" strike="noStrike" spc="-1">
                <a:solidFill>
                  <a:schemeClr val="accent2"/>
                </a:solidFill>
                <a:latin typeface="Helvetica Neue"/>
              </a:rPr>
              <a:t>Modern Rent Control</a:t>
            </a:r>
            <a:endParaRPr lang="en-US" sz="4000" b="0" strike="noStrike" spc="-1">
              <a:solidFill>
                <a:srgbClr val="A6C8B2"/>
              </a:solidFill>
              <a:latin typeface="Times New Roman"/>
            </a:endParaRPr>
          </a:p>
        </p:txBody>
      </p:sp>
      <p:sp>
        <p:nvSpPr>
          <p:cNvPr id="153" name="PlaceHolder 2"/>
          <p:cNvSpPr>
            <a:spLocks noGrp="1"/>
          </p:cNvSpPr>
          <p:nvPr>
            <p:ph/>
          </p:nvPr>
        </p:nvSpPr>
        <p:spPr>
          <a:xfrm>
            <a:off x="685800" y="1981080"/>
            <a:ext cx="7772040" cy="4114440"/>
          </a:xfrm>
          <a:prstGeom prst="rect">
            <a:avLst/>
          </a:prstGeom>
          <a:noFill/>
          <a:ln w="0">
            <a:noFill/>
          </a:ln>
        </p:spPr>
        <p:txBody>
          <a:bodyPr numCol="1" spcCol="0" anchor="t">
            <a:noAutofit/>
          </a:bodyPr>
          <a:lstStyle/>
          <a:p>
            <a:pPr marL="343080" indent="-343080">
              <a:lnSpc>
                <a:spcPct val="100000"/>
              </a:lnSpc>
              <a:spcBef>
                <a:spcPts val="479"/>
              </a:spcBef>
              <a:buClr>
                <a:srgbClr val="CA5E0A"/>
              </a:buClr>
              <a:buFont typeface="Symbol" charset="2"/>
              <a:buChar char=""/>
            </a:pPr>
            <a:r>
              <a:rPr lang="en-US" sz="2400" b="0" strike="noStrike" spc="-1">
                <a:solidFill>
                  <a:schemeClr val="folHlink"/>
                </a:solidFill>
                <a:latin typeface="Helvetica Neue"/>
              </a:rPr>
              <a:t>In the more “modern” and common form of rent control, landlords can only increase their rent by a maximum percentage each for existing tenants.</a:t>
            </a:r>
          </a:p>
          <a:p>
            <a:pPr marL="343080" indent="-343080">
              <a:lnSpc>
                <a:spcPct val="100000"/>
              </a:lnSpc>
              <a:spcBef>
                <a:spcPts val="479"/>
              </a:spcBef>
              <a:buClr>
                <a:srgbClr val="CA5E0A"/>
              </a:buClr>
              <a:buFont typeface="Symbol" charset="2"/>
              <a:buChar char=""/>
            </a:pPr>
            <a:r>
              <a:rPr lang="en-US" sz="2400" b="0" strike="noStrike" spc="-1">
                <a:solidFill>
                  <a:schemeClr val="folHlink"/>
                </a:solidFill>
                <a:latin typeface="Helvetica Neue"/>
              </a:rPr>
              <a:t>This does create an incentive to kick tenants out when the market surges and rents could be increased dramatically, as rents can be changed when tenants move out.</a:t>
            </a:r>
          </a:p>
          <a:p>
            <a:pPr marL="343080" indent="-343080">
              <a:lnSpc>
                <a:spcPct val="100000"/>
              </a:lnSpc>
              <a:spcBef>
                <a:spcPts val="479"/>
              </a:spcBef>
              <a:buClr>
                <a:srgbClr val="CA5E0A"/>
              </a:buClr>
              <a:buFont typeface="Symbol" charset="2"/>
              <a:buChar char=""/>
            </a:pPr>
            <a:r>
              <a:rPr lang="en-US" sz="2400" b="0" strike="noStrike" spc="-1">
                <a:solidFill>
                  <a:schemeClr val="folHlink"/>
                </a:solidFill>
                <a:latin typeface="Helvetica Neue"/>
              </a:rPr>
              <a:t>The laws create rules to try to prevent landlords from evicting tenants without “just cause”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lstStyle/>
          <a:p>
            <a:pPr indent="0" algn="ctr">
              <a:lnSpc>
                <a:spcPct val="100000"/>
              </a:lnSpc>
              <a:buNone/>
            </a:pPr>
            <a:r>
              <a:rPr lang="en-US" sz="4000" b="1" strike="noStrike" spc="-1">
                <a:solidFill>
                  <a:schemeClr val="accent2"/>
                </a:solidFill>
                <a:latin typeface="Helvetica Neue"/>
              </a:rPr>
              <a:t>Three Types of Cities</a:t>
            </a:r>
            <a:endParaRPr lang="en-US" sz="4000" b="0" strike="noStrike" spc="-1">
              <a:solidFill>
                <a:srgbClr val="A6C8B2"/>
              </a:solidFill>
              <a:latin typeface="Times New Roman"/>
            </a:endParaRPr>
          </a:p>
        </p:txBody>
      </p:sp>
      <p:sp>
        <p:nvSpPr>
          <p:cNvPr id="103" name="PlaceHolder 2"/>
          <p:cNvSpPr>
            <a:spLocks noGrp="1"/>
          </p:cNvSpPr>
          <p:nvPr>
            <p:ph/>
          </p:nvPr>
        </p:nvSpPr>
        <p:spPr>
          <a:xfrm>
            <a:off x="685800" y="1981080"/>
            <a:ext cx="7772040" cy="4114440"/>
          </a:xfrm>
          <a:prstGeom prst="rect">
            <a:avLst/>
          </a:prstGeom>
          <a:noFill/>
          <a:ln w="0">
            <a:noFill/>
          </a:ln>
        </p:spPr>
        <p:txBody>
          <a:bodyPr numCol="1" spcCol="0" anchor="t">
            <a:noAutofit/>
          </a:bodyPr>
          <a:lstStyle/>
          <a:p>
            <a:pPr marL="457200" indent="-457200">
              <a:lnSpc>
                <a:spcPct val="100000"/>
              </a:lnSpc>
              <a:spcBef>
                <a:spcPts val="400"/>
              </a:spcBef>
              <a:buClr>
                <a:srgbClr val="CA5E0A"/>
              </a:buClr>
              <a:buFont typeface="Helvetica Neue"/>
              <a:buAutoNum type="arabicPeriod"/>
            </a:pPr>
            <a:r>
              <a:rPr lang="en-US" sz="2000" b="1" strike="noStrike" spc="-1">
                <a:solidFill>
                  <a:schemeClr val="folHlink"/>
                </a:solidFill>
                <a:latin typeface="Helvetica Neue"/>
              </a:rPr>
              <a:t>Declining populations </a:t>
            </a:r>
            <a:r>
              <a:rPr lang="en-US" sz="2000" b="0" strike="noStrike" spc="-1">
                <a:solidFill>
                  <a:schemeClr val="folHlink"/>
                </a:solidFill>
                <a:latin typeface="Helvetica Neue"/>
              </a:rPr>
              <a:t>– Decreasing job opportunities leads to out-migration but housing more affordable. Often “Rust Belt” cities like Detroit, Rochester, and St. Louis</a:t>
            </a:r>
          </a:p>
          <a:p>
            <a:pPr marL="457200" indent="-457200">
              <a:lnSpc>
                <a:spcPct val="100000"/>
              </a:lnSpc>
              <a:spcBef>
                <a:spcPts val="400"/>
              </a:spcBef>
              <a:buClr>
                <a:srgbClr val="CA5E0A"/>
              </a:buClr>
              <a:buFont typeface="Helvetica Neue"/>
              <a:buAutoNum type="arabicPeriod"/>
            </a:pPr>
            <a:r>
              <a:rPr lang="en-US" sz="2000" b="1" strike="noStrike" spc="-1">
                <a:solidFill>
                  <a:schemeClr val="folHlink"/>
                </a:solidFill>
                <a:latin typeface="Helvetica Neue"/>
              </a:rPr>
              <a:t>Growing population and growing housing </a:t>
            </a:r>
            <a:r>
              <a:rPr lang="en-US" sz="2000" b="0" strike="noStrike" spc="-1">
                <a:solidFill>
                  <a:schemeClr val="folHlink"/>
                </a:solidFill>
                <a:latin typeface="Helvetica Neue"/>
              </a:rPr>
              <a:t>– These cities are growing but housing supply is also able to grow. Typically “Sun Belt” cities like Atlanta, Houston, and Tucson.</a:t>
            </a:r>
          </a:p>
          <a:p>
            <a:pPr marL="457200" indent="-457200">
              <a:lnSpc>
                <a:spcPct val="100000"/>
              </a:lnSpc>
              <a:spcBef>
                <a:spcPts val="400"/>
              </a:spcBef>
              <a:buClr>
                <a:srgbClr val="CA5E0A"/>
              </a:buClr>
              <a:buFont typeface="Helvetica Neue"/>
              <a:buAutoNum type="arabicPeriod"/>
            </a:pPr>
            <a:r>
              <a:rPr lang="en-US" sz="2000" b="1" strike="noStrike" spc="-1">
                <a:solidFill>
                  <a:schemeClr val="folHlink"/>
                </a:solidFill>
                <a:latin typeface="Helvetica Neue"/>
              </a:rPr>
              <a:t>“Superstar” cities </a:t>
            </a:r>
            <a:r>
              <a:rPr lang="en-US" sz="2000" b="0" strike="noStrike" spc="-1">
                <a:solidFill>
                  <a:schemeClr val="folHlink"/>
                </a:solidFill>
                <a:latin typeface="Helvetica Neue"/>
              </a:rPr>
              <a:t>– Growing much faster than can housing supply due to both in-migration and an inability for housing supply to keep up. Includes New York City, Boston, DC, SF, LA, Seattle, and Denver.</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lstStyle/>
          <a:p>
            <a:pPr indent="0" algn="ctr">
              <a:lnSpc>
                <a:spcPct val="100000"/>
              </a:lnSpc>
              <a:buNone/>
            </a:pPr>
            <a:r>
              <a:rPr lang="en-US" sz="4000" b="1" strike="noStrike" spc="-1">
                <a:solidFill>
                  <a:schemeClr val="accent2"/>
                </a:solidFill>
                <a:latin typeface="Helvetica Neue"/>
              </a:rPr>
              <a:t>Modern Rent Control</a:t>
            </a:r>
            <a:endParaRPr lang="en-US" sz="4000" b="0" strike="noStrike" spc="-1">
              <a:solidFill>
                <a:srgbClr val="A6C8B2"/>
              </a:solidFill>
              <a:latin typeface="Times New Roman"/>
            </a:endParaRPr>
          </a:p>
        </p:txBody>
      </p:sp>
      <p:sp>
        <p:nvSpPr>
          <p:cNvPr id="155" name="PlaceHolder 2"/>
          <p:cNvSpPr>
            <a:spLocks noGrp="1"/>
          </p:cNvSpPr>
          <p:nvPr>
            <p:ph/>
          </p:nvPr>
        </p:nvSpPr>
        <p:spPr>
          <a:xfrm>
            <a:off x="685800" y="1981080"/>
            <a:ext cx="7772040" cy="4114440"/>
          </a:xfrm>
          <a:prstGeom prst="rect">
            <a:avLst/>
          </a:prstGeom>
          <a:noFill/>
          <a:ln w="0">
            <a:noFill/>
          </a:ln>
        </p:spPr>
        <p:txBody>
          <a:bodyPr numCol="1" spcCol="0" anchor="t">
            <a:noAutofit/>
          </a:bodyPr>
          <a:lstStyle/>
          <a:p>
            <a:pPr marL="343080" indent="-343080">
              <a:lnSpc>
                <a:spcPct val="100000"/>
              </a:lnSpc>
              <a:spcBef>
                <a:spcPts val="641"/>
              </a:spcBef>
              <a:buClr>
                <a:srgbClr val="CA5E0A"/>
              </a:buClr>
              <a:buFont typeface="Symbol" charset="2"/>
              <a:buChar char=""/>
            </a:pPr>
            <a:r>
              <a:rPr lang="en-US" sz="3200" b="0" strike="noStrike" spc="-1">
                <a:solidFill>
                  <a:schemeClr val="folHlink"/>
                </a:solidFill>
                <a:latin typeface="Helvetica Neue"/>
              </a:rPr>
              <a:t>Nowhere in the US does rent control apply to new construction.</a:t>
            </a:r>
          </a:p>
          <a:p>
            <a:pPr marL="743040" indent="0">
              <a:lnSpc>
                <a:spcPct val="100000"/>
              </a:lnSpc>
              <a:spcBef>
                <a:spcPts val="561"/>
              </a:spcBef>
              <a:buNone/>
              <a:tabLst>
                <a:tab pos="0" algn="l"/>
              </a:tabLst>
            </a:pPr>
            <a:r>
              <a:rPr lang="en-US" sz="2800" b="0" strike="noStrike" spc="-1">
                <a:solidFill>
                  <a:schemeClr val="folHlink"/>
                </a:solidFill>
                <a:latin typeface="Helvetica Neue"/>
              </a:rPr>
              <a:t>Trying to avoid the negative incentives that rent control would have on housing supply</a:t>
            </a:r>
          </a:p>
          <a:p>
            <a:pPr marL="343080" indent="-343080">
              <a:lnSpc>
                <a:spcPct val="100000"/>
              </a:lnSpc>
              <a:spcBef>
                <a:spcPts val="641"/>
              </a:spcBef>
              <a:buClr>
                <a:srgbClr val="CA5E0A"/>
              </a:buClr>
              <a:buFont typeface="Symbol" charset="2"/>
              <a:buChar char=""/>
              <a:tabLst>
                <a:tab pos="0" algn="l"/>
              </a:tabLst>
            </a:pPr>
            <a:r>
              <a:rPr lang="en-US" sz="3200" b="0" strike="noStrike" spc="-1">
                <a:solidFill>
                  <a:schemeClr val="folHlink"/>
                </a:solidFill>
                <a:latin typeface="Helvetica Neue"/>
              </a:rPr>
              <a:t>In a sense, modern rent control works as a delay mechanism to slow the rate of rent increases for incumbent tenants for part of the housing stock.</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lstStyle/>
          <a:p>
            <a:pPr indent="0" algn="ctr">
              <a:lnSpc>
                <a:spcPct val="100000"/>
              </a:lnSpc>
              <a:buNone/>
            </a:pPr>
            <a:r>
              <a:rPr lang="en-US" sz="4000" b="1" strike="noStrike" spc="-1">
                <a:solidFill>
                  <a:schemeClr val="accent2"/>
                </a:solidFill>
                <a:latin typeface="Helvetica Neue"/>
              </a:rPr>
              <a:t>Cons: Modern Rent Control</a:t>
            </a:r>
            <a:endParaRPr lang="en-US" sz="4000" b="0" strike="noStrike" spc="-1">
              <a:solidFill>
                <a:srgbClr val="A6C8B2"/>
              </a:solidFill>
              <a:latin typeface="Times New Roman"/>
            </a:endParaRPr>
          </a:p>
        </p:txBody>
      </p:sp>
      <p:sp>
        <p:nvSpPr>
          <p:cNvPr id="157" name="PlaceHolder 2"/>
          <p:cNvSpPr>
            <a:spLocks noGrp="1"/>
          </p:cNvSpPr>
          <p:nvPr>
            <p:ph/>
          </p:nvPr>
        </p:nvSpPr>
        <p:spPr>
          <a:xfrm>
            <a:off x="685800" y="1828800"/>
            <a:ext cx="7772040" cy="4266720"/>
          </a:xfrm>
          <a:prstGeom prst="rect">
            <a:avLst/>
          </a:prstGeom>
          <a:noFill/>
          <a:ln w="0">
            <a:noFill/>
          </a:ln>
        </p:spPr>
        <p:txBody>
          <a:bodyPr numCol="1" spcCol="0" anchor="t">
            <a:noAutofit/>
          </a:bodyPr>
          <a:lstStyle/>
          <a:p>
            <a:pPr marL="343080" indent="-343080">
              <a:lnSpc>
                <a:spcPct val="100000"/>
              </a:lnSpc>
              <a:spcBef>
                <a:spcPts val="641"/>
              </a:spcBef>
              <a:buClr>
                <a:srgbClr val="CA5E0A"/>
              </a:buClr>
              <a:buFont typeface="Symbol" charset="2"/>
              <a:buChar char=""/>
            </a:pPr>
            <a:r>
              <a:rPr lang="en-US" sz="3200" b="0" strike="noStrike" spc="-1">
                <a:solidFill>
                  <a:schemeClr val="folHlink"/>
                </a:solidFill>
                <a:latin typeface="Helvetica Neue"/>
              </a:rPr>
              <a:t>Limits unit turnover and increases mis-allocation of units</a:t>
            </a:r>
          </a:p>
          <a:p>
            <a:pPr marL="343080" indent="-343080">
              <a:lnSpc>
                <a:spcPct val="100000"/>
              </a:lnSpc>
              <a:spcBef>
                <a:spcPts val="641"/>
              </a:spcBef>
              <a:buClr>
                <a:srgbClr val="CA5E0A"/>
              </a:buClr>
              <a:buFont typeface="Symbol" charset="2"/>
              <a:buChar char=""/>
            </a:pPr>
            <a:r>
              <a:rPr lang="en-US" sz="3200" b="0" strike="noStrike" spc="-1">
                <a:solidFill>
                  <a:schemeClr val="folHlink"/>
                </a:solidFill>
                <a:latin typeface="Helvetica Neue"/>
              </a:rPr>
              <a:t>Families stay in housing with rent control too long</a:t>
            </a:r>
          </a:p>
          <a:p>
            <a:pPr marL="743040" indent="0">
              <a:lnSpc>
                <a:spcPct val="100000"/>
              </a:lnSpc>
              <a:spcBef>
                <a:spcPts val="561"/>
              </a:spcBef>
              <a:buNone/>
              <a:tabLst>
                <a:tab pos="0" algn="l"/>
              </a:tabLst>
            </a:pPr>
            <a:r>
              <a:rPr lang="en-US" sz="2800" b="0" strike="noStrike" spc="-1">
                <a:solidFill>
                  <a:schemeClr val="folHlink"/>
                </a:solidFill>
                <a:latin typeface="Helvetica Neue"/>
              </a:rPr>
              <a:t>e.g., Getting a new job may mean you should move closer to the new job. Or you should move during family changes (e.g., relationships), but you don’t since you’d face an increase in rents.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lstStyle/>
          <a:p>
            <a:pPr indent="0" algn="ctr">
              <a:lnSpc>
                <a:spcPct val="100000"/>
              </a:lnSpc>
              <a:buNone/>
            </a:pPr>
            <a:r>
              <a:rPr lang="en-US" sz="4000" b="1" strike="noStrike" spc="-1">
                <a:solidFill>
                  <a:schemeClr val="accent2"/>
                </a:solidFill>
                <a:latin typeface="Helvetica Neue"/>
              </a:rPr>
              <a:t>Cons: Modern Rent Control</a:t>
            </a:r>
            <a:endParaRPr lang="en-US" sz="4000" b="0" strike="noStrike" spc="-1">
              <a:solidFill>
                <a:srgbClr val="A6C8B2"/>
              </a:solidFill>
              <a:latin typeface="Times New Roman"/>
            </a:endParaRPr>
          </a:p>
        </p:txBody>
      </p:sp>
      <p:sp>
        <p:nvSpPr>
          <p:cNvPr id="159" name="PlaceHolder 2"/>
          <p:cNvSpPr>
            <a:spLocks noGrp="1"/>
          </p:cNvSpPr>
          <p:nvPr>
            <p:ph/>
          </p:nvPr>
        </p:nvSpPr>
        <p:spPr>
          <a:xfrm>
            <a:off x="685800" y="1981080"/>
            <a:ext cx="7772040" cy="4114440"/>
          </a:xfrm>
          <a:prstGeom prst="rect">
            <a:avLst/>
          </a:prstGeom>
          <a:noFill/>
          <a:ln w="0">
            <a:noFill/>
          </a:ln>
        </p:spPr>
        <p:txBody>
          <a:bodyPr numCol="1" spcCol="0" anchor="t">
            <a:noAutofit/>
          </a:bodyPr>
          <a:lstStyle/>
          <a:p>
            <a:pPr marL="343080" indent="-343080">
              <a:lnSpc>
                <a:spcPct val="100000"/>
              </a:lnSpc>
              <a:spcBef>
                <a:spcPts val="641"/>
              </a:spcBef>
              <a:buClr>
                <a:srgbClr val="CA5E0A"/>
              </a:buClr>
              <a:buFont typeface="Symbol" charset="2"/>
              <a:buChar char=""/>
            </a:pPr>
            <a:r>
              <a:rPr lang="en-US" sz="3200" b="0" strike="noStrike" spc="-1">
                <a:solidFill>
                  <a:schemeClr val="folHlink"/>
                </a:solidFill>
                <a:latin typeface="Helvetica Neue"/>
              </a:rPr>
              <a:t>Poor targeting efficiency – Those who benefit from rent control may not be those that really need it.</a:t>
            </a:r>
          </a:p>
          <a:p>
            <a:pPr marL="343080" indent="-343080">
              <a:lnSpc>
                <a:spcPct val="100000"/>
              </a:lnSpc>
              <a:spcBef>
                <a:spcPts val="641"/>
              </a:spcBef>
              <a:buClr>
                <a:srgbClr val="CA5E0A"/>
              </a:buClr>
              <a:buFont typeface="Symbol" charset="2"/>
              <a:buChar char=""/>
            </a:pPr>
            <a:r>
              <a:rPr lang="en-US" sz="3200" b="0" strike="noStrike" spc="-1">
                <a:solidFill>
                  <a:schemeClr val="folHlink"/>
                </a:solidFill>
                <a:latin typeface="Helvetica Neue"/>
              </a:rPr>
              <a:t>If there is excess demand for rent controlled apartments, perhaps the better resourced tenant applicants, who are already better off, may be more likely to get the unit.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lstStyle/>
          <a:p>
            <a:pPr indent="0" algn="ctr">
              <a:lnSpc>
                <a:spcPct val="100000"/>
              </a:lnSpc>
              <a:buNone/>
            </a:pPr>
            <a:r>
              <a:rPr lang="en-US" sz="4000" b="1" strike="noStrike" spc="-1">
                <a:solidFill>
                  <a:schemeClr val="accent2"/>
                </a:solidFill>
                <a:latin typeface="Helvetica Neue"/>
              </a:rPr>
              <a:t>Cons: Modern Rent Control</a:t>
            </a:r>
            <a:endParaRPr lang="en-US" sz="4000" b="0" strike="noStrike" spc="-1">
              <a:solidFill>
                <a:srgbClr val="A6C8B2"/>
              </a:solidFill>
              <a:latin typeface="Times New Roman"/>
            </a:endParaRPr>
          </a:p>
        </p:txBody>
      </p:sp>
      <p:sp>
        <p:nvSpPr>
          <p:cNvPr id="161" name="PlaceHolder 2"/>
          <p:cNvSpPr>
            <a:spLocks noGrp="1"/>
          </p:cNvSpPr>
          <p:nvPr>
            <p:ph/>
          </p:nvPr>
        </p:nvSpPr>
        <p:spPr>
          <a:xfrm>
            <a:off x="685800" y="1981080"/>
            <a:ext cx="7772040" cy="4114440"/>
          </a:xfrm>
          <a:prstGeom prst="rect">
            <a:avLst/>
          </a:prstGeom>
          <a:noFill/>
          <a:ln w="0">
            <a:noFill/>
          </a:ln>
        </p:spPr>
        <p:txBody>
          <a:bodyPr numCol="1" spcCol="0" anchor="t">
            <a:noAutofit/>
          </a:bodyPr>
          <a:lstStyle/>
          <a:p>
            <a:pPr marL="343080" indent="-343080">
              <a:lnSpc>
                <a:spcPct val="100000"/>
              </a:lnSpc>
              <a:spcBef>
                <a:spcPts val="641"/>
              </a:spcBef>
              <a:buClr>
                <a:srgbClr val="CA5E0A"/>
              </a:buClr>
              <a:buFont typeface="Symbol" charset="2"/>
              <a:buChar char=""/>
            </a:pPr>
            <a:r>
              <a:rPr lang="en-US" sz="3200" b="0" strike="noStrike" spc="-1">
                <a:solidFill>
                  <a:schemeClr val="folHlink"/>
                </a:solidFill>
                <a:latin typeface="Helvetica Neue"/>
              </a:rPr>
              <a:t>Increases business risk, possibly decreases return on investment in new housing.</a:t>
            </a:r>
          </a:p>
          <a:p>
            <a:pPr marL="743040" indent="0">
              <a:lnSpc>
                <a:spcPct val="100000"/>
              </a:lnSpc>
              <a:spcBef>
                <a:spcPts val="561"/>
              </a:spcBef>
              <a:buNone/>
              <a:tabLst>
                <a:tab pos="0" algn="l"/>
              </a:tabLst>
            </a:pPr>
            <a:r>
              <a:rPr lang="en-US" sz="2800" b="0" strike="noStrike" spc="-1">
                <a:solidFill>
                  <a:schemeClr val="folHlink"/>
                </a:solidFill>
                <a:latin typeface="Helvetica Neue"/>
              </a:rPr>
              <a:t>Could rent control eventually apply to the properties I want to build?</a:t>
            </a:r>
          </a:p>
          <a:p>
            <a:pPr marL="343080" indent="-343080">
              <a:lnSpc>
                <a:spcPct val="100000"/>
              </a:lnSpc>
              <a:spcBef>
                <a:spcPts val="641"/>
              </a:spcBef>
              <a:buClr>
                <a:srgbClr val="CA5E0A"/>
              </a:buClr>
              <a:buFont typeface="Symbol" charset="2"/>
              <a:buChar char=""/>
              <a:tabLst>
                <a:tab pos="0" algn="l"/>
              </a:tabLst>
            </a:pPr>
            <a:r>
              <a:rPr lang="en-US" sz="3200" b="0" strike="noStrike" spc="-1">
                <a:solidFill>
                  <a:schemeClr val="folHlink"/>
                </a:solidFill>
                <a:latin typeface="Helvetica Neue"/>
              </a:rPr>
              <a:t>Rent control benefits current residents but does not support new migrants (they face market rates)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lstStyle/>
          <a:p>
            <a:pPr indent="0" algn="ctr">
              <a:lnSpc>
                <a:spcPct val="100000"/>
              </a:lnSpc>
              <a:buNone/>
            </a:pPr>
            <a:r>
              <a:rPr lang="en-US" sz="4000" b="1" strike="noStrike" spc="-1">
                <a:solidFill>
                  <a:schemeClr val="accent2"/>
                </a:solidFill>
                <a:latin typeface="Helvetica Neue"/>
              </a:rPr>
              <a:t>Cons: Modern Rent Control</a:t>
            </a:r>
            <a:endParaRPr lang="en-US" sz="4000" b="0" strike="noStrike" spc="-1">
              <a:solidFill>
                <a:srgbClr val="A6C8B2"/>
              </a:solidFill>
              <a:latin typeface="Times New Roman"/>
            </a:endParaRPr>
          </a:p>
        </p:txBody>
      </p:sp>
      <p:pic>
        <p:nvPicPr>
          <p:cNvPr id="2" name="Content Placeholder 1">
            <a:extLst>
              <a:ext uri="{FF2B5EF4-FFF2-40B4-BE49-F238E27FC236}">
                <a16:creationId xmlns:a16="http://schemas.microsoft.com/office/drawing/2014/main" id="{749A0507-1A55-8ABB-FB77-E6338DD580B9}"/>
              </a:ext>
              <a:ext uri="{C183D7F6-B498-43B3-948B-1728B52AA6E4}">
                <adec:decorative xmlns:adec="http://schemas.microsoft.com/office/drawing/2017/decorative" val="1"/>
              </a:ext>
            </a:extLst>
          </p:cNvPr>
          <p:cNvPicPr>
            <a:picLocks noGrp="1" noChangeAspect="1"/>
          </p:cNvPicPr>
          <p:nvPr>
            <p:ph/>
          </p:nvPr>
        </p:nvPicPr>
        <p:blipFill>
          <a:blip r:embed="rId2"/>
          <a:stretch>
            <a:fillRect/>
          </a:stretch>
        </p:blipFill>
        <p:spPr>
          <a:xfrm>
            <a:off x="2562045" y="2538434"/>
            <a:ext cx="4235569" cy="2376466"/>
          </a:xfrm>
          <a:prstGeom prst="rect">
            <a:avLst/>
          </a:prstGeom>
        </p:spPr>
      </p:pic>
    </p:spTree>
    <p:extLst>
      <p:ext uri="{BB962C8B-B14F-4D97-AF65-F5344CB8AC3E}">
        <p14:creationId xmlns:p14="http://schemas.microsoft.com/office/powerpoint/2010/main" val="38072713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lstStyle/>
          <a:p>
            <a:pPr indent="0" algn="ctr">
              <a:lnSpc>
                <a:spcPct val="100000"/>
              </a:lnSpc>
              <a:buNone/>
            </a:pPr>
            <a:r>
              <a:rPr lang="en-US" sz="4000" b="1" strike="noStrike" spc="-1">
                <a:solidFill>
                  <a:schemeClr val="accent2"/>
                </a:solidFill>
                <a:latin typeface="Helvetica Neue"/>
              </a:rPr>
              <a:t>Pros: Modern Rent Control</a:t>
            </a:r>
            <a:endParaRPr lang="en-US" sz="4000" b="0" strike="noStrike" spc="-1">
              <a:solidFill>
                <a:srgbClr val="A6C8B2"/>
              </a:solidFill>
              <a:latin typeface="Times New Roman"/>
            </a:endParaRPr>
          </a:p>
        </p:txBody>
      </p:sp>
      <p:sp>
        <p:nvSpPr>
          <p:cNvPr id="163" name="PlaceHolder 2"/>
          <p:cNvSpPr>
            <a:spLocks noGrp="1"/>
          </p:cNvSpPr>
          <p:nvPr>
            <p:ph/>
          </p:nvPr>
        </p:nvSpPr>
        <p:spPr>
          <a:xfrm>
            <a:off x="685800" y="1981080"/>
            <a:ext cx="7772040" cy="4114440"/>
          </a:xfrm>
          <a:prstGeom prst="rect">
            <a:avLst/>
          </a:prstGeom>
          <a:noFill/>
          <a:ln w="0">
            <a:noFill/>
          </a:ln>
        </p:spPr>
        <p:txBody>
          <a:bodyPr numCol="1" spcCol="0" anchor="t">
            <a:noAutofit/>
          </a:bodyPr>
          <a:lstStyle/>
          <a:p>
            <a:pPr marL="343080" indent="-343080">
              <a:lnSpc>
                <a:spcPct val="100000"/>
              </a:lnSpc>
              <a:spcBef>
                <a:spcPts val="641"/>
              </a:spcBef>
              <a:buClr>
                <a:srgbClr val="CA5E0A"/>
              </a:buClr>
              <a:buFont typeface="Symbol" charset="2"/>
              <a:buChar char=""/>
            </a:pPr>
            <a:r>
              <a:rPr lang="en-US" sz="3200" b="0" strike="noStrike" spc="-1">
                <a:solidFill>
                  <a:schemeClr val="folHlink"/>
                </a:solidFill>
                <a:latin typeface="Helvetica Neue"/>
              </a:rPr>
              <a:t>Makes rent cheaper</a:t>
            </a:r>
          </a:p>
          <a:p>
            <a:pPr marL="343080" indent="-343080">
              <a:lnSpc>
                <a:spcPct val="100000"/>
              </a:lnSpc>
              <a:spcBef>
                <a:spcPts val="641"/>
              </a:spcBef>
              <a:buClr>
                <a:srgbClr val="CA5E0A"/>
              </a:buClr>
              <a:buFont typeface="Symbol" charset="2"/>
              <a:buChar char=""/>
            </a:pPr>
            <a:r>
              <a:rPr lang="en-US" sz="3200" b="0" strike="noStrike" spc="-1">
                <a:solidFill>
                  <a:schemeClr val="folHlink"/>
                </a:solidFill>
                <a:latin typeface="Helvetica Neue"/>
              </a:rPr>
              <a:t>Rent increases are predictable – insulates renters from risk.</a:t>
            </a:r>
          </a:p>
          <a:p>
            <a:pPr marL="343080" indent="-343080">
              <a:lnSpc>
                <a:spcPct val="100000"/>
              </a:lnSpc>
              <a:spcBef>
                <a:spcPts val="641"/>
              </a:spcBef>
              <a:buClr>
                <a:srgbClr val="CA5E0A"/>
              </a:buClr>
              <a:buFont typeface="Symbol" charset="2"/>
              <a:buChar char=""/>
            </a:pPr>
            <a:r>
              <a:rPr lang="en-US" sz="3200" b="0" strike="noStrike" spc="-1">
                <a:solidFill>
                  <a:schemeClr val="folHlink"/>
                </a:solidFill>
                <a:latin typeface="Helvetica Neue"/>
              </a:rPr>
              <a:t>Modern rent control is “Not typically a major cause of supply suppression.” (p. 66)</a:t>
            </a:r>
          </a:p>
          <a:p>
            <a:pPr marL="343080" indent="-343080">
              <a:lnSpc>
                <a:spcPct val="100000"/>
              </a:lnSpc>
              <a:spcBef>
                <a:spcPts val="641"/>
              </a:spcBef>
              <a:buClr>
                <a:srgbClr val="CA5E0A"/>
              </a:buClr>
              <a:buFont typeface="Symbol" charset="2"/>
              <a:buChar char=""/>
            </a:pPr>
            <a:r>
              <a:rPr lang="en-US" sz="3200" b="0" strike="noStrike" spc="-1">
                <a:solidFill>
                  <a:schemeClr val="folHlink"/>
                </a:solidFill>
                <a:latin typeface="Helvetica Neue"/>
              </a:rPr>
              <a:t>Greater community stability (since tenants stay for longer)</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lstStyle/>
          <a:p>
            <a:pPr indent="0" algn="ctr">
              <a:lnSpc>
                <a:spcPct val="100000"/>
              </a:lnSpc>
              <a:buNone/>
            </a:pPr>
            <a:r>
              <a:rPr lang="en-US" sz="4000" b="1" spc="-1" dirty="0">
                <a:solidFill>
                  <a:schemeClr val="accent2"/>
                </a:solidFill>
                <a:latin typeface="Helvetica Neue"/>
              </a:rPr>
              <a:t>Rent Control: Short Run</a:t>
            </a:r>
            <a:endParaRPr lang="en-US" sz="4000" b="0" strike="noStrike" spc="-1" dirty="0">
              <a:solidFill>
                <a:srgbClr val="A6C8B2"/>
              </a:solidFill>
              <a:latin typeface="Times New Roman"/>
            </a:endParaRPr>
          </a:p>
        </p:txBody>
      </p:sp>
      <p:cxnSp>
        <p:nvCxnSpPr>
          <p:cNvPr id="5" name="Straight Arrow Connector 4">
            <a:extLst>
              <a:ext uri="{FF2B5EF4-FFF2-40B4-BE49-F238E27FC236}">
                <a16:creationId xmlns:a16="http://schemas.microsoft.com/office/drawing/2014/main" id="{9FD764C0-0205-3793-9F74-0B08230D3849}"/>
              </a:ext>
            </a:extLst>
          </p:cNvPr>
          <p:cNvCxnSpPr/>
          <p:nvPr/>
        </p:nvCxnSpPr>
        <p:spPr>
          <a:xfrm flipV="1">
            <a:off x="1898248" y="1944547"/>
            <a:ext cx="0" cy="2939969"/>
          </a:xfrm>
          <a:prstGeom prst="straightConnector1">
            <a:avLst/>
          </a:prstGeom>
          <a:ln w="19050">
            <a:solidFill>
              <a:schemeClr val="accent6">
                <a:lumMod val="10000"/>
              </a:schemeClr>
            </a:solidFill>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9CC0986D-BF75-7B9E-363F-9B09B29BFB3B}"/>
              </a:ext>
            </a:extLst>
          </p:cNvPr>
          <p:cNvCxnSpPr>
            <a:cxnSpLocks/>
          </p:cNvCxnSpPr>
          <p:nvPr/>
        </p:nvCxnSpPr>
        <p:spPr>
          <a:xfrm>
            <a:off x="1872600" y="4898019"/>
            <a:ext cx="3505200" cy="0"/>
          </a:xfrm>
          <a:prstGeom prst="straightConnector1">
            <a:avLst/>
          </a:prstGeom>
          <a:ln w="19050">
            <a:solidFill>
              <a:schemeClr val="accent6">
                <a:lumMod val="10000"/>
              </a:schemeClr>
            </a:solidFill>
            <a:tailEnd type="triangle"/>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127D7593-DD25-7F55-5200-73CD9EF90099}"/>
              </a:ext>
            </a:extLst>
          </p:cNvPr>
          <p:cNvSpPr txBox="1"/>
          <p:nvPr/>
        </p:nvSpPr>
        <p:spPr>
          <a:xfrm>
            <a:off x="1534046" y="1759881"/>
            <a:ext cx="338554" cy="369332"/>
          </a:xfrm>
          <a:prstGeom prst="rect">
            <a:avLst/>
          </a:prstGeom>
          <a:noFill/>
        </p:spPr>
        <p:txBody>
          <a:bodyPr wrap="none" rtlCol="0">
            <a:spAutoFit/>
          </a:bodyPr>
          <a:lstStyle/>
          <a:p>
            <a:r>
              <a:rPr lang="en-US" dirty="0"/>
              <a:t>P</a:t>
            </a:r>
          </a:p>
        </p:txBody>
      </p:sp>
      <p:sp>
        <p:nvSpPr>
          <p:cNvPr id="9" name="TextBox 8">
            <a:extLst>
              <a:ext uri="{FF2B5EF4-FFF2-40B4-BE49-F238E27FC236}">
                <a16:creationId xmlns:a16="http://schemas.microsoft.com/office/drawing/2014/main" id="{DF67FB63-6F4F-1D1C-0BD3-B80768263642}"/>
              </a:ext>
            </a:extLst>
          </p:cNvPr>
          <p:cNvSpPr txBox="1"/>
          <p:nvPr/>
        </p:nvSpPr>
        <p:spPr>
          <a:xfrm>
            <a:off x="5555848" y="5036916"/>
            <a:ext cx="364202" cy="369332"/>
          </a:xfrm>
          <a:prstGeom prst="rect">
            <a:avLst/>
          </a:prstGeom>
          <a:noFill/>
        </p:spPr>
        <p:txBody>
          <a:bodyPr wrap="none" rtlCol="0">
            <a:spAutoFit/>
          </a:bodyPr>
          <a:lstStyle/>
          <a:p>
            <a:r>
              <a:rPr lang="en-US" dirty="0"/>
              <a:t>Q</a:t>
            </a:r>
          </a:p>
        </p:txBody>
      </p:sp>
      <p:cxnSp>
        <p:nvCxnSpPr>
          <p:cNvPr id="11" name="Straight Connector 10" descr="S&#10;">
            <a:extLst>
              <a:ext uri="{FF2B5EF4-FFF2-40B4-BE49-F238E27FC236}">
                <a16:creationId xmlns:a16="http://schemas.microsoft.com/office/drawing/2014/main" id="{68BB9398-3A17-DE91-2C59-FB3C5B9581B2}"/>
              </a:ext>
            </a:extLst>
          </p:cNvPr>
          <p:cNvCxnSpPr>
            <a:cxnSpLocks/>
          </p:cNvCxnSpPr>
          <p:nvPr/>
        </p:nvCxnSpPr>
        <p:spPr>
          <a:xfrm flipV="1">
            <a:off x="3391381" y="1779557"/>
            <a:ext cx="0" cy="311846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25914CE-8176-1DA4-E710-6394DAD575CB}"/>
              </a:ext>
            </a:extLst>
          </p:cNvPr>
          <p:cNvSpPr txBox="1"/>
          <p:nvPr/>
        </p:nvSpPr>
        <p:spPr>
          <a:xfrm>
            <a:off x="4715239" y="4509011"/>
            <a:ext cx="351378" cy="369332"/>
          </a:xfrm>
          <a:prstGeom prst="rect">
            <a:avLst/>
          </a:prstGeom>
          <a:noFill/>
        </p:spPr>
        <p:txBody>
          <a:bodyPr wrap="none" rtlCol="0">
            <a:spAutoFit/>
          </a:bodyPr>
          <a:lstStyle/>
          <a:p>
            <a:r>
              <a:rPr lang="en-US" dirty="0">
                <a:solidFill>
                  <a:srgbClr val="0070C0"/>
                </a:solidFill>
              </a:rPr>
              <a:t>D</a:t>
            </a:r>
          </a:p>
        </p:txBody>
      </p:sp>
      <p:cxnSp>
        <p:nvCxnSpPr>
          <p:cNvPr id="13" name="Straight Connector 12" descr="S&#10;">
            <a:extLst>
              <a:ext uri="{FF2B5EF4-FFF2-40B4-BE49-F238E27FC236}">
                <a16:creationId xmlns:a16="http://schemas.microsoft.com/office/drawing/2014/main" id="{31C4E429-29D2-91E8-E835-4796E87C4FEF}"/>
              </a:ext>
            </a:extLst>
          </p:cNvPr>
          <p:cNvCxnSpPr>
            <a:cxnSpLocks/>
          </p:cNvCxnSpPr>
          <p:nvPr/>
        </p:nvCxnSpPr>
        <p:spPr>
          <a:xfrm>
            <a:off x="1898247" y="2115710"/>
            <a:ext cx="2986269" cy="2782309"/>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75C4E70C-0AF7-A5B8-57AA-D40E6B6E9467}"/>
              </a:ext>
            </a:extLst>
          </p:cNvPr>
          <p:cNvSpPr txBox="1"/>
          <p:nvPr/>
        </p:nvSpPr>
        <p:spPr>
          <a:xfrm>
            <a:off x="3376678" y="1779556"/>
            <a:ext cx="557905" cy="369332"/>
          </a:xfrm>
          <a:prstGeom prst="rect">
            <a:avLst/>
          </a:prstGeom>
          <a:noFill/>
        </p:spPr>
        <p:txBody>
          <a:bodyPr wrap="square" rtlCol="0">
            <a:spAutoFit/>
          </a:bodyPr>
          <a:lstStyle/>
          <a:p>
            <a:r>
              <a:rPr lang="en-US" dirty="0">
                <a:solidFill>
                  <a:srgbClr val="FF0000"/>
                </a:solidFill>
              </a:rPr>
              <a:t>S</a:t>
            </a:r>
          </a:p>
        </p:txBody>
      </p:sp>
      <p:cxnSp>
        <p:nvCxnSpPr>
          <p:cNvPr id="3" name="Straight Connector 2">
            <a:extLst>
              <a:ext uri="{FF2B5EF4-FFF2-40B4-BE49-F238E27FC236}">
                <a16:creationId xmlns:a16="http://schemas.microsoft.com/office/drawing/2014/main" id="{05B1897E-04C6-1D0C-59A7-4E5BF30F145D}"/>
              </a:ext>
            </a:extLst>
          </p:cNvPr>
          <p:cNvCxnSpPr/>
          <p:nvPr/>
        </p:nvCxnSpPr>
        <p:spPr>
          <a:xfrm>
            <a:off x="1898246" y="3986784"/>
            <a:ext cx="3393082" cy="0"/>
          </a:xfrm>
          <a:prstGeom prst="line">
            <a:avLst/>
          </a:prstGeom>
          <a:ln w="28575">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9892807-5804-760E-931F-6B5685081A52}"/>
              </a:ext>
            </a:extLst>
          </p:cNvPr>
          <p:cNvSpPr txBox="1"/>
          <p:nvPr/>
        </p:nvSpPr>
        <p:spPr>
          <a:xfrm>
            <a:off x="4715239" y="3621024"/>
            <a:ext cx="1787669" cy="369332"/>
          </a:xfrm>
          <a:prstGeom prst="rect">
            <a:avLst/>
          </a:prstGeom>
          <a:noFill/>
        </p:spPr>
        <p:txBody>
          <a:bodyPr wrap="none" rtlCol="0">
            <a:spAutoFit/>
          </a:bodyPr>
          <a:lstStyle/>
          <a:p>
            <a:r>
              <a:rPr lang="en-US" dirty="0"/>
              <a:t>Controlled Rent</a:t>
            </a:r>
          </a:p>
        </p:txBody>
      </p:sp>
      <p:sp>
        <p:nvSpPr>
          <p:cNvPr id="10" name="Right Brace 9">
            <a:extLst>
              <a:ext uri="{FF2B5EF4-FFF2-40B4-BE49-F238E27FC236}">
                <a16:creationId xmlns:a16="http://schemas.microsoft.com/office/drawing/2014/main" id="{08FCEF7B-52DD-83BB-CED0-E964515551E1}"/>
              </a:ext>
            </a:extLst>
          </p:cNvPr>
          <p:cNvSpPr/>
          <p:nvPr/>
        </p:nvSpPr>
        <p:spPr>
          <a:xfrm rot="5400000">
            <a:off x="3498372" y="3945859"/>
            <a:ext cx="369332" cy="517539"/>
          </a:xfrm>
          <a:prstGeom prst="righ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a:extLst>
              <a:ext uri="{FF2B5EF4-FFF2-40B4-BE49-F238E27FC236}">
                <a16:creationId xmlns:a16="http://schemas.microsoft.com/office/drawing/2014/main" id="{536E152B-A69F-DEB4-FE5F-6C29C40DA3F7}"/>
              </a:ext>
            </a:extLst>
          </p:cNvPr>
          <p:cNvSpPr txBox="1"/>
          <p:nvPr/>
        </p:nvSpPr>
        <p:spPr>
          <a:xfrm>
            <a:off x="3292484" y="4274325"/>
            <a:ext cx="1120820" cy="369332"/>
          </a:xfrm>
          <a:prstGeom prst="rect">
            <a:avLst/>
          </a:prstGeom>
          <a:noFill/>
        </p:spPr>
        <p:txBody>
          <a:bodyPr wrap="none" rtlCol="0">
            <a:spAutoFit/>
          </a:bodyPr>
          <a:lstStyle/>
          <a:p>
            <a:r>
              <a:rPr lang="en-US" dirty="0">
                <a:solidFill>
                  <a:srgbClr val="7030A0"/>
                </a:solidFill>
              </a:rPr>
              <a:t>Shortage</a:t>
            </a:r>
          </a:p>
        </p:txBody>
      </p:sp>
    </p:spTree>
    <p:extLst>
      <p:ext uri="{BB962C8B-B14F-4D97-AF65-F5344CB8AC3E}">
        <p14:creationId xmlns:p14="http://schemas.microsoft.com/office/powerpoint/2010/main" val="32554856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lstStyle/>
          <a:p>
            <a:pPr indent="0" algn="ctr">
              <a:lnSpc>
                <a:spcPct val="100000"/>
              </a:lnSpc>
              <a:buNone/>
            </a:pPr>
            <a:r>
              <a:rPr lang="en-US" sz="4000" b="1" spc="-1" dirty="0">
                <a:solidFill>
                  <a:schemeClr val="accent2"/>
                </a:solidFill>
                <a:latin typeface="Helvetica Neue"/>
              </a:rPr>
              <a:t>Rent Control: Long Run</a:t>
            </a:r>
            <a:endParaRPr lang="en-US" sz="4000" b="0" strike="noStrike" spc="-1" dirty="0">
              <a:solidFill>
                <a:srgbClr val="A6C8B2"/>
              </a:solidFill>
              <a:latin typeface="Times New Roman"/>
            </a:endParaRPr>
          </a:p>
        </p:txBody>
      </p:sp>
      <p:cxnSp>
        <p:nvCxnSpPr>
          <p:cNvPr id="5" name="Straight Arrow Connector 4">
            <a:extLst>
              <a:ext uri="{FF2B5EF4-FFF2-40B4-BE49-F238E27FC236}">
                <a16:creationId xmlns:a16="http://schemas.microsoft.com/office/drawing/2014/main" id="{9FD764C0-0205-3793-9F74-0B08230D3849}"/>
              </a:ext>
            </a:extLst>
          </p:cNvPr>
          <p:cNvCxnSpPr/>
          <p:nvPr/>
        </p:nvCxnSpPr>
        <p:spPr>
          <a:xfrm flipV="1">
            <a:off x="1898248" y="1944547"/>
            <a:ext cx="0" cy="2939969"/>
          </a:xfrm>
          <a:prstGeom prst="straightConnector1">
            <a:avLst/>
          </a:prstGeom>
          <a:ln w="19050">
            <a:solidFill>
              <a:schemeClr val="accent6">
                <a:lumMod val="10000"/>
              </a:schemeClr>
            </a:solidFill>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9CC0986D-BF75-7B9E-363F-9B09B29BFB3B}"/>
              </a:ext>
            </a:extLst>
          </p:cNvPr>
          <p:cNvCxnSpPr>
            <a:cxnSpLocks/>
          </p:cNvCxnSpPr>
          <p:nvPr/>
        </p:nvCxnSpPr>
        <p:spPr>
          <a:xfrm flipV="1">
            <a:off x="1872600" y="4884516"/>
            <a:ext cx="4406280" cy="13503"/>
          </a:xfrm>
          <a:prstGeom prst="straightConnector1">
            <a:avLst/>
          </a:prstGeom>
          <a:ln w="19050">
            <a:solidFill>
              <a:schemeClr val="accent6">
                <a:lumMod val="10000"/>
              </a:schemeClr>
            </a:solidFill>
            <a:tailEnd type="triangle"/>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127D7593-DD25-7F55-5200-73CD9EF90099}"/>
              </a:ext>
            </a:extLst>
          </p:cNvPr>
          <p:cNvSpPr txBox="1"/>
          <p:nvPr/>
        </p:nvSpPr>
        <p:spPr>
          <a:xfrm>
            <a:off x="1534046" y="1759881"/>
            <a:ext cx="338554" cy="369332"/>
          </a:xfrm>
          <a:prstGeom prst="rect">
            <a:avLst/>
          </a:prstGeom>
          <a:noFill/>
        </p:spPr>
        <p:txBody>
          <a:bodyPr wrap="none" rtlCol="0">
            <a:spAutoFit/>
          </a:bodyPr>
          <a:lstStyle/>
          <a:p>
            <a:r>
              <a:rPr lang="en-US" dirty="0"/>
              <a:t>P</a:t>
            </a:r>
          </a:p>
        </p:txBody>
      </p:sp>
      <p:sp>
        <p:nvSpPr>
          <p:cNvPr id="9" name="TextBox 8">
            <a:extLst>
              <a:ext uri="{FF2B5EF4-FFF2-40B4-BE49-F238E27FC236}">
                <a16:creationId xmlns:a16="http://schemas.microsoft.com/office/drawing/2014/main" id="{DF67FB63-6F4F-1D1C-0BD3-B80768263642}"/>
              </a:ext>
            </a:extLst>
          </p:cNvPr>
          <p:cNvSpPr txBox="1"/>
          <p:nvPr/>
        </p:nvSpPr>
        <p:spPr>
          <a:xfrm>
            <a:off x="5555848" y="5036916"/>
            <a:ext cx="364202" cy="369332"/>
          </a:xfrm>
          <a:prstGeom prst="rect">
            <a:avLst/>
          </a:prstGeom>
          <a:noFill/>
        </p:spPr>
        <p:txBody>
          <a:bodyPr wrap="none" rtlCol="0">
            <a:spAutoFit/>
          </a:bodyPr>
          <a:lstStyle/>
          <a:p>
            <a:r>
              <a:rPr lang="en-US" dirty="0"/>
              <a:t>Q</a:t>
            </a:r>
          </a:p>
        </p:txBody>
      </p:sp>
      <p:cxnSp>
        <p:nvCxnSpPr>
          <p:cNvPr id="11" name="Straight Connector 10" descr="S&#10;">
            <a:extLst>
              <a:ext uri="{FF2B5EF4-FFF2-40B4-BE49-F238E27FC236}">
                <a16:creationId xmlns:a16="http://schemas.microsoft.com/office/drawing/2014/main" id="{68BB9398-3A17-DE91-2C59-FB3C5B9581B2}"/>
              </a:ext>
            </a:extLst>
          </p:cNvPr>
          <p:cNvCxnSpPr>
            <a:cxnSpLocks/>
          </p:cNvCxnSpPr>
          <p:nvPr/>
        </p:nvCxnSpPr>
        <p:spPr>
          <a:xfrm flipV="1">
            <a:off x="2208447" y="2943046"/>
            <a:ext cx="3169353" cy="95372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25914CE-8176-1DA4-E710-6394DAD575CB}"/>
              </a:ext>
            </a:extLst>
          </p:cNvPr>
          <p:cNvSpPr txBox="1"/>
          <p:nvPr/>
        </p:nvSpPr>
        <p:spPr>
          <a:xfrm>
            <a:off x="5032959" y="3868505"/>
            <a:ext cx="689681" cy="369332"/>
          </a:xfrm>
          <a:prstGeom prst="rect">
            <a:avLst/>
          </a:prstGeom>
          <a:noFill/>
        </p:spPr>
        <p:txBody>
          <a:bodyPr wrap="square" rtlCol="0">
            <a:spAutoFit/>
          </a:bodyPr>
          <a:lstStyle/>
          <a:p>
            <a:r>
              <a:rPr lang="en-US" dirty="0">
                <a:solidFill>
                  <a:srgbClr val="0070C0"/>
                </a:solidFill>
              </a:rPr>
              <a:t>D</a:t>
            </a:r>
          </a:p>
        </p:txBody>
      </p:sp>
      <p:cxnSp>
        <p:nvCxnSpPr>
          <p:cNvPr id="13" name="Straight Connector 12" descr="S&#10;">
            <a:extLst>
              <a:ext uri="{FF2B5EF4-FFF2-40B4-BE49-F238E27FC236}">
                <a16:creationId xmlns:a16="http://schemas.microsoft.com/office/drawing/2014/main" id="{31C4E429-29D2-91E8-E835-4796E87C4FEF}"/>
              </a:ext>
            </a:extLst>
          </p:cNvPr>
          <p:cNvCxnSpPr>
            <a:cxnSpLocks/>
          </p:cNvCxnSpPr>
          <p:nvPr/>
        </p:nvCxnSpPr>
        <p:spPr>
          <a:xfrm>
            <a:off x="2340864" y="2753368"/>
            <a:ext cx="2952297" cy="1050536"/>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75C4E70C-0AF7-A5B8-57AA-D40E6B6E9467}"/>
              </a:ext>
            </a:extLst>
          </p:cNvPr>
          <p:cNvSpPr txBox="1"/>
          <p:nvPr/>
        </p:nvSpPr>
        <p:spPr>
          <a:xfrm>
            <a:off x="5179433" y="2620164"/>
            <a:ext cx="752829" cy="369332"/>
          </a:xfrm>
          <a:prstGeom prst="rect">
            <a:avLst/>
          </a:prstGeom>
          <a:noFill/>
        </p:spPr>
        <p:txBody>
          <a:bodyPr wrap="square" rtlCol="0">
            <a:spAutoFit/>
          </a:bodyPr>
          <a:lstStyle/>
          <a:p>
            <a:r>
              <a:rPr lang="en-US" dirty="0">
                <a:solidFill>
                  <a:srgbClr val="FF0000"/>
                </a:solidFill>
              </a:rPr>
              <a:t>S</a:t>
            </a:r>
          </a:p>
        </p:txBody>
      </p:sp>
      <p:cxnSp>
        <p:nvCxnSpPr>
          <p:cNvPr id="14" name="Straight Connector 13">
            <a:extLst>
              <a:ext uri="{FF2B5EF4-FFF2-40B4-BE49-F238E27FC236}">
                <a16:creationId xmlns:a16="http://schemas.microsoft.com/office/drawing/2014/main" id="{046AAEB7-7946-4A3B-264F-59D5B4748A77}"/>
              </a:ext>
            </a:extLst>
          </p:cNvPr>
          <p:cNvCxnSpPr>
            <a:cxnSpLocks/>
          </p:cNvCxnSpPr>
          <p:nvPr/>
        </p:nvCxnSpPr>
        <p:spPr>
          <a:xfrm>
            <a:off x="1900079" y="3657600"/>
            <a:ext cx="3477721" cy="0"/>
          </a:xfrm>
          <a:prstGeom prst="line">
            <a:avLst/>
          </a:prstGeom>
          <a:ln w="28575">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FCCE6D35-5BA7-121C-92BF-B5056B6E93C9}"/>
              </a:ext>
            </a:extLst>
          </p:cNvPr>
          <p:cNvSpPr txBox="1"/>
          <p:nvPr/>
        </p:nvSpPr>
        <p:spPr>
          <a:xfrm>
            <a:off x="5377799" y="3353748"/>
            <a:ext cx="1787669" cy="369332"/>
          </a:xfrm>
          <a:prstGeom prst="rect">
            <a:avLst/>
          </a:prstGeom>
          <a:noFill/>
        </p:spPr>
        <p:txBody>
          <a:bodyPr wrap="none" rtlCol="0">
            <a:spAutoFit/>
          </a:bodyPr>
          <a:lstStyle/>
          <a:p>
            <a:r>
              <a:rPr lang="en-US" dirty="0"/>
              <a:t>Controlled Rent</a:t>
            </a:r>
          </a:p>
        </p:txBody>
      </p:sp>
      <p:sp>
        <p:nvSpPr>
          <p:cNvPr id="21" name="Right Brace 20">
            <a:extLst>
              <a:ext uri="{FF2B5EF4-FFF2-40B4-BE49-F238E27FC236}">
                <a16:creationId xmlns:a16="http://schemas.microsoft.com/office/drawing/2014/main" id="{C0A512CB-73CD-9185-9DFB-7365254C31E6}"/>
              </a:ext>
            </a:extLst>
          </p:cNvPr>
          <p:cNvSpPr/>
          <p:nvPr/>
        </p:nvSpPr>
        <p:spPr>
          <a:xfrm rot="5400000">
            <a:off x="3634571" y="3075555"/>
            <a:ext cx="666214" cy="1961268"/>
          </a:xfrm>
          <a:prstGeom prst="righ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a:extLst>
              <a:ext uri="{FF2B5EF4-FFF2-40B4-BE49-F238E27FC236}">
                <a16:creationId xmlns:a16="http://schemas.microsoft.com/office/drawing/2014/main" id="{CD9E356E-EE63-1166-82BF-4271AABBE6FD}"/>
              </a:ext>
            </a:extLst>
          </p:cNvPr>
          <p:cNvSpPr txBox="1"/>
          <p:nvPr/>
        </p:nvSpPr>
        <p:spPr>
          <a:xfrm>
            <a:off x="3407268" y="4333792"/>
            <a:ext cx="1120820" cy="369332"/>
          </a:xfrm>
          <a:prstGeom prst="rect">
            <a:avLst/>
          </a:prstGeom>
          <a:noFill/>
        </p:spPr>
        <p:txBody>
          <a:bodyPr wrap="none" rtlCol="0">
            <a:spAutoFit/>
          </a:bodyPr>
          <a:lstStyle/>
          <a:p>
            <a:r>
              <a:rPr lang="en-US" dirty="0">
                <a:solidFill>
                  <a:srgbClr val="7030A0"/>
                </a:solidFill>
              </a:rPr>
              <a:t>Shortage</a:t>
            </a:r>
          </a:p>
        </p:txBody>
      </p:sp>
    </p:spTree>
    <p:extLst>
      <p:ext uri="{BB962C8B-B14F-4D97-AF65-F5344CB8AC3E}">
        <p14:creationId xmlns:p14="http://schemas.microsoft.com/office/powerpoint/2010/main" val="14463796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lstStyle/>
          <a:p>
            <a:pPr indent="0" algn="ctr">
              <a:lnSpc>
                <a:spcPct val="100000"/>
              </a:lnSpc>
              <a:buNone/>
            </a:pPr>
            <a:r>
              <a:rPr lang="en-US" sz="4000" b="1" strike="noStrike" spc="-1">
                <a:solidFill>
                  <a:schemeClr val="accent2"/>
                </a:solidFill>
                <a:latin typeface="Helvetica Neue"/>
              </a:rPr>
              <a:t>Regulation of the Housing Market</a:t>
            </a:r>
            <a:endParaRPr lang="en-US" sz="4000" b="0" strike="noStrike" spc="-1">
              <a:solidFill>
                <a:srgbClr val="A6C8B2"/>
              </a:solidFill>
              <a:latin typeface="Times New Roman"/>
            </a:endParaRPr>
          </a:p>
        </p:txBody>
      </p:sp>
      <p:sp>
        <p:nvSpPr>
          <p:cNvPr id="165" name="PlaceHolder 2"/>
          <p:cNvSpPr>
            <a:spLocks noGrp="1"/>
          </p:cNvSpPr>
          <p:nvPr>
            <p:ph/>
          </p:nvPr>
        </p:nvSpPr>
        <p:spPr>
          <a:xfrm>
            <a:off x="685800" y="1981080"/>
            <a:ext cx="7772040" cy="4114440"/>
          </a:xfrm>
          <a:prstGeom prst="rect">
            <a:avLst/>
          </a:prstGeom>
          <a:noFill/>
          <a:ln w="0">
            <a:noFill/>
          </a:ln>
        </p:spPr>
        <p:txBody>
          <a:bodyPr numCol="1" spcCol="0" anchor="t">
            <a:noAutofit/>
          </a:bodyPr>
          <a:lstStyle/>
          <a:p>
            <a:pPr marL="343080" indent="-343080">
              <a:lnSpc>
                <a:spcPct val="100000"/>
              </a:lnSpc>
              <a:spcBef>
                <a:spcPts val="641"/>
              </a:spcBef>
              <a:buClr>
                <a:srgbClr val="CA5E0A"/>
              </a:buClr>
              <a:buFont typeface="Symbol" charset="2"/>
              <a:buChar char=""/>
            </a:pPr>
            <a:r>
              <a:rPr lang="en-US" sz="3200" b="0" strike="noStrike" spc="-1">
                <a:solidFill>
                  <a:schemeClr val="folHlink"/>
                </a:solidFill>
                <a:latin typeface="Helvetica Neue"/>
              </a:rPr>
              <a:t>Falls into four categories:</a:t>
            </a:r>
          </a:p>
          <a:p>
            <a:pPr marL="514440" indent="-514440">
              <a:lnSpc>
                <a:spcPct val="100000"/>
              </a:lnSpc>
              <a:spcBef>
                <a:spcPts val="641"/>
              </a:spcBef>
              <a:buClr>
                <a:srgbClr val="CA5E0A"/>
              </a:buClr>
              <a:buFont typeface="Helvetica Neue"/>
              <a:buAutoNum type="arabicPeriod"/>
            </a:pPr>
            <a:r>
              <a:rPr lang="en-US" sz="3200" b="0" strike="noStrike" spc="-1">
                <a:solidFill>
                  <a:schemeClr val="folHlink"/>
                </a:solidFill>
                <a:latin typeface="Helvetica Neue"/>
              </a:rPr>
              <a:t>Zoning code</a:t>
            </a:r>
          </a:p>
          <a:p>
            <a:pPr marL="514440" indent="-514440">
              <a:lnSpc>
                <a:spcPct val="100000"/>
              </a:lnSpc>
              <a:spcBef>
                <a:spcPts val="641"/>
              </a:spcBef>
              <a:buClr>
                <a:srgbClr val="CA5E0A"/>
              </a:buClr>
              <a:buFont typeface="Helvetica Neue"/>
              <a:buAutoNum type="arabicPeriod"/>
            </a:pPr>
            <a:r>
              <a:rPr lang="en-US" sz="3200" b="0" strike="noStrike" spc="-1">
                <a:solidFill>
                  <a:schemeClr val="folHlink"/>
                </a:solidFill>
                <a:latin typeface="Helvetica Neue"/>
              </a:rPr>
              <a:t>Building code</a:t>
            </a:r>
          </a:p>
          <a:p>
            <a:pPr marL="514440" indent="-514440">
              <a:lnSpc>
                <a:spcPct val="100000"/>
              </a:lnSpc>
              <a:spcBef>
                <a:spcPts val="641"/>
              </a:spcBef>
              <a:buClr>
                <a:srgbClr val="CA5E0A"/>
              </a:buClr>
              <a:buFont typeface="Helvetica Neue"/>
              <a:buAutoNum type="arabicPeriod"/>
            </a:pPr>
            <a:r>
              <a:rPr lang="en-US" sz="3200" b="0" strike="noStrike" spc="-1">
                <a:solidFill>
                  <a:schemeClr val="folHlink"/>
                </a:solidFill>
                <a:latin typeface="Helvetica Neue"/>
              </a:rPr>
              <a:t>Permits to add supply</a:t>
            </a:r>
          </a:p>
          <a:p>
            <a:pPr marL="514440" indent="-514440">
              <a:lnSpc>
                <a:spcPct val="100000"/>
              </a:lnSpc>
              <a:spcBef>
                <a:spcPts val="641"/>
              </a:spcBef>
              <a:buClr>
                <a:srgbClr val="CA5E0A"/>
              </a:buClr>
              <a:buFont typeface="Helvetica Neue"/>
              <a:buAutoNum type="arabicPeriod"/>
            </a:pPr>
            <a:r>
              <a:rPr lang="en-US" sz="3200" b="0" strike="noStrike" spc="-1">
                <a:solidFill>
                  <a:schemeClr val="folHlink"/>
                </a:solidFill>
                <a:latin typeface="Helvetica Neue"/>
              </a:rPr>
              <a:t>Fees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lstStyle/>
          <a:p>
            <a:pPr indent="0" algn="ctr">
              <a:lnSpc>
                <a:spcPct val="100000"/>
              </a:lnSpc>
              <a:buNone/>
            </a:pPr>
            <a:r>
              <a:rPr lang="en-US" sz="4000" b="1" strike="noStrike" spc="-1">
                <a:solidFill>
                  <a:schemeClr val="accent2"/>
                </a:solidFill>
                <a:latin typeface="Helvetica Neue"/>
              </a:rPr>
              <a:t>Zoning Code</a:t>
            </a:r>
            <a:endParaRPr lang="en-US" sz="4000" b="0" strike="noStrike" spc="-1">
              <a:solidFill>
                <a:srgbClr val="A6C8B2"/>
              </a:solidFill>
              <a:latin typeface="Times New Roman"/>
            </a:endParaRPr>
          </a:p>
        </p:txBody>
      </p:sp>
      <p:sp>
        <p:nvSpPr>
          <p:cNvPr id="167" name="PlaceHolder 2"/>
          <p:cNvSpPr>
            <a:spLocks noGrp="1"/>
          </p:cNvSpPr>
          <p:nvPr>
            <p:ph/>
          </p:nvPr>
        </p:nvSpPr>
        <p:spPr>
          <a:xfrm>
            <a:off x="685800" y="1981080"/>
            <a:ext cx="8000640" cy="4114440"/>
          </a:xfrm>
          <a:prstGeom prst="rect">
            <a:avLst/>
          </a:prstGeom>
          <a:noFill/>
          <a:ln w="0">
            <a:noFill/>
          </a:ln>
        </p:spPr>
        <p:txBody>
          <a:bodyPr numCol="1" spcCol="0" anchor="t">
            <a:noAutofit/>
          </a:bodyPr>
          <a:lstStyle/>
          <a:p>
            <a:pPr marL="343080" indent="-343080">
              <a:lnSpc>
                <a:spcPct val="100000"/>
              </a:lnSpc>
              <a:spcBef>
                <a:spcPts val="641"/>
              </a:spcBef>
              <a:buClr>
                <a:srgbClr val="CA5E0A"/>
              </a:buClr>
              <a:buFont typeface="Symbol" charset="2"/>
              <a:buChar char=""/>
            </a:pPr>
            <a:r>
              <a:rPr lang="en-US" sz="3200" b="0" strike="noStrike" spc="-1">
                <a:solidFill>
                  <a:schemeClr val="folHlink"/>
                </a:solidFill>
                <a:latin typeface="Helvetica Neue"/>
              </a:rPr>
              <a:t>Zoning codes regulate what land uses are allowed on a site – housing, office, retail, industrial, etc.</a:t>
            </a:r>
          </a:p>
          <a:p>
            <a:pPr marL="343080" indent="-343080">
              <a:lnSpc>
                <a:spcPct val="100000"/>
              </a:lnSpc>
              <a:spcBef>
                <a:spcPts val="641"/>
              </a:spcBef>
              <a:buClr>
                <a:srgbClr val="CA5E0A"/>
              </a:buClr>
              <a:buFont typeface="Symbol" charset="2"/>
              <a:buChar char=""/>
            </a:pPr>
            <a:r>
              <a:rPr lang="en-US" sz="3200" b="0" strike="noStrike" spc="-1">
                <a:solidFill>
                  <a:schemeClr val="folHlink"/>
                </a:solidFill>
                <a:latin typeface="Helvetica Neue"/>
              </a:rPr>
              <a:t>Zoning codes also control building heights, densities, set-backs </a:t>
            </a:r>
            <a:r>
              <a:rPr lang="en-US" sz="2400" b="0" strike="noStrike" spc="-1">
                <a:solidFill>
                  <a:schemeClr val="folHlink"/>
                </a:solidFill>
                <a:latin typeface="Helvetica Neue"/>
              </a:rPr>
              <a:t>(min. distance between building and street), </a:t>
            </a:r>
            <a:r>
              <a:rPr lang="en-US" sz="3200" b="0" strike="noStrike" spc="-1">
                <a:solidFill>
                  <a:schemeClr val="folHlink"/>
                </a:solidFill>
                <a:latin typeface="Helvetica Neue"/>
              </a:rPr>
              <a:t>rear-yard requirements, tower separation requirements, parking requirements, etc.</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PlaceHolder 1"/>
          <p:cNvSpPr>
            <a:spLocks noGrp="1"/>
          </p:cNvSpPr>
          <p:nvPr>
            <p:ph/>
          </p:nvPr>
        </p:nvSpPr>
        <p:spPr>
          <a:xfrm>
            <a:off x="685800" y="1981080"/>
            <a:ext cx="7772040" cy="4114440"/>
          </a:xfrm>
          <a:prstGeom prst="rect">
            <a:avLst/>
          </a:prstGeom>
          <a:noFill/>
          <a:ln w="0">
            <a:noFill/>
          </a:ln>
        </p:spPr>
        <p:txBody>
          <a:bodyPr numCol="1" spcCol="0" anchor="t">
            <a:noAutofit/>
          </a:bodyPr>
          <a:lstStyle/>
          <a:p>
            <a:pPr indent="0">
              <a:spcBef>
                <a:spcPts val="1417"/>
              </a:spcBef>
              <a:buNone/>
            </a:pPr>
            <a:endParaRPr lang="en-US" sz="3200" b="0" strike="noStrike" spc="-1">
              <a:solidFill>
                <a:schemeClr val="folHlink"/>
              </a:solidFill>
              <a:latin typeface="Helvetica Neue"/>
            </a:endParaRPr>
          </a:p>
        </p:txBody>
      </p:sp>
      <p:pic>
        <p:nvPicPr>
          <p:cNvPr id="105" name="Picture 3"/>
          <p:cNvPicPr/>
          <p:nvPr/>
        </p:nvPicPr>
        <p:blipFill>
          <a:blip r:embed="rId2"/>
          <a:stretch/>
        </p:blipFill>
        <p:spPr>
          <a:xfrm>
            <a:off x="380880" y="110880"/>
            <a:ext cx="8534160" cy="5969520"/>
          </a:xfrm>
          <a:prstGeom prst="rect">
            <a:avLst/>
          </a:prstGeom>
          <a:ln w="0">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lstStyle/>
          <a:p>
            <a:pPr indent="0" algn="ctr">
              <a:lnSpc>
                <a:spcPct val="100000"/>
              </a:lnSpc>
              <a:buNone/>
            </a:pPr>
            <a:r>
              <a:rPr lang="en-US" sz="4000" b="1" strike="noStrike" spc="-1">
                <a:solidFill>
                  <a:schemeClr val="accent2"/>
                </a:solidFill>
                <a:latin typeface="Helvetica Neue"/>
              </a:rPr>
              <a:t>Zoning Code</a:t>
            </a:r>
            <a:endParaRPr lang="en-US" sz="4000" b="0" strike="noStrike" spc="-1">
              <a:solidFill>
                <a:srgbClr val="A6C8B2"/>
              </a:solidFill>
              <a:latin typeface="Times New Roman"/>
            </a:endParaRPr>
          </a:p>
        </p:txBody>
      </p:sp>
      <p:sp>
        <p:nvSpPr>
          <p:cNvPr id="169" name="PlaceHolder 2"/>
          <p:cNvSpPr>
            <a:spLocks noGrp="1"/>
          </p:cNvSpPr>
          <p:nvPr>
            <p:ph/>
          </p:nvPr>
        </p:nvSpPr>
        <p:spPr>
          <a:xfrm>
            <a:off x="685800" y="1981080"/>
            <a:ext cx="7772040" cy="4114440"/>
          </a:xfrm>
          <a:prstGeom prst="rect">
            <a:avLst/>
          </a:prstGeom>
          <a:noFill/>
          <a:ln w="0">
            <a:noFill/>
          </a:ln>
        </p:spPr>
        <p:txBody>
          <a:bodyPr numCol="1" spcCol="0" anchor="t">
            <a:noAutofit/>
          </a:bodyPr>
          <a:lstStyle/>
          <a:p>
            <a:pPr marL="343080" indent="-343080">
              <a:lnSpc>
                <a:spcPct val="100000"/>
              </a:lnSpc>
              <a:spcBef>
                <a:spcPts val="641"/>
              </a:spcBef>
              <a:buClr>
                <a:srgbClr val="CA5E0A"/>
              </a:buClr>
              <a:buFont typeface="Symbol" charset="2"/>
              <a:buChar char=""/>
            </a:pPr>
            <a:r>
              <a:rPr lang="en-US" sz="3200" b="0" strike="noStrike" spc="-1">
                <a:solidFill>
                  <a:schemeClr val="folHlink"/>
                </a:solidFill>
                <a:latin typeface="Helvetica Neue"/>
              </a:rPr>
              <a:t>Zoning codes can sometimes be even more restrictive (e.g., historic districts).</a:t>
            </a:r>
          </a:p>
          <a:p>
            <a:pPr marL="343080" indent="-343080">
              <a:lnSpc>
                <a:spcPct val="100000"/>
              </a:lnSpc>
              <a:spcBef>
                <a:spcPts val="641"/>
              </a:spcBef>
              <a:buClr>
                <a:srgbClr val="CA5E0A"/>
              </a:buClr>
              <a:buFont typeface="Symbol" charset="2"/>
              <a:buChar char=""/>
            </a:pPr>
            <a:r>
              <a:rPr lang="en-US" sz="3200" b="0" strike="noStrike" spc="-1">
                <a:solidFill>
                  <a:schemeClr val="folHlink"/>
                </a:solidFill>
                <a:latin typeface="Helvetica Neue"/>
              </a:rPr>
              <a:t>Zoning regulated by city councils or other city bodies.</a:t>
            </a:r>
          </a:p>
          <a:p>
            <a:pPr marL="343080" indent="-343080">
              <a:lnSpc>
                <a:spcPct val="100000"/>
              </a:lnSpc>
              <a:spcBef>
                <a:spcPts val="641"/>
              </a:spcBef>
              <a:buClr>
                <a:srgbClr val="CA5E0A"/>
              </a:buClr>
              <a:buFont typeface="Symbol" charset="2"/>
              <a:buChar char=""/>
            </a:pPr>
            <a:r>
              <a:rPr lang="en-US" sz="3200" b="0" strike="noStrike" spc="-1">
                <a:solidFill>
                  <a:schemeClr val="folHlink"/>
                </a:solidFill>
                <a:latin typeface="Helvetica Neue"/>
              </a:rPr>
              <a:t>In some places (e.g., California), zoning ordinances can be enacted by ballot initiatives.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lstStyle/>
          <a:p>
            <a:pPr indent="0" algn="ctr">
              <a:lnSpc>
                <a:spcPct val="100000"/>
              </a:lnSpc>
              <a:buNone/>
            </a:pPr>
            <a:r>
              <a:rPr lang="en-US" sz="4000" b="1" strike="noStrike" spc="-1">
                <a:solidFill>
                  <a:schemeClr val="accent2"/>
                </a:solidFill>
                <a:latin typeface="Helvetica Neue"/>
              </a:rPr>
              <a:t>Building Code</a:t>
            </a:r>
            <a:endParaRPr lang="en-US" sz="4000" b="0" strike="noStrike" spc="-1">
              <a:solidFill>
                <a:srgbClr val="A6C8B2"/>
              </a:solidFill>
              <a:latin typeface="Times New Roman"/>
            </a:endParaRPr>
          </a:p>
        </p:txBody>
      </p:sp>
      <p:sp>
        <p:nvSpPr>
          <p:cNvPr id="171" name="PlaceHolder 2"/>
          <p:cNvSpPr>
            <a:spLocks noGrp="1"/>
          </p:cNvSpPr>
          <p:nvPr>
            <p:ph/>
          </p:nvPr>
        </p:nvSpPr>
        <p:spPr>
          <a:xfrm>
            <a:off x="685800" y="1981080"/>
            <a:ext cx="7772040" cy="4114440"/>
          </a:xfrm>
          <a:prstGeom prst="rect">
            <a:avLst/>
          </a:prstGeom>
          <a:noFill/>
          <a:ln w="0">
            <a:noFill/>
          </a:ln>
        </p:spPr>
        <p:txBody>
          <a:bodyPr numCol="1" spcCol="0" anchor="t">
            <a:noAutofit/>
          </a:bodyPr>
          <a:lstStyle/>
          <a:p>
            <a:pPr marL="343080" indent="-343080">
              <a:lnSpc>
                <a:spcPct val="100000"/>
              </a:lnSpc>
              <a:spcBef>
                <a:spcPts val="641"/>
              </a:spcBef>
              <a:buClr>
                <a:srgbClr val="CA5E0A"/>
              </a:buClr>
              <a:buFont typeface="Symbol" charset="2"/>
              <a:buChar char=""/>
            </a:pPr>
            <a:r>
              <a:rPr lang="en-US" sz="3200" b="0" strike="noStrike" spc="-1">
                <a:solidFill>
                  <a:schemeClr val="folHlink"/>
                </a:solidFill>
                <a:latin typeface="Helvetica Neue"/>
              </a:rPr>
              <a:t>Zoning regulations WHAT can be built, the building code (and related codes) regulate HOW it can be built.</a:t>
            </a:r>
          </a:p>
          <a:p>
            <a:pPr marL="343080" indent="-343080">
              <a:lnSpc>
                <a:spcPct val="100000"/>
              </a:lnSpc>
              <a:spcBef>
                <a:spcPts val="641"/>
              </a:spcBef>
              <a:buClr>
                <a:srgbClr val="CA5E0A"/>
              </a:buClr>
              <a:buFont typeface="Symbol" charset="2"/>
              <a:buChar char=""/>
            </a:pPr>
            <a:r>
              <a:rPr lang="en-US" sz="3200" b="0" strike="noStrike" spc="-1">
                <a:solidFill>
                  <a:schemeClr val="folHlink"/>
                </a:solidFill>
                <a:latin typeface="Helvetica Neue"/>
              </a:rPr>
              <a:t>Regulates what materials are allowed, how big the windows must be, how large rooms must be, how much heat can be lost through a wall, earthquake proofing, etc.</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lstStyle/>
          <a:p>
            <a:pPr indent="0" algn="ctr">
              <a:lnSpc>
                <a:spcPct val="100000"/>
              </a:lnSpc>
              <a:buNone/>
            </a:pPr>
            <a:r>
              <a:rPr lang="en-US" sz="4000" b="1" strike="noStrike" spc="-1">
                <a:solidFill>
                  <a:schemeClr val="accent2"/>
                </a:solidFill>
                <a:latin typeface="Helvetica Neue"/>
              </a:rPr>
              <a:t>Building Code</a:t>
            </a:r>
            <a:endParaRPr lang="en-US" sz="4000" b="0" strike="noStrike" spc="-1">
              <a:solidFill>
                <a:srgbClr val="A6C8B2"/>
              </a:solidFill>
              <a:latin typeface="Times New Roman"/>
            </a:endParaRPr>
          </a:p>
        </p:txBody>
      </p:sp>
      <p:sp>
        <p:nvSpPr>
          <p:cNvPr id="173" name="PlaceHolder 2"/>
          <p:cNvSpPr>
            <a:spLocks noGrp="1"/>
          </p:cNvSpPr>
          <p:nvPr>
            <p:ph/>
          </p:nvPr>
        </p:nvSpPr>
        <p:spPr>
          <a:xfrm>
            <a:off x="380880" y="1981080"/>
            <a:ext cx="8076960" cy="4114440"/>
          </a:xfrm>
          <a:prstGeom prst="rect">
            <a:avLst/>
          </a:prstGeom>
          <a:noFill/>
          <a:ln w="0">
            <a:noFill/>
          </a:ln>
        </p:spPr>
        <p:txBody>
          <a:bodyPr numCol="1" spcCol="0" anchor="t">
            <a:noAutofit/>
          </a:bodyPr>
          <a:lstStyle/>
          <a:p>
            <a:pPr marL="343080" indent="-343080">
              <a:lnSpc>
                <a:spcPct val="100000"/>
              </a:lnSpc>
              <a:spcBef>
                <a:spcPts val="479"/>
              </a:spcBef>
              <a:buClr>
                <a:srgbClr val="CA5E0A"/>
              </a:buClr>
              <a:buFont typeface="Symbol" charset="2"/>
              <a:buChar char=""/>
            </a:pPr>
            <a:r>
              <a:rPr lang="en-US" sz="2400" b="0" strike="noStrike" spc="-1">
                <a:solidFill>
                  <a:schemeClr val="folHlink"/>
                </a:solidFill>
                <a:latin typeface="Helvetica Neue"/>
              </a:rPr>
              <a:t>The general goal of zoning and building codes is to enforce what is considered “decent” housing.</a:t>
            </a:r>
          </a:p>
          <a:p>
            <a:pPr marL="343080" indent="-343080">
              <a:lnSpc>
                <a:spcPct val="100000"/>
              </a:lnSpc>
              <a:spcBef>
                <a:spcPts val="479"/>
              </a:spcBef>
              <a:buClr>
                <a:srgbClr val="CA5E0A"/>
              </a:buClr>
              <a:buFont typeface="Symbol" charset="2"/>
              <a:buChar char=""/>
            </a:pPr>
            <a:r>
              <a:rPr lang="en-US" sz="2400" b="0" strike="noStrike" spc="-1">
                <a:solidFill>
                  <a:schemeClr val="folHlink"/>
                </a:solidFill>
                <a:latin typeface="Helvetica Neue"/>
              </a:rPr>
              <a:t>Attempts to create minimum standards for housing (e.g., all housing must have heating, industrial plans cannot be in residential areas).</a:t>
            </a:r>
          </a:p>
          <a:p>
            <a:pPr marL="343080" indent="-343080">
              <a:lnSpc>
                <a:spcPct val="100000"/>
              </a:lnSpc>
              <a:spcBef>
                <a:spcPts val="479"/>
              </a:spcBef>
              <a:buClr>
                <a:srgbClr val="CA5E0A"/>
              </a:buClr>
              <a:buFont typeface="Symbol" charset="2"/>
              <a:buChar char=""/>
            </a:pPr>
            <a:r>
              <a:rPr lang="en-US" sz="2400" b="0" strike="noStrike" spc="-1">
                <a:solidFill>
                  <a:schemeClr val="folHlink"/>
                </a:solidFill>
                <a:latin typeface="Helvetica Neue"/>
              </a:rPr>
              <a:t>Building codes can be justified on the basis that they reduce information asymmetry between sellers and buyers, assuring housing purchases of the safety of housing.</a:t>
            </a:r>
          </a:p>
          <a:p>
            <a:pPr indent="0">
              <a:lnSpc>
                <a:spcPct val="100000"/>
              </a:lnSpc>
              <a:spcBef>
                <a:spcPts val="720"/>
              </a:spcBef>
              <a:buNone/>
            </a:pPr>
            <a:endParaRPr lang="en-US" sz="3600" b="0" strike="noStrike" spc="-1">
              <a:solidFill>
                <a:schemeClr val="folHlink"/>
              </a:solidFill>
              <a:latin typeface="Helvetica Neue"/>
            </a:endParaRPr>
          </a:p>
          <a:p>
            <a:pPr indent="0">
              <a:lnSpc>
                <a:spcPct val="100000"/>
              </a:lnSpc>
              <a:spcBef>
                <a:spcPts val="641"/>
              </a:spcBef>
              <a:buNone/>
            </a:pPr>
            <a:endParaRPr lang="en-US" sz="3200" b="0" strike="noStrike" spc="-1">
              <a:solidFill>
                <a:schemeClr val="folHlink"/>
              </a:solidFill>
              <a:latin typeface="Helvetica Neue"/>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lstStyle/>
          <a:p>
            <a:pPr indent="0" algn="ctr">
              <a:lnSpc>
                <a:spcPct val="100000"/>
              </a:lnSpc>
              <a:buNone/>
            </a:pPr>
            <a:r>
              <a:rPr lang="en-US" sz="4000" b="1" strike="noStrike" spc="-1">
                <a:solidFill>
                  <a:schemeClr val="accent2"/>
                </a:solidFill>
                <a:latin typeface="Helvetica Neue"/>
              </a:rPr>
              <a:t>Building Code</a:t>
            </a:r>
            <a:endParaRPr lang="en-US" sz="4000" b="0" strike="noStrike" spc="-1">
              <a:solidFill>
                <a:srgbClr val="A6C8B2"/>
              </a:solidFill>
              <a:latin typeface="Times New Roman"/>
            </a:endParaRPr>
          </a:p>
        </p:txBody>
      </p:sp>
      <p:sp>
        <p:nvSpPr>
          <p:cNvPr id="175" name="PlaceHolder 2"/>
          <p:cNvSpPr>
            <a:spLocks noGrp="1"/>
          </p:cNvSpPr>
          <p:nvPr>
            <p:ph/>
          </p:nvPr>
        </p:nvSpPr>
        <p:spPr>
          <a:xfrm>
            <a:off x="304920" y="1981080"/>
            <a:ext cx="8152920" cy="4114440"/>
          </a:xfrm>
          <a:prstGeom prst="rect">
            <a:avLst/>
          </a:prstGeom>
          <a:noFill/>
          <a:ln w="0">
            <a:noFill/>
          </a:ln>
        </p:spPr>
        <p:txBody>
          <a:bodyPr numCol="1" spcCol="0" anchor="t">
            <a:noAutofit/>
          </a:bodyPr>
          <a:lstStyle/>
          <a:p>
            <a:pPr marL="343080" indent="-343080">
              <a:lnSpc>
                <a:spcPct val="100000"/>
              </a:lnSpc>
              <a:spcBef>
                <a:spcPts val="641"/>
              </a:spcBef>
              <a:buClr>
                <a:srgbClr val="CA5E0A"/>
              </a:buClr>
              <a:buFont typeface="Symbol" charset="2"/>
              <a:buChar char=""/>
            </a:pPr>
            <a:r>
              <a:rPr lang="en-US" sz="3200" b="0" strike="noStrike" spc="-1">
                <a:solidFill>
                  <a:schemeClr val="folHlink"/>
                </a:solidFill>
                <a:latin typeface="Helvetica Neue"/>
              </a:rPr>
              <a:t>E.g., many cities ban or restrict single room occupant apartments, rooming houses, or other shared housing models.</a:t>
            </a:r>
          </a:p>
          <a:p>
            <a:pPr marL="343080" indent="-343080">
              <a:lnSpc>
                <a:spcPct val="100000"/>
              </a:lnSpc>
              <a:spcBef>
                <a:spcPts val="641"/>
              </a:spcBef>
              <a:buClr>
                <a:srgbClr val="CA5E0A"/>
              </a:buClr>
              <a:buFont typeface="Symbol" charset="2"/>
              <a:buChar char=""/>
            </a:pPr>
            <a:r>
              <a:rPr lang="en-US" sz="3200" b="0" strike="noStrike" spc="-1">
                <a:solidFill>
                  <a:schemeClr val="folHlink"/>
                </a:solidFill>
                <a:latin typeface="Helvetica Neue"/>
              </a:rPr>
              <a:t>Shared housing models may provide low-cost housing, but may not provide good quality housing.</a:t>
            </a:r>
          </a:p>
          <a:p>
            <a:pPr marL="343080" indent="-343080">
              <a:lnSpc>
                <a:spcPct val="100000"/>
              </a:lnSpc>
              <a:spcBef>
                <a:spcPts val="641"/>
              </a:spcBef>
              <a:buClr>
                <a:srgbClr val="CA5E0A"/>
              </a:buClr>
              <a:buFont typeface="Symbol" charset="2"/>
              <a:buChar char=""/>
            </a:pPr>
            <a:r>
              <a:rPr lang="en-US" sz="3200" b="0" strike="noStrike" spc="-1">
                <a:solidFill>
                  <a:schemeClr val="folHlink"/>
                </a:solidFill>
                <a:latin typeface="Helvetica Neue"/>
              </a:rPr>
              <a:t>Are the building codes set appropriately?</a:t>
            </a:r>
          </a:p>
          <a:p>
            <a:pPr indent="0">
              <a:lnSpc>
                <a:spcPct val="100000"/>
              </a:lnSpc>
              <a:spcBef>
                <a:spcPts val="641"/>
              </a:spcBef>
              <a:buNone/>
            </a:pPr>
            <a:endParaRPr lang="en-US" sz="3200" b="0" strike="noStrike" spc="-1">
              <a:solidFill>
                <a:schemeClr val="folHlink"/>
              </a:solidFill>
              <a:latin typeface="Helvetica Neue"/>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lstStyle/>
          <a:p>
            <a:pPr indent="0" algn="ctr">
              <a:lnSpc>
                <a:spcPct val="100000"/>
              </a:lnSpc>
              <a:buNone/>
            </a:pPr>
            <a:r>
              <a:rPr lang="en-US" sz="4000" b="1" strike="noStrike" spc="-1">
                <a:solidFill>
                  <a:schemeClr val="accent2"/>
                </a:solidFill>
                <a:latin typeface="Helvetica Neue"/>
              </a:rPr>
              <a:t>Permits</a:t>
            </a:r>
            <a:endParaRPr lang="en-US" sz="4000" b="0" strike="noStrike" spc="-1">
              <a:solidFill>
                <a:srgbClr val="A6C8B2"/>
              </a:solidFill>
              <a:latin typeface="Times New Roman"/>
            </a:endParaRPr>
          </a:p>
        </p:txBody>
      </p:sp>
      <p:sp>
        <p:nvSpPr>
          <p:cNvPr id="177" name="PlaceHolder 2"/>
          <p:cNvSpPr>
            <a:spLocks noGrp="1"/>
          </p:cNvSpPr>
          <p:nvPr>
            <p:ph/>
          </p:nvPr>
        </p:nvSpPr>
        <p:spPr>
          <a:xfrm>
            <a:off x="685800" y="1981080"/>
            <a:ext cx="7772040" cy="4114440"/>
          </a:xfrm>
          <a:prstGeom prst="rect">
            <a:avLst/>
          </a:prstGeom>
          <a:noFill/>
          <a:ln w="0">
            <a:noFill/>
          </a:ln>
        </p:spPr>
        <p:txBody>
          <a:bodyPr numCol="1" spcCol="0" anchor="t">
            <a:noAutofit/>
          </a:bodyPr>
          <a:lstStyle/>
          <a:p>
            <a:pPr marL="343080" indent="-343080">
              <a:lnSpc>
                <a:spcPct val="100000"/>
              </a:lnSpc>
              <a:spcBef>
                <a:spcPts val="561"/>
              </a:spcBef>
              <a:buClr>
                <a:srgbClr val="CA5E0A"/>
              </a:buClr>
              <a:buFont typeface="Symbol" charset="2"/>
              <a:buChar char=""/>
            </a:pPr>
            <a:r>
              <a:rPr lang="en-US" sz="2800" b="0" strike="noStrike" spc="-1">
                <a:solidFill>
                  <a:schemeClr val="folHlink"/>
                </a:solidFill>
                <a:latin typeface="Helvetica Neue"/>
              </a:rPr>
              <a:t>If a developer wants to build housing that meets the zoning and building code requirements, then they need to get a permit.</a:t>
            </a:r>
          </a:p>
          <a:p>
            <a:pPr marL="343080" indent="-343080">
              <a:lnSpc>
                <a:spcPct val="100000"/>
              </a:lnSpc>
              <a:spcBef>
                <a:spcPts val="561"/>
              </a:spcBef>
              <a:buClr>
                <a:srgbClr val="CA5E0A"/>
              </a:buClr>
              <a:buFont typeface="Symbol" charset="2"/>
              <a:buChar char=""/>
            </a:pPr>
            <a:r>
              <a:rPr lang="en-US" sz="2800" b="0" strike="noStrike" spc="-1">
                <a:solidFill>
                  <a:schemeClr val="folHlink"/>
                </a:solidFill>
                <a:latin typeface="Helvetica Neue"/>
              </a:rPr>
              <a:t>The process for getting a permit varied wildly by city.</a:t>
            </a:r>
          </a:p>
          <a:p>
            <a:pPr marL="343080" indent="-343080">
              <a:lnSpc>
                <a:spcPct val="100000"/>
              </a:lnSpc>
              <a:spcBef>
                <a:spcPts val="561"/>
              </a:spcBef>
              <a:buClr>
                <a:srgbClr val="CA5E0A"/>
              </a:buClr>
              <a:buFont typeface="Symbol" charset="2"/>
              <a:buChar char=""/>
            </a:pPr>
            <a:r>
              <a:rPr lang="en-US" sz="2800" b="0" strike="noStrike" spc="-1">
                <a:solidFill>
                  <a:schemeClr val="folHlink"/>
                </a:solidFill>
                <a:latin typeface="Helvetica Neue"/>
              </a:rPr>
              <a:t>Some jurisdictions provide permits automatically if the projects meets all code requirements.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lstStyle/>
          <a:p>
            <a:pPr indent="0" algn="ctr">
              <a:lnSpc>
                <a:spcPct val="100000"/>
              </a:lnSpc>
              <a:buNone/>
            </a:pPr>
            <a:r>
              <a:rPr lang="en-US" sz="4000" b="1" strike="noStrike" spc="-1">
                <a:solidFill>
                  <a:schemeClr val="accent2"/>
                </a:solidFill>
                <a:latin typeface="Helvetica Neue"/>
              </a:rPr>
              <a:t>Permits</a:t>
            </a:r>
            <a:endParaRPr lang="en-US" sz="4000" b="0" strike="noStrike" spc="-1">
              <a:solidFill>
                <a:srgbClr val="A6C8B2"/>
              </a:solidFill>
              <a:latin typeface="Times New Roman"/>
            </a:endParaRPr>
          </a:p>
        </p:txBody>
      </p:sp>
      <p:sp>
        <p:nvSpPr>
          <p:cNvPr id="179" name="PlaceHolder 2"/>
          <p:cNvSpPr>
            <a:spLocks noGrp="1"/>
          </p:cNvSpPr>
          <p:nvPr>
            <p:ph/>
          </p:nvPr>
        </p:nvSpPr>
        <p:spPr>
          <a:xfrm>
            <a:off x="685800" y="1981080"/>
            <a:ext cx="7772040" cy="4114440"/>
          </a:xfrm>
          <a:prstGeom prst="rect">
            <a:avLst/>
          </a:prstGeom>
          <a:noFill/>
          <a:ln w="0">
            <a:noFill/>
          </a:ln>
        </p:spPr>
        <p:txBody>
          <a:bodyPr numCol="1" spcCol="0" anchor="t">
            <a:noAutofit/>
          </a:bodyPr>
          <a:lstStyle/>
          <a:p>
            <a:pPr marL="343080" indent="-343080">
              <a:lnSpc>
                <a:spcPct val="100000"/>
              </a:lnSpc>
              <a:spcBef>
                <a:spcPts val="479"/>
              </a:spcBef>
              <a:buClr>
                <a:srgbClr val="CA5E0A"/>
              </a:buClr>
              <a:buFont typeface="Symbol" charset="2"/>
              <a:buChar char=""/>
            </a:pPr>
            <a:r>
              <a:rPr lang="en-US" sz="2400" b="0" strike="noStrike" spc="-1">
                <a:solidFill>
                  <a:schemeClr val="folHlink"/>
                </a:solidFill>
                <a:latin typeface="Helvetica Neue"/>
              </a:rPr>
              <a:t>In other places (e.g., much of CA), developers proposing a large project will need to pay for years of environmental impact studies, hold dozens of public hearings, hire lobbyists, make campaign contributions, and donate money to community groups to try to convince elected officials to allow the project.</a:t>
            </a:r>
          </a:p>
          <a:p>
            <a:pPr marL="343080" indent="-343080">
              <a:lnSpc>
                <a:spcPct val="100000"/>
              </a:lnSpc>
              <a:spcBef>
                <a:spcPts val="479"/>
              </a:spcBef>
              <a:buClr>
                <a:srgbClr val="CA5E0A"/>
              </a:buClr>
              <a:buFont typeface="Symbol" charset="2"/>
              <a:buChar char=""/>
            </a:pPr>
            <a:r>
              <a:rPr lang="en-US" sz="2400" b="0" strike="noStrike" spc="-1">
                <a:solidFill>
                  <a:schemeClr val="folHlink"/>
                </a:solidFill>
                <a:latin typeface="Helvetica Neue"/>
              </a:rPr>
              <a:t>Developer ultimately faces a council vote.</a:t>
            </a:r>
          </a:p>
          <a:p>
            <a:pPr marL="343080" indent="-343080">
              <a:lnSpc>
                <a:spcPct val="100000"/>
              </a:lnSpc>
              <a:spcBef>
                <a:spcPts val="479"/>
              </a:spcBef>
              <a:buClr>
                <a:srgbClr val="CA5E0A"/>
              </a:buClr>
              <a:buFont typeface="Symbol" charset="2"/>
              <a:buChar char=""/>
            </a:pPr>
            <a:r>
              <a:rPr lang="en-US" sz="2400" b="0" strike="noStrike" spc="-1">
                <a:solidFill>
                  <a:schemeClr val="folHlink"/>
                </a:solidFill>
                <a:latin typeface="Helvetica Neue"/>
              </a:rPr>
              <a:t>In some jurisdictions, the project may still end up on the ballot – need to convince the electorate to vote for it.</a:t>
            </a:r>
          </a:p>
          <a:p>
            <a:pPr indent="0">
              <a:lnSpc>
                <a:spcPct val="100000"/>
              </a:lnSpc>
              <a:spcBef>
                <a:spcPts val="641"/>
              </a:spcBef>
              <a:buNone/>
            </a:pPr>
            <a:endParaRPr lang="en-US" sz="3200" b="0" strike="noStrike" spc="-1">
              <a:solidFill>
                <a:schemeClr val="folHlink"/>
              </a:solidFill>
              <a:latin typeface="Helvetica Neue"/>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lstStyle/>
          <a:p>
            <a:pPr indent="0" algn="ctr">
              <a:lnSpc>
                <a:spcPct val="100000"/>
              </a:lnSpc>
              <a:buNone/>
            </a:pPr>
            <a:r>
              <a:rPr lang="en-US" sz="4000" b="1" strike="noStrike" spc="-1">
                <a:solidFill>
                  <a:schemeClr val="accent2"/>
                </a:solidFill>
                <a:latin typeface="Helvetica Neue"/>
              </a:rPr>
              <a:t>Permits</a:t>
            </a:r>
            <a:endParaRPr lang="en-US" sz="4000" b="0" strike="noStrike" spc="-1">
              <a:solidFill>
                <a:srgbClr val="A6C8B2"/>
              </a:solidFill>
              <a:latin typeface="Times New Roman"/>
            </a:endParaRPr>
          </a:p>
        </p:txBody>
      </p:sp>
      <p:sp>
        <p:nvSpPr>
          <p:cNvPr id="181" name="PlaceHolder 2"/>
          <p:cNvSpPr>
            <a:spLocks noGrp="1"/>
          </p:cNvSpPr>
          <p:nvPr>
            <p:ph/>
          </p:nvPr>
        </p:nvSpPr>
        <p:spPr>
          <a:xfrm>
            <a:off x="685800" y="1981080"/>
            <a:ext cx="7772040" cy="4114440"/>
          </a:xfrm>
          <a:prstGeom prst="rect">
            <a:avLst/>
          </a:prstGeom>
          <a:noFill/>
          <a:ln w="0">
            <a:noFill/>
          </a:ln>
        </p:spPr>
        <p:txBody>
          <a:bodyPr numCol="1" spcCol="0" anchor="t">
            <a:noAutofit/>
          </a:bodyPr>
          <a:lstStyle/>
          <a:p>
            <a:pPr marL="343080" indent="-343080">
              <a:lnSpc>
                <a:spcPct val="100000"/>
              </a:lnSpc>
              <a:spcBef>
                <a:spcPts val="561"/>
              </a:spcBef>
              <a:buClr>
                <a:srgbClr val="CA5E0A"/>
              </a:buClr>
              <a:buFont typeface="Symbol" charset="2"/>
              <a:buChar char=""/>
            </a:pPr>
            <a:r>
              <a:rPr lang="en-US" sz="2800" b="0" strike="noStrike" spc="-1">
                <a:solidFill>
                  <a:schemeClr val="folHlink"/>
                </a:solidFill>
                <a:latin typeface="Helvetica Neue"/>
              </a:rPr>
              <a:t>Difficult permit requirements may help ensure that only developments with benefits to the community are approved, but it also reduces new development, namely by making it costlier and riskier.</a:t>
            </a:r>
          </a:p>
          <a:p>
            <a:pPr marL="343080" indent="-343080">
              <a:lnSpc>
                <a:spcPct val="100000"/>
              </a:lnSpc>
              <a:spcBef>
                <a:spcPts val="561"/>
              </a:spcBef>
              <a:buClr>
                <a:srgbClr val="CA5E0A"/>
              </a:buClr>
              <a:buFont typeface="Symbol" charset="2"/>
              <a:buChar char=""/>
            </a:pPr>
            <a:r>
              <a:rPr lang="en-US" sz="2800" b="0" strike="noStrike" spc="-1">
                <a:solidFill>
                  <a:schemeClr val="folHlink"/>
                </a:solidFill>
                <a:latin typeface="Helvetica Neue"/>
              </a:rPr>
              <a:t>Strong regulations may serve as a barrier to entry, keeping new firms from entering building construction.</a:t>
            </a:r>
          </a:p>
          <a:p>
            <a:pPr marL="343080" indent="-343080">
              <a:lnSpc>
                <a:spcPct val="100000"/>
              </a:lnSpc>
              <a:spcBef>
                <a:spcPts val="561"/>
              </a:spcBef>
              <a:buClr>
                <a:srgbClr val="CA5E0A"/>
              </a:buClr>
              <a:buFont typeface="Symbol" charset="2"/>
              <a:buChar char=""/>
            </a:pPr>
            <a:r>
              <a:rPr lang="en-US" sz="2800" b="0" strike="noStrike" spc="-1">
                <a:solidFill>
                  <a:schemeClr val="folHlink"/>
                </a:solidFill>
                <a:latin typeface="Helvetica Neue"/>
              </a:rPr>
              <a:t>This leads to market power and higher rents.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lstStyle/>
          <a:p>
            <a:pPr indent="0" algn="ctr">
              <a:lnSpc>
                <a:spcPct val="100000"/>
              </a:lnSpc>
              <a:buNone/>
            </a:pPr>
            <a:r>
              <a:rPr lang="en-US" sz="4000" b="1" strike="noStrike" spc="-1">
                <a:solidFill>
                  <a:schemeClr val="accent2"/>
                </a:solidFill>
                <a:latin typeface="Helvetica Neue"/>
              </a:rPr>
              <a:t>Fees</a:t>
            </a:r>
            <a:endParaRPr lang="en-US" sz="4000" b="0" strike="noStrike" spc="-1">
              <a:solidFill>
                <a:srgbClr val="A6C8B2"/>
              </a:solidFill>
              <a:latin typeface="Times New Roman"/>
            </a:endParaRPr>
          </a:p>
        </p:txBody>
      </p:sp>
      <p:sp>
        <p:nvSpPr>
          <p:cNvPr id="183" name="PlaceHolder 2"/>
          <p:cNvSpPr>
            <a:spLocks noGrp="1"/>
          </p:cNvSpPr>
          <p:nvPr>
            <p:ph/>
          </p:nvPr>
        </p:nvSpPr>
        <p:spPr>
          <a:xfrm>
            <a:off x="304920" y="1981080"/>
            <a:ext cx="8152920" cy="4114440"/>
          </a:xfrm>
          <a:prstGeom prst="rect">
            <a:avLst/>
          </a:prstGeom>
          <a:noFill/>
          <a:ln w="0">
            <a:noFill/>
          </a:ln>
        </p:spPr>
        <p:txBody>
          <a:bodyPr numCol="1" spcCol="0" anchor="t">
            <a:noAutofit/>
          </a:bodyPr>
          <a:lstStyle/>
          <a:p>
            <a:pPr marL="343080" indent="-343080">
              <a:lnSpc>
                <a:spcPct val="100000"/>
              </a:lnSpc>
              <a:spcBef>
                <a:spcPts val="641"/>
              </a:spcBef>
              <a:buClr>
                <a:srgbClr val="CA5E0A"/>
              </a:buClr>
              <a:buFont typeface="Symbol" charset="2"/>
              <a:buChar char=""/>
            </a:pPr>
            <a:r>
              <a:rPr lang="en-US" sz="3200" b="0" strike="noStrike" spc="-1">
                <a:solidFill>
                  <a:schemeClr val="folHlink"/>
                </a:solidFill>
                <a:latin typeface="Helvetica Neue"/>
              </a:rPr>
              <a:t>Fees and exactions must be made in exchange for permission to build housing.</a:t>
            </a:r>
          </a:p>
          <a:p>
            <a:pPr marL="343080" indent="-343080">
              <a:lnSpc>
                <a:spcPct val="100000"/>
              </a:lnSpc>
              <a:spcBef>
                <a:spcPts val="641"/>
              </a:spcBef>
              <a:buClr>
                <a:srgbClr val="CA5E0A"/>
              </a:buClr>
              <a:buFont typeface="Symbol" charset="2"/>
              <a:buChar char=""/>
            </a:pPr>
            <a:r>
              <a:rPr lang="en-US" sz="3200" b="0" strike="noStrike" spc="-1">
                <a:solidFill>
                  <a:schemeClr val="folHlink"/>
                </a:solidFill>
                <a:latin typeface="Helvetica Neue"/>
              </a:rPr>
              <a:t>Cities collect these to support affordable housing production, transit expansion, parks, and other municipal projects.</a:t>
            </a:r>
          </a:p>
          <a:p>
            <a:pPr marL="343080" indent="-343080">
              <a:lnSpc>
                <a:spcPct val="100000"/>
              </a:lnSpc>
              <a:spcBef>
                <a:spcPts val="641"/>
              </a:spcBef>
              <a:buClr>
                <a:srgbClr val="CA5E0A"/>
              </a:buClr>
              <a:buFont typeface="Symbol" charset="2"/>
              <a:buChar char=""/>
            </a:pPr>
            <a:r>
              <a:rPr lang="en-US" sz="3200" b="0" strike="noStrike" spc="-1">
                <a:solidFill>
                  <a:schemeClr val="folHlink"/>
                </a:solidFill>
                <a:latin typeface="Helvetica Neue"/>
              </a:rPr>
              <a:t>Total fees and exactions in a city like SF is between $60k and $150k for each market-rate unit.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lstStyle/>
          <a:p>
            <a:pPr indent="0" algn="ctr">
              <a:lnSpc>
                <a:spcPct val="100000"/>
              </a:lnSpc>
              <a:buNone/>
            </a:pPr>
            <a:r>
              <a:rPr lang="en-US" sz="4000" b="1" strike="noStrike" spc="-1">
                <a:solidFill>
                  <a:schemeClr val="accent2"/>
                </a:solidFill>
                <a:latin typeface="Helvetica Neue"/>
              </a:rPr>
              <a:t>Fees</a:t>
            </a:r>
            <a:endParaRPr lang="en-US" sz="4000" b="0" strike="noStrike" spc="-1">
              <a:solidFill>
                <a:srgbClr val="A6C8B2"/>
              </a:solidFill>
              <a:latin typeface="Times New Roman"/>
            </a:endParaRPr>
          </a:p>
        </p:txBody>
      </p:sp>
      <p:sp>
        <p:nvSpPr>
          <p:cNvPr id="185" name="PlaceHolder 2"/>
          <p:cNvSpPr>
            <a:spLocks noGrp="1"/>
          </p:cNvSpPr>
          <p:nvPr>
            <p:ph/>
          </p:nvPr>
        </p:nvSpPr>
        <p:spPr>
          <a:xfrm>
            <a:off x="685800" y="1981080"/>
            <a:ext cx="7772040" cy="4114440"/>
          </a:xfrm>
          <a:prstGeom prst="rect">
            <a:avLst/>
          </a:prstGeom>
          <a:noFill/>
          <a:ln w="0">
            <a:noFill/>
          </a:ln>
        </p:spPr>
        <p:txBody>
          <a:bodyPr numCol="1" spcCol="0" anchor="t">
            <a:noAutofit/>
          </a:bodyPr>
          <a:lstStyle/>
          <a:p>
            <a:pPr marL="343080" indent="-343080">
              <a:lnSpc>
                <a:spcPct val="100000"/>
              </a:lnSpc>
              <a:spcBef>
                <a:spcPts val="641"/>
              </a:spcBef>
              <a:buClr>
                <a:srgbClr val="CA5E0A"/>
              </a:buClr>
              <a:buFont typeface="Symbol" charset="2"/>
              <a:buChar char=""/>
            </a:pPr>
            <a:r>
              <a:rPr lang="en-US" sz="3200" b="0" strike="noStrike" spc="-1">
                <a:solidFill>
                  <a:schemeClr val="folHlink"/>
                </a:solidFill>
                <a:latin typeface="Helvetica Neue"/>
              </a:rPr>
              <a:t>In some places, these fees are not set but are instead negotiated.</a:t>
            </a:r>
          </a:p>
          <a:p>
            <a:pPr marL="343080" indent="-343080">
              <a:lnSpc>
                <a:spcPct val="100000"/>
              </a:lnSpc>
              <a:spcBef>
                <a:spcPts val="641"/>
              </a:spcBef>
              <a:buClr>
                <a:srgbClr val="CA5E0A"/>
              </a:buClr>
              <a:buFont typeface="Symbol" charset="2"/>
              <a:buChar char=""/>
            </a:pPr>
            <a:r>
              <a:rPr lang="en-US" sz="3200" b="0" strike="noStrike" spc="-1">
                <a:solidFill>
                  <a:schemeClr val="folHlink"/>
                </a:solidFill>
                <a:latin typeface="Helvetica Neue"/>
              </a:rPr>
              <a:t>Developers must negotiate a distinct set of payments for each project.</a:t>
            </a:r>
          </a:p>
          <a:p>
            <a:pPr marL="343080" indent="-343080">
              <a:lnSpc>
                <a:spcPct val="100000"/>
              </a:lnSpc>
              <a:spcBef>
                <a:spcPts val="641"/>
              </a:spcBef>
              <a:buClr>
                <a:srgbClr val="CA5E0A"/>
              </a:buClr>
              <a:buFont typeface="Symbol" charset="2"/>
              <a:buChar char=""/>
            </a:pPr>
            <a:r>
              <a:rPr lang="en-US" sz="3200" b="0" strike="noStrike" spc="-1">
                <a:solidFill>
                  <a:schemeClr val="folHlink"/>
                </a:solidFill>
                <a:latin typeface="Helvetica Neue"/>
              </a:rPr>
              <a:t>Certain constituencies in the community will appose a project unless they receive sufficient payment or concessions.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lstStyle/>
          <a:p>
            <a:pPr indent="0" algn="ctr">
              <a:lnSpc>
                <a:spcPct val="100000"/>
              </a:lnSpc>
              <a:buNone/>
            </a:pPr>
            <a:r>
              <a:rPr lang="en-US" sz="4000" b="1" strike="noStrike" spc="-1">
                <a:solidFill>
                  <a:schemeClr val="accent2"/>
                </a:solidFill>
                <a:latin typeface="Helvetica Neue"/>
              </a:rPr>
              <a:t>Fees</a:t>
            </a:r>
            <a:endParaRPr lang="en-US" sz="4000" b="0" strike="noStrike" spc="-1">
              <a:solidFill>
                <a:srgbClr val="A6C8B2"/>
              </a:solidFill>
              <a:latin typeface="Times New Roman"/>
            </a:endParaRPr>
          </a:p>
        </p:txBody>
      </p:sp>
      <p:sp>
        <p:nvSpPr>
          <p:cNvPr id="187" name="PlaceHolder 2"/>
          <p:cNvSpPr>
            <a:spLocks noGrp="1"/>
          </p:cNvSpPr>
          <p:nvPr>
            <p:ph/>
          </p:nvPr>
        </p:nvSpPr>
        <p:spPr>
          <a:xfrm>
            <a:off x="685800" y="1981080"/>
            <a:ext cx="7772040" cy="4114440"/>
          </a:xfrm>
          <a:prstGeom prst="rect">
            <a:avLst/>
          </a:prstGeom>
          <a:noFill/>
          <a:ln w="0">
            <a:noFill/>
          </a:ln>
        </p:spPr>
        <p:txBody>
          <a:bodyPr numCol="1" spcCol="0" anchor="t">
            <a:noAutofit/>
          </a:bodyPr>
          <a:lstStyle/>
          <a:p>
            <a:pPr marL="343080" indent="-343080">
              <a:lnSpc>
                <a:spcPct val="100000"/>
              </a:lnSpc>
              <a:spcBef>
                <a:spcPts val="479"/>
              </a:spcBef>
              <a:buClr>
                <a:srgbClr val="CA5E0A"/>
              </a:buClr>
              <a:buFont typeface="Symbol" charset="2"/>
              <a:buChar char=""/>
            </a:pPr>
            <a:r>
              <a:rPr lang="en-US" sz="2400" b="0" strike="noStrike" spc="-1">
                <a:solidFill>
                  <a:schemeClr val="folHlink"/>
                </a:solidFill>
                <a:latin typeface="Helvetica Neue"/>
              </a:rPr>
              <a:t>Concessions might be:</a:t>
            </a:r>
          </a:p>
          <a:p>
            <a:pPr marL="343080" indent="-343080">
              <a:lnSpc>
                <a:spcPct val="100000"/>
              </a:lnSpc>
              <a:spcBef>
                <a:spcPts val="479"/>
              </a:spcBef>
              <a:buClr>
                <a:srgbClr val="CA5E0A"/>
              </a:buClr>
              <a:buFont typeface="Symbol" charset="2"/>
              <a:buChar char=""/>
            </a:pPr>
            <a:r>
              <a:rPr lang="en-US" sz="2400" b="0" strike="noStrike" spc="-1">
                <a:solidFill>
                  <a:schemeClr val="folHlink"/>
                </a:solidFill>
                <a:latin typeface="Helvetica Neue"/>
              </a:rPr>
              <a:t>Increased fees, labor union contracts, local hire preferences, private legal settlements.</a:t>
            </a:r>
          </a:p>
          <a:p>
            <a:pPr marL="343080" indent="-343080">
              <a:lnSpc>
                <a:spcPct val="100000"/>
              </a:lnSpc>
              <a:spcBef>
                <a:spcPts val="479"/>
              </a:spcBef>
              <a:buClr>
                <a:srgbClr val="CA5E0A"/>
              </a:buClr>
              <a:buFont typeface="Symbol" charset="2"/>
              <a:buChar char=""/>
            </a:pPr>
            <a:r>
              <a:rPr lang="en-US" sz="2400" b="0" strike="noStrike" spc="-1">
                <a:solidFill>
                  <a:schemeClr val="folHlink"/>
                </a:solidFill>
                <a:latin typeface="Helvetica Neue"/>
              </a:rPr>
              <a:t>Activists and politicians try to extract as many concessions as possible – want to maximize benefits to their community.</a:t>
            </a:r>
          </a:p>
          <a:p>
            <a:pPr marL="343080" indent="-343080">
              <a:lnSpc>
                <a:spcPct val="100000"/>
              </a:lnSpc>
              <a:spcBef>
                <a:spcPts val="479"/>
              </a:spcBef>
              <a:buClr>
                <a:srgbClr val="CA5E0A"/>
              </a:buClr>
              <a:buFont typeface="Symbol" charset="2"/>
              <a:buChar char=""/>
            </a:pPr>
            <a:r>
              <a:rPr lang="en-US" sz="2400" b="0" strike="noStrike" spc="-1">
                <a:solidFill>
                  <a:schemeClr val="folHlink"/>
                </a:solidFill>
                <a:latin typeface="Helvetica Neue"/>
              </a:rPr>
              <a:t>However, this increases costs and uncertainty for developers.</a:t>
            </a:r>
          </a:p>
          <a:p>
            <a:pPr marL="343080" indent="-343080">
              <a:lnSpc>
                <a:spcPct val="100000"/>
              </a:lnSpc>
              <a:spcBef>
                <a:spcPts val="479"/>
              </a:spcBef>
              <a:buClr>
                <a:srgbClr val="CA5E0A"/>
              </a:buClr>
              <a:buFont typeface="Symbol" charset="2"/>
              <a:buChar char=""/>
            </a:pPr>
            <a:r>
              <a:rPr lang="en-US" sz="2400" b="0" strike="noStrike" spc="-1">
                <a:solidFill>
                  <a:schemeClr val="folHlink"/>
                </a:solidFill>
                <a:latin typeface="Helvetica Neue"/>
              </a:rPr>
              <a:t>Makes it less lucrative to convert land from non-housing to housing.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lstStyle/>
          <a:p>
            <a:pPr indent="0" algn="ctr">
              <a:lnSpc>
                <a:spcPct val="100000"/>
              </a:lnSpc>
              <a:buNone/>
            </a:pPr>
            <a:r>
              <a:rPr lang="en-US" sz="4000" b="1" strike="noStrike" spc="-1">
                <a:solidFill>
                  <a:schemeClr val="accent2"/>
                </a:solidFill>
                <a:latin typeface="Helvetica Neue"/>
              </a:rPr>
              <a:t>Why Focus on Superstar Cities?</a:t>
            </a:r>
            <a:endParaRPr lang="en-US" sz="4000" b="0" strike="noStrike" spc="-1">
              <a:solidFill>
                <a:srgbClr val="A6C8B2"/>
              </a:solidFill>
              <a:latin typeface="Times New Roman"/>
            </a:endParaRPr>
          </a:p>
        </p:txBody>
      </p:sp>
      <p:sp>
        <p:nvSpPr>
          <p:cNvPr id="107" name="PlaceHolder 2"/>
          <p:cNvSpPr>
            <a:spLocks noGrp="1"/>
          </p:cNvSpPr>
          <p:nvPr>
            <p:ph/>
          </p:nvPr>
        </p:nvSpPr>
        <p:spPr>
          <a:xfrm>
            <a:off x="685800" y="1981080"/>
            <a:ext cx="7772040" cy="4114440"/>
          </a:xfrm>
          <a:prstGeom prst="rect">
            <a:avLst/>
          </a:prstGeom>
          <a:noFill/>
          <a:ln w="0">
            <a:noFill/>
          </a:ln>
        </p:spPr>
        <p:txBody>
          <a:bodyPr numCol="1" spcCol="0" anchor="t">
            <a:noAutofit/>
          </a:bodyPr>
          <a:lstStyle/>
          <a:p>
            <a:pPr marL="343080" indent="-343080">
              <a:lnSpc>
                <a:spcPct val="100000"/>
              </a:lnSpc>
              <a:spcBef>
                <a:spcPts val="561"/>
              </a:spcBef>
              <a:buClr>
                <a:srgbClr val="CA5E0A"/>
              </a:buClr>
              <a:buFont typeface="Symbol" charset="2"/>
              <a:buChar char=""/>
            </a:pPr>
            <a:r>
              <a:rPr lang="en-US" sz="2800" b="0" strike="noStrike" spc="-1">
                <a:solidFill>
                  <a:schemeClr val="folHlink"/>
                </a:solidFill>
                <a:latin typeface="Helvetica Neue"/>
              </a:rPr>
              <a:t>Superstar cities are the ones where we see the affordable housing crisis being the most relevant.</a:t>
            </a:r>
          </a:p>
          <a:p>
            <a:pPr marL="343080" indent="-343080">
              <a:lnSpc>
                <a:spcPct val="100000"/>
              </a:lnSpc>
              <a:spcBef>
                <a:spcPts val="561"/>
              </a:spcBef>
              <a:buClr>
                <a:srgbClr val="CA5E0A"/>
              </a:buClr>
              <a:buFont typeface="Symbol" charset="2"/>
              <a:buChar char=""/>
            </a:pPr>
            <a:r>
              <a:rPr lang="en-US" sz="2800" b="0" strike="noStrike" spc="-1">
                <a:solidFill>
                  <a:schemeClr val="folHlink"/>
                </a:solidFill>
                <a:latin typeface="Helvetica Neue"/>
              </a:rPr>
              <a:t>These are cities were there are often agglomeration economies that increase wages and productivity, meaning that many workers should move there.</a:t>
            </a:r>
          </a:p>
          <a:p>
            <a:pPr marL="343080" indent="-343080">
              <a:lnSpc>
                <a:spcPct val="100000"/>
              </a:lnSpc>
              <a:spcBef>
                <a:spcPts val="561"/>
              </a:spcBef>
              <a:buClr>
                <a:srgbClr val="CA5E0A"/>
              </a:buClr>
              <a:buFont typeface="Symbol" charset="2"/>
              <a:buChar char=""/>
            </a:pPr>
            <a:r>
              <a:rPr lang="en-US" sz="2800" b="0" strike="noStrike" spc="-1">
                <a:solidFill>
                  <a:schemeClr val="folHlink"/>
                </a:solidFill>
                <a:latin typeface="Helvetica Neue"/>
              </a:rPr>
              <a:t>But high housing prices are a barrier to this.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lstStyle/>
          <a:p>
            <a:pPr indent="0" algn="ctr">
              <a:lnSpc>
                <a:spcPct val="100000"/>
              </a:lnSpc>
              <a:buNone/>
            </a:pPr>
            <a:r>
              <a:rPr lang="en-US" sz="4000" b="1" strike="noStrike" spc="-1">
                <a:solidFill>
                  <a:schemeClr val="accent2"/>
                </a:solidFill>
                <a:latin typeface="Helvetica Neue"/>
              </a:rPr>
              <a:t>Towards a Better Housing Policy</a:t>
            </a:r>
            <a:endParaRPr lang="en-US" sz="4000" b="0" strike="noStrike" spc="-1">
              <a:solidFill>
                <a:srgbClr val="A6C8B2"/>
              </a:solidFill>
              <a:latin typeface="Times New Roman"/>
            </a:endParaRPr>
          </a:p>
        </p:txBody>
      </p:sp>
      <p:sp>
        <p:nvSpPr>
          <p:cNvPr id="189" name="PlaceHolder 2"/>
          <p:cNvSpPr>
            <a:spLocks noGrp="1"/>
          </p:cNvSpPr>
          <p:nvPr>
            <p:ph/>
          </p:nvPr>
        </p:nvSpPr>
        <p:spPr>
          <a:xfrm>
            <a:off x="685800" y="1981080"/>
            <a:ext cx="7772040" cy="4114440"/>
          </a:xfrm>
          <a:prstGeom prst="rect">
            <a:avLst/>
          </a:prstGeom>
          <a:noFill/>
          <a:ln w="0">
            <a:noFill/>
          </a:ln>
        </p:spPr>
        <p:txBody>
          <a:bodyPr numCol="1" spcCol="0" anchor="t">
            <a:noAutofit/>
          </a:bodyPr>
          <a:lstStyle/>
          <a:p>
            <a:pPr marL="343080" indent="-343080">
              <a:lnSpc>
                <a:spcPct val="100000"/>
              </a:lnSpc>
              <a:spcBef>
                <a:spcPts val="641"/>
              </a:spcBef>
              <a:buClr>
                <a:srgbClr val="CA5E0A"/>
              </a:buClr>
              <a:buFont typeface="Symbol" charset="2"/>
              <a:buChar char=""/>
            </a:pPr>
            <a:r>
              <a:rPr lang="en-US" sz="3200" b="0" strike="noStrike" spc="-1">
                <a:solidFill>
                  <a:schemeClr val="folHlink"/>
                </a:solidFill>
                <a:latin typeface="Helvetica Neue"/>
              </a:rPr>
              <a:t>Metcalf (2018) proposes seven ideas:</a:t>
            </a:r>
          </a:p>
          <a:p>
            <a:pPr marL="514440" indent="-514440">
              <a:lnSpc>
                <a:spcPct val="100000"/>
              </a:lnSpc>
              <a:spcBef>
                <a:spcPts val="479"/>
              </a:spcBef>
              <a:buClr>
                <a:srgbClr val="CA5E0A"/>
              </a:buClr>
              <a:buFont typeface="Helvetica Neue"/>
              <a:buAutoNum type="arabicPeriod"/>
            </a:pPr>
            <a:r>
              <a:rPr lang="en-US" sz="2400" b="0" strike="noStrike" spc="-1">
                <a:solidFill>
                  <a:schemeClr val="folHlink"/>
                </a:solidFill>
                <a:latin typeface="Helvetica Neue"/>
              </a:rPr>
              <a:t>Upzone</a:t>
            </a:r>
          </a:p>
          <a:p>
            <a:pPr marL="514440" indent="-514440">
              <a:lnSpc>
                <a:spcPct val="100000"/>
              </a:lnSpc>
              <a:spcBef>
                <a:spcPts val="479"/>
              </a:spcBef>
              <a:buClr>
                <a:srgbClr val="CA5E0A"/>
              </a:buClr>
              <a:buFont typeface="Helvetica Neue"/>
              <a:buAutoNum type="arabicPeriod"/>
            </a:pPr>
            <a:r>
              <a:rPr lang="en-US" sz="2400" b="0" strike="noStrike" spc="-1">
                <a:solidFill>
                  <a:schemeClr val="folHlink"/>
                </a:solidFill>
                <a:latin typeface="Helvetica Neue"/>
              </a:rPr>
              <a:t>Rethink minimal standards</a:t>
            </a:r>
          </a:p>
          <a:p>
            <a:pPr marL="514440" indent="-514440">
              <a:lnSpc>
                <a:spcPct val="100000"/>
              </a:lnSpc>
              <a:spcBef>
                <a:spcPts val="479"/>
              </a:spcBef>
              <a:buClr>
                <a:srgbClr val="CA5E0A"/>
              </a:buClr>
              <a:buFont typeface="Helvetica Neue"/>
              <a:buAutoNum type="arabicPeriod"/>
            </a:pPr>
            <a:r>
              <a:rPr lang="en-US" sz="2400" b="0" strike="noStrike" spc="-1">
                <a:solidFill>
                  <a:schemeClr val="folHlink"/>
                </a:solidFill>
                <a:latin typeface="Helvetica Neue"/>
              </a:rPr>
              <a:t>Connect superstar cities to less-expensive places</a:t>
            </a:r>
          </a:p>
          <a:p>
            <a:pPr marL="514440" indent="-514440">
              <a:lnSpc>
                <a:spcPct val="100000"/>
              </a:lnSpc>
              <a:spcBef>
                <a:spcPts val="479"/>
              </a:spcBef>
              <a:buClr>
                <a:srgbClr val="CA5E0A"/>
              </a:buClr>
              <a:buFont typeface="Helvetica Neue"/>
              <a:buAutoNum type="arabicPeriod"/>
            </a:pPr>
            <a:r>
              <a:rPr lang="en-US" sz="2400" b="0" strike="noStrike" spc="-1">
                <a:solidFill>
                  <a:schemeClr val="folHlink"/>
                </a:solidFill>
                <a:latin typeface="Helvetica Neue"/>
              </a:rPr>
              <a:t>Build more cities</a:t>
            </a:r>
          </a:p>
          <a:p>
            <a:pPr marL="514440" indent="-514440">
              <a:lnSpc>
                <a:spcPct val="100000"/>
              </a:lnSpc>
              <a:spcBef>
                <a:spcPts val="479"/>
              </a:spcBef>
              <a:buClr>
                <a:srgbClr val="CA5E0A"/>
              </a:buClr>
              <a:buFont typeface="Helvetica Neue"/>
              <a:buAutoNum type="arabicPeriod"/>
            </a:pPr>
            <a:r>
              <a:rPr lang="en-US" sz="2400" b="0" strike="noStrike" spc="-1">
                <a:solidFill>
                  <a:schemeClr val="folHlink"/>
                </a:solidFill>
                <a:latin typeface="Helvetica Neue"/>
              </a:rPr>
              <a:t>Pool taxes regionally</a:t>
            </a:r>
          </a:p>
          <a:p>
            <a:pPr marL="514440" indent="-514440">
              <a:lnSpc>
                <a:spcPct val="100000"/>
              </a:lnSpc>
              <a:spcBef>
                <a:spcPts val="479"/>
              </a:spcBef>
              <a:buClr>
                <a:srgbClr val="CA5E0A"/>
              </a:buClr>
              <a:buFont typeface="Helvetica Neue"/>
              <a:buAutoNum type="arabicPeriod"/>
            </a:pPr>
            <a:r>
              <a:rPr lang="en-US" sz="2400" b="0" strike="noStrike" spc="-1">
                <a:solidFill>
                  <a:schemeClr val="folHlink"/>
                </a:solidFill>
                <a:latin typeface="Helvetica Neue"/>
              </a:rPr>
              <a:t>Move responsibility for housing to a higher level of government</a:t>
            </a:r>
          </a:p>
          <a:p>
            <a:pPr marL="514440" indent="-514440">
              <a:lnSpc>
                <a:spcPct val="100000"/>
              </a:lnSpc>
              <a:spcBef>
                <a:spcPts val="479"/>
              </a:spcBef>
              <a:buClr>
                <a:srgbClr val="CA5E0A"/>
              </a:buClr>
              <a:buFont typeface="Helvetica Neue"/>
              <a:buAutoNum type="arabicPeriod"/>
            </a:pPr>
            <a:r>
              <a:rPr lang="en-US" sz="2400" b="0" strike="noStrike" spc="-1">
                <a:solidFill>
                  <a:schemeClr val="folHlink"/>
                </a:solidFill>
                <a:latin typeface="Helvetica Neue"/>
              </a:rPr>
              <a:t>Spend more on social housing</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lstStyle/>
          <a:p>
            <a:pPr indent="0" algn="ctr">
              <a:lnSpc>
                <a:spcPct val="100000"/>
              </a:lnSpc>
              <a:buNone/>
            </a:pPr>
            <a:r>
              <a:rPr lang="en-US" sz="4000" b="1" strike="noStrike" spc="-1">
                <a:solidFill>
                  <a:schemeClr val="accent2"/>
                </a:solidFill>
                <a:latin typeface="Helvetica Neue"/>
              </a:rPr>
              <a:t>Upzone</a:t>
            </a:r>
            <a:endParaRPr lang="en-US" sz="4000" b="0" strike="noStrike" spc="-1">
              <a:solidFill>
                <a:srgbClr val="A6C8B2"/>
              </a:solidFill>
              <a:latin typeface="Times New Roman"/>
            </a:endParaRPr>
          </a:p>
        </p:txBody>
      </p:sp>
      <p:sp>
        <p:nvSpPr>
          <p:cNvPr id="191" name="PlaceHolder 2"/>
          <p:cNvSpPr>
            <a:spLocks noGrp="1"/>
          </p:cNvSpPr>
          <p:nvPr>
            <p:ph/>
          </p:nvPr>
        </p:nvSpPr>
        <p:spPr>
          <a:xfrm>
            <a:off x="685800" y="1981080"/>
            <a:ext cx="7772040" cy="4114440"/>
          </a:xfrm>
          <a:prstGeom prst="rect">
            <a:avLst/>
          </a:prstGeom>
          <a:noFill/>
          <a:ln w="0">
            <a:noFill/>
          </a:ln>
        </p:spPr>
        <p:txBody>
          <a:bodyPr numCol="1" spcCol="0" anchor="t">
            <a:noAutofit/>
          </a:bodyPr>
          <a:lstStyle/>
          <a:p>
            <a:pPr marL="343080" indent="-343080">
              <a:lnSpc>
                <a:spcPct val="100000"/>
              </a:lnSpc>
              <a:spcBef>
                <a:spcPts val="641"/>
              </a:spcBef>
              <a:buClr>
                <a:srgbClr val="CA5E0A"/>
              </a:buClr>
              <a:buFont typeface="Symbol" charset="2"/>
              <a:buChar char=""/>
            </a:pPr>
            <a:r>
              <a:rPr lang="en-US" sz="3200" b="0" strike="noStrike" spc="-1">
                <a:solidFill>
                  <a:schemeClr val="folHlink"/>
                </a:solidFill>
                <a:latin typeface="Helvetica Neue"/>
              </a:rPr>
              <a:t>Change zoning to allow more housing to be built (“upzoning”)</a:t>
            </a:r>
          </a:p>
          <a:p>
            <a:pPr marL="343080" indent="-343080">
              <a:lnSpc>
                <a:spcPct val="100000"/>
              </a:lnSpc>
              <a:spcBef>
                <a:spcPts val="641"/>
              </a:spcBef>
              <a:buClr>
                <a:srgbClr val="CA5E0A"/>
              </a:buClr>
              <a:buFont typeface="Symbol" charset="2"/>
              <a:buChar char=""/>
            </a:pPr>
            <a:r>
              <a:rPr lang="en-US" sz="3200" b="0" strike="noStrike" spc="-1">
                <a:solidFill>
                  <a:schemeClr val="folHlink"/>
                </a:solidFill>
                <a:latin typeface="Helvetica Neue"/>
              </a:rPr>
              <a:t>Needs to be done in a careful way to ensure good design and ensure that neighborhoods to built to be complete.</a:t>
            </a:r>
          </a:p>
          <a:p>
            <a:pPr marL="343080" indent="-343080">
              <a:lnSpc>
                <a:spcPct val="100000"/>
              </a:lnSpc>
              <a:spcBef>
                <a:spcPts val="641"/>
              </a:spcBef>
              <a:buClr>
                <a:srgbClr val="CA5E0A"/>
              </a:buClr>
              <a:buFont typeface="Symbol" charset="2"/>
              <a:buChar char=""/>
            </a:pPr>
            <a:r>
              <a:rPr lang="en-US" sz="3200" b="0" strike="noStrike" spc="-1">
                <a:solidFill>
                  <a:schemeClr val="folHlink"/>
                </a:solidFill>
                <a:latin typeface="Helvetica Neue"/>
              </a:rPr>
              <a:t>Planning process would normally include investments in infrastructure.</a:t>
            </a:r>
          </a:p>
          <a:p>
            <a:pPr indent="0">
              <a:lnSpc>
                <a:spcPct val="100000"/>
              </a:lnSpc>
              <a:spcBef>
                <a:spcPts val="641"/>
              </a:spcBef>
              <a:buNone/>
            </a:pPr>
            <a:endParaRPr lang="en-US" sz="3200" b="0" strike="noStrike" spc="-1">
              <a:solidFill>
                <a:schemeClr val="folHlink"/>
              </a:solidFill>
              <a:latin typeface="Helvetica Neue"/>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lstStyle/>
          <a:p>
            <a:pPr indent="0" algn="ctr">
              <a:lnSpc>
                <a:spcPct val="100000"/>
              </a:lnSpc>
              <a:buNone/>
            </a:pPr>
            <a:r>
              <a:rPr lang="en-US" sz="4000" b="1" strike="noStrike" spc="-1">
                <a:solidFill>
                  <a:schemeClr val="accent2"/>
                </a:solidFill>
                <a:latin typeface="Helvetica Neue"/>
              </a:rPr>
              <a:t>Rethink Minimal Standards</a:t>
            </a:r>
            <a:endParaRPr lang="en-US" sz="4000" b="0" strike="noStrike" spc="-1">
              <a:solidFill>
                <a:srgbClr val="A6C8B2"/>
              </a:solidFill>
              <a:latin typeface="Times New Roman"/>
            </a:endParaRPr>
          </a:p>
        </p:txBody>
      </p:sp>
      <p:sp>
        <p:nvSpPr>
          <p:cNvPr id="193" name="PlaceHolder 2"/>
          <p:cNvSpPr>
            <a:spLocks noGrp="1"/>
          </p:cNvSpPr>
          <p:nvPr>
            <p:ph/>
          </p:nvPr>
        </p:nvSpPr>
        <p:spPr>
          <a:xfrm>
            <a:off x="685800" y="1981080"/>
            <a:ext cx="7772040" cy="4114440"/>
          </a:xfrm>
          <a:prstGeom prst="rect">
            <a:avLst/>
          </a:prstGeom>
          <a:noFill/>
          <a:ln w="0">
            <a:noFill/>
          </a:ln>
        </p:spPr>
        <p:txBody>
          <a:bodyPr numCol="1" spcCol="0" anchor="t">
            <a:noAutofit/>
          </a:bodyPr>
          <a:lstStyle/>
          <a:p>
            <a:pPr marL="343080" indent="-343080">
              <a:lnSpc>
                <a:spcPct val="100000"/>
              </a:lnSpc>
              <a:spcBef>
                <a:spcPts val="561"/>
              </a:spcBef>
              <a:buClr>
                <a:srgbClr val="CA5E0A"/>
              </a:buClr>
              <a:buFont typeface="Symbol" charset="2"/>
              <a:buChar char=""/>
            </a:pPr>
            <a:r>
              <a:rPr lang="en-US" sz="2800" b="0" strike="noStrike" spc="-1">
                <a:solidFill>
                  <a:schemeClr val="folHlink"/>
                </a:solidFill>
                <a:latin typeface="Helvetica Neue"/>
              </a:rPr>
              <a:t>Reduce “red tape” – regulations that are less essential but are burdensome.</a:t>
            </a:r>
          </a:p>
          <a:p>
            <a:pPr marL="343080" indent="-343080">
              <a:lnSpc>
                <a:spcPct val="100000"/>
              </a:lnSpc>
              <a:spcBef>
                <a:spcPts val="561"/>
              </a:spcBef>
              <a:buClr>
                <a:srgbClr val="CA5E0A"/>
              </a:buClr>
              <a:buFont typeface="Symbol" charset="2"/>
              <a:buChar char=""/>
            </a:pPr>
            <a:r>
              <a:rPr lang="en-US" sz="2800" b="0" strike="noStrike" spc="-1">
                <a:solidFill>
                  <a:schemeClr val="folHlink"/>
                </a:solidFill>
                <a:latin typeface="Helvetica Neue"/>
              </a:rPr>
              <a:t>E.g., legalizing smaller unites created from accessory dwelling units (small dwelling attached to an existing structure), allowing single-room occupancy apartments, reducing parking requirements, allowing construction innovations like prefabricated housing.</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lstStyle/>
          <a:p>
            <a:pPr indent="0" algn="ctr">
              <a:lnSpc>
                <a:spcPct val="100000"/>
              </a:lnSpc>
              <a:buNone/>
            </a:pPr>
            <a:r>
              <a:rPr lang="en-US" sz="4000" b="1" strike="noStrike" spc="-1">
                <a:solidFill>
                  <a:schemeClr val="accent2"/>
                </a:solidFill>
                <a:latin typeface="Helvetica Neue"/>
              </a:rPr>
              <a:t>Connect Superstar Cities to Less Expensive Places</a:t>
            </a:r>
            <a:endParaRPr lang="en-US" sz="4000" b="0" strike="noStrike" spc="-1">
              <a:solidFill>
                <a:srgbClr val="A6C8B2"/>
              </a:solidFill>
              <a:latin typeface="Times New Roman"/>
            </a:endParaRPr>
          </a:p>
        </p:txBody>
      </p:sp>
      <p:sp>
        <p:nvSpPr>
          <p:cNvPr id="195" name="PlaceHolder 2"/>
          <p:cNvSpPr>
            <a:spLocks noGrp="1"/>
          </p:cNvSpPr>
          <p:nvPr>
            <p:ph/>
          </p:nvPr>
        </p:nvSpPr>
        <p:spPr>
          <a:xfrm>
            <a:off x="685800" y="1981080"/>
            <a:ext cx="7772040" cy="4114440"/>
          </a:xfrm>
          <a:prstGeom prst="rect">
            <a:avLst/>
          </a:prstGeom>
          <a:noFill/>
          <a:ln w="0">
            <a:noFill/>
          </a:ln>
        </p:spPr>
        <p:txBody>
          <a:bodyPr numCol="1" spcCol="0" anchor="t">
            <a:noAutofit/>
          </a:bodyPr>
          <a:lstStyle/>
          <a:p>
            <a:pPr marL="343080" indent="-343080">
              <a:lnSpc>
                <a:spcPct val="100000"/>
              </a:lnSpc>
              <a:spcBef>
                <a:spcPts val="641"/>
              </a:spcBef>
              <a:buClr>
                <a:srgbClr val="CA5E0A"/>
              </a:buClr>
              <a:buFont typeface="Symbol" charset="2"/>
              <a:buChar char=""/>
            </a:pPr>
            <a:r>
              <a:rPr lang="en-US" sz="3200" b="0" strike="noStrike" spc="-1">
                <a:solidFill>
                  <a:schemeClr val="folHlink"/>
                </a:solidFill>
                <a:latin typeface="Helvetica Neue"/>
              </a:rPr>
              <a:t>Better public transit, especially longer commute transit like commuter rail, can connect major economic centers with more communities.</a:t>
            </a:r>
          </a:p>
          <a:p>
            <a:pPr marL="343080" indent="-343080">
              <a:lnSpc>
                <a:spcPct val="100000"/>
              </a:lnSpc>
              <a:spcBef>
                <a:spcPts val="641"/>
              </a:spcBef>
              <a:buClr>
                <a:srgbClr val="CA5E0A"/>
              </a:buClr>
              <a:buFont typeface="Symbol" charset="2"/>
              <a:buChar char=""/>
            </a:pPr>
            <a:r>
              <a:rPr lang="en-US" sz="3200" b="0" strike="noStrike" spc="-1">
                <a:solidFill>
                  <a:schemeClr val="folHlink"/>
                </a:solidFill>
                <a:latin typeface="Helvetica Neue"/>
              </a:rPr>
              <a:t>Allows individuals to reasonably live further away, increasing housing options.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lstStyle/>
          <a:p>
            <a:pPr indent="0" algn="ctr">
              <a:lnSpc>
                <a:spcPct val="100000"/>
              </a:lnSpc>
              <a:buNone/>
            </a:pPr>
            <a:r>
              <a:rPr lang="en-US" sz="4000" b="1" strike="noStrike" spc="-1">
                <a:solidFill>
                  <a:schemeClr val="accent2"/>
                </a:solidFill>
                <a:latin typeface="Helvetica Neue"/>
              </a:rPr>
              <a:t>Build More Cities</a:t>
            </a:r>
            <a:endParaRPr lang="en-US" sz="4000" b="0" strike="noStrike" spc="-1">
              <a:solidFill>
                <a:srgbClr val="A6C8B2"/>
              </a:solidFill>
              <a:latin typeface="Times New Roman"/>
            </a:endParaRPr>
          </a:p>
        </p:txBody>
      </p:sp>
      <p:sp>
        <p:nvSpPr>
          <p:cNvPr id="197" name="PlaceHolder 2"/>
          <p:cNvSpPr>
            <a:spLocks noGrp="1"/>
          </p:cNvSpPr>
          <p:nvPr>
            <p:ph/>
          </p:nvPr>
        </p:nvSpPr>
        <p:spPr>
          <a:xfrm>
            <a:off x="685800" y="1981080"/>
            <a:ext cx="7772040" cy="4114440"/>
          </a:xfrm>
          <a:prstGeom prst="rect">
            <a:avLst/>
          </a:prstGeom>
          <a:noFill/>
          <a:ln w="0">
            <a:noFill/>
          </a:ln>
        </p:spPr>
        <p:txBody>
          <a:bodyPr numCol="1" spcCol="0" anchor="t">
            <a:noAutofit/>
          </a:bodyPr>
          <a:lstStyle/>
          <a:p>
            <a:pPr marL="343080" indent="-343080">
              <a:lnSpc>
                <a:spcPct val="100000"/>
              </a:lnSpc>
              <a:spcBef>
                <a:spcPts val="641"/>
              </a:spcBef>
              <a:buClr>
                <a:srgbClr val="CA5E0A"/>
              </a:buClr>
              <a:buFont typeface="Symbol" charset="2"/>
              <a:buChar char=""/>
            </a:pPr>
            <a:r>
              <a:rPr lang="en-US" sz="3200" b="0" strike="noStrike" spc="-1">
                <a:solidFill>
                  <a:schemeClr val="folHlink"/>
                </a:solidFill>
                <a:latin typeface="Helvetica Neue"/>
              </a:rPr>
              <a:t>Most controversial of Metcalf’s (2018) suggestions.</a:t>
            </a:r>
          </a:p>
          <a:p>
            <a:pPr marL="343080" indent="-343080">
              <a:lnSpc>
                <a:spcPct val="100000"/>
              </a:lnSpc>
              <a:spcBef>
                <a:spcPts val="641"/>
              </a:spcBef>
              <a:buClr>
                <a:srgbClr val="CA5E0A"/>
              </a:buClr>
              <a:buFont typeface="Symbol" charset="2"/>
              <a:buChar char=""/>
            </a:pPr>
            <a:r>
              <a:rPr lang="en-US" sz="3200" b="0" strike="noStrike" spc="-1">
                <a:solidFill>
                  <a:schemeClr val="folHlink"/>
                </a:solidFill>
                <a:latin typeface="Helvetica Neue"/>
              </a:rPr>
              <a:t>Some new/planned cities had issues (inefficient land use, not connected to transit)</a:t>
            </a:r>
          </a:p>
          <a:p>
            <a:pPr marL="343080" indent="-343080">
              <a:lnSpc>
                <a:spcPct val="100000"/>
              </a:lnSpc>
              <a:spcBef>
                <a:spcPts val="641"/>
              </a:spcBef>
              <a:buClr>
                <a:srgbClr val="CA5E0A"/>
              </a:buClr>
              <a:buFont typeface="Symbol" charset="2"/>
              <a:buChar char=""/>
            </a:pPr>
            <a:r>
              <a:rPr lang="en-US" sz="3200" b="0" strike="noStrike" spc="-1">
                <a:solidFill>
                  <a:schemeClr val="folHlink"/>
                </a:solidFill>
                <a:latin typeface="Helvetica Neue"/>
              </a:rPr>
              <a:t>If sites can be found that are within a reasonable commuting distance, then this idea may have potential.</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lstStyle/>
          <a:p>
            <a:pPr indent="0" algn="ctr">
              <a:lnSpc>
                <a:spcPct val="100000"/>
              </a:lnSpc>
              <a:buNone/>
            </a:pPr>
            <a:r>
              <a:rPr lang="en-US" sz="4000" b="1" strike="noStrike" spc="-1">
                <a:solidFill>
                  <a:schemeClr val="accent2"/>
                </a:solidFill>
                <a:latin typeface="Helvetica Neue"/>
              </a:rPr>
              <a:t>Pool Taxes Regionally</a:t>
            </a:r>
            <a:endParaRPr lang="en-US" sz="4000" b="0" strike="noStrike" spc="-1">
              <a:solidFill>
                <a:srgbClr val="A6C8B2"/>
              </a:solidFill>
              <a:latin typeface="Times New Roman"/>
            </a:endParaRPr>
          </a:p>
        </p:txBody>
      </p:sp>
      <p:sp>
        <p:nvSpPr>
          <p:cNvPr id="199" name="PlaceHolder 2"/>
          <p:cNvSpPr>
            <a:spLocks noGrp="1"/>
          </p:cNvSpPr>
          <p:nvPr>
            <p:ph/>
          </p:nvPr>
        </p:nvSpPr>
        <p:spPr>
          <a:xfrm>
            <a:off x="685800" y="1981080"/>
            <a:ext cx="7772040" cy="4114440"/>
          </a:xfrm>
          <a:prstGeom prst="rect">
            <a:avLst/>
          </a:prstGeom>
          <a:noFill/>
          <a:ln w="0">
            <a:noFill/>
          </a:ln>
        </p:spPr>
        <p:txBody>
          <a:bodyPr numCol="1" spcCol="0" anchor="t">
            <a:noAutofit/>
          </a:bodyPr>
          <a:lstStyle/>
          <a:p>
            <a:pPr marL="343080" indent="-343080">
              <a:lnSpc>
                <a:spcPct val="100000"/>
              </a:lnSpc>
              <a:spcBef>
                <a:spcPts val="641"/>
              </a:spcBef>
              <a:buClr>
                <a:srgbClr val="CA5E0A"/>
              </a:buClr>
              <a:buFont typeface="Symbol" charset="2"/>
              <a:buChar char=""/>
            </a:pPr>
            <a:r>
              <a:rPr lang="en-US" sz="3200" b="0" strike="noStrike" spc="-1">
                <a:solidFill>
                  <a:schemeClr val="folHlink"/>
                </a:solidFill>
                <a:latin typeface="Helvetica Neue"/>
              </a:rPr>
              <a:t>One reason for housing undersupply is fiscal competition between cities for sales and business tax revenues. If taxes are pooled regionally, it reduces inefficiencies and improves collaboration.</a:t>
            </a:r>
          </a:p>
          <a:p>
            <a:pPr marL="343080" indent="-343080">
              <a:lnSpc>
                <a:spcPct val="100000"/>
              </a:lnSpc>
              <a:spcBef>
                <a:spcPts val="641"/>
              </a:spcBef>
              <a:buClr>
                <a:srgbClr val="CA5E0A"/>
              </a:buClr>
              <a:buFont typeface="Symbol" charset="2"/>
              <a:buChar char=""/>
            </a:pPr>
            <a:r>
              <a:rPr lang="en-US" sz="3200" b="0" strike="noStrike" spc="-1">
                <a:solidFill>
                  <a:schemeClr val="folHlink"/>
                </a:solidFill>
                <a:latin typeface="Helvetica Neue"/>
              </a:rPr>
              <a:t>Minneapolis is an example of this.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lstStyle/>
          <a:p>
            <a:pPr indent="0" algn="ctr">
              <a:lnSpc>
                <a:spcPct val="100000"/>
              </a:lnSpc>
              <a:buNone/>
            </a:pPr>
            <a:r>
              <a:rPr lang="en-US" sz="4000" b="1" strike="noStrike" spc="-1">
                <a:solidFill>
                  <a:schemeClr val="accent2"/>
                </a:solidFill>
                <a:latin typeface="Helvetica Neue"/>
              </a:rPr>
              <a:t>Move Responsibility for Housing to a Higher Level of Government</a:t>
            </a:r>
            <a:endParaRPr lang="en-US" sz="4000" b="0" strike="noStrike" spc="-1">
              <a:solidFill>
                <a:srgbClr val="A6C8B2"/>
              </a:solidFill>
              <a:latin typeface="Times New Roman"/>
            </a:endParaRPr>
          </a:p>
        </p:txBody>
      </p:sp>
      <p:sp>
        <p:nvSpPr>
          <p:cNvPr id="201" name="PlaceHolder 2"/>
          <p:cNvSpPr>
            <a:spLocks noGrp="1"/>
          </p:cNvSpPr>
          <p:nvPr>
            <p:ph/>
          </p:nvPr>
        </p:nvSpPr>
        <p:spPr>
          <a:xfrm>
            <a:off x="685800" y="1981080"/>
            <a:ext cx="7772040" cy="4114440"/>
          </a:xfrm>
          <a:prstGeom prst="rect">
            <a:avLst/>
          </a:prstGeom>
          <a:noFill/>
          <a:ln w="0">
            <a:noFill/>
          </a:ln>
        </p:spPr>
        <p:txBody>
          <a:bodyPr numCol="1" spcCol="0" anchor="t">
            <a:noAutofit/>
          </a:bodyPr>
          <a:lstStyle/>
          <a:p>
            <a:pPr marL="343080" indent="-343080">
              <a:lnSpc>
                <a:spcPct val="100000"/>
              </a:lnSpc>
              <a:spcBef>
                <a:spcPts val="561"/>
              </a:spcBef>
              <a:buClr>
                <a:srgbClr val="CA5E0A"/>
              </a:buClr>
              <a:buFont typeface="Symbol" charset="2"/>
              <a:buChar char=""/>
            </a:pPr>
            <a:r>
              <a:rPr lang="en-US" sz="2800" b="0" strike="noStrike" spc="-1">
                <a:solidFill>
                  <a:schemeClr val="folHlink"/>
                </a:solidFill>
                <a:latin typeface="Helvetica Neue"/>
              </a:rPr>
              <a:t>With several cities in a metro area each working independently to improve housing, coordination is difficult.</a:t>
            </a:r>
          </a:p>
          <a:p>
            <a:pPr marL="343080" indent="-343080">
              <a:lnSpc>
                <a:spcPct val="100000"/>
              </a:lnSpc>
              <a:spcBef>
                <a:spcPts val="561"/>
              </a:spcBef>
              <a:buClr>
                <a:srgbClr val="CA5E0A"/>
              </a:buClr>
              <a:buFont typeface="Symbol" charset="2"/>
              <a:buChar char=""/>
            </a:pPr>
            <a:r>
              <a:rPr lang="en-US" sz="2800" b="0" strike="noStrike" spc="-1">
                <a:solidFill>
                  <a:schemeClr val="folHlink"/>
                </a:solidFill>
                <a:latin typeface="Helvetica Neue"/>
              </a:rPr>
              <a:t>Too many incentives for each city to “shirk” its responsibility to improve housing for the metro area.</a:t>
            </a:r>
          </a:p>
          <a:p>
            <a:pPr marL="343080" indent="-343080">
              <a:lnSpc>
                <a:spcPct val="100000"/>
              </a:lnSpc>
              <a:spcBef>
                <a:spcPts val="561"/>
              </a:spcBef>
              <a:buClr>
                <a:srgbClr val="CA5E0A"/>
              </a:buClr>
              <a:buFont typeface="Symbol" charset="2"/>
              <a:buChar char=""/>
            </a:pPr>
            <a:r>
              <a:rPr lang="en-US" sz="2800" b="0" strike="noStrike" spc="-1">
                <a:solidFill>
                  <a:schemeClr val="folHlink"/>
                </a:solidFill>
                <a:latin typeface="Helvetica Neue"/>
              </a:rPr>
              <a:t>If housing policy is conducted at a higher level, it may reduce these free rider problems.</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lstStyle/>
          <a:p>
            <a:pPr indent="0" algn="ctr">
              <a:lnSpc>
                <a:spcPct val="100000"/>
              </a:lnSpc>
              <a:buNone/>
            </a:pPr>
            <a:r>
              <a:rPr lang="en-US" sz="4000" b="1" strike="noStrike" spc="-1">
                <a:solidFill>
                  <a:schemeClr val="accent2"/>
                </a:solidFill>
                <a:latin typeface="Helvetica Neue"/>
              </a:rPr>
              <a:t>Spend More on Social Housing</a:t>
            </a:r>
            <a:endParaRPr lang="en-US" sz="4000" b="0" strike="noStrike" spc="-1">
              <a:solidFill>
                <a:srgbClr val="A6C8B2"/>
              </a:solidFill>
              <a:latin typeface="Times New Roman"/>
            </a:endParaRPr>
          </a:p>
        </p:txBody>
      </p:sp>
      <p:sp>
        <p:nvSpPr>
          <p:cNvPr id="203" name="PlaceHolder 2"/>
          <p:cNvSpPr>
            <a:spLocks noGrp="1"/>
          </p:cNvSpPr>
          <p:nvPr>
            <p:ph/>
          </p:nvPr>
        </p:nvSpPr>
        <p:spPr>
          <a:xfrm>
            <a:off x="685800" y="1981080"/>
            <a:ext cx="7772040" cy="4114440"/>
          </a:xfrm>
          <a:prstGeom prst="rect">
            <a:avLst/>
          </a:prstGeom>
          <a:noFill/>
          <a:ln w="0">
            <a:noFill/>
          </a:ln>
        </p:spPr>
        <p:txBody>
          <a:bodyPr numCol="1" spcCol="0" anchor="t">
            <a:noAutofit/>
          </a:bodyPr>
          <a:lstStyle/>
          <a:p>
            <a:pPr marL="343080" indent="-343080">
              <a:lnSpc>
                <a:spcPct val="100000"/>
              </a:lnSpc>
              <a:spcBef>
                <a:spcPts val="641"/>
              </a:spcBef>
              <a:buClr>
                <a:srgbClr val="CA5E0A"/>
              </a:buClr>
              <a:buFont typeface="Symbol" charset="2"/>
              <a:buChar char=""/>
            </a:pPr>
            <a:r>
              <a:rPr lang="en-US" sz="3200" b="0" strike="noStrike" spc="-1">
                <a:solidFill>
                  <a:schemeClr val="folHlink"/>
                </a:solidFill>
                <a:latin typeface="Helvetica Neue"/>
              </a:rPr>
              <a:t>As you may recall, this is not done much in North America but is common in Europe.</a:t>
            </a:r>
          </a:p>
          <a:p>
            <a:pPr marL="343080" indent="-343080">
              <a:lnSpc>
                <a:spcPct val="100000"/>
              </a:lnSpc>
              <a:spcBef>
                <a:spcPts val="641"/>
              </a:spcBef>
              <a:buClr>
                <a:srgbClr val="CA5E0A"/>
              </a:buClr>
              <a:buFont typeface="Symbol" charset="2"/>
              <a:buChar char=""/>
            </a:pPr>
            <a:r>
              <a:rPr lang="en-US" sz="3200" b="0" strike="noStrike" spc="-1">
                <a:solidFill>
                  <a:schemeClr val="folHlink"/>
                </a:solidFill>
                <a:latin typeface="Helvetica Neue"/>
              </a:rPr>
              <a:t>More directly increases the housing supply.</a:t>
            </a:r>
          </a:p>
          <a:p>
            <a:pPr marL="343080" indent="-343080">
              <a:lnSpc>
                <a:spcPct val="100000"/>
              </a:lnSpc>
              <a:spcBef>
                <a:spcPts val="641"/>
              </a:spcBef>
              <a:buClr>
                <a:srgbClr val="CA5E0A"/>
              </a:buClr>
              <a:buFont typeface="Symbol" charset="2"/>
              <a:buChar char=""/>
            </a:pPr>
            <a:r>
              <a:rPr lang="en-US" sz="3200" b="0" strike="noStrike" spc="-1">
                <a:solidFill>
                  <a:schemeClr val="folHlink"/>
                </a:solidFill>
                <a:latin typeface="Helvetica Neue"/>
              </a:rPr>
              <a:t>Could be a good long-term investment.</a:t>
            </a:r>
          </a:p>
          <a:p>
            <a:pPr marL="343080" indent="-343080">
              <a:lnSpc>
                <a:spcPct val="100000"/>
              </a:lnSpc>
              <a:spcBef>
                <a:spcPts val="641"/>
              </a:spcBef>
              <a:buClr>
                <a:srgbClr val="CA5E0A"/>
              </a:buClr>
              <a:buFont typeface="Symbol" charset="2"/>
              <a:buChar char=""/>
            </a:pPr>
            <a:r>
              <a:rPr lang="en-US" sz="3200" b="0" strike="noStrike" spc="-1">
                <a:solidFill>
                  <a:schemeClr val="folHlink"/>
                </a:solidFill>
                <a:latin typeface="Helvetica Neue"/>
              </a:rPr>
              <a:t>Fund social housing more from general taxes, rather than from developer fees.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lstStyle/>
          <a:p>
            <a:pPr indent="0" algn="ctr">
              <a:lnSpc>
                <a:spcPct val="100000"/>
              </a:lnSpc>
              <a:buNone/>
            </a:pPr>
            <a:r>
              <a:rPr lang="en-US" sz="4000" b="1" strike="noStrike" spc="-1">
                <a:solidFill>
                  <a:schemeClr val="accent2"/>
                </a:solidFill>
                <a:latin typeface="Helvetica Neue"/>
              </a:rPr>
              <a:t>Why Focus on Superstar Cities?</a:t>
            </a:r>
            <a:endParaRPr lang="en-US" sz="4000" b="0" strike="noStrike" spc="-1">
              <a:solidFill>
                <a:srgbClr val="A6C8B2"/>
              </a:solidFill>
              <a:latin typeface="Times New Roman"/>
            </a:endParaRPr>
          </a:p>
        </p:txBody>
      </p:sp>
      <p:sp>
        <p:nvSpPr>
          <p:cNvPr id="109" name="PlaceHolder 2"/>
          <p:cNvSpPr>
            <a:spLocks noGrp="1"/>
          </p:cNvSpPr>
          <p:nvPr>
            <p:ph/>
          </p:nvPr>
        </p:nvSpPr>
        <p:spPr>
          <a:xfrm>
            <a:off x="685800" y="1981080"/>
            <a:ext cx="7772040" cy="4114440"/>
          </a:xfrm>
          <a:prstGeom prst="rect">
            <a:avLst/>
          </a:prstGeom>
          <a:noFill/>
          <a:ln w="0">
            <a:noFill/>
          </a:ln>
        </p:spPr>
        <p:txBody>
          <a:bodyPr numCol="1" spcCol="0" anchor="t">
            <a:noAutofit/>
          </a:bodyPr>
          <a:lstStyle/>
          <a:p>
            <a:pPr marL="343080" indent="-343080">
              <a:lnSpc>
                <a:spcPct val="100000"/>
              </a:lnSpc>
              <a:spcBef>
                <a:spcPts val="561"/>
              </a:spcBef>
              <a:buClr>
                <a:srgbClr val="CA5E0A"/>
              </a:buClr>
              <a:buFont typeface="Symbol" charset="2"/>
              <a:buChar char=""/>
            </a:pPr>
            <a:r>
              <a:rPr lang="en-US" sz="2800" b="0" strike="noStrike" spc="-1">
                <a:solidFill>
                  <a:schemeClr val="folHlink"/>
                </a:solidFill>
                <a:latin typeface="Helvetica Neue"/>
              </a:rPr>
              <a:t>Housing unaffordability also pushes long-term residents out, causing many people to relocate when they would not like to.</a:t>
            </a:r>
          </a:p>
          <a:p>
            <a:pPr marL="343080" indent="-343080">
              <a:lnSpc>
                <a:spcPct val="100000"/>
              </a:lnSpc>
              <a:spcBef>
                <a:spcPts val="561"/>
              </a:spcBef>
              <a:buClr>
                <a:srgbClr val="CA5E0A"/>
              </a:buClr>
              <a:buFont typeface="Symbol" charset="2"/>
              <a:buChar char=""/>
            </a:pPr>
            <a:r>
              <a:rPr lang="en-US" sz="2800" b="0" strike="noStrike" spc="-1">
                <a:solidFill>
                  <a:schemeClr val="folHlink"/>
                </a:solidFill>
                <a:latin typeface="Helvetica Neue"/>
              </a:rPr>
              <a:t>Increased gentrification, changes in neighborhood demographics or culture </a:t>
            </a:r>
          </a:p>
          <a:p>
            <a:pPr marL="343080" indent="-343080">
              <a:lnSpc>
                <a:spcPct val="100000"/>
              </a:lnSpc>
              <a:spcBef>
                <a:spcPts val="561"/>
              </a:spcBef>
              <a:buClr>
                <a:srgbClr val="CA5E0A"/>
              </a:buClr>
              <a:buFont typeface="Symbol" charset="2"/>
              <a:buChar char=""/>
            </a:pPr>
            <a:r>
              <a:rPr lang="en-US" sz="2800" b="0" strike="noStrike" spc="-1">
                <a:solidFill>
                  <a:schemeClr val="folHlink"/>
                </a:solidFill>
                <a:latin typeface="Helvetica Neue"/>
              </a:rPr>
              <a:t>Also leads to an increase in poverty and homelessness.</a:t>
            </a:r>
          </a:p>
          <a:p>
            <a:pPr marL="343080" indent="-343080">
              <a:lnSpc>
                <a:spcPct val="100000"/>
              </a:lnSpc>
              <a:spcBef>
                <a:spcPts val="561"/>
              </a:spcBef>
              <a:buClr>
                <a:srgbClr val="CA5E0A"/>
              </a:buClr>
              <a:buFont typeface="Symbol" charset="2"/>
              <a:buChar char=""/>
            </a:pPr>
            <a:r>
              <a:rPr lang="en-US" sz="2800" b="0" strike="noStrike" spc="-1">
                <a:solidFill>
                  <a:schemeClr val="folHlink"/>
                </a:solidFill>
                <a:latin typeface="Helvetica Neue"/>
              </a:rPr>
              <a:t>(More could obviously be said on this topic…)</a:t>
            </a:r>
          </a:p>
          <a:p>
            <a:pPr indent="0">
              <a:lnSpc>
                <a:spcPct val="100000"/>
              </a:lnSpc>
              <a:spcBef>
                <a:spcPts val="561"/>
              </a:spcBef>
              <a:buNone/>
            </a:pPr>
            <a:endParaRPr lang="en-US" sz="2800" b="0" strike="noStrike" spc="-1">
              <a:solidFill>
                <a:schemeClr val="folHlink"/>
              </a:solidFill>
              <a:latin typeface="Helvetica Neu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lstStyle/>
          <a:p>
            <a:pPr indent="0" algn="ctr">
              <a:lnSpc>
                <a:spcPct val="100000"/>
              </a:lnSpc>
              <a:buNone/>
            </a:pPr>
            <a:r>
              <a:rPr lang="en-US" sz="4000" b="1" strike="noStrike" spc="-1">
                <a:solidFill>
                  <a:schemeClr val="accent2"/>
                </a:solidFill>
                <a:latin typeface="Helvetica Neue"/>
              </a:rPr>
              <a:t>Housing Policies in Practice</a:t>
            </a:r>
            <a:endParaRPr lang="en-US" sz="4000" b="0" strike="noStrike" spc="-1">
              <a:solidFill>
                <a:srgbClr val="A6C8B2"/>
              </a:solidFill>
              <a:latin typeface="Times New Roman"/>
            </a:endParaRPr>
          </a:p>
        </p:txBody>
      </p:sp>
      <p:sp>
        <p:nvSpPr>
          <p:cNvPr id="111" name="PlaceHolder 2"/>
          <p:cNvSpPr>
            <a:spLocks noGrp="1"/>
          </p:cNvSpPr>
          <p:nvPr>
            <p:ph/>
          </p:nvPr>
        </p:nvSpPr>
        <p:spPr>
          <a:xfrm>
            <a:off x="685800" y="1981080"/>
            <a:ext cx="7772040" cy="4114440"/>
          </a:xfrm>
          <a:prstGeom prst="rect">
            <a:avLst/>
          </a:prstGeom>
          <a:noFill/>
          <a:ln w="0">
            <a:noFill/>
          </a:ln>
        </p:spPr>
        <p:txBody>
          <a:bodyPr numCol="1" spcCol="0" anchor="t">
            <a:noAutofit/>
          </a:bodyPr>
          <a:lstStyle/>
          <a:p>
            <a:pPr marL="343080" indent="-343080">
              <a:lnSpc>
                <a:spcPct val="100000"/>
              </a:lnSpc>
              <a:spcBef>
                <a:spcPts val="641"/>
              </a:spcBef>
              <a:buClr>
                <a:srgbClr val="CA5E0A"/>
              </a:buClr>
              <a:buFont typeface="Symbol" charset="2"/>
              <a:buChar char=""/>
            </a:pPr>
            <a:r>
              <a:rPr lang="en-US" sz="3200" b="0" strike="noStrike" spc="-1">
                <a:solidFill>
                  <a:schemeClr val="folHlink"/>
                </a:solidFill>
                <a:latin typeface="Helvetica Neue"/>
              </a:rPr>
              <a:t>Gabriel Metcalf summarizes housing policy today by grouping policies into four categories:</a:t>
            </a:r>
          </a:p>
          <a:p>
            <a:pPr marL="514440" indent="-514440">
              <a:lnSpc>
                <a:spcPct val="100000"/>
              </a:lnSpc>
              <a:spcBef>
                <a:spcPts val="641"/>
              </a:spcBef>
              <a:buClr>
                <a:srgbClr val="CA5E0A"/>
              </a:buClr>
              <a:buFont typeface="Helvetica Neue"/>
              <a:buAutoNum type="arabicPeriod"/>
            </a:pPr>
            <a:r>
              <a:rPr lang="en-US" sz="3200" b="0" strike="noStrike" spc="-1">
                <a:solidFill>
                  <a:schemeClr val="folHlink"/>
                </a:solidFill>
                <a:latin typeface="Helvetica Neue"/>
              </a:rPr>
              <a:t>Social Housing</a:t>
            </a:r>
          </a:p>
          <a:p>
            <a:pPr marL="514440" indent="-514440">
              <a:lnSpc>
                <a:spcPct val="100000"/>
              </a:lnSpc>
              <a:spcBef>
                <a:spcPts val="641"/>
              </a:spcBef>
              <a:buClr>
                <a:srgbClr val="CA5E0A"/>
              </a:buClr>
              <a:buFont typeface="Helvetica Neue"/>
              <a:buAutoNum type="arabicPeriod"/>
            </a:pPr>
            <a:r>
              <a:rPr lang="en-US" sz="3200" b="0" strike="noStrike" spc="-1">
                <a:solidFill>
                  <a:schemeClr val="folHlink"/>
                </a:solidFill>
                <a:latin typeface="Helvetica Neue"/>
              </a:rPr>
              <a:t>Vouchers</a:t>
            </a:r>
          </a:p>
          <a:p>
            <a:pPr marL="514440" indent="-514440">
              <a:lnSpc>
                <a:spcPct val="100000"/>
              </a:lnSpc>
              <a:spcBef>
                <a:spcPts val="641"/>
              </a:spcBef>
              <a:buClr>
                <a:srgbClr val="CA5E0A"/>
              </a:buClr>
              <a:buFont typeface="Helvetica Neue"/>
              <a:buAutoNum type="arabicPeriod"/>
            </a:pPr>
            <a:r>
              <a:rPr lang="en-US" sz="3200" b="0" strike="noStrike" spc="-1">
                <a:solidFill>
                  <a:schemeClr val="folHlink"/>
                </a:solidFill>
                <a:latin typeface="Helvetica Neue"/>
              </a:rPr>
              <a:t>Rent Control</a:t>
            </a:r>
          </a:p>
          <a:p>
            <a:pPr marL="514440" indent="-514440">
              <a:lnSpc>
                <a:spcPct val="100000"/>
              </a:lnSpc>
              <a:spcBef>
                <a:spcPts val="641"/>
              </a:spcBef>
              <a:buClr>
                <a:srgbClr val="CA5E0A"/>
              </a:buClr>
              <a:buFont typeface="Helvetica Neue"/>
              <a:buAutoNum type="arabicPeriod"/>
            </a:pPr>
            <a:r>
              <a:rPr lang="en-US" sz="3200" b="0" strike="noStrike" spc="-1">
                <a:solidFill>
                  <a:schemeClr val="folHlink"/>
                </a:solidFill>
                <a:latin typeface="Helvetica Neue"/>
              </a:rPr>
              <a:t>Regulation of the Housing Market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lstStyle/>
          <a:p>
            <a:pPr indent="0" algn="ctr">
              <a:lnSpc>
                <a:spcPct val="100000"/>
              </a:lnSpc>
              <a:buNone/>
            </a:pPr>
            <a:r>
              <a:rPr lang="en-US" sz="4000" b="1" strike="noStrike" spc="-1">
                <a:solidFill>
                  <a:schemeClr val="accent2"/>
                </a:solidFill>
                <a:latin typeface="Helvetica Neue"/>
              </a:rPr>
              <a:t>Social Housing</a:t>
            </a:r>
            <a:endParaRPr lang="en-US" sz="4000" b="0" strike="noStrike" spc="-1">
              <a:solidFill>
                <a:srgbClr val="A6C8B2"/>
              </a:solidFill>
              <a:latin typeface="Times New Roman"/>
            </a:endParaRPr>
          </a:p>
        </p:txBody>
      </p:sp>
      <p:sp>
        <p:nvSpPr>
          <p:cNvPr id="113" name="PlaceHolder 2"/>
          <p:cNvSpPr>
            <a:spLocks noGrp="1"/>
          </p:cNvSpPr>
          <p:nvPr>
            <p:ph/>
          </p:nvPr>
        </p:nvSpPr>
        <p:spPr>
          <a:xfrm>
            <a:off x="685800" y="1981080"/>
            <a:ext cx="7772040" cy="4114440"/>
          </a:xfrm>
          <a:prstGeom prst="rect">
            <a:avLst/>
          </a:prstGeom>
          <a:noFill/>
          <a:ln w="0">
            <a:noFill/>
          </a:ln>
        </p:spPr>
        <p:txBody>
          <a:bodyPr numCol="1" spcCol="0" anchor="t">
            <a:noAutofit/>
          </a:bodyPr>
          <a:lstStyle/>
          <a:p>
            <a:pPr marL="343080" indent="-343080">
              <a:lnSpc>
                <a:spcPct val="100000"/>
              </a:lnSpc>
              <a:spcBef>
                <a:spcPts val="641"/>
              </a:spcBef>
              <a:buClr>
                <a:srgbClr val="CA5E0A"/>
              </a:buClr>
              <a:buFont typeface="Symbol" charset="2"/>
              <a:buChar char=""/>
            </a:pPr>
            <a:r>
              <a:rPr lang="en-US" sz="3200" b="0" strike="noStrike" spc="-1">
                <a:solidFill>
                  <a:schemeClr val="folHlink"/>
                </a:solidFill>
                <a:latin typeface="Helvetica Neue"/>
              </a:rPr>
              <a:t>Provide housing outside of the normal market. Like public housing in the textbook.</a:t>
            </a:r>
          </a:p>
          <a:p>
            <a:pPr marL="343080" indent="-343080">
              <a:lnSpc>
                <a:spcPct val="100000"/>
              </a:lnSpc>
              <a:spcBef>
                <a:spcPts val="641"/>
              </a:spcBef>
              <a:buClr>
                <a:srgbClr val="CA5E0A"/>
              </a:buClr>
              <a:buFont typeface="Symbol" charset="2"/>
              <a:buChar char=""/>
            </a:pPr>
            <a:r>
              <a:rPr lang="en-US" sz="3200" b="0" strike="noStrike" spc="-1">
                <a:solidFill>
                  <a:schemeClr val="folHlink"/>
                </a:solidFill>
                <a:latin typeface="Helvetica Neue"/>
              </a:rPr>
              <a:t>i.e. government makes and manages housing.</a:t>
            </a:r>
          </a:p>
          <a:p>
            <a:pPr marL="343080" indent="-343080">
              <a:lnSpc>
                <a:spcPct val="100000"/>
              </a:lnSpc>
              <a:spcBef>
                <a:spcPts val="641"/>
              </a:spcBef>
              <a:buClr>
                <a:srgbClr val="CA5E0A"/>
              </a:buClr>
              <a:buFont typeface="Symbol" charset="2"/>
              <a:buChar char=""/>
            </a:pPr>
            <a:r>
              <a:rPr lang="en-US" sz="3200" b="0" strike="noStrike" spc="-1">
                <a:solidFill>
                  <a:schemeClr val="folHlink"/>
                </a:solidFill>
                <a:latin typeface="Helvetica Neue"/>
              </a:rPr>
              <a:t>High levels of social housing in Europe (e.g., Netherlands – 33%, Denmark – 20%, UK – 18%)</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lstStyle/>
          <a:p>
            <a:pPr indent="0">
              <a:buNone/>
            </a:pPr>
            <a:endParaRPr lang="en-US" sz="4000" b="1" strike="noStrike" spc="-1">
              <a:solidFill>
                <a:schemeClr val="accent2"/>
              </a:solidFill>
              <a:latin typeface="Helvetica Neue"/>
            </a:endParaRPr>
          </a:p>
        </p:txBody>
      </p:sp>
      <p:sp>
        <p:nvSpPr>
          <p:cNvPr id="115" name="PlaceHolder 2"/>
          <p:cNvSpPr>
            <a:spLocks noGrp="1"/>
          </p:cNvSpPr>
          <p:nvPr>
            <p:ph/>
          </p:nvPr>
        </p:nvSpPr>
        <p:spPr>
          <a:xfrm>
            <a:off x="685800" y="1981080"/>
            <a:ext cx="7772040" cy="4114440"/>
          </a:xfrm>
          <a:prstGeom prst="rect">
            <a:avLst/>
          </a:prstGeom>
          <a:noFill/>
          <a:ln w="0">
            <a:noFill/>
          </a:ln>
        </p:spPr>
        <p:txBody>
          <a:bodyPr numCol="1" spcCol="0" anchor="t">
            <a:noAutofit/>
          </a:bodyPr>
          <a:lstStyle/>
          <a:p>
            <a:pPr indent="0">
              <a:spcBef>
                <a:spcPts val="1417"/>
              </a:spcBef>
              <a:buNone/>
            </a:pPr>
            <a:endParaRPr lang="en-US" sz="3200" b="0" strike="noStrike" spc="-1">
              <a:solidFill>
                <a:schemeClr val="folHlink"/>
              </a:solidFill>
              <a:latin typeface="Helvetica Neue"/>
            </a:endParaRPr>
          </a:p>
        </p:txBody>
      </p:sp>
      <p:pic>
        <p:nvPicPr>
          <p:cNvPr id="116" name="Picture 3"/>
          <p:cNvPicPr/>
          <p:nvPr/>
        </p:nvPicPr>
        <p:blipFill>
          <a:blip r:embed="rId2"/>
          <a:stretch/>
        </p:blipFill>
        <p:spPr>
          <a:xfrm>
            <a:off x="380880" y="190440"/>
            <a:ext cx="8457840" cy="5902560"/>
          </a:xfrm>
          <a:prstGeom prst="rect">
            <a:avLst/>
          </a:prstGeom>
          <a:ln w="0">
            <a:noFill/>
          </a:ln>
        </p:spPr>
      </p:pic>
    </p:spTree>
  </p:cSld>
  <p:clrMapOvr>
    <a:masterClrMapping/>
  </p:clrMapOvr>
</p:sld>
</file>

<file path=ppt/theme/theme1.xml><?xml version="1.0" encoding="utf-8"?>
<a:theme xmlns:a="http://schemas.openxmlformats.org/drawingml/2006/main" name="green_template_full_logo">
  <a:themeElements>
    <a:clrScheme name="">
      <a:dk1>
        <a:srgbClr val="808080"/>
      </a:dk1>
      <a:lt1>
        <a:srgbClr val="A6C8B2"/>
      </a:lt1>
      <a:dk2>
        <a:srgbClr val="005934"/>
      </a:dk2>
      <a:lt2>
        <a:srgbClr val="FFFFFF"/>
      </a:lt2>
      <a:accent1>
        <a:srgbClr val="CA5E0A"/>
      </a:accent1>
      <a:accent2>
        <a:srgbClr val="FFFFFF"/>
      </a:accent2>
      <a:accent3>
        <a:srgbClr val="AAB5AE"/>
      </a:accent3>
      <a:accent4>
        <a:srgbClr val="8DAA97"/>
      </a:accent4>
      <a:accent5>
        <a:srgbClr val="E1B6AA"/>
      </a:accent5>
      <a:accent6>
        <a:srgbClr val="E7E7E7"/>
      </a:accent6>
      <a:hlink>
        <a:srgbClr val="A6C8B2"/>
      </a:hlink>
      <a:folHlink>
        <a:srgbClr val="ECBE5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green_template_full_logo">
  <a:themeElements>
    <a:clrScheme name="">
      <a:dk1>
        <a:srgbClr val="808080"/>
      </a:dk1>
      <a:lt1>
        <a:srgbClr val="A6C8B2"/>
      </a:lt1>
      <a:dk2>
        <a:srgbClr val="005934"/>
      </a:dk2>
      <a:lt2>
        <a:srgbClr val="FFFFFF"/>
      </a:lt2>
      <a:accent1>
        <a:srgbClr val="CA5E0A"/>
      </a:accent1>
      <a:accent2>
        <a:srgbClr val="FFFFFF"/>
      </a:accent2>
      <a:accent3>
        <a:srgbClr val="AAB5AE"/>
      </a:accent3>
      <a:accent4>
        <a:srgbClr val="8DAA97"/>
      </a:accent4>
      <a:accent5>
        <a:srgbClr val="E1B6AA"/>
      </a:accent5>
      <a:accent6>
        <a:srgbClr val="E7E7E7"/>
      </a:accent6>
      <a:hlink>
        <a:srgbClr val="A6C8B2"/>
      </a:hlink>
      <a:folHlink>
        <a:srgbClr val="ECBE5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5934"/>
      </a:dk2>
      <a:lt2>
        <a:srgbClr val="FFFFFF"/>
      </a:lt2>
      <a:accent1>
        <a:srgbClr val="CA5E0A"/>
      </a:accent1>
      <a:accent2>
        <a:srgbClr val="FFFFFF"/>
      </a:accent2>
      <a:accent3>
        <a:srgbClr val="AAB5AE"/>
      </a:accent3>
      <a:accent4>
        <a:srgbClr val="8DAA97"/>
      </a:accent4>
      <a:accent5>
        <a:srgbClr val="E1B6AA"/>
      </a:accent5>
      <a:accent6>
        <a:srgbClr val="E7E7E7"/>
      </a:accent6>
      <a:hlink>
        <a:srgbClr val="A6C8B2"/>
      </a:hlink>
      <a:folHlink>
        <a:srgbClr val="ECBE5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TulanePowerpointTemplate</Template>
  <TotalTime>677</TotalTime>
  <Words>2678</Words>
  <Application>Microsoft Macintosh PowerPoint</Application>
  <PresentationFormat>On-screen Show (4:3)</PresentationFormat>
  <Paragraphs>233</Paragraphs>
  <Slides>57</Slides>
  <Notes>1</Notes>
  <HiddenSlides>5</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57</vt:i4>
      </vt:variant>
    </vt:vector>
  </HeadingPairs>
  <TitlesOfParts>
    <vt:vector size="64" baseType="lpstr">
      <vt:lpstr>Arial</vt:lpstr>
      <vt:lpstr>Helvetica Neue</vt:lpstr>
      <vt:lpstr>Symbol</vt:lpstr>
      <vt:lpstr>Times New Roman</vt:lpstr>
      <vt:lpstr>Wingdings</vt:lpstr>
      <vt:lpstr>green_template_full_logo</vt:lpstr>
      <vt:lpstr>green_template_full_logo</vt:lpstr>
      <vt:lpstr>Housing Policies in Practice: A Summary of Metcalf (2018) “Sand Castles Before the Tide? Affordable Housing in Expensive Cities”</vt:lpstr>
      <vt:lpstr>Overview of the Article</vt:lpstr>
      <vt:lpstr>Three Types of Cities</vt:lpstr>
      <vt:lpstr>PowerPoint Presentation</vt:lpstr>
      <vt:lpstr>Why Focus on Superstar Cities?</vt:lpstr>
      <vt:lpstr>Why Focus on Superstar Cities?</vt:lpstr>
      <vt:lpstr>Housing Policies in Practice</vt:lpstr>
      <vt:lpstr>Social Housing</vt:lpstr>
      <vt:lpstr>PowerPoint Presentation</vt:lpstr>
      <vt:lpstr>Social Housing in US History</vt:lpstr>
      <vt:lpstr>Social Housing in US History</vt:lpstr>
      <vt:lpstr>Row Houses in Baltimore</vt:lpstr>
      <vt:lpstr>Inclusionary Housing</vt:lpstr>
      <vt:lpstr>Inclusionary Housing</vt:lpstr>
      <vt:lpstr>Inclusionary Housing</vt:lpstr>
      <vt:lpstr>Vouchers</vt:lpstr>
      <vt:lpstr>Vouchers</vt:lpstr>
      <vt:lpstr>Section 8</vt:lpstr>
      <vt:lpstr>Section 8</vt:lpstr>
      <vt:lpstr>Section 8</vt:lpstr>
      <vt:lpstr>Vouchers - Pros</vt:lpstr>
      <vt:lpstr>Vouchers – Cons - Discrimination</vt:lpstr>
      <vt:lpstr>Vouchers - Cons</vt:lpstr>
      <vt:lpstr>Subsidizing Demand: Elastic Supply Case</vt:lpstr>
      <vt:lpstr>Subsidizing Demand: Inelastic Supply Case</vt:lpstr>
      <vt:lpstr>Demonstration on Board/Handout</vt:lpstr>
      <vt:lpstr>Rent Control</vt:lpstr>
      <vt:lpstr>Traditional Rent Control – Demonstration on the Board/Handout</vt:lpstr>
      <vt:lpstr>Modern Rent Control</vt:lpstr>
      <vt:lpstr>Modern Rent Control</vt:lpstr>
      <vt:lpstr>Cons: Modern Rent Control</vt:lpstr>
      <vt:lpstr>Cons: Modern Rent Control</vt:lpstr>
      <vt:lpstr>Cons: Modern Rent Control</vt:lpstr>
      <vt:lpstr>Cons: Modern Rent Control</vt:lpstr>
      <vt:lpstr>Pros: Modern Rent Control</vt:lpstr>
      <vt:lpstr>Rent Control: Short Run</vt:lpstr>
      <vt:lpstr>Rent Control: Long Run</vt:lpstr>
      <vt:lpstr>Regulation of the Housing Market</vt:lpstr>
      <vt:lpstr>Zoning Code</vt:lpstr>
      <vt:lpstr>Zoning Code</vt:lpstr>
      <vt:lpstr>Building Code</vt:lpstr>
      <vt:lpstr>Building Code</vt:lpstr>
      <vt:lpstr>Building Code</vt:lpstr>
      <vt:lpstr>Permits</vt:lpstr>
      <vt:lpstr>Permits</vt:lpstr>
      <vt:lpstr>Permits</vt:lpstr>
      <vt:lpstr>Fees</vt:lpstr>
      <vt:lpstr>Fees</vt:lpstr>
      <vt:lpstr>Fees</vt:lpstr>
      <vt:lpstr>Towards a Better Housing Policy</vt:lpstr>
      <vt:lpstr>Upzone</vt:lpstr>
      <vt:lpstr>Rethink Minimal Standards</vt:lpstr>
      <vt:lpstr>Connect Superstar Cities to Less Expensive Places</vt:lpstr>
      <vt:lpstr>Build More Cities</vt:lpstr>
      <vt:lpstr>Pool Taxes Regionally</vt:lpstr>
      <vt:lpstr>Move Responsibility for Housing to a Higher Level of Government</vt:lpstr>
      <vt:lpstr>Spend More on Social Housing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Seniors for Hire? Age Discrimination, ”Sex-Plus-Age” Discrimination, and the Effectiveness of Age Discrimination Laws</dc:title>
  <dc:subject/>
  <dc:creator>Button, Patrick J</dc:creator>
  <dc:description/>
  <cp:lastModifiedBy>Hadah, Hussain</cp:lastModifiedBy>
  <cp:revision>81</cp:revision>
  <dcterms:created xsi:type="dcterms:W3CDTF">2017-10-09T14:45:27Z</dcterms:created>
  <dcterms:modified xsi:type="dcterms:W3CDTF">2024-04-09T15:44:42Z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i4>5</vt:i4>
  </property>
  <property fmtid="{D5CDD505-2E9C-101B-9397-08002B2CF9AE}" pid="3" name="Notes">
    <vt:i4>1</vt:i4>
  </property>
  <property fmtid="{D5CDD505-2E9C-101B-9397-08002B2CF9AE}" pid="4" name="PresentationFormat">
    <vt:lpwstr>On-screen Show (4:3)</vt:lpwstr>
  </property>
  <property fmtid="{D5CDD505-2E9C-101B-9397-08002B2CF9AE}" pid="5" name="Slides">
    <vt:i4>52</vt:i4>
  </property>
</Properties>
</file>