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2.wmf" ContentType="image/x-wmf"/>
  <Override PartName="/ppt/media/image13.png" ContentType="image/png"/>
  <Override PartName="/ppt/media/image3.jpeg" ContentType="image/jpeg"/>
  <Override PartName="/ppt/media/image7.png" ContentType="image/png"/>
  <Override PartName="/ppt/media/image17.png" ContentType="image/png"/>
  <Override PartName="/ppt/media/image5.png" ContentType="image/png"/>
  <Override PartName="/ppt/media/image4.jpeg" ContentType="image/jpeg"/>
  <Override PartName="/ppt/media/image15.png" ContentType="image/png"/>
  <Override PartName="/ppt/media/image6.png" ContentType="image/png"/>
  <Override PartName="/ppt/media/image16.png" ContentType="image/png"/>
  <Override PartName="/ppt/media/image8.png" ContentType="image/png"/>
  <Override PartName="/ppt/media/image9.png" ContentType="image/png"/>
  <Override PartName="/ppt/media/image10.png" ContentType="image/png"/>
  <Override PartName="/ppt/media/image11.png" ContentType="image/png"/>
  <Override PartName="/ppt/media/image1.png" ContentType="image/png"/>
  <Override PartName="/ppt/media/image12.png" ContentType="image/png"/>
  <Override PartName="/ppt/media/image14.png" ContentType="image/png"/>
  <Override PartName="/ppt/_rels/presentation.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19.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13.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7.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14.xml.rels" ContentType="application/vnd.openxmlformats-package.relationships+xml"/>
  <Override PartName="/ppt/slideLayouts/_rels/slideLayout3.xml.rels" ContentType="application/vnd.openxmlformats-package.relationships+xml"/>
  <Override PartName="/ppt/slideLayouts/_rels/slideLayout24.xml.rels" ContentType="application/vnd.openxmlformats-package.relationships+xml"/>
  <Override PartName="/ppt/slideLayouts/_rels/slideLayout1.xml.rels" ContentType="application/vnd.openxmlformats-package.relationships+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1.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17.xml" ContentType="application/vnd.openxmlformats-officedocument.presentationml.slideLayout+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3.xml" ContentType="application/vnd.openxmlformats-officedocument.presentationml.slide+xml"/>
  <Override PartName="/ppt/slides/slide25.xml" ContentType="application/vnd.openxmlformats-officedocument.presentationml.slide+xml"/>
  <Override PartName="/ppt/slides/_rels/slide22.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19.xml.rels" ContentType="application/vnd.openxmlformats-package.relationships+xml"/>
  <Override PartName="/ppt/slides/_rels/slide9.xml.rels" ContentType="application/vnd.openxmlformats-package.relationships+xml"/>
  <Override PartName="/ppt/slides/_rels/slide27.xml.rels" ContentType="application/vnd.openxmlformats-package.relationships+xml"/>
  <Override PartName="/ppt/slides/_rels/slide18.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25.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5.xml.rels" ContentType="application/vnd.openxmlformats-package.relationships+xml"/>
  <Override PartName="/ppt/slides/_rels/slide11.xml.rels" ContentType="application/vnd.openxmlformats-package.relationships+xml"/>
  <Override PartName="/ppt/slides/slide26.xml" ContentType="application/vnd.openxmlformats-officedocument.presentationml.slide+xml"/>
  <Override PartName="/ppt/slides/slide27.xml" ContentType="application/vnd.openxmlformats-officedocument.presentationml.slide+xml"/>
  <Override PartName="/ppt/notesSlides/_rels/notesSlide1.xml.rels" ContentType="application/vnd.openxmlformats-package.relationships+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3800" spc="-1" strike="noStrike">
                <a:solidFill>
                  <a:srgbClr val="000000"/>
                </a:solidFill>
                <a:latin typeface="Calibri"/>
              </a:rPr>
              <a:t>Click to move the slide</a:t>
            </a:r>
            <a:endParaRPr b="0" lang="en-US" sz="3800" spc="-1" strike="noStrike">
              <a:solidFill>
                <a:srgbClr val="000000"/>
              </a:solidFill>
              <a:latin typeface="Calibri"/>
            </a:endParaRPr>
          </a:p>
        </p:txBody>
      </p:sp>
      <p:sp>
        <p:nvSpPr>
          <p:cNvPr id="83"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84"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85" name="PlaceHolder 4"/>
          <p:cNvSpPr>
            <a:spLocks noGrp="1"/>
          </p:cNvSpPr>
          <p:nvPr>
            <p:ph type="dt" idx="5"/>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86" name="PlaceHolder 5"/>
          <p:cNvSpPr>
            <a:spLocks noGrp="1"/>
          </p:cNvSpPr>
          <p:nvPr>
            <p:ph type="ftr" idx="6"/>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7" name="PlaceHolder 6"/>
          <p:cNvSpPr>
            <a:spLocks noGrp="1"/>
          </p:cNvSpPr>
          <p:nvPr>
            <p:ph type="sldNum" idx="7"/>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3E31406B-DECE-4A7D-94A4-96424F3E49CC}"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sldImg"/>
          </p:nvPr>
        </p:nvSpPr>
        <p:spPr>
          <a:xfrm>
            <a:off x="685800" y="1143000"/>
            <a:ext cx="5486040" cy="3085920"/>
          </a:xfrm>
          <a:prstGeom prst="rect">
            <a:avLst/>
          </a:prstGeom>
          <a:ln w="0">
            <a:noFill/>
          </a:ln>
        </p:spPr>
      </p:sp>
      <p:sp>
        <p:nvSpPr>
          <p:cNvPr id="155" name="PlaceHolder 2"/>
          <p:cNvSpPr>
            <a:spLocks noGrp="1"/>
          </p:cNvSpPr>
          <p:nvPr>
            <p:ph type="body"/>
          </p:nvPr>
        </p:nvSpPr>
        <p:spPr>
          <a:xfrm>
            <a:off x="685800" y="4400640"/>
            <a:ext cx="5486040" cy="3600000"/>
          </a:xfrm>
          <a:prstGeom prst="rect">
            <a:avLst/>
          </a:prstGeom>
          <a:noFill/>
          <a:ln w="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156" name="PlaceHolder 3"/>
          <p:cNvSpPr>
            <a:spLocks noGrp="1"/>
          </p:cNvSpPr>
          <p:nvPr>
            <p:ph type="sldNum" idx="8"/>
          </p:nvPr>
        </p:nvSpPr>
        <p:spPr>
          <a:xfrm>
            <a:off x="3884760" y="8685360"/>
            <a:ext cx="2971440" cy="458280"/>
          </a:xfrm>
          <a:prstGeom prst="rect">
            <a:avLst/>
          </a:prstGeom>
          <a:noFill/>
          <a:ln w="0">
            <a:noFill/>
          </a:ln>
        </p:spPr>
        <p:txBody>
          <a:bodyPr numCol="1" spcCol="0" anchor="b">
            <a:noAutofit/>
          </a:bodyPr>
          <a:lstStyle>
            <a:lvl1pPr indent="0" algn="r">
              <a:lnSpc>
                <a:spcPct val="100000"/>
              </a:lnSpc>
              <a:buNone/>
              <a:defRPr b="0" lang="en-US" sz="1200" spc="-1" strike="noStrike">
                <a:solidFill>
                  <a:srgbClr val="000000"/>
                </a:solidFill>
                <a:latin typeface="Calibri"/>
              </a:defRPr>
            </a:lvl1pPr>
          </a:lstStyle>
          <a:p>
            <a:pPr indent="0" algn="r">
              <a:lnSpc>
                <a:spcPct val="100000"/>
              </a:lnSpc>
              <a:buNone/>
            </a:pPr>
            <a:fld id="{340CAA57-619C-497B-BFC5-68BB45D11BAD}" type="slidenum">
              <a:rPr b="0" lang="en-US" sz="1200" spc="-1" strike="noStrike">
                <a:solidFill>
                  <a:srgbClr val="000000"/>
                </a:solidFill>
                <a:latin typeface="Calibri"/>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1"/>
          </p:nvPr>
        </p:nvSpPr>
        <p:spPr/>
        <p:txBody>
          <a:bodyPr/>
          <a:p>
            <a:fld id="{E8A6D7D9-EC3E-48EB-A243-745A2994E40C}"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1"/>
          </p:nvPr>
        </p:nvSpPr>
        <p:spPr/>
        <p:txBody>
          <a:bodyPr/>
          <a:p>
            <a:fld id="{72DD53DF-62AA-451B-864F-D2F76E138352}"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1"/>
          </p:nvPr>
        </p:nvSpPr>
        <p:spPr/>
        <p:txBody>
          <a:bodyPr/>
          <a:p>
            <a:fld id="{965248E1-1E2F-4C0D-A438-FCE01BB2B25E}"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1"/>
          </p:nvPr>
        </p:nvSpPr>
        <p:spPr/>
        <p:txBody>
          <a:bodyPr/>
          <a:p>
            <a:fld id="{23E8B36F-FAC1-40BD-9FE2-A70BC4FDC4FB}"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3"/>
          </p:nvPr>
        </p:nvSpPr>
        <p:spPr/>
        <p:txBody>
          <a:bodyPr/>
          <a:p>
            <a:fld id="{11E9EF0F-D26E-48DF-9EE1-7DC5AAD85CC7}"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3"/>
          </p:nvPr>
        </p:nvSpPr>
        <p:spPr/>
        <p:txBody>
          <a:bodyPr/>
          <a:p>
            <a:fld id="{1B742D3F-353D-46CB-B204-DC0094303BC1}"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3"/>
          </p:nvPr>
        </p:nvSpPr>
        <p:spPr/>
        <p:txBody>
          <a:bodyPr/>
          <a:p>
            <a:fld id="{719362DB-07F2-45B7-9A66-3016740FB0D1}"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3"/>
          </p:nvPr>
        </p:nvSpPr>
        <p:spPr/>
        <p:txBody>
          <a:bodyPr/>
          <a:p>
            <a:fld id="{37B0B9C7-AA72-4E33-979A-213391AA18E6}"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3"/>
          </p:nvPr>
        </p:nvSpPr>
        <p:spPr/>
        <p:txBody>
          <a:bodyPr/>
          <a:p>
            <a:fld id="{62C8055F-8060-45CE-B8E6-259146A9A68B}"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3"/>
          </p:nvPr>
        </p:nvSpPr>
        <p:spPr/>
        <p:txBody>
          <a:bodyPr/>
          <a:p>
            <a:fld id="{F15761C8-FEF6-46D9-AF03-EC3CEABB0658}"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3"/>
          </p:nvPr>
        </p:nvSpPr>
        <p:spPr/>
        <p:txBody>
          <a:bodyPr/>
          <a:p>
            <a:fld id="{E638F782-EC2F-48A8-9732-B727979AD729}"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1"/>
          </p:nvPr>
        </p:nvSpPr>
        <p:spPr/>
        <p:txBody>
          <a:bodyPr/>
          <a:p>
            <a:fld id="{268D289E-5509-48E9-9799-775549CA7E3D}"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3"/>
          </p:nvPr>
        </p:nvSpPr>
        <p:spPr/>
        <p:txBody>
          <a:bodyPr/>
          <a:p>
            <a:fld id="{65D4ECBF-5F01-41E2-825F-AFC17E37FD2E}"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3"/>
          </p:nvPr>
        </p:nvSpPr>
        <p:spPr/>
        <p:txBody>
          <a:bodyPr/>
          <a:p>
            <a:fld id="{36F0BBAC-3B87-40A2-B3EE-EA8346D26953}"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3"/>
          </p:nvPr>
        </p:nvSpPr>
        <p:spPr/>
        <p:txBody>
          <a:bodyPr/>
          <a:p>
            <a:fld id="{D6D59941-2136-45A4-BA1A-55B595FCA97C}"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3"/>
          </p:nvPr>
        </p:nvSpPr>
        <p:spPr/>
        <p:txBody>
          <a:bodyPr/>
          <a:p>
            <a:fld id="{50247873-9F95-42D4-A0BE-F847DBFE4A52}"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3"/>
          </p:nvPr>
        </p:nvSpPr>
        <p:spPr/>
        <p:txBody>
          <a:bodyPr/>
          <a:p>
            <a:fld id="{2F42BBF3-B91A-41BD-8B4A-B6A705A7910A}"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1"/>
          </p:nvPr>
        </p:nvSpPr>
        <p:spPr/>
        <p:txBody>
          <a:bodyPr/>
          <a:p>
            <a:fld id="{562E677F-ADA5-4CDD-B5C8-871F866A3D9A}"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1"/>
          </p:nvPr>
        </p:nvSpPr>
        <p:spPr/>
        <p:txBody>
          <a:bodyPr/>
          <a:p>
            <a:fld id="{18954B30-B186-4089-AA3B-F327F5188815}"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1"/>
          </p:nvPr>
        </p:nvSpPr>
        <p:spPr/>
        <p:txBody>
          <a:bodyPr/>
          <a:p>
            <a:fld id="{B731BCEC-07FC-4B21-834B-AA7BD9B2B97E}"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1"/>
          </p:nvPr>
        </p:nvSpPr>
        <p:spPr/>
        <p:txBody>
          <a:bodyPr/>
          <a:p>
            <a:fld id="{A32CE5F9-A728-41E1-9BC7-C59E57AADA39}"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E86C7CE9-C8D9-4817-95FA-CCA89AD02407}"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302AE765-8498-4327-BEEA-E2D86AEBEDE4}"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9B6C5F03-2402-48AD-B4DF-C599CDB84401}"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wmf"/><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image" Target="../media/image2.wmf"/><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0" name="Picture 6" descr=""/>
          <p:cNvPicPr/>
          <p:nvPr/>
        </p:nvPicPr>
        <p:blipFill>
          <a:blip r:embed="rId3"/>
          <a:stretch/>
        </p:blipFill>
        <p:spPr>
          <a:xfrm>
            <a:off x="909720" y="6218280"/>
            <a:ext cx="1296720" cy="375840"/>
          </a:xfrm>
          <a:prstGeom prst="rect">
            <a:avLst/>
          </a:prstGeom>
          <a:ln w="0">
            <a:noFill/>
          </a:ln>
        </p:spPr>
      </p:pic>
      <p:sp>
        <p:nvSpPr>
          <p:cNvPr id="1" name="PlaceHolder 1"/>
          <p:cNvSpPr>
            <a:spLocks noGrp="1"/>
          </p:cNvSpPr>
          <p:nvPr>
            <p:ph type="sldNum" idx="1"/>
          </p:nvPr>
        </p:nvSpPr>
        <p:spPr>
          <a:xfrm>
            <a:off x="10415520" y="6356520"/>
            <a:ext cx="937800" cy="364680"/>
          </a:xfrm>
          <a:prstGeom prst="rect">
            <a:avLst/>
          </a:prstGeom>
          <a:noFill/>
          <a:ln w="0">
            <a:noFill/>
          </a:ln>
        </p:spPr>
        <p:txBody>
          <a:bodyPr numCol="1" spcCol="0" anchor="ctr">
            <a:noAutofit/>
          </a:bodyPr>
          <a:lstStyle>
            <a:lvl1pPr indent="0" algn="r">
              <a:lnSpc>
                <a:spcPct val="100000"/>
              </a:lnSpc>
              <a:buNone/>
              <a:defRPr b="0" lang="en-US" sz="1000" spc="-1" strike="noStrike">
                <a:solidFill>
                  <a:srgbClr val="ffffff"/>
                </a:solidFill>
                <a:latin typeface="Century Gothic"/>
              </a:defRPr>
            </a:lvl1pPr>
          </a:lstStyle>
          <a:p>
            <a:pPr indent="0" algn="r">
              <a:lnSpc>
                <a:spcPct val="100000"/>
              </a:lnSpc>
              <a:buNone/>
            </a:pPr>
            <a:fld id="{3EFC96C3-8E09-4F17-ADB7-D5FB73618D80}" type="slidenum">
              <a:rPr b="0" lang="en-US" sz="1000" spc="-1" strike="noStrike">
                <a:solidFill>
                  <a:srgbClr val="ffffff"/>
                </a:solidFill>
                <a:latin typeface="Century Gothic"/>
              </a:rPr>
              <a:t>&lt;number&gt;</a:t>
            </a:fld>
            <a:endParaRPr b="0" lang="en-US" sz="1000" spc="-1" strike="noStrike">
              <a:solidFill>
                <a:srgbClr val="000000"/>
              </a:solidFill>
              <a:latin typeface="Times New Roman"/>
            </a:endParaRPr>
          </a:p>
        </p:txBody>
      </p:sp>
      <p:sp>
        <p:nvSpPr>
          <p:cNvPr id="2" name="PlaceHolder 2"/>
          <p:cNvSpPr>
            <a:spLocks noGrp="1"/>
          </p:cNvSpPr>
          <p:nvPr>
            <p:ph type="ftr" idx="2"/>
          </p:nvPr>
        </p:nvSpPr>
        <p:spPr>
          <a:xfrm>
            <a:off x="2313000" y="6356520"/>
            <a:ext cx="737028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3"/>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3800" spc="-1" strike="noStrike">
                <a:solidFill>
                  <a:srgbClr val="000000"/>
                </a:solidFill>
                <a:latin typeface="Calibri"/>
              </a:rPr>
              <a:t>Click to edit the title text format</a:t>
            </a:r>
            <a:endParaRPr b="0" lang="en-US" sz="3800" spc="-1" strike="noStrike">
              <a:solidFill>
                <a:srgbClr val="000000"/>
              </a:solidFill>
              <a:latin typeface="Calibri"/>
            </a:endParaRPr>
          </a:p>
        </p:txBody>
      </p:sp>
      <p:sp>
        <p:nvSpPr>
          <p:cNvPr id="4" name="PlaceHolder 4"/>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404040"/>
                </a:solidFill>
                <a:latin typeface="Century Gothic"/>
              </a:rPr>
              <a:t>Click to edit the outline text format</a:t>
            </a:r>
            <a:endParaRPr b="0" lang="en-US" sz="2800" spc="-1" strike="noStrike">
              <a:solidFill>
                <a:srgbClr val="404040"/>
              </a:solidFill>
              <a:latin typeface="Century Gothic"/>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404040"/>
                </a:solidFill>
                <a:latin typeface="Century Gothic"/>
              </a:rPr>
              <a:t>Second Outline Level</a:t>
            </a:r>
            <a:endParaRPr b="0" lang="en-US" sz="2000" spc="-1" strike="noStrike">
              <a:solidFill>
                <a:srgbClr val="404040"/>
              </a:solidFill>
              <a:latin typeface="Century Gothic"/>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404040"/>
                </a:solidFill>
                <a:latin typeface="Century Gothic"/>
              </a:rPr>
              <a:t>Third Outline Level</a:t>
            </a:r>
            <a:endParaRPr b="0" lang="en-US" sz="1800" spc="-1" strike="noStrike">
              <a:solidFill>
                <a:srgbClr val="404040"/>
              </a:solidFill>
              <a:latin typeface="Century Gothic"/>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404040"/>
                </a:solidFill>
                <a:latin typeface="Century Gothic"/>
              </a:rPr>
              <a:t>Fourth Outline Level</a:t>
            </a:r>
            <a:endParaRPr b="0" lang="en-US" sz="1800" spc="-1" strike="noStrike">
              <a:solidFill>
                <a:srgbClr val="404040"/>
              </a:solidFill>
              <a:latin typeface="Century Gothic"/>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entury Gothic"/>
              </a:rPr>
              <a:t>Fifth Outline Level</a:t>
            </a:r>
            <a:endParaRPr b="0" lang="en-US" sz="2000" spc="-1" strike="noStrike">
              <a:solidFill>
                <a:srgbClr val="404040"/>
              </a:solidFill>
              <a:latin typeface="Century Gothic"/>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entury Gothic"/>
              </a:rPr>
              <a:t>Sixth Outline Level</a:t>
            </a:r>
            <a:endParaRPr b="0" lang="en-US" sz="2000" spc="-1" strike="noStrike">
              <a:solidFill>
                <a:srgbClr val="404040"/>
              </a:solidFill>
              <a:latin typeface="Century Gothic"/>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entury Gothic"/>
              </a:rPr>
              <a:t>Seventh Outline Level</a:t>
            </a:r>
            <a:endParaRPr b="0" lang="en-US" sz="2000" spc="-1" strike="noStrike">
              <a:solidFill>
                <a:srgbClr val="404040"/>
              </a:solidFill>
              <a:latin typeface="Century Gothic"/>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41" name="Picture 6" descr=""/>
          <p:cNvPicPr/>
          <p:nvPr/>
        </p:nvPicPr>
        <p:blipFill>
          <a:blip r:embed="rId3"/>
          <a:stretch/>
        </p:blipFill>
        <p:spPr>
          <a:xfrm>
            <a:off x="909720" y="6218280"/>
            <a:ext cx="1296720" cy="375840"/>
          </a:xfrm>
          <a:prstGeom prst="rect">
            <a:avLst/>
          </a:prstGeom>
          <a:ln w="0">
            <a:noFill/>
          </a:ln>
        </p:spPr>
      </p:pic>
      <p:sp>
        <p:nvSpPr>
          <p:cNvPr id="42"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Click to edit Master title style</a:t>
            </a:r>
            <a:endParaRPr b="0" lang="en-US" sz="3800" spc="-1" strike="noStrike">
              <a:solidFill>
                <a:srgbClr val="000000"/>
              </a:solidFill>
              <a:latin typeface="Calibri"/>
            </a:endParaRPr>
          </a:p>
        </p:txBody>
      </p:sp>
      <p:sp>
        <p:nvSpPr>
          <p:cNvPr id="43" name="PlaceHolder 2"/>
          <p:cNvSpPr>
            <a:spLocks noGrp="1"/>
          </p:cNvSpPr>
          <p:nvPr>
            <p:ph type="body"/>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Click to edit Master text styles</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Second level</a:t>
            </a:r>
            <a:endParaRPr b="0" lang="en-US" sz="2000" spc="-1" strike="noStrike">
              <a:solidFill>
                <a:srgbClr val="404040"/>
              </a:solidFill>
              <a:latin typeface="Century Gothic"/>
            </a:endParaRPr>
          </a:p>
          <a:p>
            <a:pPr lvl="2" marL="1143000" indent="-228600">
              <a:lnSpc>
                <a:spcPct val="90000"/>
              </a:lnSpc>
              <a:spcBef>
                <a:spcPts val="499"/>
              </a:spcBef>
              <a:buClr>
                <a:srgbClr val="404040"/>
              </a:buClr>
              <a:buFont typeface="Arial"/>
              <a:buChar char="•"/>
            </a:pPr>
            <a:r>
              <a:rPr b="0" lang="en-US" sz="1800" spc="-1" strike="noStrike">
                <a:solidFill>
                  <a:srgbClr val="404040"/>
                </a:solidFill>
                <a:latin typeface="Century Gothic"/>
              </a:rPr>
              <a:t>Third level</a:t>
            </a:r>
            <a:endParaRPr b="0" lang="en-US" sz="1800" spc="-1" strike="noStrike">
              <a:solidFill>
                <a:srgbClr val="404040"/>
              </a:solidFill>
              <a:latin typeface="Century Gothic"/>
            </a:endParaRPr>
          </a:p>
          <a:p>
            <a:pPr lvl="3" marL="1600200" indent="-228600">
              <a:lnSpc>
                <a:spcPct val="90000"/>
              </a:lnSpc>
              <a:spcBef>
                <a:spcPts val="499"/>
              </a:spcBef>
              <a:buClr>
                <a:srgbClr val="404040"/>
              </a:buClr>
              <a:buFont typeface="Arial"/>
              <a:buChar char="•"/>
            </a:pPr>
            <a:r>
              <a:rPr b="0" lang="en-US" sz="1600" spc="-1" strike="noStrike">
                <a:solidFill>
                  <a:srgbClr val="404040"/>
                </a:solidFill>
                <a:latin typeface="Century Gothic"/>
              </a:rPr>
              <a:t>Fourth level</a:t>
            </a:r>
            <a:endParaRPr b="0" lang="en-US" sz="1600" spc="-1" strike="noStrike">
              <a:solidFill>
                <a:srgbClr val="404040"/>
              </a:solidFill>
              <a:latin typeface="Century Gothic"/>
            </a:endParaRPr>
          </a:p>
          <a:p>
            <a:pPr lvl="4" marL="2057400" indent="-228600">
              <a:lnSpc>
                <a:spcPct val="90000"/>
              </a:lnSpc>
              <a:spcBef>
                <a:spcPts val="499"/>
              </a:spcBef>
              <a:buClr>
                <a:srgbClr val="404040"/>
              </a:buClr>
              <a:buFont typeface="Arial"/>
              <a:buChar char="•"/>
            </a:pPr>
            <a:r>
              <a:rPr b="0" lang="en-US" sz="1600" spc="-1" strike="noStrike">
                <a:solidFill>
                  <a:srgbClr val="404040"/>
                </a:solidFill>
                <a:latin typeface="Century Gothic"/>
              </a:rPr>
              <a:t>Fifth level</a:t>
            </a:r>
            <a:endParaRPr b="0" lang="en-US" sz="1600" spc="-1" strike="noStrike">
              <a:solidFill>
                <a:srgbClr val="404040"/>
              </a:solidFill>
              <a:latin typeface="Century Gothic"/>
            </a:endParaRPr>
          </a:p>
        </p:txBody>
      </p:sp>
      <p:sp>
        <p:nvSpPr>
          <p:cNvPr id="44" name="PlaceHolder 3"/>
          <p:cNvSpPr>
            <a:spLocks noGrp="1"/>
          </p:cNvSpPr>
          <p:nvPr>
            <p:ph type="sldNum" idx="3"/>
          </p:nvPr>
        </p:nvSpPr>
        <p:spPr>
          <a:xfrm>
            <a:off x="10415520" y="6356520"/>
            <a:ext cx="937800" cy="364680"/>
          </a:xfrm>
          <a:prstGeom prst="rect">
            <a:avLst/>
          </a:prstGeom>
          <a:noFill/>
          <a:ln w="0">
            <a:noFill/>
          </a:ln>
        </p:spPr>
        <p:txBody>
          <a:bodyPr numCol="1" spcCol="0" anchor="ctr">
            <a:noAutofit/>
          </a:bodyPr>
          <a:lstStyle>
            <a:lvl1pPr indent="0" algn="r">
              <a:lnSpc>
                <a:spcPct val="100000"/>
              </a:lnSpc>
              <a:buNone/>
              <a:defRPr b="0" lang="en-US" sz="1000" spc="-1" strike="noStrike">
                <a:solidFill>
                  <a:srgbClr val="ffffff"/>
                </a:solidFill>
                <a:latin typeface="Century Gothic"/>
              </a:defRPr>
            </a:lvl1pPr>
          </a:lstStyle>
          <a:p>
            <a:pPr indent="0" algn="r">
              <a:lnSpc>
                <a:spcPct val="100000"/>
              </a:lnSpc>
              <a:buNone/>
            </a:pPr>
            <a:fld id="{1D6F9AB3-44B6-4A79-8384-4186DA30FEF0}" type="slidenum">
              <a:rPr b="0" lang="en-US" sz="1000" spc="-1" strike="noStrike">
                <a:solidFill>
                  <a:srgbClr val="ffffff"/>
                </a:solidFill>
                <a:latin typeface="Century Gothic"/>
              </a:rPr>
              <a:t>&lt;number&gt;</a:t>
            </a:fld>
            <a:endParaRPr b="0" lang="en-US" sz="1000" spc="-1" strike="noStrike">
              <a:solidFill>
                <a:srgbClr val="000000"/>
              </a:solidFill>
              <a:latin typeface="Times New Roman"/>
            </a:endParaRPr>
          </a:p>
        </p:txBody>
      </p:sp>
      <p:sp>
        <p:nvSpPr>
          <p:cNvPr id="45" name="PlaceHolder 4"/>
          <p:cNvSpPr>
            <a:spLocks noGrp="1"/>
          </p:cNvSpPr>
          <p:nvPr>
            <p:ph type="ftr" idx="4"/>
          </p:nvPr>
        </p:nvSpPr>
        <p:spPr>
          <a:xfrm>
            <a:off x="2313000" y="6356520"/>
            <a:ext cx="737028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8" name="Title 1"/>
          <p:cNvSpPr/>
          <p:nvPr/>
        </p:nvSpPr>
        <p:spPr>
          <a:xfrm>
            <a:off x="1164600" y="1768320"/>
            <a:ext cx="9143640" cy="2588760"/>
          </a:xfrm>
          <a:prstGeom prst="rect">
            <a:avLst/>
          </a:prstGeom>
          <a:noFill/>
          <a:ln w="0">
            <a:noFill/>
          </a:ln>
        </p:spPr>
        <p:style>
          <a:lnRef idx="0"/>
          <a:fillRef idx="0"/>
          <a:effectRef idx="0"/>
          <a:fontRef idx="minor"/>
        </p:style>
        <p:txBody>
          <a:bodyPr lIns="90000" rIns="90000" tIns="45000" bIns="45000" anchor="t">
            <a:noAutofit/>
          </a:bodyPr>
          <a:p>
            <a:pPr>
              <a:lnSpc>
                <a:spcPct val="90000"/>
              </a:lnSpc>
            </a:pPr>
            <a:r>
              <a:rPr b="1" lang="en-US" sz="4000" spc="-1" strike="noStrike" cap="all">
                <a:solidFill>
                  <a:srgbClr val="ffffff"/>
                </a:solidFill>
                <a:latin typeface="Century Gothic"/>
                <a:ea typeface="Century Gothic"/>
              </a:rPr>
              <a:t>Urban Economics</a:t>
            </a:r>
            <a:endParaRPr b="0" lang="en-US" sz="4000" spc="-1" strike="noStrike">
              <a:solidFill>
                <a:srgbClr val="000000"/>
              </a:solidFill>
              <a:latin typeface="Arial"/>
            </a:endParaRPr>
          </a:p>
          <a:p>
            <a:pPr>
              <a:lnSpc>
                <a:spcPct val="90000"/>
              </a:lnSpc>
            </a:pPr>
            <a:r>
              <a:rPr b="1" lang="en-US" sz="6000" spc="-1" strike="noStrike" cap="all">
                <a:solidFill>
                  <a:srgbClr val="ffffff"/>
                </a:solidFill>
                <a:latin typeface="Century Gothic"/>
                <a:ea typeface="Century Gothic"/>
              </a:rPr>
              <a:t>Effects of economic conditions on crime</a:t>
            </a:r>
            <a:endParaRPr b="0" lang="en-US" sz="6000" spc="-1" strike="noStrike">
              <a:solidFill>
                <a:srgbClr val="000000"/>
              </a:solidFill>
              <a:latin typeface="Arial"/>
            </a:endParaRPr>
          </a:p>
          <a:p>
            <a:pPr>
              <a:lnSpc>
                <a:spcPct val="90000"/>
              </a:lnSpc>
            </a:pPr>
            <a:r>
              <a:rPr b="1" lang="en-US" sz="4000" spc="-1" strike="noStrike" cap="all">
                <a:solidFill>
                  <a:srgbClr val="ffffff"/>
                </a:solidFill>
                <a:latin typeface="Century Gothic"/>
                <a:ea typeface="Century Gothic"/>
              </a:rPr>
              <a:t>Prof. </a:t>
            </a:r>
            <a:r>
              <a:rPr b="1" lang="en-US" sz="4000" spc="-1" strike="noStrike" cap="all">
                <a:solidFill>
                  <a:srgbClr val="ffffff"/>
                </a:solidFill>
                <a:latin typeface="Century Gothic"/>
                <a:ea typeface="Century Gothic"/>
              </a:rPr>
              <a:t>HUSSAIN HADAH</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2000" spc="-1" strike="noStrike" cap="all">
                <a:solidFill>
                  <a:srgbClr val="265b4d"/>
                </a:solidFill>
                <a:latin typeface="Century Gothic"/>
              </a:rPr>
              <a:t>Yang – Labor markets and recidivism</a:t>
            </a:r>
            <a:endParaRPr b="0" lang="en-US" sz="2000" spc="-1" strike="noStrike">
              <a:solidFill>
                <a:srgbClr val="000000"/>
              </a:solidFill>
              <a:latin typeface="Calibri"/>
            </a:endParaRPr>
          </a:p>
        </p:txBody>
      </p:sp>
      <p:sp>
        <p:nvSpPr>
          <p:cNvPr id="108" name="PlaceHolder 2"/>
          <p:cNvSpPr>
            <a:spLocks noGrp="1"/>
          </p:cNvSpPr>
          <p:nvPr>
            <p:ph/>
          </p:nvPr>
        </p:nvSpPr>
        <p:spPr>
          <a:xfrm>
            <a:off x="838080" y="1690560"/>
            <a:ext cx="593532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This is the main results table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Results show that if the low-skill wage is higher, then recidivism decreases (hence the negative coefficient).</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Results are very similar even when control variables are added.</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Other results:</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Blacks, non-Hispanics, younger people, those with less education, men, and those with less time served are more likely to recidivate.</a:t>
            </a:r>
            <a:endParaRPr b="0" lang="en-US" sz="2000" spc="-1" strike="noStrike">
              <a:solidFill>
                <a:srgbClr val="404040"/>
              </a:solidFill>
              <a:latin typeface="Century Gothic"/>
            </a:endParaRPr>
          </a:p>
          <a:p>
            <a:pPr indent="0">
              <a:lnSpc>
                <a:spcPct val="90000"/>
              </a:lnSpc>
              <a:spcBef>
                <a:spcPts val="499"/>
              </a:spcBef>
              <a:buNone/>
            </a:pPr>
            <a:endParaRPr b="0" lang="en-US" sz="2000" spc="-1" strike="noStrike">
              <a:solidFill>
                <a:srgbClr val="404040"/>
              </a:solidFill>
              <a:latin typeface="Century Gothic"/>
            </a:endParaRPr>
          </a:p>
        </p:txBody>
      </p:sp>
      <p:pic>
        <p:nvPicPr>
          <p:cNvPr id="109" name="Picture 4" descr=""/>
          <p:cNvPicPr/>
          <p:nvPr/>
        </p:nvPicPr>
        <p:blipFill>
          <a:blip r:embed="rId1"/>
          <a:stretch/>
        </p:blipFill>
        <p:spPr>
          <a:xfrm>
            <a:off x="6577560" y="0"/>
            <a:ext cx="5614200" cy="68576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Yang – Labor markets and recidivism</a:t>
            </a:r>
            <a:endParaRPr b="0" lang="en-US" sz="3800" spc="-1" strike="noStrike">
              <a:solidFill>
                <a:srgbClr val="000000"/>
              </a:solidFill>
              <a:latin typeface="Calibri"/>
            </a:endParaRPr>
          </a:p>
        </p:txBody>
      </p:sp>
      <p:pic>
        <p:nvPicPr>
          <p:cNvPr id="111" name="Picture 4" descr=""/>
          <p:cNvPicPr/>
          <p:nvPr/>
        </p:nvPicPr>
        <p:blipFill>
          <a:blip r:embed="rId1"/>
          <a:stretch/>
        </p:blipFill>
        <p:spPr>
          <a:xfrm>
            <a:off x="573120" y="741960"/>
            <a:ext cx="11045520" cy="507024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Yang – Labor markets and recidivism</a:t>
            </a:r>
            <a:endParaRPr b="0" lang="en-US" sz="3800" spc="-1" strike="noStrike">
              <a:solidFill>
                <a:srgbClr val="000000"/>
              </a:solidFill>
              <a:latin typeface="Calibri"/>
            </a:endParaRPr>
          </a:p>
        </p:txBody>
      </p:sp>
      <p:pic>
        <p:nvPicPr>
          <p:cNvPr id="113" name="Picture 4" descr=""/>
          <p:cNvPicPr/>
          <p:nvPr/>
        </p:nvPicPr>
        <p:blipFill>
          <a:blip r:embed="rId1"/>
          <a:stretch/>
        </p:blipFill>
        <p:spPr>
          <a:xfrm>
            <a:off x="304200" y="1323720"/>
            <a:ext cx="7944480" cy="2104920"/>
          </a:xfrm>
          <a:prstGeom prst="rect">
            <a:avLst/>
          </a:prstGeom>
          <a:ln w="0">
            <a:noFill/>
          </a:ln>
        </p:spPr>
      </p:pic>
      <p:pic>
        <p:nvPicPr>
          <p:cNvPr id="114" name="Picture 6" descr=""/>
          <p:cNvPicPr/>
          <p:nvPr/>
        </p:nvPicPr>
        <p:blipFill>
          <a:blip r:embed="rId2"/>
          <a:stretch/>
        </p:blipFill>
        <p:spPr>
          <a:xfrm>
            <a:off x="218160" y="3499560"/>
            <a:ext cx="8030160" cy="2228760"/>
          </a:xfrm>
          <a:prstGeom prst="rect">
            <a:avLst/>
          </a:prstGeom>
          <a:ln w="0">
            <a:noFill/>
          </a:ln>
        </p:spPr>
      </p:pic>
      <p:sp>
        <p:nvSpPr>
          <p:cNvPr id="115" name="TextBox 7"/>
          <p:cNvSpPr/>
          <p:nvPr/>
        </p:nvSpPr>
        <p:spPr>
          <a:xfrm>
            <a:off x="8249040" y="1474200"/>
            <a:ext cx="3852360" cy="28328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These are additional heterogeneity tests.</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The idea is to see if certain groups/factors strengthen or weakened the effect of economic conditions on recidivism.</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E.g., larger effect on blacks and those with no prior conviction.</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200" spc="-1" strike="noStrike" cap="all">
                <a:solidFill>
                  <a:srgbClr val="265b4d"/>
                </a:solidFill>
                <a:latin typeface="Century Gothic"/>
              </a:rPr>
              <a:t>Palmer et al – Emergency assistance on crime</a:t>
            </a:r>
            <a:endParaRPr b="0" lang="en-US" sz="3200" spc="-1" strike="noStrike">
              <a:solidFill>
                <a:srgbClr val="000000"/>
              </a:solidFill>
              <a:latin typeface="Calibri"/>
            </a:endParaRPr>
          </a:p>
        </p:txBody>
      </p:sp>
      <p:sp>
        <p:nvSpPr>
          <p:cNvPr id="117"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Abstract: “</a:t>
            </a:r>
            <a:r>
              <a:rPr b="0" lang="en-US" sz="2400" spc="-1" strike="noStrike">
                <a:solidFill>
                  <a:srgbClr val="404040"/>
                </a:solidFill>
                <a:latin typeface="AdvTT5235d5a9"/>
              </a:rPr>
              <a:t>Does emergency </a:t>
            </a:r>
            <a:r>
              <a:rPr b="0" lang="en-US" sz="2400" spc="-1" strike="noStrike">
                <a:solidFill>
                  <a:srgbClr val="404040"/>
                </a:solidFill>
                <a:latin typeface="AdvTT5235d5a9+fb"/>
              </a:rPr>
              <a:t>fi</a:t>
            </a:r>
            <a:r>
              <a:rPr b="0" lang="en-US" sz="2400" spc="-1" strike="noStrike">
                <a:solidFill>
                  <a:srgbClr val="404040"/>
                </a:solidFill>
                <a:latin typeface="AdvTT5235d5a9"/>
              </a:rPr>
              <a:t>nancial assistance reduce criminal behavior among those experiencing negative shocks? To address this question, we exploit quasi-random variation in the allocation of temporary </a:t>
            </a:r>
            <a:r>
              <a:rPr b="0" lang="en-US" sz="2400" spc="-1" strike="noStrike">
                <a:solidFill>
                  <a:srgbClr val="404040"/>
                </a:solidFill>
                <a:latin typeface="AdvTT5235d5a9+fb"/>
              </a:rPr>
              <a:t>fi</a:t>
            </a:r>
            <a:r>
              <a:rPr b="0" lang="en-US" sz="2400" spc="-1" strike="noStrike">
                <a:solidFill>
                  <a:srgbClr val="404040"/>
                </a:solidFill>
                <a:latin typeface="AdvTT5235d5a9"/>
              </a:rPr>
              <a:t>nancial assistance to eligible individuals and families that have experienced an economic shock. Chicago's Homelessness Prevention Call Center (HPCC) connects such families and individuals with assistance, but the availability of funding varies unpredictably. Consequently, we can determine the impact of temporary assistance on crime by comparing outcomes for those who call when funds are available to those who call when no funds are available…</a:t>
            </a:r>
            <a:br>
              <a:rPr sz="2400"/>
            </a:br>
            <a:r>
              <a:rPr b="0" lang="en-US" sz="2400" spc="-1" strike="noStrike">
                <a:solidFill>
                  <a:srgbClr val="404040"/>
                </a:solidFill>
                <a:latin typeface="Century Gothic"/>
              </a:rPr>
              <a:t> </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200" spc="-1" strike="noStrike" cap="all">
                <a:solidFill>
                  <a:srgbClr val="265b4d"/>
                </a:solidFill>
                <a:latin typeface="Century Gothic"/>
              </a:rPr>
              <a:t>Palmer et al – Emergency assistance on crime</a:t>
            </a:r>
            <a:endParaRPr b="0" lang="en-US" sz="3200" spc="-1" strike="noStrike">
              <a:solidFill>
                <a:srgbClr val="000000"/>
              </a:solidFill>
              <a:latin typeface="Calibri"/>
            </a:endParaRPr>
          </a:p>
        </p:txBody>
      </p:sp>
      <p:sp>
        <p:nvSpPr>
          <p:cNvPr id="119" name="PlaceHolder 2"/>
          <p:cNvSpPr>
            <a:spLocks noGrp="1"/>
          </p:cNvSpPr>
          <p:nvPr>
            <p:ph/>
          </p:nvPr>
        </p:nvSpPr>
        <p:spPr>
          <a:xfrm>
            <a:off x="838080" y="148032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100" spc="-1" strike="noStrike">
                <a:solidFill>
                  <a:srgbClr val="404040"/>
                </a:solidFill>
                <a:latin typeface="AdvTT5235d5a9"/>
              </a:rPr>
              <a:t>…</a:t>
            </a:r>
            <a:r>
              <a:rPr b="0" lang="en-US" sz="2100" spc="-1" strike="noStrike">
                <a:solidFill>
                  <a:srgbClr val="404040"/>
                </a:solidFill>
                <a:latin typeface="AdvTT5235d5a9"/>
              </a:rPr>
              <a:t>Linking this call center information to arrest records from the Chicago Police Department, we </a:t>
            </a:r>
            <a:r>
              <a:rPr b="0" lang="en-US" sz="2100" spc="-1" strike="noStrike">
                <a:solidFill>
                  <a:srgbClr val="404040"/>
                </a:solidFill>
                <a:latin typeface="AdvTT5235d5a9+fb"/>
              </a:rPr>
              <a:t>fi</a:t>
            </a:r>
            <a:r>
              <a:rPr b="0" lang="en-US" sz="2100" spc="-1" strike="noStrike">
                <a:solidFill>
                  <a:srgbClr val="404040"/>
                </a:solidFill>
                <a:latin typeface="AdvTT5235d5a9"/>
              </a:rPr>
              <a:t>nd some evidence that total arrests fall between 1 and 2 years after the call. </a:t>
            </a:r>
            <a:endParaRPr b="0" lang="en-US" sz="21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100" spc="-1" strike="noStrike">
                <a:solidFill>
                  <a:srgbClr val="404040"/>
                </a:solidFill>
                <a:latin typeface="AdvTT5235d5a9"/>
              </a:rPr>
              <a:t>For violent crime, police arrest those for whom funds were available 51% less often than those who were eligible but for whom no funds were available. </a:t>
            </a:r>
            <a:endParaRPr b="0" lang="en-US" sz="21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100" spc="-1" strike="noStrike">
                <a:solidFill>
                  <a:srgbClr val="404040"/>
                </a:solidFill>
                <a:latin typeface="AdvTT5235d5a9"/>
              </a:rPr>
              <a:t>Single individuals drive this decrease. </a:t>
            </a:r>
            <a:endParaRPr b="0" lang="en-US" sz="21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100" spc="-1" strike="noStrike">
                <a:solidFill>
                  <a:srgbClr val="404040"/>
                </a:solidFill>
                <a:latin typeface="AdvTT5235d5a9"/>
              </a:rPr>
              <a:t>The decline in crime appears to be related, in part, to greater housing stability</a:t>
            </a:r>
            <a:r>
              <a:rPr b="0" lang="en-US" sz="2100" spc="-1" strike="noStrike">
                <a:solidFill>
                  <a:srgbClr val="404040"/>
                </a:solidFill>
                <a:latin typeface="AdvTT5235d5a9+20"/>
              </a:rPr>
              <a:t>—</a:t>
            </a:r>
            <a:r>
              <a:rPr b="0" lang="en-US" sz="2100" spc="-1" strike="noStrike">
                <a:solidFill>
                  <a:srgbClr val="404040"/>
                </a:solidFill>
                <a:latin typeface="AdvTT5235d5a9"/>
              </a:rPr>
              <a:t>being referred to assistance signi</a:t>
            </a:r>
            <a:r>
              <a:rPr b="0" lang="en-US" sz="2100" spc="-1" strike="noStrike">
                <a:solidFill>
                  <a:srgbClr val="404040"/>
                </a:solidFill>
                <a:latin typeface="AdvTT5235d5a9+fb"/>
              </a:rPr>
              <a:t>fi</a:t>
            </a:r>
            <a:r>
              <a:rPr b="0" lang="en-US" sz="2100" spc="-1" strike="noStrike">
                <a:solidFill>
                  <a:srgbClr val="404040"/>
                </a:solidFill>
                <a:latin typeface="AdvTT5235d5a9"/>
              </a:rPr>
              <a:t>cantly decreases arrests for homelessness-related, outdoor crimes such as trespassing…</a:t>
            </a:r>
            <a:br>
              <a:rPr sz="2400"/>
            </a:br>
            <a:r>
              <a:rPr b="0" lang="en-US" sz="2400" spc="-1" strike="noStrike">
                <a:solidFill>
                  <a:srgbClr val="404040"/>
                </a:solidFill>
                <a:latin typeface="Century Gothic"/>
              </a:rPr>
              <a:t> </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200" spc="-1" strike="noStrike" cap="all">
                <a:solidFill>
                  <a:srgbClr val="265b4d"/>
                </a:solidFill>
                <a:latin typeface="Century Gothic"/>
              </a:rPr>
              <a:t>Palmer et al – Emergency assistance on crime</a:t>
            </a:r>
            <a:endParaRPr b="0" lang="en-US" sz="3200" spc="-1" strike="noStrike">
              <a:solidFill>
                <a:srgbClr val="000000"/>
              </a:solidFill>
              <a:latin typeface="Calibri"/>
            </a:endParaRPr>
          </a:p>
        </p:txBody>
      </p:sp>
      <p:sp>
        <p:nvSpPr>
          <p:cNvPr id="121" name="PlaceHolder 2"/>
          <p:cNvSpPr>
            <a:spLocks noGrp="1"/>
          </p:cNvSpPr>
          <p:nvPr>
            <p:ph/>
          </p:nvPr>
        </p:nvSpPr>
        <p:spPr>
          <a:xfrm>
            <a:off x="838080" y="148032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100" spc="-1" strike="noStrike">
                <a:solidFill>
                  <a:srgbClr val="404040"/>
                </a:solidFill>
                <a:latin typeface="AdvTT5235d5a9"/>
              </a:rPr>
              <a:t>... However, we also </a:t>
            </a:r>
            <a:r>
              <a:rPr b="0" lang="en-US" sz="2100" spc="-1" strike="noStrike">
                <a:solidFill>
                  <a:srgbClr val="404040"/>
                </a:solidFill>
                <a:latin typeface="AdvTT5235d5a9+fb"/>
              </a:rPr>
              <a:t>fi</a:t>
            </a:r>
            <a:r>
              <a:rPr b="0" lang="en-US" sz="2100" spc="-1" strike="noStrike">
                <a:solidFill>
                  <a:srgbClr val="404040"/>
                </a:solidFill>
                <a:latin typeface="AdvTT5235d5a9"/>
              </a:rPr>
              <a:t>nd that </a:t>
            </a:r>
            <a:r>
              <a:rPr b="0" lang="en-US" sz="2100" spc="-1" strike="noStrike">
                <a:solidFill>
                  <a:srgbClr val="404040"/>
                </a:solidFill>
                <a:latin typeface="AdvTT5235d5a9+fb"/>
              </a:rPr>
              <a:t>fi</a:t>
            </a:r>
            <a:r>
              <a:rPr b="0" lang="en-US" sz="2100" spc="-1" strike="noStrike">
                <a:solidFill>
                  <a:srgbClr val="404040"/>
                </a:solidFill>
                <a:latin typeface="AdvTT5235d5a9"/>
              </a:rPr>
              <a:t>nancial assistance leads to an increase in property crime arrests. </a:t>
            </a:r>
            <a:endParaRPr b="0" lang="en-US" sz="21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100" spc="-1" strike="noStrike">
                <a:solidFill>
                  <a:srgbClr val="404040"/>
                </a:solidFill>
                <a:latin typeface="AdvTT5235d5a9"/>
              </a:rPr>
              <a:t>This increase is evident for family heads, but not single individuals; </a:t>
            </a:r>
            <a:endParaRPr b="0" lang="en-US" sz="21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100" spc="-1" strike="noStrike">
                <a:solidFill>
                  <a:srgbClr val="404040"/>
                </a:solidFill>
                <a:latin typeface="AdvTT5235d5a9"/>
              </a:rPr>
              <a:t>the increase is mostly due to shoplifting; and the timing of this increase suggests that </a:t>
            </a:r>
            <a:r>
              <a:rPr b="0" lang="en-US" sz="2100" spc="-1" strike="noStrike">
                <a:solidFill>
                  <a:srgbClr val="404040"/>
                </a:solidFill>
                <a:latin typeface="AdvTT5235d5a9+fb"/>
              </a:rPr>
              <a:t>fi</a:t>
            </a:r>
            <a:r>
              <a:rPr b="0" lang="en-US" sz="2100" spc="-1" strike="noStrike">
                <a:solidFill>
                  <a:srgbClr val="404040"/>
                </a:solidFill>
                <a:latin typeface="AdvTT5235d5a9"/>
              </a:rPr>
              <a:t>nancial assistance enables some families to take on </a:t>
            </a:r>
            <a:r>
              <a:rPr b="0" lang="en-US" sz="2100" spc="-1" strike="noStrike">
                <a:solidFill>
                  <a:srgbClr val="404040"/>
                </a:solidFill>
                <a:latin typeface="AdvTT5235d5a9+fb"/>
              </a:rPr>
              <a:t>fi</a:t>
            </a:r>
            <a:r>
              <a:rPr b="0" lang="en-US" sz="2100" spc="-1" strike="noStrike">
                <a:solidFill>
                  <a:srgbClr val="404040"/>
                </a:solidFill>
                <a:latin typeface="AdvTT5235d5a9"/>
              </a:rPr>
              <a:t>nancial obligations that they are subsequently unable to meet. </a:t>
            </a:r>
            <a:endParaRPr b="0" lang="en-US" sz="21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100" spc="-1" strike="noStrike">
                <a:solidFill>
                  <a:srgbClr val="404040"/>
                </a:solidFill>
                <a:latin typeface="AdvTT5235d5a9"/>
              </a:rPr>
              <a:t>Overall, the change in the mix of crime induced by </a:t>
            </a:r>
            <a:r>
              <a:rPr b="0" lang="en-US" sz="2100" spc="-1" strike="noStrike">
                <a:solidFill>
                  <a:srgbClr val="404040"/>
                </a:solidFill>
                <a:latin typeface="AdvTT5235d5a9+fb"/>
              </a:rPr>
              <a:t>fi</a:t>
            </a:r>
            <a:r>
              <a:rPr b="0" lang="en-US" sz="2100" spc="-1" strike="noStrike">
                <a:solidFill>
                  <a:srgbClr val="404040"/>
                </a:solidFill>
                <a:latin typeface="AdvTT5235d5a9"/>
              </a:rPr>
              <a:t>nancial assistance generates considerable social bene</a:t>
            </a:r>
            <a:r>
              <a:rPr b="0" lang="en-US" sz="2100" spc="-1" strike="noStrike">
                <a:solidFill>
                  <a:srgbClr val="404040"/>
                </a:solidFill>
                <a:latin typeface="AdvTT5235d5a9+fb"/>
              </a:rPr>
              <a:t>fi</a:t>
            </a:r>
            <a:r>
              <a:rPr b="0" lang="en-US" sz="2100" spc="-1" strike="noStrike">
                <a:solidFill>
                  <a:srgbClr val="404040"/>
                </a:solidFill>
                <a:latin typeface="AdvTT5235d5a9"/>
              </a:rPr>
              <a:t>ts due to the greater social cost of violence.</a:t>
            </a:r>
            <a:r>
              <a:rPr b="0" lang="en-US" sz="2100" spc="-1" strike="noStrike">
                <a:solidFill>
                  <a:srgbClr val="404040"/>
                </a:solidFill>
                <a:latin typeface="Century Gothic"/>
              </a:rPr>
              <a:t>”</a:t>
            </a:r>
            <a:br>
              <a:rPr sz="2400"/>
            </a:br>
            <a:r>
              <a:rPr b="0" lang="en-US" sz="2400" spc="-1" strike="noStrike">
                <a:solidFill>
                  <a:srgbClr val="404040"/>
                </a:solidFill>
                <a:latin typeface="Century Gothic"/>
              </a:rPr>
              <a:t> </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2800" spc="-1" strike="noStrike" cap="all">
                <a:solidFill>
                  <a:srgbClr val="265b4d"/>
                </a:solidFill>
                <a:latin typeface="Century Gothic"/>
              </a:rPr>
              <a:t>Palmer et al – Emergency assistance and Crime</a:t>
            </a:r>
            <a:endParaRPr b="0" lang="en-US" sz="2800" spc="-1" strike="noStrike">
              <a:solidFill>
                <a:srgbClr val="000000"/>
              </a:solidFill>
              <a:latin typeface="Calibri"/>
            </a:endParaRPr>
          </a:p>
        </p:txBody>
      </p:sp>
      <p:sp>
        <p:nvSpPr>
          <p:cNvPr id="123" name="PlaceHolder 2"/>
          <p:cNvSpPr>
            <a:spLocks noGrp="1"/>
          </p:cNvSpPr>
          <p:nvPr>
            <p:ph/>
          </p:nvPr>
        </p:nvSpPr>
        <p:spPr>
          <a:xfrm>
            <a:off x="838080" y="1825560"/>
            <a:ext cx="4442400" cy="361368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researchers use “eligible calls”, which are the people who are eligible, based on the HPCC’s criteria, for the assistance.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For these people it’s almost a coin toss if they get the funding.</a:t>
            </a:r>
            <a:endParaRPr b="0" lang="en-US" sz="2400" spc="-1" strike="noStrike">
              <a:solidFill>
                <a:srgbClr val="404040"/>
              </a:solidFill>
              <a:latin typeface="Century Gothic"/>
            </a:endParaRPr>
          </a:p>
        </p:txBody>
      </p:sp>
      <p:pic>
        <p:nvPicPr>
          <p:cNvPr id="124" name="Picture 4" descr=""/>
          <p:cNvPicPr/>
          <p:nvPr/>
        </p:nvPicPr>
        <p:blipFill>
          <a:blip r:embed="rId1"/>
          <a:stretch/>
        </p:blipFill>
        <p:spPr>
          <a:xfrm>
            <a:off x="5599800" y="1690560"/>
            <a:ext cx="5753520" cy="267660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2800" spc="-1" strike="noStrike" cap="all">
                <a:solidFill>
                  <a:srgbClr val="265b4d"/>
                </a:solidFill>
                <a:latin typeface="Century Gothic"/>
              </a:rPr>
              <a:t>Palmer et al – Emergency assistance and Crime</a:t>
            </a:r>
            <a:endParaRPr b="0" lang="en-US" sz="2800" spc="-1" strike="noStrike">
              <a:solidFill>
                <a:srgbClr val="000000"/>
              </a:solidFill>
              <a:latin typeface="Calibri"/>
            </a:endParaRPr>
          </a:p>
        </p:txBody>
      </p:sp>
      <p:sp>
        <p:nvSpPr>
          <p:cNvPr id="126" name="PlaceHolder 2"/>
          <p:cNvSpPr>
            <a:spLocks noGrp="1"/>
          </p:cNvSpPr>
          <p:nvPr>
            <p:ph/>
          </p:nvPr>
        </p:nvSpPr>
        <p:spPr>
          <a:xfrm>
            <a:off x="838080" y="1825560"/>
            <a:ext cx="5496840" cy="393084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For eligible callers, funding is pretty random.</a:t>
            </a:r>
            <a:endParaRPr b="0" lang="en-US" sz="2400" spc="-1" strike="noStrike">
              <a:solidFill>
                <a:srgbClr val="404040"/>
              </a:solidFill>
              <a:latin typeface="Century Gothic"/>
            </a:endParaRPr>
          </a:p>
        </p:txBody>
      </p:sp>
      <p:pic>
        <p:nvPicPr>
          <p:cNvPr id="127" name="Picture 4" descr=""/>
          <p:cNvPicPr/>
          <p:nvPr/>
        </p:nvPicPr>
        <p:blipFill>
          <a:blip r:embed="rId1"/>
          <a:stretch/>
        </p:blipFill>
        <p:spPr>
          <a:xfrm>
            <a:off x="6581160" y="1732680"/>
            <a:ext cx="5610600" cy="512496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838080" y="365040"/>
            <a:ext cx="7232400" cy="1325160"/>
          </a:xfrm>
          <a:prstGeom prst="rect">
            <a:avLst/>
          </a:prstGeom>
          <a:noFill/>
          <a:ln w="0">
            <a:noFill/>
          </a:ln>
        </p:spPr>
        <p:txBody>
          <a:bodyPr numCol="1" spcCol="0" anchor="ctr">
            <a:noAutofit/>
          </a:bodyPr>
          <a:p>
            <a:pPr indent="0">
              <a:lnSpc>
                <a:spcPct val="90000"/>
              </a:lnSpc>
              <a:buNone/>
            </a:pPr>
            <a:r>
              <a:rPr b="0" lang="en-US" sz="2000" spc="-1" strike="noStrike" cap="all">
                <a:solidFill>
                  <a:srgbClr val="265b4d"/>
                </a:solidFill>
                <a:latin typeface="Century Gothic"/>
              </a:rPr>
              <a:t>Palmer et al – Emergency assistance and Crime</a:t>
            </a:r>
            <a:endParaRPr b="0" lang="en-US" sz="2000" spc="-1" strike="noStrike">
              <a:solidFill>
                <a:srgbClr val="000000"/>
              </a:solidFill>
              <a:latin typeface="Calibri"/>
            </a:endParaRPr>
          </a:p>
        </p:txBody>
      </p:sp>
      <p:sp>
        <p:nvSpPr>
          <p:cNvPr id="129" name="PlaceHolder 2"/>
          <p:cNvSpPr>
            <a:spLocks noGrp="1"/>
          </p:cNvSpPr>
          <p:nvPr>
            <p:ph/>
          </p:nvPr>
        </p:nvSpPr>
        <p:spPr>
          <a:xfrm>
            <a:off x="838080" y="1825560"/>
            <a:ext cx="7092360" cy="385632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This shows us what the sample of callers is like.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E.g., about a third have ever been arrested before they call.</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83% women who call.</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89% black, non-Hispanic people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Average monthly income just over $1,000</a:t>
            </a:r>
            <a:endParaRPr b="0" lang="en-US" sz="2400" spc="-1" strike="noStrike">
              <a:solidFill>
                <a:srgbClr val="404040"/>
              </a:solidFill>
              <a:latin typeface="Century Gothic"/>
            </a:endParaRPr>
          </a:p>
        </p:txBody>
      </p:sp>
      <p:pic>
        <p:nvPicPr>
          <p:cNvPr id="130" name="Picture 6" descr=""/>
          <p:cNvPicPr/>
          <p:nvPr/>
        </p:nvPicPr>
        <p:blipFill>
          <a:blip r:embed="rId1"/>
          <a:stretch/>
        </p:blipFill>
        <p:spPr>
          <a:xfrm>
            <a:off x="8247960" y="0"/>
            <a:ext cx="3813120" cy="685764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838080" y="365040"/>
            <a:ext cx="6686640" cy="1325160"/>
          </a:xfrm>
          <a:prstGeom prst="rect">
            <a:avLst/>
          </a:prstGeom>
          <a:noFill/>
          <a:ln w="0">
            <a:noFill/>
          </a:ln>
        </p:spPr>
        <p:txBody>
          <a:bodyPr numCol="1" spcCol="0" anchor="ctr">
            <a:noAutofit/>
          </a:bodyPr>
          <a:p>
            <a:pPr indent="0">
              <a:lnSpc>
                <a:spcPct val="90000"/>
              </a:lnSpc>
              <a:buNone/>
            </a:pPr>
            <a:r>
              <a:rPr b="0" lang="en-US" sz="1800" spc="-1" strike="noStrike" cap="all">
                <a:solidFill>
                  <a:srgbClr val="265b4d"/>
                </a:solidFill>
                <a:latin typeface="Century Gothic"/>
              </a:rPr>
              <a:t>Palmer et al – Emergency assistance and Crime</a:t>
            </a:r>
            <a:endParaRPr b="0" lang="en-US" sz="1800" spc="-1" strike="noStrike">
              <a:solidFill>
                <a:srgbClr val="000000"/>
              </a:solidFill>
              <a:latin typeface="Calibri"/>
            </a:endParaRPr>
          </a:p>
        </p:txBody>
      </p:sp>
      <p:sp>
        <p:nvSpPr>
          <p:cNvPr id="132" name="PlaceHolder 2"/>
          <p:cNvSpPr>
            <a:spLocks noGrp="1"/>
          </p:cNvSpPr>
          <p:nvPr>
            <p:ph/>
          </p:nvPr>
        </p:nvSpPr>
        <p:spPr>
          <a:xfrm>
            <a:off x="838080" y="1825560"/>
            <a:ext cx="650448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This is the main results table.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Effect are strongest (more statistically significant) for violent arrests.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E.g., one year after getting the funding, violent arrests are 0.0087 lower. Compared to average rate (control group mean of 0.017), this is a decrease of about 50%!!!</a:t>
            </a:r>
            <a:endParaRPr b="0" lang="en-US" sz="2400" spc="-1" strike="noStrike">
              <a:solidFill>
                <a:srgbClr val="404040"/>
              </a:solidFill>
              <a:latin typeface="Century Gothic"/>
            </a:endParaRPr>
          </a:p>
          <a:p>
            <a:pPr indent="0">
              <a:lnSpc>
                <a:spcPct val="90000"/>
              </a:lnSpc>
              <a:spcBef>
                <a:spcPts val="1001"/>
              </a:spcBef>
              <a:buNone/>
              <a:tabLst>
                <a:tab algn="l" pos="0"/>
              </a:tabLst>
            </a:pPr>
            <a:endParaRPr b="0" lang="en-US" sz="2400" spc="-1" strike="noStrike">
              <a:solidFill>
                <a:srgbClr val="404040"/>
              </a:solidFill>
              <a:latin typeface="Century Gothic"/>
            </a:endParaRPr>
          </a:p>
        </p:txBody>
      </p:sp>
      <p:pic>
        <p:nvPicPr>
          <p:cNvPr id="133" name="Picture 4" descr=""/>
          <p:cNvPicPr/>
          <p:nvPr/>
        </p:nvPicPr>
        <p:blipFill>
          <a:blip r:embed="rId1"/>
          <a:stretch/>
        </p:blipFill>
        <p:spPr>
          <a:xfrm>
            <a:off x="7525080" y="0"/>
            <a:ext cx="4666320" cy="685764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Plan for today</a:t>
            </a:r>
            <a:endParaRPr b="0" lang="en-US" sz="3800" spc="-1" strike="noStrike">
              <a:solidFill>
                <a:srgbClr val="000000"/>
              </a:solidFill>
              <a:latin typeface="Calibri"/>
            </a:endParaRPr>
          </a:p>
        </p:txBody>
      </p:sp>
      <p:sp>
        <p:nvSpPr>
          <p:cNvPr id="90"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Summarize two papers: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1" lang="en-US" sz="2400" spc="-1" strike="noStrike">
                <a:solidFill>
                  <a:srgbClr val="404040"/>
                </a:solidFill>
                <a:latin typeface="URWPalladioL-Bold"/>
              </a:rPr>
              <a:t>Yang, Crystal S. </a:t>
            </a:r>
            <a:r>
              <a:rPr b="0" lang="en-US" sz="2400" spc="-1" strike="noStrike">
                <a:solidFill>
                  <a:srgbClr val="404040"/>
                </a:solidFill>
                <a:latin typeface="URWPalladioL-Roma"/>
              </a:rPr>
              <a:t>2017. “Local labor markets and criminal recidivism.” </a:t>
            </a:r>
            <a:r>
              <a:rPr b="0" i="1" lang="en-US" sz="2400" spc="-1" strike="noStrike">
                <a:solidFill>
                  <a:srgbClr val="404040"/>
                </a:solidFill>
                <a:latin typeface="URWPalladioL-Roma-Slant_167"/>
              </a:rPr>
              <a:t>Journal of Public Economics</a:t>
            </a:r>
            <a:r>
              <a:rPr b="0" lang="en-US" sz="2400" spc="-1" strike="noStrike">
                <a:solidFill>
                  <a:srgbClr val="404040"/>
                </a:solidFill>
                <a:latin typeface="URWPalladioL-Roma"/>
              </a:rPr>
              <a:t>, 147: 16–29.</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1" lang="en-US" sz="2400" spc="-1" strike="noStrike">
                <a:solidFill>
                  <a:srgbClr val="404040"/>
                </a:solidFill>
                <a:latin typeface="URWPalladioL-Bold"/>
              </a:rPr>
              <a:t>Palmer, Caroline, David C. Phillips, and James X. Sullivan. </a:t>
            </a:r>
            <a:r>
              <a:rPr b="0" lang="en-US" sz="2400" spc="-1" strike="noStrike">
                <a:solidFill>
                  <a:srgbClr val="404040"/>
                </a:solidFill>
                <a:latin typeface="URWPalladioL-Roma"/>
              </a:rPr>
              <a:t>2019. “Does emergency financial assistance reduce crime?” </a:t>
            </a:r>
            <a:r>
              <a:rPr b="0" i="1" lang="en-US" sz="2400" spc="-1" strike="noStrike">
                <a:solidFill>
                  <a:srgbClr val="404040"/>
                </a:solidFill>
                <a:latin typeface="URWPalladioL-Roma-Slant_167"/>
              </a:rPr>
              <a:t>Journal of Public Economics</a:t>
            </a:r>
            <a:r>
              <a:rPr b="0" lang="en-US" sz="2400" spc="-1" strike="noStrike">
                <a:solidFill>
                  <a:srgbClr val="404040"/>
                </a:solidFill>
                <a:latin typeface="URWPalladioL-Roma"/>
              </a:rPr>
              <a:t>, 169: 34–51.</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Overview of upcoming classes.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Remaining time for practice questions in groups.</a:t>
            </a: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838080" y="365040"/>
            <a:ext cx="6686640" cy="1325160"/>
          </a:xfrm>
          <a:prstGeom prst="rect">
            <a:avLst/>
          </a:prstGeom>
          <a:noFill/>
          <a:ln w="0">
            <a:noFill/>
          </a:ln>
        </p:spPr>
        <p:txBody>
          <a:bodyPr numCol="1" spcCol="0" anchor="ctr">
            <a:noAutofit/>
          </a:bodyPr>
          <a:p>
            <a:pPr indent="0">
              <a:lnSpc>
                <a:spcPct val="90000"/>
              </a:lnSpc>
              <a:buNone/>
            </a:pPr>
            <a:r>
              <a:rPr b="0" lang="en-US" sz="1800" spc="-1" strike="noStrike" cap="all">
                <a:solidFill>
                  <a:srgbClr val="265b4d"/>
                </a:solidFill>
                <a:latin typeface="Century Gothic"/>
              </a:rPr>
              <a:t>Palmer et al – Emergency assistance and Crime</a:t>
            </a:r>
            <a:endParaRPr b="0" lang="en-US" sz="1800" spc="-1" strike="noStrike">
              <a:solidFill>
                <a:srgbClr val="000000"/>
              </a:solidFill>
              <a:latin typeface="Calibri"/>
            </a:endParaRPr>
          </a:p>
        </p:txBody>
      </p:sp>
      <p:sp>
        <p:nvSpPr>
          <p:cNvPr id="135" name="PlaceHolder 2"/>
          <p:cNvSpPr>
            <a:spLocks noGrp="1"/>
          </p:cNvSpPr>
          <p:nvPr>
            <p:ph/>
          </p:nvPr>
        </p:nvSpPr>
        <p:spPr>
          <a:xfrm>
            <a:off x="838080" y="1825560"/>
            <a:ext cx="650448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There is an increase in property arrests three years later, due to getting the funding.</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authors argue that this may be that when the families get the funding, they get requests for that money, and they overcommit on who they promise to give money to.</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This could lead to an incentive to commit shoplifting once those “debts” catch up.</a:t>
            </a:r>
            <a:endParaRPr b="0" lang="en-US" sz="2400" spc="-1" strike="noStrike">
              <a:solidFill>
                <a:srgbClr val="404040"/>
              </a:solidFill>
              <a:latin typeface="Century Gothic"/>
            </a:endParaRPr>
          </a:p>
        </p:txBody>
      </p:sp>
      <p:pic>
        <p:nvPicPr>
          <p:cNvPr id="136" name="Picture 4" descr=""/>
          <p:cNvPicPr/>
          <p:nvPr/>
        </p:nvPicPr>
        <p:blipFill>
          <a:blip r:embed="rId1"/>
          <a:stretch/>
        </p:blipFill>
        <p:spPr>
          <a:xfrm>
            <a:off x="7525080" y="0"/>
            <a:ext cx="4666320" cy="685764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2800" spc="-1" strike="noStrike" cap="all">
                <a:solidFill>
                  <a:srgbClr val="265b4d"/>
                </a:solidFill>
                <a:latin typeface="Century Gothic"/>
              </a:rPr>
              <a:t>Palmer et al – Emergency assistance and Crime</a:t>
            </a:r>
            <a:endParaRPr b="0" lang="en-US" sz="2800" spc="-1" strike="noStrike">
              <a:solidFill>
                <a:srgbClr val="000000"/>
              </a:solidFill>
              <a:latin typeface="Calibri"/>
            </a:endParaRPr>
          </a:p>
        </p:txBody>
      </p:sp>
      <p:sp>
        <p:nvSpPr>
          <p:cNvPr id="138" name="PlaceHolder 2"/>
          <p:cNvSpPr>
            <a:spLocks noGrp="1"/>
          </p:cNvSpPr>
          <p:nvPr>
            <p:ph/>
          </p:nvPr>
        </p:nvSpPr>
        <p:spPr>
          <a:xfrm>
            <a:off x="838080" y="1825560"/>
            <a:ext cx="2781720" cy="375300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Time on the x axis is relative to their eligible call.</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0 = month of their eligible call.</a:t>
            </a:r>
            <a:endParaRPr b="0" lang="en-US" sz="2400" spc="-1" strike="noStrike">
              <a:solidFill>
                <a:srgbClr val="404040"/>
              </a:solidFill>
              <a:latin typeface="Century Gothic"/>
            </a:endParaRPr>
          </a:p>
        </p:txBody>
      </p:sp>
      <p:pic>
        <p:nvPicPr>
          <p:cNvPr id="139" name="Picture 4" descr=""/>
          <p:cNvPicPr/>
          <p:nvPr/>
        </p:nvPicPr>
        <p:blipFill>
          <a:blip r:embed="rId1"/>
          <a:stretch/>
        </p:blipFill>
        <p:spPr>
          <a:xfrm>
            <a:off x="3770640" y="2097000"/>
            <a:ext cx="8420760" cy="375300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2800" spc="-1" strike="noStrike" cap="all">
                <a:solidFill>
                  <a:srgbClr val="265b4d"/>
                </a:solidFill>
                <a:latin typeface="Century Gothic"/>
              </a:rPr>
              <a:t>Palmer et al – Emergency assistance and Crime</a:t>
            </a:r>
            <a:endParaRPr b="0" lang="en-US" sz="2800" spc="-1" strike="noStrike">
              <a:solidFill>
                <a:srgbClr val="000000"/>
              </a:solidFill>
              <a:latin typeface="Calibri"/>
            </a:endParaRPr>
          </a:p>
        </p:txBody>
      </p:sp>
      <p:sp>
        <p:nvSpPr>
          <p:cNvPr id="141" name="PlaceHolder 2"/>
          <p:cNvSpPr>
            <a:spLocks noGrp="1"/>
          </p:cNvSpPr>
          <p:nvPr>
            <p:ph/>
          </p:nvPr>
        </p:nvSpPr>
        <p:spPr>
          <a:xfrm>
            <a:off x="838080" y="1825560"/>
            <a:ext cx="10515240" cy="4350960"/>
          </a:xfrm>
          <a:prstGeom prst="rect">
            <a:avLst/>
          </a:prstGeom>
          <a:noFill/>
          <a:ln w="0">
            <a:noFill/>
          </a:ln>
        </p:spPr>
        <p:txBody>
          <a:bodyPr numCol="1" spcCol="0" anchor="t">
            <a:noAutofit/>
          </a:bodyPr>
          <a:p>
            <a:pPr indent="0">
              <a:lnSpc>
                <a:spcPct val="90000"/>
              </a:lnSpc>
              <a:spcBef>
                <a:spcPts val="1417"/>
              </a:spcBef>
              <a:buNone/>
            </a:pPr>
            <a:endParaRPr b="0" lang="en-US" sz="2400" spc="-1" strike="noStrike">
              <a:solidFill>
                <a:srgbClr val="404040"/>
              </a:solidFill>
              <a:latin typeface="Century Gothic"/>
            </a:endParaRPr>
          </a:p>
        </p:txBody>
      </p:sp>
      <p:pic>
        <p:nvPicPr>
          <p:cNvPr id="142" name="Picture 4" descr=""/>
          <p:cNvPicPr/>
          <p:nvPr/>
        </p:nvPicPr>
        <p:blipFill>
          <a:blip r:embed="rId1"/>
          <a:stretch/>
        </p:blipFill>
        <p:spPr>
          <a:xfrm>
            <a:off x="0" y="1508400"/>
            <a:ext cx="5725080" cy="4400640"/>
          </a:xfrm>
          <a:prstGeom prst="rect">
            <a:avLst/>
          </a:prstGeom>
          <a:ln w="0">
            <a:noFill/>
          </a:ln>
        </p:spPr>
      </p:pic>
      <p:pic>
        <p:nvPicPr>
          <p:cNvPr id="143" name="Picture 6" descr=""/>
          <p:cNvPicPr/>
          <p:nvPr/>
        </p:nvPicPr>
        <p:blipFill>
          <a:blip r:embed="rId2"/>
          <a:stretch/>
        </p:blipFill>
        <p:spPr>
          <a:xfrm>
            <a:off x="5725440" y="1422720"/>
            <a:ext cx="5496480" cy="448668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Upcoming classes – Fri. Oct. 16</a:t>
            </a:r>
            <a:endParaRPr b="0" lang="en-US" sz="3800" spc="-1" strike="noStrike">
              <a:solidFill>
                <a:srgbClr val="000000"/>
              </a:solidFill>
              <a:latin typeface="Calibri"/>
            </a:endParaRPr>
          </a:p>
        </p:txBody>
      </p:sp>
      <p:sp>
        <p:nvSpPr>
          <p:cNvPr id="145"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Summarize two papers on how COVID-19 is affecting crime.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More specifically, these papers deal with the effects of COVID-19 on domestic violence (once of the “shadow pandemics.”)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If talking about research on domestic violence could be difficult or triggering, let me know and we can create an alternative plan for you.</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If a question on this ends up on Quiz 3, I’d provide an alternative for you.</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So, you’d be in no way penalized for this decision.</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If you need to back out partway through the content then that’s fine too.</a:t>
            </a:r>
            <a:endParaRPr b="0" lang="en-US" sz="20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Upcoming – Sunday Oct. 18</a:t>
            </a:r>
            <a:endParaRPr b="0" lang="en-US" sz="3800" spc="-1" strike="noStrike">
              <a:solidFill>
                <a:srgbClr val="000000"/>
              </a:solidFill>
              <a:latin typeface="Calibri"/>
            </a:endParaRPr>
          </a:p>
        </p:txBody>
      </p:sp>
      <p:sp>
        <p:nvSpPr>
          <p:cNvPr id="147"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Please submit the first draft of your briefing note on economic development incentives.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If you need more time, then let me know in advance if at all possible.</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Upcoming classes – Mon. Oct. 19</a:t>
            </a:r>
            <a:endParaRPr b="0" lang="en-US" sz="3800" spc="-1" strike="noStrike">
              <a:solidFill>
                <a:srgbClr val="000000"/>
              </a:solidFill>
              <a:latin typeface="Calibri"/>
            </a:endParaRPr>
          </a:p>
        </p:txBody>
      </p:sp>
      <p:sp>
        <p:nvSpPr>
          <p:cNvPr id="149"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entire class will be for Quiz 3.</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Similar format to Quizzes 1 and 2</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About two multiple choice / true or false questions.</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About two short answer questions.</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For more information on what is covered, see the modules page for that day.</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Practice questions</a:t>
            </a:r>
            <a:endParaRPr b="0" lang="en-US" sz="3800" spc="-1" strike="noStrike">
              <a:solidFill>
                <a:srgbClr val="000000"/>
              </a:solidFill>
              <a:latin typeface="Calibri"/>
            </a:endParaRPr>
          </a:p>
        </p:txBody>
      </p:sp>
      <p:sp>
        <p:nvSpPr>
          <p:cNvPr id="151" name="PlaceHolder 2"/>
          <p:cNvSpPr>
            <a:spLocks noGrp="1"/>
          </p:cNvSpPr>
          <p:nvPr>
            <p:ph/>
          </p:nvPr>
        </p:nvSpPr>
        <p:spPr>
          <a:xfrm>
            <a:off x="838080" y="162720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You may be wondering what quiz/exam questions on this content might be like…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remaining class time will be dedicated to having you work on two practice problems like the types of questions I could ask about these two papers on Quiz 3.</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One question on Yang, one on Palmer et al.</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If you want feedback on these practice problems, then please submit on Sunday, the day before Quiz 3.</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But you can otherwise submit after the “due” date of Sunday without penalty (this policy applies for all “other activities” unless I otherwise state.) </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Practice questions</a:t>
            </a:r>
            <a:endParaRPr b="0" lang="en-US" sz="3800" spc="-1" strike="noStrike">
              <a:solidFill>
                <a:srgbClr val="000000"/>
              </a:solidFill>
              <a:latin typeface="Calibri"/>
            </a:endParaRPr>
          </a:p>
        </p:txBody>
      </p:sp>
      <p:sp>
        <p:nvSpPr>
          <p:cNvPr id="153"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For those on Zoom: I will randomize you into breakout rooms now and you can submit the answers as a group.</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For those in person: you can either:</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A) Form physically distanced groups in this classroom</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B) Form physically distanced groups elsewhere (e.g., go outside)</a:t>
            </a:r>
            <a:endParaRPr b="0" lang="en-US" sz="20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C) Plan to collaborate at another time, either online or in-person</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 will hang here in person / on Zoom in case anyone has any questions.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Thanks everyone! </a:t>
            </a:r>
            <a:r>
              <a:rPr b="0" lang="en-US" sz="2400" spc="-1" strike="noStrike">
                <a:solidFill>
                  <a:srgbClr val="404040"/>
                </a:solidFill>
                <a:latin typeface="Wingdings"/>
              </a:rPr>
              <a:t></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Yang – Labor markets and recidivism</a:t>
            </a:r>
            <a:endParaRPr b="0" lang="en-US" sz="3800" spc="-1" strike="noStrike">
              <a:solidFill>
                <a:srgbClr val="000000"/>
              </a:solidFill>
              <a:latin typeface="Calibri"/>
            </a:endParaRPr>
          </a:p>
        </p:txBody>
      </p:sp>
      <p:sp>
        <p:nvSpPr>
          <p:cNvPr id="92" name="PlaceHolder 2"/>
          <p:cNvSpPr>
            <a:spLocks noGrp="1"/>
          </p:cNvSpPr>
          <p:nvPr>
            <p:ph/>
          </p:nvPr>
        </p:nvSpPr>
        <p:spPr>
          <a:xfrm>
            <a:off x="838080" y="1690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Abstract: “</a:t>
            </a:r>
            <a:r>
              <a:rPr b="0" lang="en-US" sz="2400" spc="-1" strike="noStrike">
                <a:solidFill>
                  <a:srgbClr val="404040"/>
                </a:solidFill>
                <a:latin typeface="Gulliver"/>
              </a:rPr>
              <a:t>This paper estimates the impact of local labor market conditions on criminal recidivism using administrative prison records on four million offenders released from 43 states between 2000 and 2013. Exploiting the timing of each offender’s release from prison, I find that being released to a county with higher low-skilled wages significantly decreases the risk of recidivism. The impact of higher wages on recidivism is larger for both black offenders and first-time offenders, and in sectors that report being more willing to hire ex-offenders. These results are robust to individual- and county-level controls, such as policing and corrections activity, and do not appear to be driven by changes in the composition of released offenders during good or bad economic times.</a:t>
            </a:r>
            <a:r>
              <a:rPr b="0" lang="en-US" sz="2400" spc="-1" strike="noStrike">
                <a:solidFill>
                  <a:srgbClr val="404040"/>
                </a:solidFill>
                <a:latin typeface="Century Gothic"/>
              </a:rPr>
              <a:t>”</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Yang – Labor markets and recidivism</a:t>
            </a:r>
            <a:endParaRPr b="0" lang="en-US" sz="3800" spc="-1" strike="noStrike">
              <a:solidFill>
                <a:srgbClr val="000000"/>
              </a:solidFill>
              <a:latin typeface="Calibri"/>
            </a:endParaRPr>
          </a:p>
        </p:txBody>
      </p:sp>
      <p:sp>
        <p:nvSpPr>
          <p:cNvPr id="94" name="PlaceHolder 2"/>
          <p:cNvSpPr>
            <a:spLocks noGrp="1"/>
          </p:cNvSpPr>
          <p:nvPr>
            <p:ph/>
          </p:nvPr>
        </p:nvSpPr>
        <p:spPr>
          <a:xfrm>
            <a:off x="838080" y="1690560"/>
            <a:ext cx="333216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This is a summary statistics table showing you what her data looks like.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This one shows facts about how often people return to prison (recidivate)</a:t>
            </a:r>
            <a:endParaRPr b="0" lang="en-US" sz="2400" spc="-1" strike="noStrike">
              <a:solidFill>
                <a:srgbClr val="404040"/>
              </a:solidFill>
              <a:latin typeface="Century Gothic"/>
            </a:endParaRPr>
          </a:p>
        </p:txBody>
      </p:sp>
      <p:pic>
        <p:nvPicPr>
          <p:cNvPr id="95" name="Picture 4" descr=""/>
          <p:cNvPicPr/>
          <p:nvPr/>
        </p:nvPicPr>
        <p:blipFill>
          <a:blip r:embed="rId1"/>
          <a:stretch/>
        </p:blipFill>
        <p:spPr>
          <a:xfrm>
            <a:off x="4428000" y="1278720"/>
            <a:ext cx="7763760" cy="497232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2800" spc="-1" strike="noStrike" cap="all">
                <a:solidFill>
                  <a:srgbClr val="265b4d"/>
                </a:solidFill>
                <a:latin typeface="Century Gothic"/>
              </a:rPr>
              <a:t>Yang – Labor markets and recidivism</a:t>
            </a:r>
            <a:endParaRPr b="0" lang="en-US" sz="2800" spc="-1" strike="noStrike">
              <a:solidFill>
                <a:srgbClr val="000000"/>
              </a:solidFill>
              <a:latin typeface="Calibri"/>
            </a:endParaRPr>
          </a:p>
        </p:txBody>
      </p:sp>
      <p:sp>
        <p:nvSpPr>
          <p:cNvPr id="97" name="PlaceHolder 2"/>
          <p:cNvSpPr>
            <a:spLocks noGrp="1"/>
          </p:cNvSpPr>
          <p:nvPr>
            <p:ph/>
          </p:nvPr>
        </p:nvSpPr>
        <p:spPr>
          <a:xfrm>
            <a:off x="838080" y="1690560"/>
            <a:ext cx="7073640" cy="400068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This is another summary statistics table, showing what her sample looks like.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E.g., what is the demographic and educational make-up of her sample?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What kind of offenses were committed?</a:t>
            </a:r>
            <a:endParaRPr b="0" lang="en-US" sz="2400" spc="-1" strike="noStrike">
              <a:solidFill>
                <a:srgbClr val="404040"/>
              </a:solidFill>
              <a:latin typeface="Century Gothic"/>
            </a:endParaRPr>
          </a:p>
        </p:txBody>
      </p:sp>
      <p:pic>
        <p:nvPicPr>
          <p:cNvPr id="98" name="Picture 4" descr=""/>
          <p:cNvPicPr/>
          <p:nvPr/>
        </p:nvPicPr>
        <p:blipFill>
          <a:blip r:embed="rId1"/>
          <a:stretch/>
        </p:blipFill>
        <p:spPr>
          <a:xfrm>
            <a:off x="8538480" y="0"/>
            <a:ext cx="3653280" cy="68576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Yang – Labor markets and recidivism</a:t>
            </a:r>
            <a:endParaRPr b="0" lang="en-US" sz="3800" spc="-1" strike="noStrike">
              <a:solidFill>
                <a:srgbClr val="000000"/>
              </a:solidFill>
              <a:latin typeface="Calibri"/>
            </a:endParaRPr>
          </a:p>
        </p:txBody>
      </p:sp>
      <p:sp>
        <p:nvSpPr>
          <p:cNvPr id="100" name="PlaceHolder 2"/>
          <p:cNvSpPr>
            <a:spLocks noGrp="1"/>
          </p:cNvSpPr>
          <p:nvPr>
            <p:ph/>
          </p:nvPr>
        </p:nvSpPr>
        <p:spPr>
          <a:xfrm>
            <a:off x="838080" y="15123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Yang’s general approach is a version of a difference-in-differences.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idea to compare people released from prison </a:t>
            </a:r>
            <a:r>
              <a:rPr b="0" i="1" lang="en-US" sz="2400" spc="-1" strike="noStrike">
                <a:solidFill>
                  <a:srgbClr val="404040"/>
                </a:solidFill>
                <a:latin typeface="Century Gothic"/>
              </a:rPr>
              <a:t>in the same county </a:t>
            </a:r>
            <a:r>
              <a:rPr b="0" lang="en-US" sz="2400" spc="-1" strike="noStrike">
                <a:solidFill>
                  <a:srgbClr val="404040"/>
                </a:solidFill>
                <a:latin typeface="Century Gothic"/>
              </a:rPr>
              <a:t>in good economic conditions versus bad economic conditions.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Yang measures economic conditions through wages in low skilled jobs.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These are the jobs that are most likely to hire those with criminal records.</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Yang – Labor markets and recidivism</a:t>
            </a:r>
            <a:endParaRPr b="0" lang="en-US" sz="3800" spc="-1" strike="noStrike">
              <a:solidFill>
                <a:srgbClr val="000000"/>
              </a:solidFill>
              <a:latin typeface="Calibri"/>
            </a:endParaRPr>
          </a:p>
        </p:txBody>
      </p:sp>
      <p:sp>
        <p:nvSpPr>
          <p:cNvPr id="102" name="PlaceHolder 2"/>
          <p:cNvSpPr>
            <a:spLocks noGrp="1"/>
          </p:cNvSpPr>
          <p:nvPr>
            <p:ph/>
          </p:nvPr>
        </p:nvSpPr>
        <p:spPr>
          <a:xfrm>
            <a:off x="838080" y="1512360"/>
            <a:ext cx="10515240" cy="4350960"/>
          </a:xfrm>
          <a:prstGeom prst="rect">
            <a:avLst/>
          </a:prstGeom>
          <a:noFill/>
          <a:ln w="0">
            <a:noFill/>
          </a:ln>
        </p:spPr>
        <p:txBody>
          <a:bodyPr numCol="1" spcCol="0" anchor="t">
            <a:noAutofit/>
          </a:bodyPr>
          <a:p>
            <a:pPr indent="0">
              <a:lnSpc>
                <a:spcPct val="90000"/>
              </a:lnSpc>
              <a:spcBef>
                <a:spcPts val="1001"/>
              </a:spcBef>
              <a:buNone/>
              <a:tabLst>
                <a:tab algn="l" pos="0"/>
              </a:tabLst>
            </a:pP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tabLst>
                <a:tab algn="l" pos="0"/>
              </a:tabLst>
            </a:pPr>
            <a:r>
              <a:rPr b="0" lang="en-US" sz="2400" spc="-1" strike="noStrike">
                <a:solidFill>
                  <a:srgbClr val="404040"/>
                </a:solidFill>
                <a:latin typeface="Century Gothic"/>
              </a:rPr>
              <a:t>By looking at people within the same county, during times with higher vs. lower wages, it removes any bias for the fixed differences between counties</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tabLst>
                <a:tab algn="l" pos="0"/>
              </a:tabLst>
            </a:pPr>
            <a:r>
              <a:rPr b="0" lang="en-US" sz="2000" spc="-1" strike="noStrike">
                <a:solidFill>
                  <a:srgbClr val="404040"/>
                </a:solidFill>
                <a:latin typeface="Century Gothic"/>
              </a:rPr>
              <a:t>Recidivism rates and other factors may be different between counties.</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tabLst>
                <a:tab algn="l" pos="0"/>
              </a:tabLst>
            </a:pPr>
            <a:r>
              <a:rPr b="0" lang="en-US" sz="2400" spc="-1" strike="noStrike">
                <a:solidFill>
                  <a:srgbClr val="404040"/>
                </a:solidFill>
                <a:latin typeface="Century Gothic"/>
              </a:rPr>
              <a:t>Comparisons between, rather than within counties would be more of an “apples to oranges” comparison.</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tabLst>
                <a:tab algn="l" pos="0"/>
              </a:tabLst>
            </a:pPr>
            <a:r>
              <a:rPr b="0" lang="en-US" sz="2400" spc="-1" strike="noStrike">
                <a:solidFill>
                  <a:srgbClr val="404040"/>
                </a:solidFill>
                <a:latin typeface="Century Gothic"/>
              </a:rPr>
              <a:t>Like other DiD examples, where there are fixed differences that exist between groups.</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Yang – Labor markets and recidivism</a:t>
            </a:r>
            <a:endParaRPr b="0" lang="en-US" sz="3800" spc="-1" strike="noStrike">
              <a:solidFill>
                <a:srgbClr val="000000"/>
              </a:solidFill>
              <a:latin typeface="Calibri"/>
            </a:endParaRPr>
          </a:p>
        </p:txBody>
      </p:sp>
      <p:sp>
        <p:nvSpPr>
          <p:cNvPr id="104" name="PlaceHolder 2"/>
          <p:cNvSpPr>
            <a:spLocks noGrp="1"/>
          </p:cNvSpPr>
          <p:nvPr>
            <p:ph/>
          </p:nvPr>
        </p:nvSpPr>
        <p:spPr>
          <a:xfrm>
            <a:off x="838080" y="15123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An assumption is required for Yang’s approach to provide an unbiased estimate of the causal effect of local economic conditions on crime.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assumption is that when comparing those within the same county in good and bad economic times, there are no differences other than the different economic circumstances.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ideal would be like a randomized control trial (RCT) -&gt; higher/lower wages are randomly assigned over time.</a:t>
            </a: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Yang – Labor markets and recidivism</a:t>
            </a:r>
            <a:endParaRPr b="0" lang="en-US" sz="3800" spc="-1" strike="noStrike">
              <a:solidFill>
                <a:srgbClr val="000000"/>
              </a:solidFill>
              <a:latin typeface="Calibri"/>
            </a:endParaRPr>
          </a:p>
        </p:txBody>
      </p:sp>
      <p:sp>
        <p:nvSpPr>
          <p:cNvPr id="106" name="PlaceHolder 2"/>
          <p:cNvSpPr>
            <a:spLocks noGrp="1"/>
          </p:cNvSpPr>
          <p:nvPr>
            <p:ph/>
          </p:nvPr>
        </p:nvSpPr>
        <p:spPr>
          <a:xfrm>
            <a:off x="838080" y="15123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Obviously, that’s not possible.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But hopefully there are no important differences between good and bad economic times other than the economy.</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Otherwise the treatment and control groups would be different.</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key example of possible differences are that the types of people released during good economic times, within the same county, could differ from those released during bad economic times, within the same county.</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While some of this can be controlled for in the regression analysis (i.e. control variables), any differences that are not controlled for could cause bias.</a:t>
            </a: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Custom 12">
      <a:dk1>
        <a:srgbClr val="000000"/>
      </a:dk1>
      <a:lt1>
        <a:srgbClr val="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859</TotalTime>
  <Application>LibreOffice/7.5.4.2$MacOSX_X86_64 LibreOffice_project/36ccfdc35048b057fd9854c757a8b67ec53977b6</Application>
  <AppVersion>15.0000</AppVersion>
  <Words>1777</Words>
  <Paragraphs>118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2017-02-22T17:33:23Z</dcterms:created>
  <dc:creator>Microsoft Office User</dc:creator>
  <dc:description/>
  <dc:language>en-US</dc:language>
  <cp:lastModifiedBy/>
  <cp:lastPrinted>2017-03-15T17:14:36Z</cp:lastPrinted>
  <dcterms:modified xsi:type="dcterms:W3CDTF">2023-12-24T18:08:05Z</dcterms:modified>
  <cp:revision>131</cp:revision>
  <dc:subject/>
  <dc:title>add sample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Widescreen</vt:lpwstr>
  </property>
  <property fmtid="{D5CDD505-2E9C-101B-9397-08002B2CF9AE}" pid="4" name="Slides">
    <vt:i4>27</vt:i4>
  </property>
</Properties>
</file>