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17.png" ContentType="image/png"/>
  <Override PartName="/ppt/media/image5.png" ContentType="image/png"/>
  <Override PartName="/ppt/media/image4.jpeg" ContentType="image/jpeg"/>
  <Override PartName="/ppt/media/image15.png" ContentType="image/png"/>
  <Override PartName="/ppt/media/image6.png" ContentType="image/png"/>
  <Override PartName="/ppt/media/image16.png" ContentType="image/png"/>
  <Override PartName="/ppt/media/image8.png" ContentType="image/png"/>
  <Override PartName="/ppt/media/image9.png" ContentType="image/png"/>
  <Override PartName="/ppt/media/image10.png" ContentType="image/png"/>
  <Override PartName="/ppt/media/image11.png" ContentType="image/png"/>
  <Override PartName="/ppt/media/image1.png" ContentType="image/png"/>
  <Override PartName="/ppt/media/image12.png" ContentType="image/pn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19.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87176D2-EBFC-4A02-A660-5C9EFB5B3E7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6040" cy="3085920"/>
          </a:xfrm>
          <a:prstGeom prst="rect">
            <a:avLst/>
          </a:prstGeom>
          <a:ln w="0">
            <a:noFill/>
          </a:ln>
        </p:spPr>
      </p:sp>
      <p:sp>
        <p:nvSpPr>
          <p:cNvPr id="14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50"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3E0762DC-A186-4792-AC6D-BE7C35A40883}"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261BD66D-FD54-47F7-AAEB-96F500C90CB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75272A43-8B3B-40F2-AE9B-2B9A787A8BD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6515A2AB-590E-4569-9A42-18E48EF13EE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2925DF1E-48ED-4116-B7A9-59B595972F5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CAAAD8B5-279F-4B89-81EC-8EF6003310B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CBE0E33F-34C5-422B-9385-127197AAB9B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C18BE481-FCC8-44BF-B520-C53F4546134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722703C1-D453-4AB3-BA19-59EB765C9D8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AA60E4DC-31E8-46D0-BABD-7526B004DE6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412DE55D-1B5E-46A6-B66C-CAA9107A2E0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FD52AAD9-EAD9-4EBA-B516-C32B39C7856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2F97C0A5-D764-4816-850E-7D6F02101080}"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66D7BB7E-AE6C-404E-A654-0277CE47ED1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8F55694E-3D1E-4A19-9263-8DE34C8E6FD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64A08854-952C-41AD-9A3D-49BDD170599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B5C49E98-2183-40AB-B978-6BDBF38E347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A3A494CE-3985-4625-850D-55E779386EB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8FAC4355-B1A7-445D-861E-619C421FFF4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B3F53884-D492-4EF1-92CA-87EF87B5A38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E1239AD1-D7E3-42A5-9ABA-FFF34018250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BFC10B7D-2754-4EEF-AF98-624DE70F675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BA01B53-9D6F-4871-9FF6-9B1CCD64581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650164B-F0AC-4728-928F-1FF09170CCC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F563BC0E-EF90-4BA7-A678-59274B92B22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10D724AA-BDF8-4679-9B74-FC1F044ED899}"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1D3DC061-A734-4F27-85C7-E536A5093AD9}"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Effects of economic conditions on crime</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000" spc="-1" strike="noStrike" cap="all">
                <a:solidFill>
                  <a:srgbClr val="265b4d"/>
                </a:solidFill>
                <a:latin typeface="Century Gothic"/>
              </a:rPr>
              <a:t>Yang – Labor markets and recidivism</a:t>
            </a:r>
            <a:endParaRPr b="0" lang="en-US" sz="2000" spc="-1" strike="noStrike">
              <a:solidFill>
                <a:srgbClr val="000000"/>
              </a:solidFill>
              <a:latin typeface="Calibri"/>
            </a:endParaRPr>
          </a:p>
        </p:txBody>
      </p:sp>
      <p:sp>
        <p:nvSpPr>
          <p:cNvPr id="108" name="PlaceHolder 2"/>
          <p:cNvSpPr>
            <a:spLocks noGrp="1"/>
          </p:cNvSpPr>
          <p:nvPr>
            <p:ph/>
          </p:nvPr>
        </p:nvSpPr>
        <p:spPr>
          <a:xfrm>
            <a:off x="838080" y="1690560"/>
            <a:ext cx="593532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the main results table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Results show that if the low-skill wage is higher, then recidivism decreases (hence the negative coefficient).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Results are very similar even when control variables are added.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 results: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Blacks, non-Hispanics, younger people, those with less education, men, and those with less time served are more likely to recidivate.</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pic>
        <p:nvPicPr>
          <p:cNvPr id="109" name="Picture 4" descr=""/>
          <p:cNvPicPr/>
          <p:nvPr/>
        </p:nvPicPr>
        <p:blipFill>
          <a:blip r:embed="rId1"/>
          <a:stretch/>
        </p:blipFill>
        <p:spPr>
          <a:xfrm>
            <a:off x="6577560" y="0"/>
            <a:ext cx="5614200" cy="6857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pic>
        <p:nvPicPr>
          <p:cNvPr id="111" name="Picture 4" descr=""/>
          <p:cNvPicPr/>
          <p:nvPr/>
        </p:nvPicPr>
        <p:blipFill>
          <a:blip r:embed="rId1"/>
          <a:stretch/>
        </p:blipFill>
        <p:spPr>
          <a:xfrm>
            <a:off x="573120" y="741960"/>
            <a:ext cx="11045520" cy="5070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pic>
        <p:nvPicPr>
          <p:cNvPr id="113" name="Picture 4" descr=""/>
          <p:cNvPicPr/>
          <p:nvPr/>
        </p:nvPicPr>
        <p:blipFill>
          <a:blip r:embed="rId1"/>
          <a:stretch/>
        </p:blipFill>
        <p:spPr>
          <a:xfrm>
            <a:off x="304200" y="1323720"/>
            <a:ext cx="7944480" cy="2104920"/>
          </a:xfrm>
          <a:prstGeom prst="rect">
            <a:avLst/>
          </a:prstGeom>
          <a:ln w="0">
            <a:noFill/>
          </a:ln>
        </p:spPr>
      </p:pic>
      <p:pic>
        <p:nvPicPr>
          <p:cNvPr id="114" name="Picture 6" descr=""/>
          <p:cNvPicPr/>
          <p:nvPr/>
        </p:nvPicPr>
        <p:blipFill>
          <a:blip r:embed="rId2"/>
          <a:stretch/>
        </p:blipFill>
        <p:spPr>
          <a:xfrm>
            <a:off x="218160" y="3499560"/>
            <a:ext cx="8030160" cy="2228760"/>
          </a:xfrm>
          <a:prstGeom prst="rect">
            <a:avLst/>
          </a:prstGeom>
          <a:ln w="0">
            <a:noFill/>
          </a:ln>
        </p:spPr>
      </p:pic>
      <p:sp>
        <p:nvSpPr>
          <p:cNvPr id="115" name="TextBox 7"/>
          <p:cNvSpPr/>
          <p:nvPr/>
        </p:nvSpPr>
        <p:spPr>
          <a:xfrm>
            <a:off x="8249040" y="1474200"/>
            <a:ext cx="385236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These are additional heterogeneity tests.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idea is to see if certain groups/factors strengthen or weakened the effect of economic conditions on recidivism.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E.g., larger effect on blacks and those with no prior conviction.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AdvTT5235d5a9"/>
              </a:rPr>
              <a:t>Does emergency </a:t>
            </a:r>
            <a:r>
              <a:rPr b="0" lang="en-US" sz="2400" spc="-1" strike="noStrike">
                <a:solidFill>
                  <a:srgbClr val="404040"/>
                </a:solidFill>
                <a:latin typeface="AdvTT5235d5a9+fb"/>
              </a:rPr>
              <a:t>fi</a:t>
            </a:r>
            <a:r>
              <a:rPr b="0" lang="en-US" sz="2400" spc="-1" strike="noStrike">
                <a:solidFill>
                  <a:srgbClr val="404040"/>
                </a:solidFill>
                <a:latin typeface="AdvTT5235d5a9"/>
              </a:rPr>
              <a:t>nancial assistance reduce criminal behavior among those experiencing negative shocks? To address this question, we exploit quasi-random variation in the allocation of temporary </a:t>
            </a:r>
            <a:r>
              <a:rPr b="0" lang="en-US" sz="2400" spc="-1" strike="noStrike">
                <a:solidFill>
                  <a:srgbClr val="404040"/>
                </a:solidFill>
                <a:latin typeface="AdvTT5235d5a9+fb"/>
              </a:rPr>
              <a:t>fi</a:t>
            </a:r>
            <a:r>
              <a:rPr b="0" lang="en-US" sz="2400" spc="-1" strike="noStrike">
                <a:solidFill>
                  <a:srgbClr val="404040"/>
                </a:solidFill>
                <a:latin typeface="AdvTT5235d5a9"/>
              </a:rPr>
              <a:t>nancial assistance to eligible individuals and families that have experienced an economic shock. Chicago's Homelessness Prevention Call Center (HPCC) connects such families and individuals with assistance, but the availability of funding varies unpredictably. Consequently, we can determine the impact of temporary assistance on crime by comparing outcomes for those who call when funds are available to those who call when no funds are available…</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19" name="PlaceHolder 2"/>
          <p:cNvSpPr>
            <a:spLocks noGrp="1"/>
          </p:cNvSpPr>
          <p:nvPr>
            <p:ph/>
          </p:nvPr>
        </p:nvSpPr>
        <p:spPr>
          <a:xfrm>
            <a:off x="838080" y="14803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a:t>
            </a:r>
            <a:r>
              <a:rPr b="0" lang="en-US" sz="2100" spc="-1" strike="noStrike">
                <a:solidFill>
                  <a:srgbClr val="404040"/>
                </a:solidFill>
                <a:latin typeface="AdvTT5235d5a9"/>
              </a:rPr>
              <a:t>Linking this call center information to arrest records from the Chicago Police Department, we </a:t>
            </a:r>
            <a:r>
              <a:rPr b="0" lang="en-US" sz="2100" spc="-1" strike="noStrike">
                <a:solidFill>
                  <a:srgbClr val="404040"/>
                </a:solidFill>
                <a:latin typeface="AdvTT5235d5a9+fb"/>
              </a:rPr>
              <a:t>fi</a:t>
            </a:r>
            <a:r>
              <a:rPr b="0" lang="en-US" sz="2100" spc="-1" strike="noStrike">
                <a:solidFill>
                  <a:srgbClr val="404040"/>
                </a:solidFill>
                <a:latin typeface="AdvTT5235d5a9"/>
              </a:rPr>
              <a:t>nd some evidence that total arrests fall between 1 and 2 years after the call.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For violent crime, police arrest those for whom funds were available 51% less often than those who were eligible but for whom no funds were available.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Single individuals drive this decrease.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The decline in crime appears to be related, in part, to greater housing stability</a:t>
            </a:r>
            <a:r>
              <a:rPr b="0" lang="en-US" sz="2100" spc="-1" strike="noStrike">
                <a:solidFill>
                  <a:srgbClr val="404040"/>
                </a:solidFill>
                <a:latin typeface="AdvTT5235d5a9+20"/>
              </a:rPr>
              <a:t>—</a:t>
            </a:r>
            <a:r>
              <a:rPr b="0" lang="en-US" sz="2100" spc="-1" strike="noStrike">
                <a:solidFill>
                  <a:srgbClr val="404040"/>
                </a:solidFill>
                <a:latin typeface="AdvTT5235d5a9"/>
              </a:rPr>
              <a:t>being referred to assistance signi</a:t>
            </a:r>
            <a:r>
              <a:rPr b="0" lang="en-US" sz="2100" spc="-1" strike="noStrike">
                <a:solidFill>
                  <a:srgbClr val="404040"/>
                </a:solidFill>
                <a:latin typeface="AdvTT5235d5a9+fb"/>
              </a:rPr>
              <a:t>fi</a:t>
            </a:r>
            <a:r>
              <a:rPr b="0" lang="en-US" sz="2100" spc="-1" strike="noStrike">
                <a:solidFill>
                  <a:srgbClr val="404040"/>
                </a:solidFill>
                <a:latin typeface="AdvTT5235d5a9"/>
              </a:rPr>
              <a:t>cantly decreases arrests for homelessness-related, outdoor crimes such as trespassing…</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21" name="PlaceHolder 2"/>
          <p:cNvSpPr>
            <a:spLocks noGrp="1"/>
          </p:cNvSpPr>
          <p:nvPr>
            <p:ph/>
          </p:nvPr>
        </p:nvSpPr>
        <p:spPr>
          <a:xfrm>
            <a:off x="838080" y="14803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 However, we also </a:t>
            </a:r>
            <a:r>
              <a:rPr b="0" lang="en-US" sz="2100" spc="-1" strike="noStrike">
                <a:solidFill>
                  <a:srgbClr val="404040"/>
                </a:solidFill>
                <a:latin typeface="AdvTT5235d5a9+fb"/>
              </a:rPr>
              <a:t>fi</a:t>
            </a:r>
            <a:r>
              <a:rPr b="0" lang="en-US" sz="2100" spc="-1" strike="noStrike">
                <a:solidFill>
                  <a:srgbClr val="404040"/>
                </a:solidFill>
                <a:latin typeface="AdvTT5235d5a9"/>
              </a:rPr>
              <a:t>nd that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leads to an increase in property crime arrests.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This increase is evident for family heads, but not single individuals;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the increase is mostly due to shoplifting; and the timing of this increase suggests that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enables some families to take on </a:t>
            </a:r>
            <a:r>
              <a:rPr b="0" lang="en-US" sz="2100" spc="-1" strike="noStrike">
                <a:solidFill>
                  <a:srgbClr val="404040"/>
                </a:solidFill>
                <a:latin typeface="AdvTT5235d5a9+fb"/>
              </a:rPr>
              <a:t>fi</a:t>
            </a:r>
            <a:r>
              <a:rPr b="0" lang="en-US" sz="2100" spc="-1" strike="noStrike">
                <a:solidFill>
                  <a:srgbClr val="404040"/>
                </a:solidFill>
                <a:latin typeface="AdvTT5235d5a9"/>
              </a:rPr>
              <a:t>nancial obligations that they are subsequently unable to meet.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Overall, the change in the mix of crime induced by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generates considerable social bene</a:t>
            </a:r>
            <a:r>
              <a:rPr b="0" lang="en-US" sz="2100" spc="-1" strike="noStrike">
                <a:solidFill>
                  <a:srgbClr val="404040"/>
                </a:solidFill>
                <a:latin typeface="AdvTT5235d5a9+fb"/>
              </a:rPr>
              <a:t>fi</a:t>
            </a:r>
            <a:r>
              <a:rPr b="0" lang="en-US" sz="2100" spc="-1" strike="noStrike">
                <a:solidFill>
                  <a:srgbClr val="404040"/>
                </a:solidFill>
                <a:latin typeface="AdvTT5235d5a9"/>
              </a:rPr>
              <a:t>ts due to the greater social cost of violence.</a:t>
            </a:r>
            <a:r>
              <a:rPr b="0" lang="en-US" sz="2100" spc="-1" strike="noStrike">
                <a:solidFill>
                  <a:srgbClr val="404040"/>
                </a:solidFill>
                <a:latin typeface="Century Gothic"/>
              </a:rPr>
              <a:t>”</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23" name="PlaceHolder 2"/>
          <p:cNvSpPr>
            <a:spLocks noGrp="1"/>
          </p:cNvSpPr>
          <p:nvPr>
            <p:ph/>
          </p:nvPr>
        </p:nvSpPr>
        <p:spPr>
          <a:xfrm>
            <a:off x="838080" y="1825560"/>
            <a:ext cx="4442400" cy="361368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researchers use “eligible calls”, which are the people who are eligible, based on the HPCC’s criteria, for the assistance.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these people it’s almost a coin toss if they get the funding.</a:t>
            </a:r>
            <a:endParaRPr b="0" lang="en-US" sz="2400" spc="-1" strike="noStrike">
              <a:solidFill>
                <a:srgbClr val="404040"/>
              </a:solidFill>
              <a:latin typeface="Century Gothic"/>
            </a:endParaRPr>
          </a:p>
        </p:txBody>
      </p:sp>
      <p:pic>
        <p:nvPicPr>
          <p:cNvPr id="124" name="Picture 4" descr=""/>
          <p:cNvPicPr/>
          <p:nvPr/>
        </p:nvPicPr>
        <p:blipFill>
          <a:blip r:embed="rId1"/>
          <a:stretch/>
        </p:blipFill>
        <p:spPr>
          <a:xfrm>
            <a:off x="5599800" y="1690560"/>
            <a:ext cx="5753520" cy="2676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26" name="PlaceHolder 2"/>
          <p:cNvSpPr>
            <a:spLocks noGrp="1"/>
          </p:cNvSpPr>
          <p:nvPr>
            <p:ph/>
          </p:nvPr>
        </p:nvSpPr>
        <p:spPr>
          <a:xfrm>
            <a:off x="838080" y="1825560"/>
            <a:ext cx="5496840" cy="39308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eligible callers, funding is pretty random.</a:t>
            </a:r>
            <a:endParaRPr b="0" lang="en-US" sz="2400" spc="-1" strike="noStrike">
              <a:solidFill>
                <a:srgbClr val="404040"/>
              </a:solidFill>
              <a:latin typeface="Century Gothic"/>
            </a:endParaRPr>
          </a:p>
        </p:txBody>
      </p:sp>
      <p:pic>
        <p:nvPicPr>
          <p:cNvPr id="127" name="Picture 4" descr=""/>
          <p:cNvPicPr/>
          <p:nvPr/>
        </p:nvPicPr>
        <p:blipFill>
          <a:blip r:embed="rId1"/>
          <a:stretch/>
        </p:blipFill>
        <p:spPr>
          <a:xfrm>
            <a:off x="6581160" y="1732680"/>
            <a:ext cx="5610600" cy="5124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7232400" cy="1325160"/>
          </a:xfrm>
          <a:prstGeom prst="rect">
            <a:avLst/>
          </a:prstGeom>
          <a:noFill/>
          <a:ln w="0">
            <a:noFill/>
          </a:ln>
        </p:spPr>
        <p:txBody>
          <a:bodyPr numCol="1" spcCol="0" anchor="ctr">
            <a:noAutofit/>
          </a:bodyPr>
          <a:p>
            <a:pPr indent="0">
              <a:lnSpc>
                <a:spcPct val="90000"/>
              </a:lnSpc>
              <a:buNone/>
            </a:pPr>
            <a:r>
              <a:rPr b="0" lang="en-US" sz="2000" spc="-1" strike="noStrike" cap="all">
                <a:solidFill>
                  <a:srgbClr val="265b4d"/>
                </a:solidFill>
                <a:latin typeface="Century Gothic"/>
              </a:rPr>
              <a:t>Palmer et al – Emergency assistance and Crime</a:t>
            </a:r>
            <a:endParaRPr b="0" lang="en-US" sz="2000" spc="-1" strike="noStrike">
              <a:solidFill>
                <a:srgbClr val="000000"/>
              </a:solidFill>
              <a:latin typeface="Calibri"/>
            </a:endParaRPr>
          </a:p>
        </p:txBody>
      </p:sp>
      <p:sp>
        <p:nvSpPr>
          <p:cNvPr id="129" name="PlaceHolder 2"/>
          <p:cNvSpPr>
            <a:spLocks noGrp="1"/>
          </p:cNvSpPr>
          <p:nvPr>
            <p:ph/>
          </p:nvPr>
        </p:nvSpPr>
        <p:spPr>
          <a:xfrm>
            <a:off x="838080" y="1825560"/>
            <a:ext cx="7092360" cy="38563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shows us what the sample of callers is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about a third have ever been arrested before they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83% women who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89% black, non-Hispanic people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Average monthly income just over $1,000</a:t>
            </a:r>
            <a:endParaRPr b="0" lang="en-US" sz="2400" spc="-1" strike="noStrike">
              <a:solidFill>
                <a:srgbClr val="404040"/>
              </a:solidFill>
              <a:latin typeface="Century Gothic"/>
            </a:endParaRPr>
          </a:p>
        </p:txBody>
      </p:sp>
      <p:pic>
        <p:nvPicPr>
          <p:cNvPr id="130" name="Picture 6" descr=""/>
          <p:cNvPicPr/>
          <p:nvPr/>
        </p:nvPicPr>
        <p:blipFill>
          <a:blip r:embed="rId1"/>
          <a:stretch/>
        </p:blipFill>
        <p:spPr>
          <a:xfrm>
            <a:off x="8247960" y="0"/>
            <a:ext cx="3813120" cy="6857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p>
            <a:pPr indent="0">
              <a:lnSpc>
                <a:spcPct val="90000"/>
              </a:lnSpc>
              <a:buNone/>
            </a:pPr>
            <a:r>
              <a:rPr b="0" lang="en-US" sz="1800" spc="-1" strike="noStrike" cap="all">
                <a:solidFill>
                  <a:srgbClr val="265b4d"/>
                </a:solidFill>
                <a:latin typeface="Century Gothic"/>
              </a:rPr>
              <a:t>Palmer et al – Emergency assistance and Crime</a:t>
            </a:r>
            <a:endParaRPr b="0" lang="en-US" sz="1800" spc="-1" strike="noStrike">
              <a:solidFill>
                <a:srgbClr val="000000"/>
              </a:solidFill>
              <a:latin typeface="Calibri"/>
            </a:endParaRPr>
          </a:p>
        </p:txBody>
      </p:sp>
      <p:sp>
        <p:nvSpPr>
          <p:cNvPr id="132" name="PlaceHolder 2"/>
          <p:cNvSpPr>
            <a:spLocks noGrp="1"/>
          </p:cNvSpPr>
          <p:nvPr>
            <p:ph/>
          </p:nvPr>
        </p:nvSpPr>
        <p:spPr>
          <a:xfrm>
            <a:off x="838080" y="1825560"/>
            <a:ext cx="6504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the main results table.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Effect are strongest (more statistically significant) for violent arrests.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one year after getting the funding, violent arrests are 0.0087 lower. Compared to average rate (control group mean of 0.017), this is a decrease of about 50%!!!</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33" name="Picture 4" descr=""/>
          <p:cNvPicPr/>
          <p:nvPr/>
        </p:nvPicPr>
        <p:blipFill>
          <a:blip r:embed="rId1"/>
          <a:stretch/>
        </p:blipFill>
        <p:spPr>
          <a:xfrm>
            <a:off x="7525080" y="0"/>
            <a:ext cx="4666320" cy="6857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Summarize two papers: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URWPalladioL-Bold"/>
              </a:rPr>
              <a:t>Yang, Crystal S. </a:t>
            </a:r>
            <a:r>
              <a:rPr b="0" lang="en-US" sz="2400" spc="-1" strike="noStrike">
                <a:solidFill>
                  <a:srgbClr val="404040"/>
                </a:solidFill>
                <a:latin typeface="URWPalladioL-Roma"/>
              </a:rPr>
              <a:t>2017. “Local labor markets and criminal recidivism.” </a:t>
            </a:r>
            <a:r>
              <a:rPr b="0" i="1" lang="en-US" sz="2400" spc="-1" strike="noStrike">
                <a:solidFill>
                  <a:srgbClr val="404040"/>
                </a:solidFill>
                <a:latin typeface="URWPalladioL-Roma-Slant_167"/>
              </a:rPr>
              <a:t>Journal of Public Economics</a:t>
            </a:r>
            <a:r>
              <a:rPr b="0" lang="en-US" sz="2400" spc="-1" strike="noStrike">
                <a:solidFill>
                  <a:srgbClr val="404040"/>
                </a:solidFill>
                <a:latin typeface="URWPalladioL-Roma"/>
              </a:rPr>
              <a:t>, 147: 16–29.</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URWPalladioL-Bold"/>
              </a:rPr>
              <a:t>Palmer, Caroline, David C. Phillips, and James X. Sullivan. </a:t>
            </a:r>
            <a:r>
              <a:rPr b="0" lang="en-US" sz="2400" spc="-1" strike="noStrike">
                <a:solidFill>
                  <a:srgbClr val="404040"/>
                </a:solidFill>
                <a:latin typeface="URWPalladioL-Roma"/>
              </a:rPr>
              <a:t>2019. “Does emergency financial assistance reduce crime?” </a:t>
            </a:r>
            <a:r>
              <a:rPr b="0" i="1" lang="en-US" sz="2400" spc="-1" strike="noStrike">
                <a:solidFill>
                  <a:srgbClr val="404040"/>
                </a:solidFill>
                <a:latin typeface="URWPalladioL-Roma-Slant_167"/>
              </a:rPr>
              <a:t>Journal of Public Economics</a:t>
            </a:r>
            <a:r>
              <a:rPr b="0" lang="en-US" sz="2400" spc="-1" strike="noStrike">
                <a:solidFill>
                  <a:srgbClr val="404040"/>
                </a:solidFill>
                <a:latin typeface="URWPalladioL-Roma"/>
              </a:rPr>
              <a:t>, 169: 34–51.</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Remaining time for practice questions in groups.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p>
            <a:pPr indent="0">
              <a:lnSpc>
                <a:spcPct val="90000"/>
              </a:lnSpc>
              <a:buNone/>
            </a:pPr>
            <a:r>
              <a:rPr b="0" lang="en-US" sz="1800" spc="-1" strike="noStrike" cap="all">
                <a:solidFill>
                  <a:srgbClr val="265b4d"/>
                </a:solidFill>
                <a:latin typeface="Century Gothic"/>
              </a:rPr>
              <a:t>Palmer et al – Emergency assistance and Crime</a:t>
            </a:r>
            <a:endParaRPr b="0" lang="en-US" sz="1800" spc="-1" strike="noStrike">
              <a:solidFill>
                <a:srgbClr val="000000"/>
              </a:solidFill>
              <a:latin typeface="Calibri"/>
            </a:endParaRPr>
          </a:p>
        </p:txBody>
      </p:sp>
      <p:sp>
        <p:nvSpPr>
          <p:cNvPr id="135" name="PlaceHolder 2"/>
          <p:cNvSpPr>
            <a:spLocks noGrp="1"/>
          </p:cNvSpPr>
          <p:nvPr>
            <p:ph/>
          </p:nvPr>
        </p:nvSpPr>
        <p:spPr>
          <a:xfrm>
            <a:off x="838080" y="1825560"/>
            <a:ext cx="6504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an increase in property arrests three years later, due to getting the funding.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argue that this may be that when the families get the funding, they get requests for that money, and they overcommit on who they promise to give money to.</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could lead to an incentive to commit shoplifting once those “debts” catch up.</a:t>
            </a:r>
            <a:endParaRPr b="0" lang="en-US" sz="2400" spc="-1" strike="noStrike">
              <a:solidFill>
                <a:srgbClr val="404040"/>
              </a:solidFill>
              <a:latin typeface="Century Gothic"/>
            </a:endParaRPr>
          </a:p>
        </p:txBody>
      </p:sp>
      <p:pic>
        <p:nvPicPr>
          <p:cNvPr id="136" name="Picture 4" descr=""/>
          <p:cNvPicPr/>
          <p:nvPr/>
        </p:nvPicPr>
        <p:blipFill>
          <a:blip r:embed="rId1"/>
          <a:stretch/>
        </p:blipFill>
        <p:spPr>
          <a:xfrm>
            <a:off x="7525080" y="0"/>
            <a:ext cx="4666320" cy="6857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38" name="PlaceHolder 2"/>
          <p:cNvSpPr>
            <a:spLocks noGrp="1"/>
          </p:cNvSpPr>
          <p:nvPr>
            <p:ph/>
          </p:nvPr>
        </p:nvSpPr>
        <p:spPr>
          <a:xfrm>
            <a:off x="838080" y="1825560"/>
            <a:ext cx="2781720" cy="37530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Time on the x axis is relative to their eligible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0 = month of their eligible call.</a:t>
            </a:r>
            <a:endParaRPr b="0" lang="en-US" sz="2400" spc="-1" strike="noStrike">
              <a:solidFill>
                <a:srgbClr val="404040"/>
              </a:solidFill>
              <a:latin typeface="Century Gothic"/>
            </a:endParaRPr>
          </a:p>
        </p:txBody>
      </p:sp>
      <p:pic>
        <p:nvPicPr>
          <p:cNvPr id="139" name="Picture 4" descr=""/>
          <p:cNvPicPr/>
          <p:nvPr/>
        </p:nvPicPr>
        <p:blipFill>
          <a:blip r:embed="rId1"/>
          <a:stretch/>
        </p:blipFill>
        <p:spPr>
          <a:xfrm>
            <a:off x="3770640" y="2097000"/>
            <a:ext cx="8420760" cy="3753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42" name="Picture 4" descr=""/>
          <p:cNvPicPr/>
          <p:nvPr/>
        </p:nvPicPr>
        <p:blipFill>
          <a:blip r:embed="rId1"/>
          <a:stretch/>
        </p:blipFill>
        <p:spPr>
          <a:xfrm>
            <a:off x="0" y="1508400"/>
            <a:ext cx="5725080" cy="4400640"/>
          </a:xfrm>
          <a:prstGeom prst="rect">
            <a:avLst/>
          </a:prstGeom>
          <a:ln w="0">
            <a:noFill/>
          </a:ln>
        </p:spPr>
      </p:pic>
      <p:pic>
        <p:nvPicPr>
          <p:cNvPr id="143" name="Picture 6" descr=""/>
          <p:cNvPicPr/>
          <p:nvPr/>
        </p:nvPicPr>
        <p:blipFill>
          <a:blip r:embed="rId2"/>
          <a:stretch/>
        </p:blipFill>
        <p:spPr>
          <a:xfrm>
            <a:off x="5725440" y="1422720"/>
            <a:ext cx="5496480" cy="44866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45" name="PlaceHolder 2"/>
          <p:cNvSpPr>
            <a:spLocks noGrp="1"/>
          </p:cNvSpPr>
          <p:nvPr>
            <p:ph/>
          </p:nvPr>
        </p:nvSpPr>
        <p:spPr>
          <a:xfrm>
            <a:off x="838080" y="1627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may be wondering what quiz/exam questions on this content might be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remaining class time will be dedicated to having you work on two practice problems.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One question on Yang, one on Palmer et al.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want feedback on these practice problems, then please submit by Sunday.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those on Zoom: I will randomize you into breakout rooms now and you can submit the answers as a group.</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those in person: you can either:</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Form physically distanced groups in this classroom</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 Form physically distanced groups elsewhere (e.g., go outside)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 Plan to collaborate at another time, either online or in-person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 will hang here in person / on Zoom in case anyone has any questions.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Thanks everyone! </a:t>
            </a:r>
            <a:r>
              <a:rPr b="0" lang="en-US" sz="2400" spc="-1" strike="noStrike">
                <a:solidFill>
                  <a:srgbClr val="404040"/>
                </a:solidFill>
                <a:latin typeface="Wingdings"/>
              </a:rPr>
              <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92" name="PlaceHolder 2"/>
          <p:cNvSpPr>
            <a:spLocks noGrp="1"/>
          </p:cNvSpPr>
          <p:nvPr>
            <p:ph/>
          </p:nvPr>
        </p:nvSpPr>
        <p:spPr>
          <a:xfrm>
            <a:off x="838080" y="1690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Gulliver"/>
              </a:rPr>
              <a:t>This paper estimates the impact of local labor market conditions on criminal recidivism using administrative prison records on four million offenders released from 43 states between 2000 and 2013. Exploiting the timing of each offender’s release from prison, I find that being released to a county with higher low-skilled wages significantly decreases the risk of recidivism. The impact of higher wages on recidivism is larger for both black offenders and first-time offenders, and in sectors that report being more willing to hire ex-offenders. These results are robust to individual- and county-level controls, such as policing and corrections activity, and do not appear to be driven by changes in the composition of released offenders during good or bad economic times.</a:t>
            </a:r>
            <a:r>
              <a:rPr b="0" lang="en-US" sz="2400" spc="-1" strike="noStrike">
                <a:solidFill>
                  <a:srgbClr val="404040"/>
                </a:solidFill>
                <a:latin typeface="Century Gothic"/>
              </a:rPr>
              <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94" name="PlaceHolder 2"/>
          <p:cNvSpPr>
            <a:spLocks noGrp="1"/>
          </p:cNvSpPr>
          <p:nvPr>
            <p:ph/>
          </p:nvPr>
        </p:nvSpPr>
        <p:spPr>
          <a:xfrm>
            <a:off x="838080" y="1690560"/>
            <a:ext cx="33321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 summary statistics table showing you what her data looks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one shows facts about how often people return to prison (recidivate)</a:t>
            </a:r>
            <a:endParaRPr b="0" lang="en-US" sz="2400" spc="-1" strike="noStrike">
              <a:solidFill>
                <a:srgbClr val="404040"/>
              </a:solidFill>
              <a:latin typeface="Century Gothic"/>
            </a:endParaRPr>
          </a:p>
        </p:txBody>
      </p:sp>
      <p:pic>
        <p:nvPicPr>
          <p:cNvPr id="95" name="Picture 4" descr=""/>
          <p:cNvPicPr/>
          <p:nvPr/>
        </p:nvPicPr>
        <p:blipFill>
          <a:blip r:embed="rId1"/>
          <a:stretch/>
        </p:blipFill>
        <p:spPr>
          <a:xfrm>
            <a:off x="4428000" y="1278720"/>
            <a:ext cx="7763760" cy="4972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Yang – Labor markets and recidivism</a:t>
            </a:r>
            <a:endParaRPr b="0" lang="en-US" sz="2800" spc="-1" strike="noStrike">
              <a:solidFill>
                <a:srgbClr val="000000"/>
              </a:solidFill>
              <a:latin typeface="Calibri"/>
            </a:endParaRPr>
          </a:p>
        </p:txBody>
      </p:sp>
      <p:sp>
        <p:nvSpPr>
          <p:cNvPr id="97" name="PlaceHolder 2"/>
          <p:cNvSpPr>
            <a:spLocks noGrp="1"/>
          </p:cNvSpPr>
          <p:nvPr>
            <p:ph/>
          </p:nvPr>
        </p:nvSpPr>
        <p:spPr>
          <a:xfrm>
            <a:off x="838080" y="1690560"/>
            <a:ext cx="7073640" cy="400068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another summary statistics table, showing what her sample looks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what is the demographic and educational make-up of her sample?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kind of offenses were committed?</a:t>
            </a:r>
            <a:endParaRPr b="0" lang="en-US" sz="2400" spc="-1" strike="noStrike">
              <a:solidFill>
                <a:srgbClr val="404040"/>
              </a:solidFill>
              <a:latin typeface="Century Gothic"/>
            </a:endParaRPr>
          </a:p>
        </p:txBody>
      </p:sp>
      <p:pic>
        <p:nvPicPr>
          <p:cNvPr id="98" name="Picture 4" descr=""/>
          <p:cNvPicPr/>
          <p:nvPr/>
        </p:nvPicPr>
        <p:blipFill>
          <a:blip r:embed="rId1"/>
          <a:stretch/>
        </p:blipFill>
        <p:spPr>
          <a:xfrm>
            <a:off x="8538480" y="0"/>
            <a:ext cx="365328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0"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Yang’s general approach is a version of a difference-in-differences.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to compare people released from prison </a:t>
            </a:r>
            <a:r>
              <a:rPr b="0" i="1" lang="en-US" sz="2400" spc="-1" strike="noStrike">
                <a:solidFill>
                  <a:srgbClr val="404040"/>
                </a:solidFill>
                <a:latin typeface="Century Gothic"/>
              </a:rPr>
              <a:t>in the same county </a:t>
            </a:r>
            <a:r>
              <a:rPr b="0" lang="en-US" sz="2400" spc="-1" strike="noStrike">
                <a:solidFill>
                  <a:srgbClr val="404040"/>
                </a:solidFill>
                <a:latin typeface="Century Gothic"/>
              </a:rPr>
              <a:t>in good economic conditions versus bad economic conditions.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Yang measures economic conditions through wages in low skilled jobs.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the jobs that are most likely to hire those with criminal records.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2" name="PlaceHolder 2"/>
          <p:cNvSpPr>
            <a:spLocks noGrp="1"/>
          </p:cNvSpPr>
          <p:nvPr>
            <p:ph/>
          </p:nvPr>
        </p:nvSpPr>
        <p:spPr>
          <a:xfrm>
            <a:off x="838080" y="15123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By looking at people within the same county, during times with higher vs. lower wages, it removes any bias for the fixed differences between counties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tabLst>
                <a:tab algn="l" pos="0"/>
              </a:tabLst>
            </a:pPr>
            <a:r>
              <a:rPr b="0" lang="en-US" sz="2000" spc="-1" strike="noStrike">
                <a:solidFill>
                  <a:srgbClr val="404040"/>
                </a:solidFill>
                <a:latin typeface="Century Gothic"/>
              </a:rPr>
              <a:t>Recidivism rates and other factors may be different between counties.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Comparisons between, rather than within counties would be more of an “apples to oranges” comparison.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Like other DiD examples, where there are fixed differences that exist between groups.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4"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 assumption is required for Yang’s approach to provide an unbiased estimate of the causal effect of local economic conditions on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assumption is that when comparing those within the same county in good and bad economic times, there are no differences other than the different economic circumstances.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ideal would be like a randomized control trial (RCT) -&gt; higher/lower wages are randomly assigned over time.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6"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Obviously, that’s not possible.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hopefully there are no important differences between good and bad economic times other than the economy.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Otherwise the treatment and control groups would be different.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key example of possible differences are that the types of people released during good economic times, within the same county, could differ from those released during bad economic times, within the same county.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While some of this can be controlled for in the regression analysis (i.e. control variables), any differences that are not controlled for could cause bias.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861</TotalTime>
  <Application>LibreOffice/7.5.4.2$MacOSX_X86_64 LibreOffice_project/36ccfdc35048b057fd9854c757a8b67ec53977b6</Application>
  <AppVersion>15.0000</AppVersion>
  <Words>1517</Words>
  <Paragraphs>100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2023-12-24T18:07:49Z</dcterms:modified>
  <cp:revision>132</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24</vt:i4>
  </property>
</Properties>
</file>