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9" r:id="rId2"/>
    <p:sldId id="273" r:id="rId3"/>
    <p:sldId id="274" r:id="rId4"/>
    <p:sldId id="275" r:id="rId5"/>
    <p:sldId id="310" r:id="rId6"/>
    <p:sldId id="311" r:id="rId7"/>
    <p:sldId id="312" r:id="rId8"/>
    <p:sldId id="313" r:id="rId9"/>
    <p:sldId id="276" r:id="rId10"/>
    <p:sldId id="279" r:id="rId11"/>
    <p:sldId id="314" r:id="rId12"/>
    <p:sldId id="280" r:id="rId13"/>
    <p:sldId id="281" r:id="rId14"/>
    <p:sldId id="316" r:id="rId15"/>
    <p:sldId id="317" r:id="rId16"/>
    <p:sldId id="315" r:id="rId17"/>
    <p:sldId id="284" r:id="rId18"/>
    <p:sldId id="285" r:id="rId19"/>
    <p:sldId id="286" r:id="rId20"/>
    <p:sldId id="287" r:id="rId21"/>
    <p:sldId id="288" r:id="rId22"/>
    <p:sldId id="289" r:id="rId23"/>
    <p:sldId id="290" r:id="rId24"/>
    <p:sldId id="318" r:id="rId25"/>
    <p:sldId id="291" r:id="rId26"/>
    <p:sldId id="292" r:id="rId27"/>
    <p:sldId id="319" r:id="rId28"/>
    <p:sldId id="293" r:id="rId29"/>
    <p:sldId id="295" r:id="rId30"/>
    <p:sldId id="309" r:id="rId31"/>
    <p:sldId id="296" r:id="rId32"/>
    <p:sldId id="297" r:id="rId33"/>
    <p:sldId id="300" r:id="rId34"/>
    <p:sldId id="307" r:id="rId35"/>
    <p:sldId id="301" r:id="rId36"/>
    <p:sldId id="302" r:id="rId37"/>
    <p:sldId id="303" r:id="rId38"/>
    <p:sldId id="304" r:id="rId39"/>
    <p:sldId id="305" r:id="rId40"/>
    <p:sldId id="306"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5"/>
    <p:restoredTop sz="92584"/>
  </p:normalViewPr>
  <p:slideViewPr>
    <p:cSldViewPr snapToGrid="0" snapToObjects="1">
      <p:cViewPr varScale="1">
        <p:scale>
          <a:sx n="145" d="100"/>
          <a:sy n="145" d="100"/>
        </p:scale>
        <p:origin x="28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2/21/24</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Effects of Police on crime</a:t>
            </a:r>
          </a:p>
          <a:p>
            <a:pPr eaLnBrk="1" fontAlgn="auto" hangingPunct="1">
              <a:spcAft>
                <a:spcPts val="0"/>
              </a:spcAft>
              <a:defRPr/>
            </a:pPr>
            <a:r>
              <a:rPr lang="en-US" sz="4000" b="1" cap="all" dirty="0">
                <a:solidFill>
                  <a:schemeClr val="bg1"/>
                </a:solidFill>
                <a:ea typeface="Century Gothic" charset="0"/>
                <a:cs typeface="Century Gothic" charset="0"/>
              </a:rPr>
              <a:t>Prof. </a:t>
            </a:r>
            <a:r>
              <a:rPr lang="en-US" sz="4000" b="1" cap="all">
                <a:solidFill>
                  <a:schemeClr val="bg1"/>
                </a:solidFill>
                <a:ea typeface="Century Gothic" charset="0"/>
                <a:cs typeface="Century Gothic" charset="0"/>
              </a:rPr>
              <a:t>Hussain Hadah</a:t>
            </a:r>
            <a:endParaRPr lang="en-US" sz="4000" b="1" cap="all" dirty="0">
              <a:solidFill>
                <a:schemeClr val="bg1"/>
              </a:solidFill>
              <a:ea typeface="Century Gothic" charset="0"/>
              <a:cs typeface="Century Gothic"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This paper uses the reaction to a terrorist attack as a “natural experiment” to study the effects of police on crime.</a:t>
            </a:r>
          </a:p>
          <a:p>
            <a:r>
              <a:rPr lang="en-US" dirty="0"/>
              <a:t>The main Jewish center in Buenos Aires, Argentina faced a terrorist attack in July 1994.</a:t>
            </a:r>
          </a:p>
          <a:p>
            <a:r>
              <a:rPr lang="en-US" dirty="0"/>
              <a:t>After this attack, all Jewish institutions received police protection.</a:t>
            </a:r>
          </a:p>
          <a:p>
            <a:r>
              <a:rPr lang="en-US" dirty="0"/>
              <a:t>This is essentially a DiD study comparing the blocks at or right by the Jewish centers before and after they get police presence, compared to similar areas during the same time period.</a:t>
            </a:r>
          </a:p>
          <a:p>
            <a:endParaRPr lang="en-US" dirty="0"/>
          </a:p>
        </p:txBody>
      </p:sp>
    </p:spTree>
    <p:extLst>
      <p:ext uri="{BB962C8B-B14F-4D97-AF65-F5344CB8AC3E}">
        <p14:creationId xmlns:p14="http://schemas.microsoft.com/office/powerpoint/2010/main" val="74982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E506-1D16-4314-B6C1-D0313082D973}"/>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pic>
        <p:nvPicPr>
          <p:cNvPr id="5" name="Content Placeholder 4">
            <a:extLst>
              <a:ext uri="{FF2B5EF4-FFF2-40B4-BE49-F238E27FC236}">
                <a16:creationId xmlns:a16="http://schemas.microsoft.com/office/drawing/2014/main" id="{4252821B-F28F-4253-983E-625D1EC3AC1B}"/>
              </a:ext>
            </a:extLst>
          </p:cNvPr>
          <p:cNvPicPr>
            <a:picLocks noGrp="1" noChangeAspect="1"/>
          </p:cNvPicPr>
          <p:nvPr>
            <p:ph idx="1"/>
          </p:nvPr>
        </p:nvPicPr>
        <p:blipFill>
          <a:blip r:embed="rId2"/>
          <a:stretch>
            <a:fillRect/>
          </a:stretch>
        </p:blipFill>
        <p:spPr>
          <a:xfrm>
            <a:off x="5704451" y="1915614"/>
            <a:ext cx="6325483" cy="2057687"/>
          </a:xfrm>
        </p:spPr>
      </p:pic>
      <p:sp>
        <p:nvSpPr>
          <p:cNvPr id="6" name="TextBox 5">
            <a:extLst>
              <a:ext uri="{FF2B5EF4-FFF2-40B4-BE49-F238E27FC236}">
                <a16:creationId xmlns:a16="http://schemas.microsoft.com/office/drawing/2014/main" id="{AE8EEA9E-F488-4EE6-AF6C-46E812F752A3}"/>
              </a:ext>
            </a:extLst>
          </p:cNvPr>
          <p:cNvSpPr txBox="1"/>
          <p:nvPr/>
        </p:nvSpPr>
        <p:spPr>
          <a:xfrm>
            <a:off x="410547" y="1690688"/>
            <a:ext cx="5293904" cy="1754326"/>
          </a:xfrm>
          <a:prstGeom prst="rect">
            <a:avLst/>
          </a:prstGeom>
          <a:noFill/>
        </p:spPr>
        <p:txBody>
          <a:bodyPr wrap="square" rtlCol="0">
            <a:spAutoFit/>
          </a:bodyPr>
          <a:lstStyle/>
          <a:p>
            <a:r>
              <a:rPr lang="en-US" dirty="0"/>
              <a:t>Treatment groups = Block with Jewish Institution</a:t>
            </a:r>
          </a:p>
          <a:p>
            <a:r>
              <a:rPr lang="en-US" dirty="0"/>
              <a:t>                                    One block from Jewish Institution</a:t>
            </a:r>
          </a:p>
          <a:p>
            <a:r>
              <a:rPr lang="en-US" dirty="0"/>
              <a:t>                                    Two blocks from Jewish Institution</a:t>
            </a:r>
          </a:p>
          <a:p>
            <a:endParaRPr lang="en-US" dirty="0"/>
          </a:p>
          <a:p>
            <a:r>
              <a:rPr lang="en-US" dirty="0"/>
              <a:t>Control groups = 2+ blocks from Jewish Institution</a:t>
            </a:r>
          </a:p>
          <a:p>
            <a:r>
              <a:rPr lang="en-US" dirty="0"/>
              <a:t>                                  </a:t>
            </a:r>
          </a:p>
        </p:txBody>
      </p:sp>
    </p:spTree>
    <p:extLst>
      <p:ext uri="{BB962C8B-B14F-4D97-AF65-F5344CB8AC3E}">
        <p14:creationId xmlns:p14="http://schemas.microsoft.com/office/powerpoint/2010/main" val="217465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The key assumption is that the allocation of police outside Jewish centers and synagogues is exogenous to the crime trends in those areas. </a:t>
            </a:r>
          </a:p>
          <a:p>
            <a:r>
              <a:rPr lang="en-US" dirty="0"/>
              <a:t>They study the effect on crimes like property theft, so for their to be an endogeneity concern, it would have to be the case that there was increased property theft right near synagogues, and the police were allocated in an endogenous way to curb that.</a:t>
            </a:r>
          </a:p>
          <a:p>
            <a:r>
              <a:rPr lang="en-US" dirty="0"/>
              <a:t>This seems highly unlikely.</a:t>
            </a:r>
          </a:p>
          <a:p>
            <a:r>
              <a:rPr lang="en-US" dirty="0"/>
              <a:t>The allocation of police here has nothing to do with LOCAL crime trends in property crime, etc., local to the area right by Jewish centers</a:t>
            </a:r>
          </a:p>
        </p:txBody>
      </p:sp>
    </p:spTree>
    <p:extLst>
      <p:ext uri="{BB962C8B-B14F-4D97-AF65-F5344CB8AC3E}">
        <p14:creationId xmlns:p14="http://schemas.microsoft.com/office/powerpoint/2010/main" val="163054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pic>
        <p:nvPicPr>
          <p:cNvPr id="6" name="Picture 5">
            <a:extLst>
              <a:ext uri="{FF2B5EF4-FFF2-40B4-BE49-F238E27FC236}">
                <a16:creationId xmlns:a16="http://schemas.microsoft.com/office/drawing/2014/main" id="{2C6FEF57-6EE3-4A36-A742-603860201455}"/>
              </a:ext>
            </a:extLst>
          </p:cNvPr>
          <p:cNvPicPr>
            <a:picLocks noChangeAspect="1"/>
          </p:cNvPicPr>
          <p:nvPr/>
        </p:nvPicPr>
        <p:blipFill>
          <a:blip r:embed="rId2"/>
          <a:stretch>
            <a:fillRect/>
          </a:stretch>
        </p:blipFill>
        <p:spPr>
          <a:xfrm>
            <a:off x="0" y="1326454"/>
            <a:ext cx="8383170" cy="4582164"/>
          </a:xfrm>
          <a:prstGeom prst="rect">
            <a:avLst/>
          </a:prstGeom>
        </p:spPr>
      </p:pic>
      <p:sp>
        <p:nvSpPr>
          <p:cNvPr id="7" name="TextBox 6">
            <a:extLst>
              <a:ext uri="{FF2B5EF4-FFF2-40B4-BE49-F238E27FC236}">
                <a16:creationId xmlns:a16="http://schemas.microsoft.com/office/drawing/2014/main" id="{44D58670-CD4A-48F2-B318-42E1E5CCAC5C}"/>
              </a:ext>
            </a:extLst>
          </p:cNvPr>
          <p:cNvSpPr txBox="1"/>
          <p:nvPr/>
        </p:nvSpPr>
        <p:spPr>
          <a:xfrm>
            <a:off x="8474697" y="1828800"/>
            <a:ext cx="3478491" cy="2308324"/>
          </a:xfrm>
          <a:prstGeom prst="rect">
            <a:avLst/>
          </a:prstGeom>
          <a:noFill/>
        </p:spPr>
        <p:txBody>
          <a:bodyPr wrap="square" rtlCol="0">
            <a:spAutoFit/>
          </a:bodyPr>
          <a:lstStyle/>
          <a:p>
            <a:r>
              <a:rPr lang="en-US" dirty="0"/>
              <a:t>Effects only seem to occur for the same block the Jewish Institution is on. </a:t>
            </a:r>
          </a:p>
          <a:p>
            <a:endParaRPr lang="en-US" dirty="0"/>
          </a:p>
          <a:p>
            <a:r>
              <a:rPr lang="en-US" dirty="0"/>
              <a:t>No detectable spillover effects even a block away.</a:t>
            </a:r>
          </a:p>
          <a:p>
            <a:endParaRPr lang="en-US" dirty="0"/>
          </a:p>
          <a:p>
            <a:endParaRPr lang="en-US" dirty="0"/>
          </a:p>
        </p:txBody>
      </p:sp>
    </p:spTree>
    <p:extLst>
      <p:ext uri="{BB962C8B-B14F-4D97-AF65-F5344CB8AC3E}">
        <p14:creationId xmlns:p14="http://schemas.microsoft.com/office/powerpoint/2010/main" val="191555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pic>
        <p:nvPicPr>
          <p:cNvPr id="6" name="Picture 5">
            <a:extLst>
              <a:ext uri="{FF2B5EF4-FFF2-40B4-BE49-F238E27FC236}">
                <a16:creationId xmlns:a16="http://schemas.microsoft.com/office/drawing/2014/main" id="{2C6FEF57-6EE3-4A36-A742-603860201455}"/>
              </a:ext>
            </a:extLst>
          </p:cNvPr>
          <p:cNvPicPr>
            <a:picLocks noChangeAspect="1"/>
          </p:cNvPicPr>
          <p:nvPr/>
        </p:nvPicPr>
        <p:blipFill>
          <a:blip r:embed="rId2"/>
          <a:stretch>
            <a:fillRect/>
          </a:stretch>
        </p:blipFill>
        <p:spPr>
          <a:xfrm>
            <a:off x="0" y="1326454"/>
            <a:ext cx="8383170" cy="4582164"/>
          </a:xfrm>
          <a:prstGeom prst="rect">
            <a:avLst/>
          </a:prstGeom>
        </p:spPr>
      </p:pic>
      <p:sp>
        <p:nvSpPr>
          <p:cNvPr id="7" name="TextBox 6">
            <a:extLst>
              <a:ext uri="{FF2B5EF4-FFF2-40B4-BE49-F238E27FC236}">
                <a16:creationId xmlns:a16="http://schemas.microsoft.com/office/drawing/2014/main" id="{44D58670-CD4A-48F2-B318-42E1E5CCAC5C}"/>
              </a:ext>
            </a:extLst>
          </p:cNvPr>
          <p:cNvSpPr txBox="1"/>
          <p:nvPr/>
        </p:nvSpPr>
        <p:spPr>
          <a:xfrm>
            <a:off x="8474697" y="1828800"/>
            <a:ext cx="3478491" cy="4247317"/>
          </a:xfrm>
          <a:prstGeom prst="rect">
            <a:avLst/>
          </a:prstGeom>
          <a:noFill/>
        </p:spPr>
        <p:txBody>
          <a:bodyPr wrap="square" rtlCol="0">
            <a:spAutoFit/>
          </a:bodyPr>
          <a:lstStyle/>
          <a:p>
            <a:r>
              <a:rPr lang="en-US" dirty="0"/>
              <a:t>What is “Cross section”?</a:t>
            </a:r>
          </a:p>
          <a:p>
            <a:endParaRPr lang="en-US" dirty="0"/>
          </a:p>
          <a:p>
            <a:r>
              <a:rPr lang="en-US" dirty="0"/>
              <a:t>This is the naïve comparison of not using the pre-period data.</a:t>
            </a:r>
          </a:p>
          <a:p>
            <a:endParaRPr lang="en-US" dirty="0"/>
          </a:p>
          <a:p>
            <a:r>
              <a:rPr lang="en-US" dirty="0"/>
              <a:t>Compare treatment to control group in the post period.</a:t>
            </a:r>
          </a:p>
          <a:p>
            <a:endParaRPr lang="en-US" dirty="0"/>
          </a:p>
          <a:p>
            <a:r>
              <a:rPr lang="en-US" dirty="0"/>
              <a:t>This could create bias if there are fixed average differences between same-block and one/two blocks, however this generates only a smaller effect estimate.</a:t>
            </a:r>
          </a:p>
          <a:p>
            <a:endParaRPr lang="en-US" dirty="0"/>
          </a:p>
          <a:p>
            <a:endParaRPr lang="en-US" dirty="0"/>
          </a:p>
        </p:txBody>
      </p:sp>
    </p:spTree>
    <p:extLst>
      <p:ext uri="{BB962C8B-B14F-4D97-AF65-F5344CB8AC3E}">
        <p14:creationId xmlns:p14="http://schemas.microsoft.com/office/powerpoint/2010/main" val="53530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pic>
        <p:nvPicPr>
          <p:cNvPr id="6" name="Picture 5">
            <a:extLst>
              <a:ext uri="{FF2B5EF4-FFF2-40B4-BE49-F238E27FC236}">
                <a16:creationId xmlns:a16="http://schemas.microsoft.com/office/drawing/2014/main" id="{2C6FEF57-6EE3-4A36-A742-603860201455}"/>
              </a:ext>
            </a:extLst>
          </p:cNvPr>
          <p:cNvPicPr>
            <a:picLocks noChangeAspect="1"/>
          </p:cNvPicPr>
          <p:nvPr/>
        </p:nvPicPr>
        <p:blipFill>
          <a:blip r:embed="rId2"/>
          <a:stretch>
            <a:fillRect/>
          </a:stretch>
        </p:blipFill>
        <p:spPr>
          <a:xfrm>
            <a:off x="0" y="1326454"/>
            <a:ext cx="8383170" cy="4582164"/>
          </a:xfrm>
          <a:prstGeom prst="rect">
            <a:avLst/>
          </a:prstGeom>
        </p:spPr>
      </p:pic>
      <p:sp>
        <p:nvSpPr>
          <p:cNvPr id="7" name="TextBox 6">
            <a:extLst>
              <a:ext uri="{FF2B5EF4-FFF2-40B4-BE49-F238E27FC236}">
                <a16:creationId xmlns:a16="http://schemas.microsoft.com/office/drawing/2014/main" id="{44D58670-CD4A-48F2-B318-42E1E5CCAC5C}"/>
              </a:ext>
            </a:extLst>
          </p:cNvPr>
          <p:cNvSpPr txBox="1"/>
          <p:nvPr/>
        </p:nvSpPr>
        <p:spPr>
          <a:xfrm>
            <a:off x="8474697" y="1828800"/>
            <a:ext cx="3478491" cy="3693319"/>
          </a:xfrm>
          <a:prstGeom prst="rect">
            <a:avLst/>
          </a:prstGeom>
          <a:noFill/>
        </p:spPr>
        <p:txBody>
          <a:bodyPr wrap="square" rtlCol="0">
            <a:spAutoFit/>
          </a:bodyPr>
          <a:lstStyle/>
          <a:p>
            <a:r>
              <a:rPr lang="en-US" dirty="0"/>
              <a:t>What is “Time series”?</a:t>
            </a:r>
          </a:p>
          <a:p>
            <a:endParaRPr lang="en-US" dirty="0"/>
          </a:p>
          <a:p>
            <a:r>
              <a:rPr lang="en-US" dirty="0"/>
              <a:t>This is the naïve comparison of not using a control group.</a:t>
            </a:r>
          </a:p>
          <a:p>
            <a:endParaRPr lang="en-US" dirty="0"/>
          </a:p>
          <a:p>
            <a:r>
              <a:rPr lang="en-US" dirty="0"/>
              <a:t>Just look at crime before and after.</a:t>
            </a:r>
          </a:p>
          <a:p>
            <a:endParaRPr lang="en-US" dirty="0"/>
          </a:p>
          <a:p>
            <a:r>
              <a:rPr lang="en-US" dirty="0"/>
              <a:t>Could be biased from existing time trends. In this case the estimate decreases. Perhaps this is because there was an existing trend of decreasing crime over time?</a:t>
            </a:r>
          </a:p>
          <a:p>
            <a:endParaRPr lang="en-US" dirty="0"/>
          </a:p>
        </p:txBody>
      </p:sp>
    </p:spTree>
    <p:extLst>
      <p:ext uri="{BB962C8B-B14F-4D97-AF65-F5344CB8AC3E}">
        <p14:creationId xmlns:p14="http://schemas.microsoft.com/office/powerpoint/2010/main" val="146135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The authors find that the police presence has a significant effect on reducing car thefts, but only right by the Jewish centers that got police protection.</a:t>
            </a:r>
          </a:p>
          <a:p>
            <a:r>
              <a:rPr lang="en-US" dirty="0"/>
              <a:t>The effects don’t seem to occur outside of adjacent blocks, so the effects dissipate significantly with geography.</a:t>
            </a:r>
          </a:p>
          <a:p>
            <a:r>
              <a:rPr lang="en-US" dirty="0"/>
              <a:t>This could be due to the nature of this policing, which was more like armed guards near the entrance, and less like proactive policing where the police patrol around.</a:t>
            </a:r>
          </a:p>
        </p:txBody>
      </p:sp>
    </p:spTree>
    <p:extLst>
      <p:ext uri="{BB962C8B-B14F-4D97-AF65-F5344CB8AC3E}">
        <p14:creationId xmlns:p14="http://schemas.microsoft.com/office/powerpoint/2010/main" val="152823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DUR And </a:t>
            </a:r>
            <a:r>
              <a:rPr lang="en-US" sz="2500" dirty="0" err="1"/>
              <a:t>Vollaard</a:t>
            </a:r>
            <a:r>
              <a:rPr lang="en-US" sz="2500" dirty="0"/>
              <a:t> – </a:t>
            </a:r>
            <a:r>
              <a:rPr lang="en-US" sz="2500" dirty="0" err="1"/>
              <a:t>rCT</a:t>
            </a:r>
            <a:r>
              <a:rPr lang="en-US" sz="2500" dirty="0"/>
              <a:t> on waste disposal enforcement</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This is a randomized control trial (RCT) where the researchers worked with police to randomize a trash enforcement policy.</a:t>
            </a:r>
          </a:p>
          <a:p>
            <a:r>
              <a:rPr lang="en-US" dirty="0"/>
              <a:t>They picked 56 trash disposal sites in a city in the Netherlands. They randomized those sites into treatment and control.</a:t>
            </a:r>
          </a:p>
          <a:p>
            <a:r>
              <a:rPr lang="en-US" dirty="0"/>
              <a:t>Control = no change in policing policy</a:t>
            </a:r>
          </a:p>
          <a:p>
            <a:r>
              <a:rPr lang="en-US" dirty="0"/>
              <a:t>Treatment = illegal disposed of trash bags got a warning label applied to the bags that noted that the bag was disposed of illegally and that there is a fine for this.</a:t>
            </a:r>
          </a:p>
          <a:p>
            <a:r>
              <a:rPr lang="en-US" dirty="0"/>
              <a:t>Thus the “treatment” is more saliency policy enforcement of laws.</a:t>
            </a:r>
          </a:p>
        </p:txBody>
      </p:sp>
    </p:spTree>
    <p:extLst>
      <p:ext uri="{BB962C8B-B14F-4D97-AF65-F5344CB8AC3E}">
        <p14:creationId xmlns:p14="http://schemas.microsoft.com/office/powerpoint/2010/main" val="411168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DUR And </a:t>
            </a:r>
            <a:r>
              <a:rPr lang="en-US" sz="2500" dirty="0" err="1"/>
              <a:t>Vollaard</a:t>
            </a:r>
            <a:r>
              <a:rPr lang="en-US" sz="2500" dirty="0"/>
              <a:t> – </a:t>
            </a:r>
            <a:r>
              <a:rPr lang="en-US" sz="2500" dirty="0" err="1"/>
              <a:t>rCT</a:t>
            </a:r>
            <a:r>
              <a:rPr lang="en-US" sz="2500" dirty="0"/>
              <a:t> on waste disposal enforcement</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8EA0340-2955-4EF3-B176-F4615A8DFFE1}"/>
              </a:ext>
            </a:extLst>
          </p:cNvPr>
          <p:cNvPicPr>
            <a:picLocks noChangeAspect="1"/>
          </p:cNvPicPr>
          <p:nvPr/>
        </p:nvPicPr>
        <p:blipFill>
          <a:blip r:embed="rId2"/>
          <a:stretch>
            <a:fillRect/>
          </a:stretch>
        </p:blipFill>
        <p:spPr>
          <a:xfrm>
            <a:off x="715958" y="1498213"/>
            <a:ext cx="9783540" cy="4429743"/>
          </a:xfrm>
          <a:prstGeom prst="rect">
            <a:avLst/>
          </a:prstGeom>
        </p:spPr>
      </p:pic>
    </p:spTree>
    <p:extLst>
      <p:ext uri="{BB962C8B-B14F-4D97-AF65-F5344CB8AC3E}">
        <p14:creationId xmlns:p14="http://schemas.microsoft.com/office/powerpoint/2010/main" val="7244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A8158F-B560-426D-BEEE-85CA19F786DA}"/>
              </a:ext>
            </a:extLst>
          </p:cNvPr>
          <p:cNvPicPr>
            <a:picLocks noChangeAspect="1"/>
          </p:cNvPicPr>
          <p:nvPr/>
        </p:nvPicPr>
        <p:blipFill>
          <a:blip r:embed="rId2"/>
          <a:stretch>
            <a:fillRect/>
          </a:stretch>
        </p:blipFill>
        <p:spPr>
          <a:xfrm>
            <a:off x="6036664" y="0"/>
            <a:ext cx="6155336" cy="6858000"/>
          </a:xfrm>
          <a:prstGeom prst="rect">
            <a:avLst/>
          </a:prstGeom>
        </p:spPr>
      </p:pic>
      <p:pic>
        <p:nvPicPr>
          <p:cNvPr id="8" name="Picture 7">
            <a:extLst>
              <a:ext uri="{FF2B5EF4-FFF2-40B4-BE49-F238E27FC236}">
                <a16:creationId xmlns:a16="http://schemas.microsoft.com/office/drawing/2014/main" id="{931F0ECF-0C7A-45CF-A583-D6CA1D4B8436}"/>
              </a:ext>
            </a:extLst>
          </p:cNvPr>
          <p:cNvPicPr>
            <a:picLocks noChangeAspect="1"/>
          </p:cNvPicPr>
          <p:nvPr/>
        </p:nvPicPr>
        <p:blipFill>
          <a:blip r:embed="rId3"/>
          <a:stretch>
            <a:fillRect/>
          </a:stretch>
        </p:blipFill>
        <p:spPr>
          <a:xfrm>
            <a:off x="0" y="0"/>
            <a:ext cx="6277851" cy="4334480"/>
          </a:xfrm>
          <a:prstGeom prst="rect">
            <a:avLst/>
          </a:prstGeom>
        </p:spPr>
      </p:pic>
      <p:sp>
        <p:nvSpPr>
          <p:cNvPr id="9" name="TextBox 8">
            <a:extLst>
              <a:ext uri="{FF2B5EF4-FFF2-40B4-BE49-F238E27FC236}">
                <a16:creationId xmlns:a16="http://schemas.microsoft.com/office/drawing/2014/main" id="{2EC2962A-331F-406B-AB0C-83818E02B661}"/>
              </a:ext>
            </a:extLst>
          </p:cNvPr>
          <p:cNvSpPr txBox="1"/>
          <p:nvPr/>
        </p:nvSpPr>
        <p:spPr>
          <a:xfrm>
            <a:off x="213064" y="4334480"/>
            <a:ext cx="5717219" cy="646331"/>
          </a:xfrm>
          <a:prstGeom prst="rect">
            <a:avLst/>
          </a:prstGeom>
          <a:noFill/>
        </p:spPr>
        <p:txBody>
          <a:bodyPr wrap="square" rtlCol="0">
            <a:spAutoFit/>
          </a:bodyPr>
          <a:lstStyle/>
          <a:p>
            <a:r>
              <a:rPr lang="en-US" dirty="0"/>
              <a:t>The message reads “Found by law enforcement. Fine: at least 90 euros.</a:t>
            </a:r>
          </a:p>
        </p:txBody>
      </p:sp>
    </p:spTree>
    <p:extLst>
      <p:ext uri="{BB962C8B-B14F-4D97-AF65-F5344CB8AC3E}">
        <p14:creationId xmlns:p14="http://schemas.microsoft.com/office/powerpoint/2010/main" val="226001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Discussion and summary of the five papers covered during the jigsaw you did last class:</a:t>
            </a:r>
          </a:p>
          <a:p>
            <a:pPr algn="l"/>
            <a:r>
              <a:rPr lang="en-US" sz="1800" b="1" i="0" u="none" strike="noStrike" baseline="0" dirty="0">
                <a:latin typeface="URWPalladioL-Bold"/>
              </a:rPr>
              <a:t>Cheng, Cheng, and Wei Long. </a:t>
            </a:r>
            <a:r>
              <a:rPr lang="en-US" sz="1800" b="0" i="0" u="none" strike="noStrike" baseline="0" dirty="0">
                <a:latin typeface="URWPalladioL-Roma"/>
              </a:rPr>
              <a:t>2018. “Improving police services: Evidence from the French quarter task force.” </a:t>
            </a:r>
            <a:r>
              <a:rPr lang="en-US" sz="1800" b="0" i="1" u="none" strike="noStrike" baseline="0" dirty="0">
                <a:latin typeface="URWPalladioL-Roma-Slant_167"/>
              </a:rPr>
              <a:t>Journal of Public Economics</a:t>
            </a:r>
            <a:r>
              <a:rPr lang="en-US" sz="1800" b="0" i="0" u="none" strike="noStrike" baseline="0" dirty="0">
                <a:latin typeface="URWPalladioL-Roma"/>
              </a:rPr>
              <a:t>, 164: 1–18.</a:t>
            </a:r>
          </a:p>
          <a:p>
            <a:pPr algn="l"/>
            <a:r>
              <a:rPr lang="en-US" sz="1800" b="1" i="0" u="none" strike="noStrike" baseline="0" dirty="0">
                <a:latin typeface="URWPalladioL-Bold"/>
              </a:rPr>
              <a:t>Di </a:t>
            </a:r>
            <a:r>
              <a:rPr lang="en-US" sz="1800" b="1" i="0" u="none" strike="noStrike" baseline="0" dirty="0" err="1">
                <a:latin typeface="URWPalladioL-Bold"/>
              </a:rPr>
              <a:t>Tella</a:t>
            </a:r>
            <a:r>
              <a:rPr lang="en-US" sz="1800" b="1" i="0" u="none" strike="noStrike" baseline="0" dirty="0">
                <a:latin typeface="URWPalladioL-Bold"/>
              </a:rPr>
              <a:t>, Rafael, and Ernesto </a:t>
            </a:r>
            <a:r>
              <a:rPr lang="en-US" sz="1800" b="1" i="0" u="none" strike="noStrike" baseline="0" dirty="0" err="1">
                <a:latin typeface="URWPalladioL-Bold"/>
              </a:rPr>
              <a:t>Schargrodsky</a:t>
            </a:r>
            <a:r>
              <a:rPr lang="en-US" sz="1800" b="1" i="0" u="none" strike="noStrike" baseline="0" dirty="0">
                <a:latin typeface="URWPalladioL-Bold"/>
              </a:rPr>
              <a:t>. </a:t>
            </a:r>
            <a:r>
              <a:rPr lang="en-US" sz="1800" b="0" i="0" u="none" strike="noStrike" baseline="0" dirty="0">
                <a:latin typeface="URWPalladioL-Roma"/>
              </a:rPr>
              <a:t>2004. “Do Police Reduce Crime? Estimate Using the Allocation of Police Forces after a Terrorist Attack.” </a:t>
            </a:r>
            <a:r>
              <a:rPr lang="en-US" sz="1800" b="0" i="1" u="none" strike="noStrike" baseline="0" dirty="0">
                <a:latin typeface="URWPalladioL-Roma-Slant_167"/>
              </a:rPr>
              <a:t>American Economic Review</a:t>
            </a:r>
            <a:r>
              <a:rPr lang="en-US" sz="1800" b="0" i="0" u="none" strike="noStrike" baseline="0" dirty="0">
                <a:latin typeface="URWPalladioL-Roma"/>
              </a:rPr>
              <a:t>, 94(1): 115–133.</a:t>
            </a:r>
            <a:endParaRPr lang="en-US" sz="1800" b="1" i="0" u="none" strike="noStrike" baseline="0" dirty="0">
              <a:latin typeface="URWPalladioL-Bold"/>
            </a:endParaRPr>
          </a:p>
          <a:p>
            <a:pPr algn="l"/>
            <a:r>
              <a:rPr lang="en-US" sz="1800" b="1" i="0" u="none" strike="noStrike" baseline="0" dirty="0">
                <a:latin typeface="URWPalladioL-Bold"/>
              </a:rPr>
              <a:t>Dur, Robert, and Ben </a:t>
            </a:r>
            <a:r>
              <a:rPr lang="en-US" sz="1800" b="1" i="0" u="none" strike="noStrike" baseline="0" dirty="0" err="1">
                <a:latin typeface="URWPalladioL-Bold"/>
              </a:rPr>
              <a:t>Vollaard</a:t>
            </a:r>
            <a:r>
              <a:rPr lang="en-US" sz="1800" b="1" i="0" u="none" strike="noStrike" baseline="0" dirty="0">
                <a:latin typeface="URWPalladioL-Bold"/>
              </a:rPr>
              <a:t>. </a:t>
            </a:r>
            <a:r>
              <a:rPr lang="en-US" sz="1800" b="0" i="0" u="none" strike="noStrike" baseline="0" dirty="0">
                <a:latin typeface="URWPalladioL-Roma"/>
              </a:rPr>
              <a:t>2019. “Salience of law enforcement: A field experiment.” </a:t>
            </a:r>
            <a:r>
              <a:rPr lang="en-US" sz="1800" b="0" i="1" u="none" strike="noStrike" baseline="0" dirty="0">
                <a:latin typeface="URWPalladioL-Roma-Slant_167"/>
              </a:rPr>
              <a:t>Journal of Environmental Economics and Management</a:t>
            </a:r>
            <a:r>
              <a:rPr lang="en-US" sz="1800" b="0" i="0" u="none" strike="noStrike" baseline="0" dirty="0">
                <a:latin typeface="URWPalladioL-Roma"/>
              </a:rPr>
              <a:t>, 93: 208–220.</a:t>
            </a:r>
          </a:p>
          <a:p>
            <a:pPr algn="l"/>
            <a:r>
              <a:rPr lang="en-US" sz="1800" b="1" i="0" u="none" strike="noStrike" baseline="0" dirty="0">
                <a:latin typeface="URWPalladioL-Bold"/>
              </a:rPr>
              <a:t>Levitt, Steven D. </a:t>
            </a:r>
            <a:r>
              <a:rPr lang="en-US" sz="1800" b="0" i="0" u="none" strike="noStrike" baseline="0" dirty="0">
                <a:latin typeface="URWPalladioL-Roma"/>
              </a:rPr>
              <a:t>1997. “Using Electoral Cycles in Police Hiring to Estimate the Effect of Police on Crime.” </a:t>
            </a:r>
            <a:r>
              <a:rPr lang="en-US" sz="1800" b="0" i="1" u="none" strike="noStrike" baseline="0" dirty="0">
                <a:latin typeface="URWPalladioL-Roma-Slant_167"/>
              </a:rPr>
              <a:t>American Economic Review</a:t>
            </a:r>
            <a:r>
              <a:rPr lang="en-US" sz="1800" b="0" i="0" u="none" strike="noStrike" baseline="0" dirty="0">
                <a:latin typeface="URWPalladioL-Roma"/>
              </a:rPr>
              <a:t>, 87(3): 270–290.</a:t>
            </a:r>
          </a:p>
          <a:p>
            <a:pPr algn="l"/>
            <a:r>
              <a:rPr lang="en-US" sz="1800" b="1" i="0" u="none" strike="noStrike" baseline="0" dirty="0">
                <a:latin typeface="URWPalladioL-Bold"/>
              </a:rPr>
              <a:t>Sullivan, Christopher M, and Zachary P. O’Keeffe. </a:t>
            </a:r>
            <a:r>
              <a:rPr lang="en-US" sz="1800" b="0" i="0" u="none" strike="noStrike" baseline="0" dirty="0">
                <a:latin typeface="URWPalladioL-Roma"/>
              </a:rPr>
              <a:t>2017. “Evidence that curtailing proactive policing can reduce major crime.” </a:t>
            </a:r>
            <a:r>
              <a:rPr lang="en-US" sz="1800" b="0" i="1" u="none" strike="noStrike" baseline="0" dirty="0">
                <a:latin typeface="URWPalladioL-Roma-Slant_167"/>
              </a:rPr>
              <a:t>Nature Human </a:t>
            </a:r>
            <a:r>
              <a:rPr lang="en-US" sz="1800" b="0" i="1" u="none" strike="noStrike" baseline="0" dirty="0" err="1">
                <a:latin typeface="URWPalladioL-Roma-Slant_167"/>
              </a:rPr>
              <a:t>Behaviour</a:t>
            </a:r>
            <a:r>
              <a:rPr lang="en-US" sz="1800" b="0" i="0" u="none" strike="noStrike" baseline="0" dirty="0">
                <a:latin typeface="URWPalladioL-Roma"/>
              </a:rPr>
              <a:t>, 1(10): 730–737.</a:t>
            </a:r>
          </a:p>
          <a:p>
            <a:pPr algn="l"/>
            <a:endParaRPr lang="en-US" altLang="en-US" dirty="0">
              <a:latin typeface="Century Gothic" panose="020B0502020202020204" pitchFamily="34" charset="0"/>
            </a:endParaRPr>
          </a:p>
          <a:p>
            <a:endParaRPr lang="en-US" altLang="en-US" dirty="0">
              <a:latin typeface="Century Gothic" panose="020B0502020202020204" pitchFamily="34" charset="0"/>
            </a:endParaRPr>
          </a:p>
          <a:p>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DUR And </a:t>
            </a:r>
            <a:r>
              <a:rPr lang="en-US" sz="2500" dirty="0" err="1"/>
              <a:t>Vollaard</a:t>
            </a:r>
            <a:r>
              <a:rPr lang="en-US" sz="2500" dirty="0"/>
              <a:t> – </a:t>
            </a:r>
            <a:r>
              <a:rPr lang="en-US" sz="2500" dirty="0" err="1"/>
              <a:t>rCT</a:t>
            </a:r>
            <a:r>
              <a:rPr lang="en-US" sz="2500" dirty="0"/>
              <a:t> on waste disposal enforcement</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C297E1F-3911-4AD1-B253-3C955DAFF5C7}"/>
              </a:ext>
            </a:extLst>
          </p:cNvPr>
          <p:cNvPicPr>
            <a:picLocks noChangeAspect="1"/>
          </p:cNvPicPr>
          <p:nvPr/>
        </p:nvPicPr>
        <p:blipFill>
          <a:blip r:embed="rId2"/>
          <a:stretch>
            <a:fillRect/>
          </a:stretch>
        </p:blipFill>
        <p:spPr>
          <a:xfrm>
            <a:off x="0" y="15414"/>
            <a:ext cx="12192000" cy="6161549"/>
          </a:xfrm>
          <a:prstGeom prst="rect">
            <a:avLst/>
          </a:prstGeom>
        </p:spPr>
      </p:pic>
    </p:spTree>
    <p:extLst>
      <p:ext uri="{BB962C8B-B14F-4D97-AF65-F5344CB8AC3E}">
        <p14:creationId xmlns:p14="http://schemas.microsoft.com/office/powerpoint/2010/main" val="2190884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DUR And </a:t>
            </a:r>
            <a:r>
              <a:rPr lang="en-US" sz="2500" dirty="0" err="1"/>
              <a:t>Vollaard</a:t>
            </a:r>
            <a:r>
              <a:rPr lang="en-US" sz="2500" dirty="0"/>
              <a:t> – </a:t>
            </a:r>
            <a:r>
              <a:rPr lang="en-US" sz="2500" dirty="0" err="1"/>
              <a:t>rCT</a:t>
            </a:r>
            <a:r>
              <a:rPr lang="en-US" sz="2500" dirty="0"/>
              <a:t> on waste disposal enforcement</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0BE1893-B9D2-493B-A6B8-EB1D882A9025}"/>
              </a:ext>
            </a:extLst>
          </p:cNvPr>
          <p:cNvPicPr>
            <a:picLocks noChangeAspect="1"/>
          </p:cNvPicPr>
          <p:nvPr/>
        </p:nvPicPr>
        <p:blipFill>
          <a:blip r:embed="rId2"/>
          <a:stretch>
            <a:fillRect/>
          </a:stretch>
        </p:blipFill>
        <p:spPr>
          <a:xfrm>
            <a:off x="0" y="1441360"/>
            <a:ext cx="12192000" cy="3975279"/>
          </a:xfrm>
          <a:prstGeom prst="rect">
            <a:avLst/>
          </a:prstGeom>
        </p:spPr>
      </p:pic>
    </p:spTree>
    <p:extLst>
      <p:ext uri="{BB962C8B-B14F-4D97-AF65-F5344CB8AC3E}">
        <p14:creationId xmlns:p14="http://schemas.microsoft.com/office/powerpoint/2010/main" val="328834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DUR And </a:t>
            </a:r>
            <a:r>
              <a:rPr lang="en-US" sz="2500" dirty="0" err="1"/>
              <a:t>Vollaard</a:t>
            </a:r>
            <a:r>
              <a:rPr lang="en-US" sz="2500" dirty="0"/>
              <a:t> – </a:t>
            </a:r>
            <a:r>
              <a:rPr lang="en-US" sz="2500" dirty="0" err="1"/>
              <a:t>rCT</a:t>
            </a:r>
            <a:r>
              <a:rPr lang="en-US" sz="2500" dirty="0"/>
              <a:t> on waste disposal enforcement</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2A4A04B-9098-4E18-8192-B90D4AB66451}"/>
              </a:ext>
            </a:extLst>
          </p:cNvPr>
          <p:cNvPicPr>
            <a:picLocks noChangeAspect="1"/>
          </p:cNvPicPr>
          <p:nvPr/>
        </p:nvPicPr>
        <p:blipFill>
          <a:blip r:embed="rId2"/>
          <a:stretch>
            <a:fillRect/>
          </a:stretch>
        </p:blipFill>
        <p:spPr>
          <a:xfrm>
            <a:off x="0" y="1382599"/>
            <a:ext cx="12192000" cy="3613407"/>
          </a:xfrm>
          <a:prstGeom prst="rect">
            <a:avLst/>
          </a:prstGeom>
        </p:spPr>
      </p:pic>
    </p:spTree>
    <p:extLst>
      <p:ext uri="{BB962C8B-B14F-4D97-AF65-F5344CB8AC3E}">
        <p14:creationId xmlns:p14="http://schemas.microsoft.com/office/powerpoint/2010/main" val="396283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Levitt – Using police hiring during electoral cycles</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Steven Levitt is a creative economist known for his “Freakonomics” books.</a:t>
            </a:r>
          </a:p>
          <a:p>
            <a:r>
              <a:rPr lang="en-US" dirty="0"/>
              <a:t>He is famous for this early study of the effects of police on crime.</a:t>
            </a:r>
          </a:p>
          <a:p>
            <a:r>
              <a:rPr lang="en-US" dirty="0"/>
              <a:t>Levitt wanted to try to break the endogeneity loop, where crime affects allocation of police, by leveraging the fact that more police are hired during electoral cycles, before mayoral/municipal and gubernatorial elections.</a:t>
            </a:r>
          </a:p>
          <a:p>
            <a:r>
              <a:rPr lang="en-US" dirty="0"/>
              <a:t>If this increase in policing is quasi-random and not endogenous, then it provides useful treatment variation to isolate the effect of police on crime, while ignoring the back channel of crime affecting the allocation of police.</a:t>
            </a:r>
          </a:p>
        </p:txBody>
      </p:sp>
    </p:spTree>
    <p:extLst>
      <p:ext uri="{BB962C8B-B14F-4D97-AF65-F5344CB8AC3E}">
        <p14:creationId xmlns:p14="http://schemas.microsoft.com/office/powerpoint/2010/main" val="221633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Levitt – Using police hiring during electoral cycles</a:t>
            </a:r>
          </a:p>
        </p:txBody>
      </p:sp>
      <p:pic>
        <p:nvPicPr>
          <p:cNvPr id="6" name="Picture 5">
            <a:extLst>
              <a:ext uri="{FF2B5EF4-FFF2-40B4-BE49-F238E27FC236}">
                <a16:creationId xmlns:a16="http://schemas.microsoft.com/office/drawing/2014/main" id="{CFA872A7-DDA4-4388-AB95-5FF058820BBE}"/>
              </a:ext>
            </a:extLst>
          </p:cNvPr>
          <p:cNvPicPr>
            <a:picLocks noChangeAspect="1"/>
          </p:cNvPicPr>
          <p:nvPr/>
        </p:nvPicPr>
        <p:blipFill>
          <a:blip r:embed="rId2"/>
          <a:stretch>
            <a:fillRect/>
          </a:stretch>
        </p:blipFill>
        <p:spPr>
          <a:xfrm>
            <a:off x="5266358" y="1313676"/>
            <a:ext cx="6925642" cy="5544324"/>
          </a:xfrm>
          <a:prstGeom prst="rect">
            <a:avLst/>
          </a:prstGeom>
        </p:spPr>
      </p:pic>
      <p:sp>
        <p:nvSpPr>
          <p:cNvPr id="7" name="TextBox 6">
            <a:extLst>
              <a:ext uri="{FF2B5EF4-FFF2-40B4-BE49-F238E27FC236}">
                <a16:creationId xmlns:a16="http://schemas.microsoft.com/office/drawing/2014/main" id="{3B8C6977-ADF1-4E7A-AC2A-59B401E3763E}"/>
              </a:ext>
            </a:extLst>
          </p:cNvPr>
          <p:cNvSpPr txBox="1"/>
          <p:nvPr/>
        </p:nvSpPr>
        <p:spPr>
          <a:xfrm>
            <a:off x="391885" y="3429000"/>
            <a:ext cx="4525347" cy="646331"/>
          </a:xfrm>
          <a:prstGeom prst="rect">
            <a:avLst/>
          </a:prstGeom>
          <a:noFill/>
        </p:spPr>
        <p:txBody>
          <a:bodyPr wrap="square" rtlCol="0">
            <a:spAutoFit/>
          </a:bodyPr>
          <a:lstStyle/>
          <a:p>
            <a:r>
              <a:rPr lang="en-US" dirty="0"/>
              <a:t>It does seem to be the case that police hiring increases during election years!</a:t>
            </a:r>
          </a:p>
        </p:txBody>
      </p:sp>
    </p:spTree>
    <p:extLst>
      <p:ext uri="{BB962C8B-B14F-4D97-AF65-F5344CB8AC3E}">
        <p14:creationId xmlns:p14="http://schemas.microsoft.com/office/powerpoint/2010/main" val="32854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Levitt – Using police hiring during electoral cycles</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The technique is called “instrumental variables”.</a:t>
            </a:r>
          </a:p>
          <a:p>
            <a:r>
              <a:rPr lang="en-US" dirty="0"/>
              <a:t>The idea is to find an instrumental variable (an IV) that is related to your X variable (# of police) but is only related to your Y variable (crime) through it effect of the IV on X.</a:t>
            </a:r>
          </a:p>
          <a:p>
            <a:r>
              <a:rPr lang="en-US" dirty="0"/>
              <a:t>I.e. the IV cannot have an independent effect on Y.</a:t>
            </a:r>
          </a:p>
          <a:p>
            <a:r>
              <a:rPr lang="en-US" dirty="0"/>
              <a:t>The IV can only affect Y through X.</a:t>
            </a:r>
          </a:p>
        </p:txBody>
      </p:sp>
    </p:spTree>
    <p:extLst>
      <p:ext uri="{BB962C8B-B14F-4D97-AF65-F5344CB8AC3E}">
        <p14:creationId xmlns:p14="http://schemas.microsoft.com/office/powerpoint/2010/main" val="312526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Levitt – Using police hiring during electoral cycles</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a:xfrm>
            <a:off x="303877" y="1825625"/>
            <a:ext cx="4154748" cy="4351338"/>
          </a:xfrm>
        </p:spPr>
        <p:txBody>
          <a:bodyPr/>
          <a:lstStyle/>
          <a:p>
            <a:r>
              <a:rPr lang="en-US" dirty="0"/>
              <a:t>This is a directed acyclic graph (DAG), </a:t>
            </a:r>
          </a:p>
          <a:p>
            <a:r>
              <a:rPr lang="en-US" dirty="0"/>
              <a:t>Z = the IV (electoral cycles)</a:t>
            </a:r>
          </a:p>
          <a:p>
            <a:r>
              <a:rPr lang="en-US" dirty="0"/>
              <a:t>X = # of Police</a:t>
            </a:r>
          </a:p>
          <a:p>
            <a:r>
              <a:rPr lang="en-US" dirty="0"/>
              <a:t>Y = Crime</a:t>
            </a:r>
          </a:p>
          <a:p>
            <a:r>
              <a:rPr lang="en-US" dirty="0"/>
              <a:t>U = confounding factor</a:t>
            </a:r>
          </a:p>
          <a:p>
            <a:r>
              <a:rPr lang="en-US" dirty="0"/>
              <a:t>In this case, we should also have an arrow flowing from Y to X</a:t>
            </a:r>
          </a:p>
          <a:p>
            <a:endParaRPr lang="en-US" dirty="0"/>
          </a:p>
        </p:txBody>
      </p:sp>
      <p:pic>
        <p:nvPicPr>
          <p:cNvPr id="3074" name="Picture 2" descr="Imbens on DAGs, and the Pedagogy of Causal Inference">
            <a:extLst>
              <a:ext uri="{FF2B5EF4-FFF2-40B4-BE49-F238E27FC236}">
                <a16:creationId xmlns:a16="http://schemas.microsoft.com/office/drawing/2014/main" id="{725DD862-B9F2-45AA-BF51-64F9D4441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624" y="1923495"/>
            <a:ext cx="7429500" cy="3810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5CC19D2-7C4C-486A-A27F-5056D07286E5}"/>
              </a:ext>
            </a:extLst>
          </p:cNvPr>
          <p:cNvCxnSpPr/>
          <p:nvPr/>
        </p:nvCxnSpPr>
        <p:spPr>
          <a:xfrm flipH="1">
            <a:off x="8267700" y="2299317"/>
            <a:ext cx="118872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4712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E7810-6720-4699-937D-9769D9F61F47}"/>
              </a:ext>
            </a:extLst>
          </p:cNvPr>
          <p:cNvSpPr>
            <a:spLocks noGrp="1"/>
          </p:cNvSpPr>
          <p:nvPr>
            <p:ph idx="1"/>
          </p:nvPr>
        </p:nvSpPr>
        <p:spPr>
          <a:xfrm>
            <a:off x="119743" y="164775"/>
            <a:ext cx="5254690" cy="5610873"/>
          </a:xfrm>
        </p:spPr>
        <p:txBody>
          <a:bodyPr/>
          <a:lstStyle/>
          <a:p>
            <a:r>
              <a:rPr lang="en-US" dirty="0"/>
              <a:t>The main estimates are in columns (3) to (6).</a:t>
            </a:r>
          </a:p>
          <a:p>
            <a:r>
              <a:rPr lang="en-US" dirty="0"/>
              <a:t>These use the IV approach.</a:t>
            </a:r>
          </a:p>
          <a:p>
            <a:r>
              <a:rPr lang="en-US" dirty="0"/>
              <a:t>Columns (1) and (2) just estimate the general effect of police on crime, without using the instrumental variable.</a:t>
            </a:r>
          </a:p>
          <a:p>
            <a:r>
              <a:rPr lang="en-US" dirty="0"/>
              <a:t>We are concerned that the estimates from (1) and (2) are biased due to endogeneity.</a:t>
            </a:r>
          </a:p>
          <a:p>
            <a:r>
              <a:rPr lang="en-US" dirty="0"/>
              <a:t>Using IV makes the estimate much more negative -&gt; police have a big effect on reducing crime.</a:t>
            </a:r>
          </a:p>
        </p:txBody>
      </p:sp>
      <p:pic>
        <p:nvPicPr>
          <p:cNvPr id="5" name="Picture 4">
            <a:extLst>
              <a:ext uri="{FF2B5EF4-FFF2-40B4-BE49-F238E27FC236}">
                <a16:creationId xmlns:a16="http://schemas.microsoft.com/office/drawing/2014/main" id="{CAC595FC-D3C7-4F2B-AC39-E6E1FA5362DC}"/>
              </a:ext>
            </a:extLst>
          </p:cNvPr>
          <p:cNvPicPr>
            <a:picLocks noChangeAspect="1"/>
          </p:cNvPicPr>
          <p:nvPr/>
        </p:nvPicPr>
        <p:blipFill>
          <a:blip r:embed="rId2"/>
          <a:stretch>
            <a:fillRect/>
          </a:stretch>
        </p:blipFill>
        <p:spPr>
          <a:xfrm>
            <a:off x="5500007" y="0"/>
            <a:ext cx="6809014" cy="6858000"/>
          </a:xfrm>
          <a:prstGeom prst="rect">
            <a:avLst/>
          </a:prstGeom>
        </p:spPr>
      </p:pic>
    </p:spTree>
    <p:extLst>
      <p:ext uri="{BB962C8B-B14F-4D97-AF65-F5344CB8AC3E}">
        <p14:creationId xmlns:p14="http://schemas.microsoft.com/office/powerpoint/2010/main" val="3065406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Levitt – Using police hiring during electoral cycles</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Levitt finds that the increase in police hiring during electoral cycles is associated with a substantial reduction in violent crime.</a:t>
            </a:r>
          </a:p>
          <a:p>
            <a:r>
              <a:rPr lang="en-US" dirty="0"/>
              <a:t>The impacts on property crime as smaller.</a:t>
            </a:r>
          </a:p>
        </p:txBody>
      </p:sp>
    </p:spTree>
    <p:extLst>
      <p:ext uri="{BB962C8B-B14F-4D97-AF65-F5344CB8AC3E}">
        <p14:creationId xmlns:p14="http://schemas.microsoft.com/office/powerpoint/2010/main" val="97189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Sullivan and O’Keeffe – NYC police go on “strike”</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a:xfrm>
            <a:off x="838200" y="1514907"/>
            <a:ext cx="10515600" cy="4351338"/>
          </a:xfrm>
        </p:spPr>
        <p:txBody>
          <a:bodyPr/>
          <a:lstStyle/>
          <a:p>
            <a:r>
              <a:rPr lang="en-US" dirty="0"/>
              <a:t>In 2014-2015, like now, there was intense political discussions around police brutality, racism, violent protests, and how policing policy should be changed.</a:t>
            </a:r>
          </a:p>
          <a:p>
            <a:r>
              <a:rPr lang="en-US" dirty="0"/>
              <a:t>NYPD stopped proactive policing (systematic and aggressive enforcement of low-level violations) in late 2014 to early 2015.</a:t>
            </a:r>
          </a:p>
          <a:p>
            <a:r>
              <a:rPr lang="en-US" dirty="0"/>
              <a:t>This was a “work slowdown” for seven weeks to try to show how valuable NYPD was. </a:t>
            </a:r>
          </a:p>
          <a:p>
            <a:r>
              <a:rPr lang="en-US" dirty="0"/>
              <a:t>(Narrator: they did not show this.)</a:t>
            </a:r>
          </a:p>
          <a:p>
            <a:r>
              <a:rPr lang="en-US" dirty="0"/>
              <a:t>This is a great paper to study what the effects of proactive policing are. Should we believe the “broken window” theory, or is the narrative that proactive policing increases criminality correct?</a:t>
            </a:r>
          </a:p>
          <a:p>
            <a:pPr marL="0" indent="0">
              <a:buNone/>
            </a:pPr>
            <a:endParaRPr lang="en-US" dirty="0"/>
          </a:p>
        </p:txBody>
      </p:sp>
    </p:spTree>
    <p:extLst>
      <p:ext uri="{BB962C8B-B14F-4D97-AF65-F5344CB8AC3E}">
        <p14:creationId xmlns:p14="http://schemas.microsoft.com/office/powerpoint/2010/main" val="182966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a:xfrm>
            <a:off x="107272" y="1253331"/>
            <a:ext cx="4970755" cy="4579298"/>
          </a:xfrm>
        </p:spPr>
        <p:txBody>
          <a:bodyPr/>
          <a:lstStyle/>
          <a:p>
            <a:r>
              <a:rPr lang="en-US" dirty="0"/>
              <a:t>This is a DiD paper that compares policing policy changes in the French Quarter in New Orleans and how they affected crime, comparing the FQ before and after these policing changes to other neighborhoods during the same period.</a:t>
            </a:r>
          </a:p>
          <a:p>
            <a:r>
              <a:rPr lang="en-US" dirty="0"/>
              <a:t>The context is the creation of the “French Quarter Task Force” (FQTF)</a:t>
            </a:r>
          </a:p>
        </p:txBody>
      </p:sp>
      <p:pic>
        <p:nvPicPr>
          <p:cNvPr id="2050" name="Picture 2" descr="French Quarter Task Force Updates | French Quarter Business Association">
            <a:extLst>
              <a:ext uri="{FF2B5EF4-FFF2-40B4-BE49-F238E27FC236}">
                <a16:creationId xmlns:a16="http://schemas.microsoft.com/office/drawing/2014/main" id="{FCE88B47-F7B6-47C2-800C-64C38E074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868" y="2543650"/>
            <a:ext cx="6812132" cy="43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40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Sullivan and O’Keeffe – NYC police go on “strike”</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a:xfrm>
            <a:off x="838200" y="1355108"/>
            <a:ext cx="10515600" cy="4351338"/>
          </a:xfrm>
        </p:spPr>
        <p:txBody>
          <a:bodyPr/>
          <a:lstStyle/>
          <a:p>
            <a:r>
              <a:rPr lang="en-US" dirty="0"/>
              <a:t>The researchers compare crime before, during, and after this “work slowdown” to crime levels during the same time of the year in a prior year.</a:t>
            </a:r>
          </a:p>
          <a:p>
            <a:r>
              <a:rPr lang="en-US" dirty="0"/>
              <a:t>This is like a DiD, so it comes down to if the seasonal pattern in crime would have been the same in May 2013 to May 2014 (control) compared to May 2014 to May 2015 (treated) had “treatment” not occurred.</a:t>
            </a:r>
          </a:p>
          <a:p>
            <a:r>
              <a:rPr lang="en-US" dirty="0"/>
              <a:t>Key results.</a:t>
            </a:r>
          </a:p>
          <a:p>
            <a:r>
              <a:rPr lang="en-US" dirty="0"/>
              <a:t>The figures I’ll show you -&gt; the work slowdown did reduce proactive policing.</a:t>
            </a:r>
          </a:p>
          <a:p>
            <a:r>
              <a:rPr lang="en-US" dirty="0"/>
              <a:t>The table I’ll show you -&gt;  this seems to have caused a decrease in complaints of more serious crimes.</a:t>
            </a:r>
          </a:p>
          <a:p>
            <a:endParaRPr lang="en-US" dirty="0"/>
          </a:p>
        </p:txBody>
      </p:sp>
    </p:spTree>
    <p:extLst>
      <p:ext uri="{BB962C8B-B14F-4D97-AF65-F5344CB8AC3E}">
        <p14:creationId xmlns:p14="http://schemas.microsoft.com/office/powerpoint/2010/main" val="3530891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0EB672-E354-42A7-BB0D-4555D152A0AB}"/>
              </a:ext>
            </a:extLst>
          </p:cNvPr>
          <p:cNvPicPr>
            <a:picLocks noChangeAspect="1"/>
          </p:cNvPicPr>
          <p:nvPr/>
        </p:nvPicPr>
        <p:blipFill>
          <a:blip r:embed="rId2"/>
          <a:stretch>
            <a:fillRect/>
          </a:stretch>
        </p:blipFill>
        <p:spPr>
          <a:xfrm>
            <a:off x="918972" y="0"/>
            <a:ext cx="9572821" cy="6858000"/>
          </a:xfrm>
          <a:prstGeom prst="rect">
            <a:avLst/>
          </a:prstGeom>
        </p:spPr>
      </p:pic>
    </p:spTree>
    <p:extLst>
      <p:ext uri="{BB962C8B-B14F-4D97-AF65-F5344CB8AC3E}">
        <p14:creationId xmlns:p14="http://schemas.microsoft.com/office/powerpoint/2010/main" val="43177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4FD3DD-E561-4D7E-8CE2-26705CFC5215}"/>
              </a:ext>
            </a:extLst>
          </p:cNvPr>
          <p:cNvPicPr>
            <a:picLocks noChangeAspect="1"/>
          </p:cNvPicPr>
          <p:nvPr/>
        </p:nvPicPr>
        <p:blipFill>
          <a:blip r:embed="rId2"/>
          <a:stretch>
            <a:fillRect/>
          </a:stretch>
        </p:blipFill>
        <p:spPr>
          <a:xfrm>
            <a:off x="1494783" y="47153"/>
            <a:ext cx="9202434" cy="6763694"/>
          </a:xfrm>
          <a:prstGeom prst="rect">
            <a:avLst/>
          </a:prstGeom>
        </p:spPr>
      </p:pic>
    </p:spTree>
    <p:extLst>
      <p:ext uri="{BB962C8B-B14F-4D97-AF65-F5344CB8AC3E}">
        <p14:creationId xmlns:p14="http://schemas.microsoft.com/office/powerpoint/2010/main" val="1385905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External validity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p:txBody>
          <a:bodyPr/>
          <a:lstStyle/>
          <a:p>
            <a:r>
              <a:rPr lang="en-US" dirty="0"/>
              <a:t>An important way to compare these studies is based on external validity.</a:t>
            </a:r>
          </a:p>
          <a:p>
            <a:r>
              <a:rPr lang="en-US" dirty="0"/>
              <a:t>Do they tell us about policing or police policy more broadly?</a:t>
            </a:r>
          </a:p>
          <a:p>
            <a:r>
              <a:rPr lang="en-US" dirty="0"/>
              <a:t>Or are they very specific case studies that are only externally valid for similar cases?</a:t>
            </a:r>
          </a:p>
          <a:p>
            <a:r>
              <a:rPr lang="en-US" dirty="0"/>
              <a:t>How broadly can be apply the lessons learned from this paper?</a:t>
            </a:r>
          </a:p>
        </p:txBody>
      </p:sp>
    </p:spTree>
    <p:extLst>
      <p:ext uri="{BB962C8B-B14F-4D97-AF65-F5344CB8AC3E}">
        <p14:creationId xmlns:p14="http://schemas.microsoft.com/office/powerpoint/2010/main" val="2380010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External validity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a:xfrm>
            <a:off x="838200" y="1497151"/>
            <a:ext cx="10515600" cy="4351338"/>
          </a:xfrm>
        </p:spPr>
        <p:txBody>
          <a:bodyPr/>
          <a:lstStyle/>
          <a:p>
            <a:r>
              <a:rPr lang="en-US" dirty="0"/>
              <a:t>My hot take is that the papers can be sorted in this way, from most externally valid to least externally valid:</a:t>
            </a:r>
          </a:p>
          <a:p>
            <a:pPr marL="457200" indent="-457200">
              <a:buAutoNum type="arabicPeriod"/>
            </a:pPr>
            <a:r>
              <a:rPr lang="en-US" dirty="0"/>
              <a:t>Levitt (uses variation that tells us about the effects of police in general, uses a national set of data)</a:t>
            </a:r>
          </a:p>
          <a:p>
            <a:pPr marL="457200" indent="-457200">
              <a:buAutoNum type="arabicPeriod"/>
            </a:pPr>
            <a:r>
              <a:rPr lang="en-US" dirty="0"/>
              <a:t>Sullivan and O’Keeffe (only issue is that it’s NYC only, and NYC could be unique)</a:t>
            </a:r>
          </a:p>
          <a:p>
            <a:pPr marL="457200" indent="-457200">
              <a:buFont typeface="Arial" panose="020B0604020202020204" pitchFamily="34" charset="0"/>
              <a:buAutoNum type="arabicPeriod"/>
            </a:pPr>
            <a:r>
              <a:rPr lang="en-US" dirty="0"/>
              <a:t>Cheng and Long (NOLA is rather unique, as is the FQ)</a:t>
            </a:r>
          </a:p>
          <a:p>
            <a:pPr marL="457200" indent="-457200">
              <a:buAutoNum type="arabicPeriod"/>
            </a:pPr>
            <a:r>
              <a:rPr lang="en-US" dirty="0"/>
              <a:t>Di </a:t>
            </a:r>
            <a:r>
              <a:rPr lang="en-US" dirty="0" err="1"/>
              <a:t>Tella</a:t>
            </a:r>
            <a:r>
              <a:rPr lang="en-US" dirty="0"/>
              <a:t> and </a:t>
            </a:r>
            <a:r>
              <a:rPr lang="en-US" dirty="0" err="1"/>
              <a:t>Schargrodsky</a:t>
            </a:r>
            <a:r>
              <a:rPr lang="en-US" dirty="0"/>
              <a:t> (this isn’t policing so much as armed guards outside synagogues)</a:t>
            </a:r>
          </a:p>
          <a:p>
            <a:pPr marL="457200" indent="-457200">
              <a:buAutoNum type="arabicPeriod"/>
            </a:pPr>
            <a:r>
              <a:rPr lang="en-US" dirty="0"/>
              <a:t>Dur and </a:t>
            </a:r>
            <a:r>
              <a:rPr lang="en-US" dirty="0" err="1"/>
              <a:t>Vollaard</a:t>
            </a:r>
            <a:r>
              <a:rPr lang="en-US" dirty="0"/>
              <a:t> (it’s basically a case study of trash enforcement practices in a western European city)</a:t>
            </a:r>
          </a:p>
        </p:txBody>
      </p:sp>
    </p:spTree>
    <p:extLst>
      <p:ext uri="{BB962C8B-B14F-4D97-AF65-F5344CB8AC3E}">
        <p14:creationId xmlns:p14="http://schemas.microsoft.com/office/powerpoint/2010/main" val="2579005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p:txBody>
          <a:bodyPr/>
          <a:lstStyle/>
          <a:p>
            <a:r>
              <a:rPr lang="en-US" dirty="0"/>
              <a:t>Another important way to compare these papers is in terms of how exogenous the treatment variation is.</a:t>
            </a:r>
          </a:p>
          <a:p>
            <a:pPr lvl="1"/>
            <a:r>
              <a:rPr lang="en-US" dirty="0"/>
              <a:t>Was the variation in police or policy random? Close to random? Or could it have been endogenous to something?</a:t>
            </a:r>
          </a:p>
          <a:p>
            <a:r>
              <a:rPr lang="en-US" dirty="0"/>
              <a:t>Cheng and Long – FQ Task Force – For this paper it comes down to the parallel trends assumption since this is a DiD.</a:t>
            </a:r>
          </a:p>
          <a:p>
            <a:pPr lvl="1"/>
            <a:r>
              <a:rPr lang="en-US" dirty="0"/>
              <a:t>E.g., were pre-existing time trends in the FQ similar to those in the control group neighborhoods?</a:t>
            </a:r>
          </a:p>
          <a:p>
            <a:pPr lvl="1"/>
            <a:r>
              <a:rPr lang="en-US" dirty="0"/>
              <a:t>Were any other changes going on that differentially impacted one neighborhood over others over time?</a:t>
            </a:r>
          </a:p>
          <a:p>
            <a:r>
              <a:rPr lang="en-US" dirty="0"/>
              <a:t>It’s a big subjective as to if the assumption holds or not.</a:t>
            </a:r>
          </a:p>
        </p:txBody>
      </p:sp>
    </p:spTree>
    <p:extLst>
      <p:ext uri="{BB962C8B-B14F-4D97-AF65-F5344CB8AC3E}">
        <p14:creationId xmlns:p14="http://schemas.microsoft.com/office/powerpoint/2010/main" val="3074597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p:txBody>
          <a:bodyPr/>
          <a:lstStyle/>
          <a:p>
            <a:r>
              <a:rPr lang="en-US" dirty="0"/>
              <a:t>Di </a:t>
            </a:r>
            <a:r>
              <a:rPr lang="en-US" dirty="0" err="1"/>
              <a:t>Tella</a:t>
            </a:r>
            <a:r>
              <a:rPr lang="en-US" dirty="0"/>
              <a:t> and </a:t>
            </a:r>
            <a:r>
              <a:rPr lang="en-US" dirty="0" err="1"/>
              <a:t>Schargrodsky</a:t>
            </a:r>
            <a:r>
              <a:rPr lang="en-US" dirty="0"/>
              <a:t> – Terrorist Attack</a:t>
            </a:r>
          </a:p>
          <a:p>
            <a:pPr lvl="1"/>
            <a:r>
              <a:rPr lang="en-US" dirty="0"/>
              <a:t>This paper leverages a fairly random event – a terrorist attack.</a:t>
            </a:r>
          </a:p>
          <a:p>
            <a:pPr lvl="1"/>
            <a:r>
              <a:rPr lang="en-US" dirty="0"/>
              <a:t>The terrorist attack led to the gov’t adding police outside of synagogues.</a:t>
            </a:r>
          </a:p>
          <a:p>
            <a:pPr lvl="1"/>
            <a:r>
              <a:rPr lang="en-US" dirty="0"/>
              <a:t>This is a DiD study, so the parallel trends assumption is important again.</a:t>
            </a:r>
          </a:p>
          <a:p>
            <a:pPr lvl="1"/>
            <a:r>
              <a:rPr lang="en-US" dirty="0"/>
              <a:t>The “treatment” here is likely exogenous to LOCAL crime trends in those neighborhoods.</a:t>
            </a:r>
          </a:p>
          <a:p>
            <a:pPr lvl="1"/>
            <a:r>
              <a:rPr lang="en-US" dirty="0"/>
              <a:t>So, I don’t have concerns that blocks adjacent to a synagogue and blocks just a bit further away, for example, had different trends in crime.</a:t>
            </a:r>
          </a:p>
          <a:p>
            <a:pPr lvl="1"/>
            <a:r>
              <a:rPr lang="en-US" dirty="0"/>
              <a:t>Seems like a pretty good “natural experiment”.</a:t>
            </a:r>
          </a:p>
          <a:p>
            <a:pPr lvl="1"/>
            <a:endParaRPr lang="en-US" dirty="0"/>
          </a:p>
        </p:txBody>
      </p:sp>
    </p:spTree>
    <p:extLst>
      <p:ext uri="{BB962C8B-B14F-4D97-AF65-F5344CB8AC3E}">
        <p14:creationId xmlns:p14="http://schemas.microsoft.com/office/powerpoint/2010/main" val="2027325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p:txBody>
          <a:bodyPr/>
          <a:lstStyle/>
          <a:p>
            <a:r>
              <a:rPr lang="en-US" dirty="0"/>
              <a:t>Dur and </a:t>
            </a:r>
            <a:r>
              <a:rPr lang="en-US" dirty="0" err="1"/>
              <a:t>Vollaard</a:t>
            </a:r>
            <a:r>
              <a:rPr lang="en-US" dirty="0"/>
              <a:t> – Trash Enforcement RCT</a:t>
            </a:r>
          </a:p>
          <a:p>
            <a:pPr lvl="1"/>
            <a:r>
              <a:rPr lang="en-US" dirty="0"/>
              <a:t>This is a randomized control trial (RCT), i.e. an experiment, that seems well done (e.g., properly randomized).</a:t>
            </a:r>
          </a:p>
          <a:p>
            <a:pPr lvl="1"/>
            <a:r>
              <a:rPr lang="en-US" dirty="0"/>
              <a:t>This paper uses the most exogeneous treatment variation for that reason. </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498372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p:txBody>
          <a:bodyPr/>
          <a:lstStyle/>
          <a:p>
            <a:r>
              <a:rPr lang="en-US" dirty="0"/>
              <a:t>Levitt – More police hired before elections.</a:t>
            </a:r>
          </a:p>
          <a:p>
            <a:pPr lvl="1"/>
            <a:r>
              <a:rPr lang="en-US" dirty="0"/>
              <a:t>Levitt exploits the fact that more police were hired before mayoral/municipal elections.</a:t>
            </a:r>
          </a:p>
          <a:p>
            <a:pPr lvl="1"/>
            <a:r>
              <a:rPr lang="en-US" dirty="0"/>
              <a:t>To some extent, this hiring is exogenous, since it is related to electoral cycles.</a:t>
            </a:r>
          </a:p>
          <a:p>
            <a:pPr lvl="1"/>
            <a:r>
              <a:rPr lang="en-US" dirty="0"/>
              <a:t>However, the increase in hiring due to an electoral cycle could vary in an endogenous way.</a:t>
            </a:r>
          </a:p>
          <a:p>
            <a:pPr lvl="2"/>
            <a:r>
              <a:rPr lang="en-US" dirty="0"/>
              <a:t>E.g., pre-election hiring increases more in higher crime areas? In red states? </a:t>
            </a:r>
            <a:r>
              <a:rPr lang="en-US" dirty="0" err="1"/>
              <a:t>Etc</a:t>
            </a:r>
            <a:r>
              <a:rPr lang="en-US" dirty="0"/>
              <a:t>…</a:t>
            </a:r>
          </a:p>
          <a:p>
            <a:pPr lvl="1"/>
            <a:r>
              <a:rPr lang="en-US" dirty="0"/>
              <a:t>Given this, while Levitt may use treatment variation that is more exogenous then more naïve approaches, there are still some concerns.</a:t>
            </a:r>
          </a:p>
          <a:p>
            <a:pPr lvl="1"/>
            <a:endParaRPr lang="en-US" dirty="0"/>
          </a:p>
          <a:p>
            <a:pPr lvl="1"/>
            <a:endParaRPr lang="en-US" dirty="0"/>
          </a:p>
        </p:txBody>
      </p:sp>
    </p:spTree>
    <p:extLst>
      <p:ext uri="{BB962C8B-B14F-4D97-AF65-F5344CB8AC3E}">
        <p14:creationId xmlns:p14="http://schemas.microsoft.com/office/powerpoint/2010/main" val="3303397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a:xfrm>
            <a:off x="0" y="1825625"/>
            <a:ext cx="11353800" cy="4351338"/>
          </a:xfrm>
        </p:spPr>
        <p:txBody>
          <a:bodyPr/>
          <a:lstStyle/>
          <a:p>
            <a:r>
              <a:rPr lang="en-US" dirty="0"/>
              <a:t>Sullivan and O’Keeffe – NYC police strike and effect on serious crime</a:t>
            </a:r>
          </a:p>
          <a:p>
            <a:pPr lvl="1"/>
            <a:r>
              <a:rPr lang="en-US" dirty="0"/>
              <a:t>NYPD had a seven week “work slowdown”, where proactive policing was reduced.</a:t>
            </a:r>
          </a:p>
          <a:p>
            <a:pPr lvl="1"/>
            <a:r>
              <a:rPr lang="en-US" dirty="0"/>
              <a:t>The researchers compare crime before, during, and after this “work slowdown” to crime levels during the same time of the year in a prior year.</a:t>
            </a:r>
          </a:p>
          <a:p>
            <a:pPr lvl="1"/>
            <a:r>
              <a:rPr lang="en-US" dirty="0"/>
              <a:t>This is like a DiD, so it comes down to if the seasonal pattern in crime would have been the same in May 2013 to May 2014 (control) compared to May 2014 to May 2015 (treated) had “treatment” not occurred.</a:t>
            </a:r>
          </a:p>
          <a:p>
            <a:pPr lvl="1"/>
            <a:r>
              <a:rPr lang="en-US" dirty="0"/>
              <a:t>Was the seasonal pattern and trend in crime the same in May 2013 to May 2014 as it would have been in May 2014 to May 2015, absent the work slowdown?</a:t>
            </a:r>
          </a:p>
          <a:p>
            <a:pPr lvl="1"/>
            <a:r>
              <a:rPr lang="en-US" dirty="0"/>
              <a:t>Seems relatively likely and the figures show similar trends, with the effects during the work slowdowns being clear outliers. </a:t>
            </a:r>
          </a:p>
          <a:p>
            <a:pPr lvl="1"/>
            <a:r>
              <a:rPr lang="en-US" dirty="0"/>
              <a:t>Generally seems exogeneous.</a:t>
            </a:r>
          </a:p>
        </p:txBody>
      </p:sp>
    </p:spTree>
    <p:extLst>
      <p:ext uri="{BB962C8B-B14F-4D97-AF65-F5344CB8AC3E}">
        <p14:creationId xmlns:p14="http://schemas.microsoft.com/office/powerpoint/2010/main" val="99084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The FQTF was originally funded and run by Sidney Torres.</a:t>
            </a:r>
          </a:p>
          <a:p>
            <a:r>
              <a:rPr lang="en-US" dirty="0"/>
              <a:t>They would drive around the FQ in these tiny cars to more quickly respond to reported crimes or issues (which could be reported via an app), and to otherwise patrol the FQ.</a:t>
            </a:r>
          </a:p>
          <a:p>
            <a:r>
              <a:rPr lang="en-US" dirty="0"/>
              <a:t>Cheng and Long study three phases:</a:t>
            </a:r>
          </a:p>
          <a:p>
            <a:pPr lvl="1"/>
            <a:r>
              <a:rPr lang="en-US" dirty="0"/>
              <a:t>Pre FQTF</a:t>
            </a:r>
          </a:p>
          <a:p>
            <a:pPr lvl="1"/>
            <a:r>
              <a:rPr lang="en-US" dirty="0"/>
              <a:t>FQTF under private direction</a:t>
            </a:r>
          </a:p>
          <a:p>
            <a:pPr lvl="1"/>
            <a:r>
              <a:rPr lang="en-US" dirty="0"/>
              <a:t>FQTF under public direction (run by NOPD)</a:t>
            </a:r>
          </a:p>
        </p:txBody>
      </p:sp>
    </p:spTree>
    <p:extLst>
      <p:ext uri="{BB962C8B-B14F-4D97-AF65-F5344CB8AC3E}">
        <p14:creationId xmlns:p14="http://schemas.microsoft.com/office/powerpoint/2010/main" val="2438840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08C4-2288-49A1-AD98-B1046BA183D9}"/>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554219E2-42A6-425E-BB52-F8E32AF30DCD}"/>
              </a:ext>
            </a:extLst>
          </p:cNvPr>
          <p:cNvSpPr>
            <a:spLocks noGrp="1"/>
          </p:cNvSpPr>
          <p:nvPr>
            <p:ph idx="1"/>
          </p:nvPr>
        </p:nvSpPr>
        <p:spPr/>
        <p:txBody>
          <a:bodyPr/>
          <a:lstStyle/>
          <a:p>
            <a:r>
              <a:rPr lang="en-US" dirty="0"/>
              <a:t>My hot take is that the papers fall in this range from most exogeneous to least:</a:t>
            </a:r>
          </a:p>
          <a:p>
            <a:pPr marL="457200" indent="-457200">
              <a:buAutoNum type="arabicPeriod"/>
            </a:pPr>
            <a:r>
              <a:rPr lang="en-US" dirty="0"/>
              <a:t>Dur and </a:t>
            </a:r>
            <a:r>
              <a:rPr lang="en-US" dirty="0" err="1"/>
              <a:t>Voollaard</a:t>
            </a:r>
            <a:r>
              <a:rPr lang="en-US" dirty="0"/>
              <a:t> (it’s an RCT!)</a:t>
            </a:r>
          </a:p>
          <a:p>
            <a:pPr marL="457200" indent="-457200">
              <a:buAutoNum type="arabicPeriod"/>
            </a:pPr>
            <a:r>
              <a:rPr lang="en-US" dirty="0"/>
              <a:t>Di </a:t>
            </a:r>
            <a:r>
              <a:rPr lang="en-US" dirty="0" err="1"/>
              <a:t>Tella</a:t>
            </a:r>
            <a:r>
              <a:rPr lang="en-US" dirty="0"/>
              <a:t> and </a:t>
            </a:r>
            <a:r>
              <a:rPr lang="en-US" dirty="0" err="1"/>
              <a:t>Schargrodsky</a:t>
            </a:r>
            <a:endParaRPr lang="en-US" dirty="0"/>
          </a:p>
          <a:p>
            <a:pPr marL="457200" indent="-457200">
              <a:buAutoNum type="arabicPeriod"/>
            </a:pPr>
            <a:r>
              <a:rPr lang="en-US" dirty="0"/>
              <a:t>Sullivan and O’Keeffe</a:t>
            </a:r>
          </a:p>
          <a:p>
            <a:pPr marL="457200" indent="-457200">
              <a:buAutoNum type="arabicPeriod"/>
            </a:pPr>
            <a:r>
              <a:rPr lang="en-US" dirty="0"/>
              <a:t>Cheng and Long (to be clear, this paper maybe only has mild concerns)</a:t>
            </a:r>
          </a:p>
          <a:p>
            <a:pPr marL="457200" indent="-457200">
              <a:buAutoNum type="arabicPeriod"/>
            </a:pPr>
            <a:r>
              <a:rPr lang="en-US" dirty="0"/>
              <a:t>Levitt (there are endogeneity concerns and other economists have brought this up)</a:t>
            </a:r>
          </a:p>
        </p:txBody>
      </p:sp>
    </p:spTree>
    <p:extLst>
      <p:ext uri="{BB962C8B-B14F-4D97-AF65-F5344CB8AC3E}">
        <p14:creationId xmlns:p14="http://schemas.microsoft.com/office/powerpoint/2010/main" val="148268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C08B-F8C6-47EB-A527-35569EF8BFFA}"/>
              </a:ext>
            </a:extLst>
          </p:cNvPr>
          <p:cNvSpPr>
            <a:spLocks noGrp="1"/>
          </p:cNvSpPr>
          <p:nvPr>
            <p:ph type="title"/>
          </p:nvPr>
        </p:nvSpPr>
        <p:spPr/>
        <p:txBody>
          <a:bodyPr/>
          <a:lstStyle/>
          <a:p>
            <a:r>
              <a:rPr lang="en-US" dirty="0"/>
              <a:t>Cheng and Long – FQ Task force</a:t>
            </a:r>
          </a:p>
        </p:txBody>
      </p:sp>
      <p:pic>
        <p:nvPicPr>
          <p:cNvPr id="5" name="Content Placeholder 4">
            <a:extLst>
              <a:ext uri="{FF2B5EF4-FFF2-40B4-BE49-F238E27FC236}">
                <a16:creationId xmlns:a16="http://schemas.microsoft.com/office/drawing/2014/main" id="{36B6BB4B-B574-4601-85D5-1C87F27ED01A}"/>
              </a:ext>
            </a:extLst>
          </p:cNvPr>
          <p:cNvPicPr>
            <a:picLocks noGrp="1" noChangeAspect="1"/>
          </p:cNvPicPr>
          <p:nvPr>
            <p:ph idx="1"/>
          </p:nvPr>
        </p:nvPicPr>
        <p:blipFill>
          <a:blip r:embed="rId2"/>
          <a:stretch>
            <a:fillRect/>
          </a:stretch>
        </p:blipFill>
        <p:spPr>
          <a:xfrm>
            <a:off x="2046982" y="1968267"/>
            <a:ext cx="7220958" cy="1714739"/>
          </a:xfrm>
        </p:spPr>
      </p:pic>
    </p:spTree>
    <p:extLst>
      <p:ext uri="{BB962C8B-B14F-4D97-AF65-F5344CB8AC3E}">
        <p14:creationId xmlns:p14="http://schemas.microsoft.com/office/powerpoint/2010/main" val="54693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08B4-A94B-4B24-81A2-E465C2F22DE3}"/>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5195B431-9CAF-4AB2-8089-C35B56D11251}"/>
              </a:ext>
            </a:extLst>
          </p:cNvPr>
          <p:cNvSpPr>
            <a:spLocks noGrp="1"/>
          </p:cNvSpPr>
          <p:nvPr>
            <p:ph idx="1"/>
          </p:nvPr>
        </p:nvSpPr>
        <p:spPr/>
        <p:txBody>
          <a:bodyPr/>
          <a:lstStyle/>
          <a:p>
            <a:r>
              <a:rPr lang="en-US" dirty="0"/>
              <a:t>Cheng and Long study “susceptible crimes”</a:t>
            </a:r>
          </a:p>
          <a:p>
            <a:r>
              <a:rPr lang="en-US" dirty="0"/>
              <a:t>These are crimes that could be affected by the FQTF patrols:</a:t>
            </a:r>
          </a:p>
          <a:p>
            <a:pPr lvl="1"/>
            <a:r>
              <a:rPr lang="en-US" dirty="0"/>
              <a:t>robbery,</a:t>
            </a:r>
          </a:p>
          <a:p>
            <a:pPr lvl="1"/>
            <a:r>
              <a:rPr lang="en-US" dirty="0"/>
              <a:t>aggravated assault,</a:t>
            </a:r>
          </a:p>
          <a:p>
            <a:pPr lvl="1"/>
            <a:r>
              <a:rPr lang="en-US" dirty="0"/>
              <a:t>burglary, and,</a:t>
            </a:r>
          </a:p>
          <a:p>
            <a:pPr lvl="1"/>
            <a:r>
              <a:rPr lang="en-US" dirty="0"/>
              <a:t>theft (larceny and motor vehicle theft)</a:t>
            </a:r>
          </a:p>
          <a:p>
            <a:pPr lvl="1"/>
            <a:endParaRPr lang="en-US" dirty="0"/>
          </a:p>
        </p:txBody>
      </p:sp>
    </p:spTree>
    <p:extLst>
      <p:ext uri="{BB962C8B-B14F-4D97-AF65-F5344CB8AC3E}">
        <p14:creationId xmlns:p14="http://schemas.microsoft.com/office/powerpoint/2010/main" val="408925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08B4-A94B-4B24-81A2-E465C2F22DE3}"/>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5195B431-9CAF-4AB2-8089-C35B56D11251}"/>
              </a:ext>
            </a:extLst>
          </p:cNvPr>
          <p:cNvSpPr>
            <a:spLocks noGrp="1"/>
          </p:cNvSpPr>
          <p:nvPr>
            <p:ph idx="1"/>
          </p:nvPr>
        </p:nvSpPr>
        <p:spPr/>
        <p:txBody>
          <a:bodyPr/>
          <a:lstStyle/>
          <a:p>
            <a:r>
              <a:rPr lang="en-US" dirty="0"/>
              <a:t>As a falsification test, the researchers also test effects on a non-susceptible crime, that is, a crime that should not be affected by the FQTF.</a:t>
            </a:r>
          </a:p>
          <a:p>
            <a:r>
              <a:rPr lang="en-US" dirty="0"/>
              <a:t>This crime is homicide.</a:t>
            </a:r>
          </a:p>
          <a:p>
            <a:r>
              <a:rPr lang="en-US" dirty="0"/>
              <a:t>A falsification test is a way to see if the results you are finding in your study could potentially be spurious. </a:t>
            </a:r>
          </a:p>
          <a:p>
            <a:r>
              <a:rPr lang="en-US" dirty="0"/>
              <a:t>The idea is to test an outcome that you think you should not change at all. If there is good reason that it shouldn’t change due to the treatment, and you find an effect, it may suggest problems with your DiD approach.</a:t>
            </a:r>
          </a:p>
          <a:p>
            <a:pPr lvl="1"/>
            <a:r>
              <a:rPr lang="en-US" dirty="0"/>
              <a:t>E.g., parallel trends (aka “common trends”) assumption doesn’t hold</a:t>
            </a:r>
          </a:p>
          <a:p>
            <a:pPr lvl="1"/>
            <a:endParaRPr lang="en-US" dirty="0"/>
          </a:p>
        </p:txBody>
      </p:sp>
    </p:spTree>
    <p:extLst>
      <p:ext uri="{BB962C8B-B14F-4D97-AF65-F5344CB8AC3E}">
        <p14:creationId xmlns:p14="http://schemas.microsoft.com/office/powerpoint/2010/main" val="352221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E9EA-3A93-41CF-AD42-61DD9E39D8B2}"/>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553602B9-7F15-455C-ABA3-45EB8A0502D1}"/>
              </a:ext>
            </a:extLst>
          </p:cNvPr>
          <p:cNvSpPr>
            <a:spLocks noGrp="1"/>
          </p:cNvSpPr>
          <p:nvPr>
            <p:ph idx="1"/>
          </p:nvPr>
        </p:nvSpPr>
        <p:spPr/>
        <p:txBody>
          <a:bodyPr/>
          <a:lstStyle/>
          <a:p>
            <a:r>
              <a:rPr lang="en-US" dirty="0"/>
              <a:t>The methodology is a difference-in-differences:</a:t>
            </a:r>
          </a:p>
          <a:p>
            <a:r>
              <a:rPr lang="en-US" dirty="0"/>
              <a:t>Compare FQ during the three phases:</a:t>
            </a:r>
          </a:p>
          <a:p>
            <a:pPr lvl="1"/>
            <a:r>
              <a:rPr lang="en-US" dirty="0"/>
              <a:t>Before FQTF</a:t>
            </a:r>
          </a:p>
          <a:p>
            <a:pPr lvl="1"/>
            <a:r>
              <a:rPr lang="en-US" dirty="0"/>
              <a:t>During FQTF – private management</a:t>
            </a:r>
          </a:p>
          <a:p>
            <a:pPr lvl="1"/>
            <a:r>
              <a:rPr lang="en-US" dirty="0"/>
              <a:t>During FQTF – public management</a:t>
            </a:r>
          </a:p>
          <a:p>
            <a:r>
              <a:rPr lang="en-US" dirty="0"/>
              <a:t>To the 70 other neighborhoods in New Orleans over the same time period.</a:t>
            </a:r>
          </a:p>
        </p:txBody>
      </p:sp>
    </p:spTree>
    <p:extLst>
      <p:ext uri="{BB962C8B-B14F-4D97-AF65-F5344CB8AC3E}">
        <p14:creationId xmlns:p14="http://schemas.microsoft.com/office/powerpoint/2010/main" val="334534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pPr marL="0" indent="0">
              <a:buNone/>
            </a:pPr>
            <a:r>
              <a:rPr lang="en-US" dirty="0"/>
              <a:t>They find that the increased police presence from the FQTF reduced robberies by 37.4%, aggravated assaults by 16.9%, and thefts by 13%.</a:t>
            </a:r>
          </a:p>
          <a:p>
            <a:pPr marL="0" indent="0">
              <a:buNone/>
            </a:pPr>
            <a:r>
              <a:rPr lang="en-US" dirty="0"/>
              <a:t>However, the program was more effective under private management rather than public management (NOPD).</a:t>
            </a:r>
          </a:p>
          <a:p>
            <a:pPr marL="0" indent="0">
              <a:buNone/>
            </a:pPr>
            <a:r>
              <a:rPr lang="en-US" dirty="0"/>
              <a:t>This may be because the private management structure provided more incentives for police to be productive.</a:t>
            </a:r>
          </a:p>
        </p:txBody>
      </p:sp>
    </p:spTree>
    <p:extLst>
      <p:ext uri="{BB962C8B-B14F-4D97-AF65-F5344CB8AC3E}">
        <p14:creationId xmlns:p14="http://schemas.microsoft.com/office/powerpoint/2010/main" val="268904560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1048</TotalTime>
  <Words>2677</Words>
  <Application>Microsoft Macintosh PowerPoint</Application>
  <PresentationFormat>Widescreen</PresentationFormat>
  <Paragraphs>192</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Gothic</vt:lpstr>
      <vt:lpstr>URWPalladioL-Bold</vt:lpstr>
      <vt:lpstr>URWPalladioL-Roma</vt:lpstr>
      <vt:lpstr>URWPalladioL-Roma-Slant_167</vt:lpstr>
      <vt:lpstr>Office Theme</vt:lpstr>
      <vt:lpstr>PowerPoint Presentation</vt:lpstr>
      <vt:lpstr>Plan for today</vt:lpstr>
      <vt:lpstr>Cheng and Long – FQ Task force</vt:lpstr>
      <vt:lpstr>Cheng and Long – FQ Task force</vt:lpstr>
      <vt:lpstr>Cheng and Long – FQ Task force</vt:lpstr>
      <vt:lpstr>Cheng and long – FQ task force</vt:lpstr>
      <vt:lpstr>Cheng and long – FQ task force</vt:lpstr>
      <vt:lpstr>Cheng and long – FQ task force</vt:lpstr>
      <vt:lpstr>Cheng and Long – FQ Task force</vt:lpstr>
      <vt:lpstr>Di tella and Schargrodsky – Terrorist attack</vt:lpstr>
      <vt:lpstr>Di tella and Schargrodsky – Terrorist attack</vt:lpstr>
      <vt:lpstr>Di tella and Schargrodsky – Terrorist attack</vt:lpstr>
      <vt:lpstr>Di tella and Schargrodsky – Terrorist attack</vt:lpstr>
      <vt:lpstr>Di tella and Schargrodsky – Terrorist attack</vt:lpstr>
      <vt:lpstr>Di tella and Schargrodsky – Terrorist attack</vt:lpstr>
      <vt:lpstr>Di tella and Schargrodsky – Terrorist attack</vt:lpstr>
      <vt:lpstr>DUR And Vollaard – rCT on waste disposal enforcement</vt:lpstr>
      <vt:lpstr>DUR And Vollaard – rCT on waste disposal enforcement</vt:lpstr>
      <vt:lpstr>PowerPoint Presentation</vt:lpstr>
      <vt:lpstr>DUR And Vollaard – rCT on waste disposal enforcement</vt:lpstr>
      <vt:lpstr>DUR And Vollaard – rCT on waste disposal enforcement</vt:lpstr>
      <vt:lpstr>DUR And Vollaard – rCT on waste disposal enforcement</vt:lpstr>
      <vt:lpstr>Levitt – Using police hiring during electoral cycles</vt:lpstr>
      <vt:lpstr>Levitt – Using police hiring during electoral cycles</vt:lpstr>
      <vt:lpstr>Levitt – Using police hiring during electoral cycles</vt:lpstr>
      <vt:lpstr>Levitt – Using police hiring during electoral cycles</vt:lpstr>
      <vt:lpstr>PowerPoint Presentation</vt:lpstr>
      <vt:lpstr>Levitt – Using police hiring during electoral cycles</vt:lpstr>
      <vt:lpstr>Sullivan and O’Keeffe – NYC police go on “strike”</vt:lpstr>
      <vt:lpstr>Sullivan and O’Keeffe – NYC police go on “strike”</vt:lpstr>
      <vt:lpstr>PowerPoint Presentation</vt:lpstr>
      <vt:lpstr>PowerPoint Presentation</vt:lpstr>
      <vt:lpstr>Comparing – External validity</vt:lpstr>
      <vt:lpstr>Comparing – External validity</vt:lpstr>
      <vt:lpstr>Comparing – exogeneity</vt:lpstr>
      <vt:lpstr>Comparing – exogeneity</vt:lpstr>
      <vt:lpstr>Comparing – exogeneity</vt:lpstr>
      <vt:lpstr>Comparing – exogeneity</vt:lpstr>
      <vt:lpstr>Comparing – exogeneity</vt:lpstr>
      <vt:lpstr>Comparing - exogeneity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Hadah, Hussain</cp:lastModifiedBy>
  <cp:revision>132</cp:revision>
  <cp:lastPrinted>2017-03-15T17:14:36Z</cp:lastPrinted>
  <dcterms:created xsi:type="dcterms:W3CDTF">2017-02-22T17:33:23Z</dcterms:created>
  <dcterms:modified xsi:type="dcterms:W3CDTF">2024-02-22T01:59:17Z</dcterms:modified>
</cp:coreProperties>
</file>