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9" r:id="rId2"/>
    <p:sldId id="273" r:id="rId3"/>
    <p:sldId id="274" r:id="rId4"/>
    <p:sldId id="275" r:id="rId5"/>
    <p:sldId id="279" r:id="rId6"/>
    <p:sldId id="280" r:id="rId7"/>
    <p:sldId id="276" r:id="rId8"/>
    <p:sldId id="328" r:id="rId9"/>
    <p:sldId id="329" r:id="rId10"/>
    <p:sldId id="330" r:id="rId11"/>
    <p:sldId id="277" r:id="rId12"/>
    <p:sldId id="331" r:id="rId13"/>
    <p:sldId id="278" r:id="rId14"/>
    <p:sldId id="348" r:id="rId15"/>
    <p:sldId id="349" r:id="rId16"/>
    <p:sldId id="332" r:id="rId17"/>
    <p:sldId id="334" r:id="rId18"/>
    <p:sldId id="333" r:id="rId19"/>
    <p:sldId id="335" r:id="rId20"/>
    <p:sldId id="336" r:id="rId21"/>
    <p:sldId id="337" r:id="rId22"/>
    <p:sldId id="338" r:id="rId23"/>
    <p:sldId id="341" r:id="rId24"/>
    <p:sldId id="339" r:id="rId25"/>
    <p:sldId id="340" r:id="rId26"/>
    <p:sldId id="342" r:id="rId27"/>
    <p:sldId id="343" r:id="rId28"/>
    <p:sldId id="344" r:id="rId29"/>
    <p:sldId id="345" r:id="rId30"/>
    <p:sldId id="346" r:id="rId31"/>
    <p:sldId id="350" r:id="rId32"/>
    <p:sldId id="351"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541"/>
  </p:normalViewPr>
  <p:slideViewPr>
    <p:cSldViewPr snapToGrid="0" snapToObjects="1">
      <p:cViewPr varScale="1">
        <p:scale>
          <a:sx n="103" d="100"/>
          <a:sy n="103" d="100"/>
        </p:scale>
        <p:origin x="1200"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Hanson</a:t>
            </a:r>
            <a:r>
              <a:rPr lang="en-US" baseline="0"/>
              <a:t> et al. (2016)</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c:f>
              <c:strCache>
                <c:ptCount val="1"/>
                <c:pt idx="0">
                  <c:v>Hanson et al.</c:v>
                </c:pt>
              </c:strCache>
            </c:strRef>
          </c:cat>
          <c:val>
            <c:numRef>
              <c:f>Sheet1!$B$2</c:f>
              <c:numCache>
                <c:formatCode>0.00%</c:formatCode>
                <c:ptCount val="1"/>
                <c:pt idx="0">
                  <c:v>0.68310000000000004</c:v>
                </c:pt>
              </c:numCache>
            </c:numRef>
          </c:val>
          <c:extLst>
            <c:ext xmlns:c16="http://schemas.microsoft.com/office/drawing/2014/chart" uri="{C3380CC4-5D6E-409C-BE32-E72D297353CC}">
              <c16:uniqueId val="{00000000-46A8-4C4E-BE38-37F43E546AC7}"/>
            </c:ext>
          </c:extLst>
        </c:ser>
        <c:ser>
          <c:idx val="1"/>
          <c:order val="1"/>
          <c:tx>
            <c:strRef>
              <c:f>Sheet1!$C$1</c:f>
              <c:strCache>
                <c:ptCount val="1"/>
                <c:pt idx="0">
                  <c:v>African-American</c:v>
                </c:pt>
              </c:strCache>
            </c:strRef>
          </c:tx>
          <c:spPr>
            <a:solidFill>
              <a:schemeClr val="accent2"/>
            </a:solidFill>
            <a:ln>
              <a:noFill/>
            </a:ln>
            <a:effectLst/>
          </c:spPr>
          <c:invertIfNegative val="0"/>
          <c:cat>
            <c:strRef>
              <c:f>Sheet1!$A$2</c:f>
              <c:strCache>
                <c:ptCount val="1"/>
                <c:pt idx="0">
                  <c:v>Hanson et al.</c:v>
                </c:pt>
              </c:strCache>
            </c:strRef>
          </c:cat>
          <c:val>
            <c:numRef>
              <c:f>Sheet1!$C$2</c:f>
              <c:numCache>
                <c:formatCode>0.00%</c:formatCode>
                <c:ptCount val="1"/>
                <c:pt idx="0">
                  <c:v>0.65680000000000005</c:v>
                </c:pt>
              </c:numCache>
            </c:numRef>
          </c:val>
          <c:extLst>
            <c:ext xmlns:c16="http://schemas.microsoft.com/office/drawing/2014/chart" uri="{C3380CC4-5D6E-409C-BE32-E72D297353CC}">
              <c16:uniqueId val="{00000001-46A8-4C4E-BE38-37F43E546AC7}"/>
            </c:ext>
          </c:extLst>
        </c:ser>
        <c:dLbls>
          <c:showLegendKey val="0"/>
          <c:showVal val="0"/>
          <c:showCatName val="0"/>
          <c:showSerName val="0"/>
          <c:showPercent val="0"/>
          <c:showBubbleSize val="0"/>
        </c:dLbls>
        <c:gapWidth val="219"/>
        <c:overlap val="-27"/>
        <c:axId val="2124816056"/>
        <c:axId val="2124819080"/>
      </c:barChart>
      <c:catAx>
        <c:axId val="2124816056"/>
        <c:scaling>
          <c:orientation val="minMax"/>
        </c:scaling>
        <c:delete val="1"/>
        <c:axPos val="b"/>
        <c:numFmt formatCode="General" sourceLinked="1"/>
        <c:majorTickMark val="none"/>
        <c:minorTickMark val="none"/>
        <c:tickLblPos val="nextTo"/>
        <c:crossAx val="2124819080"/>
        <c:crosses val="autoZero"/>
        <c:auto val="1"/>
        <c:lblAlgn val="ctr"/>
        <c:lblOffset val="100"/>
        <c:noMultiLvlLbl val="0"/>
      </c:catAx>
      <c:valAx>
        <c:axId val="2124819080"/>
        <c:scaling>
          <c:orientation val="minMax"/>
          <c:max val="0.8"/>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4816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a:t>Our Pilot Study</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Different-Gender</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0.00%</c:formatCode>
                <c:ptCount val="1"/>
                <c:pt idx="0">
                  <c:v>0.7238</c:v>
                </c:pt>
              </c:numCache>
            </c:numRef>
          </c:val>
          <c:extLst>
            <c:ext xmlns:c16="http://schemas.microsoft.com/office/drawing/2014/chart" uri="{C3380CC4-5D6E-409C-BE32-E72D297353CC}">
              <c16:uniqueId val="{00000000-7E32-BB4A-9811-FE1A409AB2A9}"/>
            </c:ext>
          </c:extLst>
        </c:ser>
        <c:ser>
          <c:idx val="1"/>
          <c:order val="1"/>
          <c:tx>
            <c:strRef>
              <c:f>Sheet1!$C$1</c:f>
              <c:strCache>
                <c:ptCount val="1"/>
                <c:pt idx="0">
                  <c:v>Same-Gender</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0.00%</c:formatCode>
                <c:ptCount val="1"/>
                <c:pt idx="0">
                  <c:v>0.45450000000000002</c:v>
                </c:pt>
              </c:numCache>
            </c:numRef>
          </c:val>
          <c:extLst>
            <c:ext xmlns:c16="http://schemas.microsoft.com/office/drawing/2014/chart" uri="{C3380CC4-5D6E-409C-BE32-E72D297353CC}">
              <c16:uniqueId val="{00000001-7E32-BB4A-9811-FE1A409AB2A9}"/>
            </c:ext>
          </c:extLst>
        </c:ser>
        <c:dLbls>
          <c:showLegendKey val="0"/>
          <c:showVal val="0"/>
          <c:showCatName val="0"/>
          <c:showSerName val="0"/>
          <c:showPercent val="0"/>
          <c:showBubbleSize val="0"/>
        </c:dLbls>
        <c:gapWidth val="219"/>
        <c:overlap val="-27"/>
        <c:axId val="2124898312"/>
        <c:axId val="2124901992"/>
      </c:barChart>
      <c:catAx>
        <c:axId val="2124898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4901992"/>
        <c:crosses val="autoZero"/>
        <c:auto val="1"/>
        <c:lblAlgn val="ctr"/>
        <c:lblOffset val="100"/>
        <c:noMultiLvlLbl val="0"/>
      </c:catAx>
      <c:valAx>
        <c:axId val="2124901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4898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11/13/2020</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8</a:t>
            </a:fld>
            <a:endParaRPr lang="en-US"/>
          </a:p>
        </p:txBody>
      </p:sp>
    </p:spTree>
    <p:extLst>
      <p:ext uri="{BB962C8B-B14F-4D97-AF65-F5344CB8AC3E}">
        <p14:creationId xmlns:p14="http://schemas.microsoft.com/office/powerpoint/2010/main" val="3845511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4" y="839787"/>
            <a:ext cx="10088173"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Ban the box, criminal records discrimination and audit field experiments</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72D4-D2E8-4522-A8DB-7E4394736F62}"/>
              </a:ext>
            </a:extLst>
          </p:cNvPr>
          <p:cNvSpPr>
            <a:spLocks noGrp="1"/>
          </p:cNvSpPr>
          <p:nvPr>
            <p:ph type="title"/>
          </p:nvPr>
        </p:nvSpPr>
        <p:spPr/>
        <p:txBody>
          <a:bodyPr/>
          <a:lstStyle/>
          <a:p>
            <a:r>
              <a:rPr lang="en-US" dirty="0"/>
              <a:t>Audit field experiments - hiring</a:t>
            </a:r>
          </a:p>
        </p:txBody>
      </p:sp>
      <p:pic>
        <p:nvPicPr>
          <p:cNvPr id="1026" name="Picture 2" descr="Study suggests researchers look more closely at connections between names and race">
            <a:extLst>
              <a:ext uri="{FF2B5EF4-FFF2-40B4-BE49-F238E27FC236}">
                <a16:creationId xmlns:a16="http://schemas.microsoft.com/office/drawing/2014/main" id="{3E568373-0513-40A7-8BBF-289110651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66507"/>
            <a:ext cx="6096000" cy="40481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B8C7443-046A-46E3-82FB-5EC51DC8C6B7}"/>
              </a:ext>
            </a:extLst>
          </p:cNvPr>
          <p:cNvSpPr>
            <a:spLocks noGrp="1"/>
          </p:cNvSpPr>
          <p:nvPr>
            <p:ph idx="1"/>
          </p:nvPr>
        </p:nvSpPr>
        <p:spPr>
          <a:xfrm>
            <a:off x="63500" y="1522413"/>
            <a:ext cx="5767388" cy="4351337"/>
          </a:xfrm>
        </p:spPr>
        <p:txBody>
          <a:bodyPr/>
          <a:lstStyle/>
          <a:p>
            <a:r>
              <a:rPr lang="en-US" dirty="0"/>
              <a:t>Researchers (like me </a:t>
            </a:r>
            <a:r>
              <a:rPr lang="en-US" dirty="0">
                <a:sym typeface="Wingdings" panose="05000000000000000000" pitchFamily="2" charset="2"/>
              </a:rPr>
              <a:t>)</a:t>
            </a:r>
            <a:r>
              <a:rPr lang="en-US" dirty="0"/>
              <a:t> sent on-average identical applications (resumes) to job ads.</a:t>
            </a:r>
          </a:p>
          <a:p>
            <a:r>
              <a:rPr lang="en-US" dirty="0"/>
              <a:t>Applicants vary in minority status (e.g., white vs. African-American name, male vs. female, older vs. younger, criminal record vs. no criminal record)</a:t>
            </a:r>
          </a:p>
          <a:p>
            <a:r>
              <a:rPr lang="en-US" dirty="0"/>
              <a:t>Discrimination is quantified by comparing “callback rates” – interview or similar positive response rates by employers.</a:t>
            </a:r>
          </a:p>
        </p:txBody>
      </p:sp>
    </p:spTree>
    <p:extLst>
      <p:ext uri="{BB962C8B-B14F-4D97-AF65-F5344CB8AC3E}">
        <p14:creationId xmlns:p14="http://schemas.microsoft.com/office/powerpoint/2010/main" val="39326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94CBA-4E6E-4B1A-B2BE-338980E20939}"/>
              </a:ext>
            </a:extLst>
          </p:cNvPr>
          <p:cNvSpPr>
            <a:spLocks noGrp="1"/>
          </p:cNvSpPr>
          <p:nvPr>
            <p:ph type="title"/>
          </p:nvPr>
        </p:nvSpPr>
        <p:spPr/>
        <p:txBody>
          <a:bodyPr/>
          <a:lstStyle/>
          <a:p>
            <a:r>
              <a:rPr lang="en-US" dirty="0"/>
              <a:t>What is “ban the box”?</a:t>
            </a:r>
          </a:p>
        </p:txBody>
      </p:sp>
      <p:sp>
        <p:nvSpPr>
          <p:cNvPr id="3" name="Content Placeholder 2">
            <a:extLst>
              <a:ext uri="{FF2B5EF4-FFF2-40B4-BE49-F238E27FC236}">
                <a16:creationId xmlns:a16="http://schemas.microsoft.com/office/drawing/2014/main" id="{EA28A8D0-D04C-4C18-A929-7F1B0AEDBC91}"/>
              </a:ext>
            </a:extLst>
          </p:cNvPr>
          <p:cNvSpPr>
            <a:spLocks noGrp="1"/>
          </p:cNvSpPr>
          <p:nvPr>
            <p:ph idx="1"/>
          </p:nvPr>
        </p:nvSpPr>
        <p:spPr>
          <a:xfrm>
            <a:off x="838200" y="1536376"/>
            <a:ext cx="6243736" cy="4351338"/>
          </a:xfrm>
        </p:spPr>
        <p:txBody>
          <a:bodyPr/>
          <a:lstStyle/>
          <a:p>
            <a:r>
              <a:rPr lang="en-US" dirty="0"/>
              <a:t>Before I get into the methodology of the Agan and Starr (2018) resume experiment, I first want to explain what “Ban the Box” is.</a:t>
            </a:r>
          </a:p>
          <a:p>
            <a:r>
              <a:rPr lang="en-US" dirty="0"/>
              <a:t>From Wikipedia: “Ban the Box is the name of an American campaign by advocates for ex-offenders, aimed at </a:t>
            </a:r>
            <a:r>
              <a:rPr lang="en-US" b="1" dirty="0"/>
              <a:t>removing the check box that asks if applicants have a criminal record from hiring applications</a:t>
            </a:r>
            <a:r>
              <a:rPr lang="en-US" dirty="0"/>
              <a:t>…” </a:t>
            </a:r>
            <a:endParaRPr lang="en-US" sz="1800" dirty="0"/>
          </a:p>
        </p:txBody>
      </p:sp>
      <p:pic>
        <p:nvPicPr>
          <p:cNvPr id="2050" name="Picture 2">
            <a:extLst>
              <a:ext uri="{FF2B5EF4-FFF2-40B4-BE49-F238E27FC236}">
                <a16:creationId xmlns:a16="http://schemas.microsoft.com/office/drawing/2014/main" id="{0DC481C9-F0FF-46A3-8FBD-1A61013F7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5" y="1454215"/>
            <a:ext cx="50006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94CBA-4E6E-4B1A-B2BE-338980E20939}"/>
              </a:ext>
            </a:extLst>
          </p:cNvPr>
          <p:cNvSpPr>
            <a:spLocks noGrp="1"/>
          </p:cNvSpPr>
          <p:nvPr>
            <p:ph type="title"/>
          </p:nvPr>
        </p:nvSpPr>
        <p:spPr/>
        <p:txBody>
          <a:bodyPr/>
          <a:lstStyle/>
          <a:p>
            <a:r>
              <a:rPr lang="en-US" dirty="0"/>
              <a:t>What is “ban the box”?</a:t>
            </a:r>
          </a:p>
        </p:txBody>
      </p:sp>
      <p:sp>
        <p:nvSpPr>
          <p:cNvPr id="3" name="Content Placeholder 2">
            <a:extLst>
              <a:ext uri="{FF2B5EF4-FFF2-40B4-BE49-F238E27FC236}">
                <a16:creationId xmlns:a16="http://schemas.microsoft.com/office/drawing/2014/main" id="{EA28A8D0-D04C-4C18-A929-7F1B0AEDBC91}"/>
              </a:ext>
            </a:extLst>
          </p:cNvPr>
          <p:cNvSpPr>
            <a:spLocks noGrp="1"/>
          </p:cNvSpPr>
          <p:nvPr>
            <p:ph idx="1"/>
          </p:nvPr>
        </p:nvSpPr>
        <p:spPr>
          <a:xfrm>
            <a:off x="838200" y="1536376"/>
            <a:ext cx="6281058" cy="4351338"/>
          </a:xfrm>
        </p:spPr>
        <p:txBody>
          <a:bodyPr/>
          <a:lstStyle/>
          <a:p>
            <a:r>
              <a:rPr lang="en-US" dirty="0"/>
              <a:t>“…Its purpose is to enable ex-offenders to display their qualifications in the hiring process before being asked about their criminal records. The premise of the campaign is that anything that makes it harder for ex-offenders to find a job makes it likelier that they will re-offend, which is bad for society.”</a:t>
            </a:r>
          </a:p>
          <a:p>
            <a:r>
              <a:rPr lang="en-US" sz="1800" dirty="0"/>
              <a:t>(FYI – this Wikipedia article could use an updated discussion of research on Ban the Box, since it doesn’t mention the Agan and Starr (2018) paper, which is I think one of the best on the topic.)</a:t>
            </a:r>
          </a:p>
        </p:txBody>
      </p:sp>
      <p:pic>
        <p:nvPicPr>
          <p:cNvPr id="2050" name="Picture 2">
            <a:extLst>
              <a:ext uri="{FF2B5EF4-FFF2-40B4-BE49-F238E27FC236}">
                <a16:creationId xmlns:a16="http://schemas.microsoft.com/office/drawing/2014/main" id="{0DC481C9-F0FF-46A3-8FBD-1A61013F7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5" y="1454215"/>
            <a:ext cx="50006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01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94CBA-4E6E-4B1A-B2BE-338980E20939}"/>
              </a:ext>
            </a:extLst>
          </p:cNvPr>
          <p:cNvSpPr>
            <a:spLocks noGrp="1"/>
          </p:cNvSpPr>
          <p:nvPr>
            <p:ph type="title"/>
          </p:nvPr>
        </p:nvSpPr>
        <p:spPr/>
        <p:txBody>
          <a:bodyPr/>
          <a:lstStyle/>
          <a:p>
            <a:r>
              <a:rPr lang="en-US" dirty="0"/>
              <a:t>Who “bans the box”? Data as of 2019</a:t>
            </a:r>
          </a:p>
        </p:txBody>
      </p:sp>
      <p:pic>
        <p:nvPicPr>
          <p:cNvPr id="3074" name="Picture 2" descr="Ban the Box' Laws Could Negatively Impact Minorities | Best States | US News">
            <a:extLst>
              <a:ext uri="{FF2B5EF4-FFF2-40B4-BE49-F238E27FC236}">
                <a16:creationId xmlns:a16="http://schemas.microsoft.com/office/drawing/2014/main" id="{39AD9C95-F2EF-4F5F-A560-FD5951E43F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07035" y="1508384"/>
            <a:ext cx="648496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41B353-38FF-48E3-BAD0-56615911BEB4}"/>
              </a:ext>
            </a:extLst>
          </p:cNvPr>
          <p:cNvSpPr txBox="1"/>
          <p:nvPr/>
        </p:nvSpPr>
        <p:spPr>
          <a:xfrm>
            <a:off x="578498" y="1997839"/>
            <a:ext cx="491723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Dark blue = box is banned for private employers and public employers.</a:t>
            </a:r>
          </a:p>
          <a:p>
            <a:pPr marL="285750" indent="-285750">
              <a:buFont typeface="Arial" panose="020B0604020202020204" pitchFamily="34" charset="0"/>
              <a:buChar char="•"/>
            </a:pPr>
            <a:r>
              <a:rPr lang="en-US" dirty="0"/>
              <a:t>Light blue = box is banned for public employers only.</a:t>
            </a:r>
          </a:p>
          <a:p>
            <a:pPr marL="285750" indent="-285750">
              <a:buFont typeface="Arial" panose="020B0604020202020204" pitchFamily="34" charset="0"/>
              <a:buChar char="•"/>
            </a:pPr>
            <a:r>
              <a:rPr lang="en-US" dirty="0"/>
              <a:t>Gray = no ban the box.</a:t>
            </a:r>
          </a:p>
          <a:p>
            <a:endParaRPr lang="en-US" dirty="0"/>
          </a:p>
          <a:p>
            <a:r>
              <a:rPr lang="en-US" dirty="0"/>
              <a:t>Note: this figure doesn’t show city or county-level laws, just state laws.</a:t>
            </a:r>
          </a:p>
          <a:p>
            <a:endParaRPr lang="en-US" dirty="0"/>
          </a:p>
          <a:p>
            <a:r>
              <a:rPr lang="en-US" dirty="0"/>
              <a:t>There is no “Ban the Box” law at the federal level.</a:t>
            </a:r>
          </a:p>
        </p:txBody>
      </p:sp>
    </p:spTree>
    <p:extLst>
      <p:ext uri="{BB962C8B-B14F-4D97-AF65-F5344CB8AC3E}">
        <p14:creationId xmlns:p14="http://schemas.microsoft.com/office/powerpoint/2010/main" val="86952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3CEA-E275-488B-8243-762DC3EF61B0}"/>
              </a:ext>
            </a:extLst>
          </p:cNvPr>
          <p:cNvSpPr>
            <a:spLocks noGrp="1"/>
          </p:cNvSpPr>
          <p:nvPr>
            <p:ph type="title"/>
          </p:nvPr>
        </p:nvSpPr>
        <p:spPr/>
        <p:txBody>
          <a:bodyPr/>
          <a:lstStyle/>
          <a:p>
            <a:r>
              <a:rPr lang="en-US" dirty="0"/>
              <a:t>Agan and Starr (2018) – BTB Audit study</a:t>
            </a:r>
          </a:p>
        </p:txBody>
      </p:sp>
      <p:sp>
        <p:nvSpPr>
          <p:cNvPr id="3" name="Content Placeholder 2">
            <a:extLst>
              <a:ext uri="{FF2B5EF4-FFF2-40B4-BE49-F238E27FC236}">
                <a16:creationId xmlns:a16="http://schemas.microsoft.com/office/drawing/2014/main" id="{B2C836CE-76CE-4757-8857-EE675B53E864}"/>
              </a:ext>
            </a:extLst>
          </p:cNvPr>
          <p:cNvSpPr>
            <a:spLocks noGrp="1"/>
          </p:cNvSpPr>
          <p:nvPr>
            <p:ph idx="1"/>
          </p:nvPr>
        </p:nvSpPr>
        <p:spPr/>
        <p:txBody>
          <a:bodyPr/>
          <a:lstStyle/>
          <a:p>
            <a:pPr marL="0" indent="0" algn="l">
              <a:buNone/>
            </a:pPr>
            <a:r>
              <a:rPr lang="en-US" sz="2200" b="0" i="0" u="none" strike="noStrike" baseline="0" dirty="0">
                <a:latin typeface="NewCenturySchlbk-Roman"/>
              </a:rPr>
              <a:t>ABSTRACT: “Ban the Box” (BTB) policies restrict employers from asking about applicants’ criminal histories on job applications and are often presented as a means of reducing unemployment among black men, who disproportionately have criminal records. </a:t>
            </a:r>
          </a:p>
          <a:p>
            <a:pPr marL="0" indent="0" algn="l">
              <a:buNone/>
            </a:pPr>
            <a:r>
              <a:rPr lang="en-US" sz="2200" b="0" i="0" u="none" strike="noStrike" baseline="0" dirty="0">
                <a:latin typeface="NewCenturySchlbk-Roman"/>
              </a:rPr>
              <a:t>However, withholding information about criminal records could risk encouraging [statistical] racial discrimination: employers may make assumptions about criminality based on the applicant’s race. </a:t>
            </a:r>
          </a:p>
          <a:p>
            <a:pPr marL="0" indent="0" algn="l">
              <a:buNone/>
            </a:pPr>
            <a:r>
              <a:rPr lang="en-US" sz="2200" b="0" i="0" u="none" strike="noStrike" baseline="0" dirty="0">
                <a:latin typeface="NewCenturySchlbk-Roman"/>
              </a:rPr>
              <a:t>To investigate BTB’s effects, we sent approximately 15,000 online job applications on behalf of fictitious young, male applicants to employers in New Jersey and New York City before and after the adoption of BTB policies.</a:t>
            </a:r>
          </a:p>
          <a:p>
            <a:pPr marL="0" indent="0" algn="l">
              <a:buNone/>
            </a:pPr>
            <a:r>
              <a:rPr lang="en-US" sz="2200" b="0" i="0" u="none" strike="noStrike" baseline="0" dirty="0">
                <a:latin typeface="NewCenturySchlbk-Roman"/>
              </a:rPr>
              <a:t>These applications varied whether the applicant had a distinctly black or distinctly white name and the felony conviction status of the applicant. </a:t>
            </a:r>
          </a:p>
        </p:txBody>
      </p:sp>
    </p:spTree>
    <p:extLst>
      <p:ext uri="{BB962C8B-B14F-4D97-AF65-F5344CB8AC3E}">
        <p14:creationId xmlns:p14="http://schemas.microsoft.com/office/powerpoint/2010/main" val="101470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3CEA-E275-488B-8243-762DC3EF61B0}"/>
              </a:ext>
            </a:extLst>
          </p:cNvPr>
          <p:cNvSpPr>
            <a:spLocks noGrp="1"/>
          </p:cNvSpPr>
          <p:nvPr>
            <p:ph type="title"/>
          </p:nvPr>
        </p:nvSpPr>
        <p:spPr/>
        <p:txBody>
          <a:bodyPr/>
          <a:lstStyle/>
          <a:p>
            <a:r>
              <a:rPr lang="en-US" dirty="0"/>
              <a:t>Agan and Starr (2018) – BTB Audit study</a:t>
            </a:r>
          </a:p>
        </p:txBody>
      </p:sp>
      <p:sp>
        <p:nvSpPr>
          <p:cNvPr id="3" name="Content Placeholder 2">
            <a:extLst>
              <a:ext uri="{FF2B5EF4-FFF2-40B4-BE49-F238E27FC236}">
                <a16:creationId xmlns:a16="http://schemas.microsoft.com/office/drawing/2014/main" id="{B2C836CE-76CE-4757-8857-EE675B53E864}"/>
              </a:ext>
            </a:extLst>
          </p:cNvPr>
          <p:cNvSpPr>
            <a:spLocks noGrp="1"/>
          </p:cNvSpPr>
          <p:nvPr>
            <p:ph idx="1"/>
          </p:nvPr>
        </p:nvSpPr>
        <p:spPr/>
        <p:txBody>
          <a:bodyPr/>
          <a:lstStyle/>
          <a:p>
            <a:pPr marL="0" indent="0" algn="l">
              <a:buNone/>
            </a:pPr>
            <a:r>
              <a:rPr lang="en-US" sz="2000" b="0" i="0" u="none" strike="noStrike" baseline="0" dirty="0">
                <a:latin typeface="NewCenturySchlbk-Roman"/>
              </a:rPr>
              <a:t>ABSTRACT: </a:t>
            </a:r>
            <a:r>
              <a:rPr lang="en-US" sz="2000" dirty="0">
                <a:latin typeface="NewCenturySchlbk-Roman"/>
              </a:rPr>
              <a:t>…</a:t>
            </a:r>
            <a:r>
              <a:rPr lang="en-US" sz="2000" b="0" i="0" u="none" strike="noStrike" baseline="0" dirty="0">
                <a:latin typeface="NewCenturySchlbk-Roman"/>
              </a:rPr>
              <a:t>We confirm that criminal records are a major barrier to employment: employers that asked about criminal records were 63% more likely to call applicants with no record. </a:t>
            </a:r>
          </a:p>
          <a:p>
            <a:pPr marL="0" indent="0" algn="l">
              <a:buNone/>
            </a:pPr>
            <a:r>
              <a:rPr lang="en-US" sz="2000" b="0" i="0" u="none" strike="noStrike" baseline="0" dirty="0">
                <a:latin typeface="NewCenturySchlbk-Roman"/>
              </a:rPr>
              <a:t>However, our results support the concern that BTB policies encourage racial discrimination: the black-white gap in callbacks grew dramatically at companies that removed the box after the policy went into effect. </a:t>
            </a:r>
          </a:p>
          <a:p>
            <a:pPr marL="0" indent="0" algn="l">
              <a:buNone/>
            </a:pPr>
            <a:r>
              <a:rPr lang="en-US" sz="2000" b="0" i="0" u="none" strike="noStrike" baseline="0" dirty="0">
                <a:latin typeface="NewCenturySchlbk-Roman"/>
              </a:rPr>
              <a:t>Before BTB, white applicants to employers with the box received 7% more callbacks than similar black applicants, but BTB increased this gap to 43%. </a:t>
            </a:r>
          </a:p>
          <a:p>
            <a:pPr marL="0" indent="0" algn="l">
              <a:buNone/>
            </a:pPr>
            <a:r>
              <a:rPr lang="en-US" sz="2000" b="0" i="0" u="none" strike="noStrike" baseline="0" dirty="0">
                <a:latin typeface="NewCenturySchlbk-Roman"/>
              </a:rPr>
              <a:t>We believe that the best interpretation of these results is that employers are relying on exaggerated impressions of real-world racial differences in felony conviction rates.” </a:t>
            </a:r>
          </a:p>
          <a:p>
            <a:pPr marL="0" indent="0" algn="l">
              <a:buNone/>
            </a:pPr>
            <a:r>
              <a:rPr lang="en-US" sz="2000" b="0" i="0" u="none" strike="noStrike" baseline="0" dirty="0">
                <a:latin typeface="NewCenturySchlbk-Roman"/>
              </a:rPr>
              <a:t>[i.e. employers statistically discriminate against blacks, assuming they are more likely to have convictions, when they don’t have conviction status from a box].</a:t>
            </a:r>
            <a:endParaRPr lang="en-US" sz="2000" dirty="0"/>
          </a:p>
        </p:txBody>
      </p:sp>
    </p:spTree>
    <p:extLst>
      <p:ext uri="{BB962C8B-B14F-4D97-AF65-F5344CB8AC3E}">
        <p14:creationId xmlns:p14="http://schemas.microsoft.com/office/powerpoint/2010/main" val="695254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B4CF-169D-4C74-9D6D-61BDABC30796}"/>
              </a:ext>
            </a:extLst>
          </p:cNvPr>
          <p:cNvSpPr>
            <a:spLocks noGrp="1"/>
          </p:cNvSpPr>
          <p:nvPr>
            <p:ph type="title"/>
          </p:nvPr>
        </p:nvSpPr>
        <p:spPr/>
        <p:txBody>
          <a:bodyPr/>
          <a:lstStyle/>
          <a:p>
            <a:r>
              <a:rPr lang="en-US" dirty="0"/>
              <a:t>Agan and Starr (2018) – BTB Audit Study</a:t>
            </a:r>
          </a:p>
        </p:txBody>
      </p:sp>
      <p:sp>
        <p:nvSpPr>
          <p:cNvPr id="3" name="Content Placeholder 2">
            <a:extLst>
              <a:ext uri="{FF2B5EF4-FFF2-40B4-BE49-F238E27FC236}">
                <a16:creationId xmlns:a16="http://schemas.microsoft.com/office/drawing/2014/main" id="{F38E576A-5D38-495C-8DA4-4273170FF3C8}"/>
              </a:ext>
            </a:extLst>
          </p:cNvPr>
          <p:cNvSpPr>
            <a:spLocks noGrp="1"/>
          </p:cNvSpPr>
          <p:nvPr>
            <p:ph idx="1"/>
          </p:nvPr>
        </p:nvSpPr>
        <p:spPr>
          <a:xfrm>
            <a:off x="287694" y="1420813"/>
            <a:ext cx="11636828" cy="4351338"/>
          </a:xfrm>
        </p:spPr>
        <p:txBody>
          <a:bodyPr/>
          <a:lstStyle/>
          <a:p>
            <a:r>
              <a:rPr lang="en-US" dirty="0"/>
              <a:t>Agan and Starr (2018) study the impact of the enactment of a BTB law on hiring discrimination against those with criminal records and African-Americans.</a:t>
            </a:r>
          </a:p>
          <a:p>
            <a:r>
              <a:rPr lang="en-US" dirty="0"/>
              <a:t>They use an audit study – a resume field experiment – to quantify this discrimination.</a:t>
            </a:r>
          </a:p>
          <a:p>
            <a:r>
              <a:rPr lang="en-US" dirty="0"/>
              <a:t>Race or ethnicity is signaled through names (e.g., Greg Nelson, Darius Washington)</a:t>
            </a:r>
          </a:p>
          <a:p>
            <a:r>
              <a:rPr lang="en-US" dirty="0"/>
              <a:t>Criminal record is signaled by checking the</a:t>
            </a:r>
          </a:p>
          <a:p>
            <a:pPr marL="0" indent="0">
              <a:buNone/>
            </a:pPr>
            <a:r>
              <a:rPr lang="en-US" dirty="0"/>
              <a:t> “box” or not, if it is available.</a:t>
            </a:r>
          </a:p>
        </p:txBody>
      </p:sp>
      <p:pic>
        <p:nvPicPr>
          <p:cNvPr id="4" name="Picture 2" descr="What You Need to Know about Ban the Box Legislation - VICTIG | Screening  Solutions">
            <a:extLst>
              <a:ext uri="{FF2B5EF4-FFF2-40B4-BE49-F238E27FC236}">
                <a16:creationId xmlns:a16="http://schemas.microsoft.com/office/drawing/2014/main" id="{53F325C0-1D76-4585-9C77-240AEE42E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4191000"/>
            <a:ext cx="476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73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B4CF-169D-4C74-9D6D-61BDABC30796}"/>
              </a:ext>
            </a:extLst>
          </p:cNvPr>
          <p:cNvSpPr>
            <a:spLocks noGrp="1"/>
          </p:cNvSpPr>
          <p:nvPr>
            <p:ph type="title"/>
          </p:nvPr>
        </p:nvSpPr>
        <p:spPr/>
        <p:txBody>
          <a:bodyPr/>
          <a:lstStyle/>
          <a:p>
            <a:r>
              <a:rPr lang="en-US" dirty="0"/>
              <a:t>Agan and Starr (2018) – BTB Audit Study</a:t>
            </a:r>
          </a:p>
        </p:txBody>
      </p:sp>
      <p:sp>
        <p:nvSpPr>
          <p:cNvPr id="3" name="Content Placeholder 2">
            <a:extLst>
              <a:ext uri="{FF2B5EF4-FFF2-40B4-BE49-F238E27FC236}">
                <a16:creationId xmlns:a16="http://schemas.microsoft.com/office/drawing/2014/main" id="{F38E576A-5D38-495C-8DA4-4273170FF3C8}"/>
              </a:ext>
            </a:extLst>
          </p:cNvPr>
          <p:cNvSpPr>
            <a:spLocks noGrp="1"/>
          </p:cNvSpPr>
          <p:nvPr>
            <p:ph idx="1"/>
          </p:nvPr>
        </p:nvSpPr>
        <p:spPr>
          <a:xfrm>
            <a:off x="287694" y="1420813"/>
            <a:ext cx="11636828" cy="4351338"/>
          </a:xfrm>
        </p:spPr>
        <p:txBody>
          <a:bodyPr/>
          <a:lstStyle/>
          <a:p>
            <a:r>
              <a:rPr lang="en-US" dirty="0"/>
              <a:t>This is study is innovative because it uses an audit field experiment combined with a difference-in-differences to quantify the effect of BTB.</a:t>
            </a:r>
          </a:p>
          <a:p>
            <a:r>
              <a:rPr lang="en-US" dirty="0"/>
              <a:t>They first do a cross-sectional analysis, which just uses data before the BTB policy was passed.</a:t>
            </a:r>
          </a:p>
          <a:p>
            <a:r>
              <a:rPr lang="en-US" dirty="0"/>
              <a:t>They compare discrimination in jobs with and without a box, to see if having a box is associated with a different amount of racial discrimination.</a:t>
            </a:r>
          </a:p>
          <a:p>
            <a:r>
              <a:rPr lang="en-US" dirty="0"/>
              <a:t>They then use temporal variation in box, which occurs after NYC passes a BTB policy, and almost all NYC employers get rid of the box.</a:t>
            </a:r>
          </a:p>
          <a:p>
            <a:r>
              <a:rPr lang="en-US" dirty="0"/>
              <a:t>They compare New York City before and after its BTB to New Jersey during a similar time period, to see how racial discrimination in NYC changed during that time period, compared to the “control” of NJ.</a:t>
            </a:r>
          </a:p>
        </p:txBody>
      </p:sp>
    </p:spTree>
    <p:extLst>
      <p:ext uri="{BB962C8B-B14F-4D97-AF65-F5344CB8AC3E}">
        <p14:creationId xmlns:p14="http://schemas.microsoft.com/office/powerpoint/2010/main" val="175737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26B22-50E1-4AEF-98C3-DFE4DCCDA6B2}"/>
              </a:ext>
            </a:extLst>
          </p:cNvPr>
          <p:cNvSpPr>
            <a:spLocks noGrp="1"/>
          </p:cNvSpPr>
          <p:nvPr>
            <p:ph idx="1"/>
          </p:nvPr>
        </p:nvSpPr>
        <p:spPr>
          <a:xfrm>
            <a:off x="5617028" y="410547"/>
            <a:ext cx="5736771" cy="5766416"/>
          </a:xfrm>
        </p:spPr>
        <p:txBody>
          <a:bodyPr/>
          <a:lstStyle/>
          <a:p>
            <a:r>
              <a:rPr lang="en-US" dirty="0"/>
              <a:t>This table presents what their data looks like.</a:t>
            </a:r>
          </a:p>
          <a:p>
            <a:r>
              <a:rPr lang="en-US" dirty="0"/>
              <a:t>About half of the job applicants are white (vs. black), have a conviction (vs. no conviction), have a GED (vs. no GED), and have an 11-13 month employment gap in work history (vs. 0-2 month gap).</a:t>
            </a:r>
          </a:p>
          <a:p>
            <a:r>
              <a:rPr lang="en-US" dirty="0"/>
              <a:t>Callback rates on average are 10.9%, and interview offer rates are 6.0%</a:t>
            </a:r>
          </a:p>
          <a:p>
            <a:pPr lvl="1"/>
            <a:r>
              <a:rPr lang="en-US" dirty="0"/>
              <a:t>The difference between them – 4.9%, is other positive employer response that is not an explicit interview offer.</a:t>
            </a:r>
          </a:p>
        </p:txBody>
      </p:sp>
      <p:pic>
        <p:nvPicPr>
          <p:cNvPr id="5" name="Picture 4">
            <a:extLst>
              <a:ext uri="{FF2B5EF4-FFF2-40B4-BE49-F238E27FC236}">
                <a16:creationId xmlns:a16="http://schemas.microsoft.com/office/drawing/2014/main" id="{96592550-87CE-4979-BD27-1B3D696DAEB5}"/>
              </a:ext>
            </a:extLst>
          </p:cNvPr>
          <p:cNvPicPr>
            <a:picLocks noChangeAspect="1"/>
          </p:cNvPicPr>
          <p:nvPr/>
        </p:nvPicPr>
        <p:blipFill>
          <a:blip r:embed="rId2"/>
          <a:stretch>
            <a:fillRect/>
          </a:stretch>
        </p:blipFill>
        <p:spPr>
          <a:xfrm>
            <a:off x="0" y="513465"/>
            <a:ext cx="5344271" cy="6344535"/>
          </a:xfrm>
          <a:prstGeom prst="rect">
            <a:avLst/>
          </a:prstGeom>
        </p:spPr>
      </p:pic>
    </p:spTree>
    <p:extLst>
      <p:ext uri="{BB962C8B-B14F-4D97-AF65-F5344CB8AC3E}">
        <p14:creationId xmlns:p14="http://schemas.microsoft.com/office/powerpoint/2010/main" val="365140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26B22-50E1-4AEF-98C3-DFE4DCCDA6B2}"/>
              </a:ext>
            </a:extLst>
          </p:cNvPr>
          <p:cNvSpPr>
            <a:spLocks noGrp="1"/>
          </p:cNvSpPr>
          <p:nvPr>
            <p:ph idx="1"/>
          </p:nvPr>
        </p:nvSpPr>
        <p:spPr>
          <a:xfrm>
            <a:off x="5617028" y="410547"/>
            <a:ext cx="5736771" cy="5766416"/>
          </a:xfrm>
        </p:spPr>
        <p:txBody>
          <a:bodyPr/>
          <a:lstStyle/>
          <a:p>
            <a:r>
              <a:rPr lang="en-US" sz="2200" dirty="0"/>
              <a:t>This table presents what their data looks like.</a:t>
            </a:r>
          </a:p>
          <a:p>
            <a:r>
              <a:rPr lang="en-US" sz="2200" dirty="0"/>
              <a:t>Callback rates are lower for blacks, slightly lower for GED compared to high school diploma, but are similar for those with and without employment gaps.</a:t>
            </a:r>
          </a:p>
          <a:p>
            <a:r>
              <a:rPr lang="en-US" sz="2200" dirty="0"/>
              <a:t>Callback rates seem to be increasing over time, hence the general increase comparing pre to post-BTB.</a:t>
            </a:r>
          </a:p>
          <a:p>
            <a:r>
              <a:rPr lang="en-US" sz="2200" dirty="0"/>
              <a:t>But the key question is if discrimination changes differentially after BTB (NYC) compared to the same time period without a BTB change (NJ)</a:t>
            </a:r>
          </a:p>
        </p:txBody>
      </p:sp>
      <p:pic>
        <p:nvPicPr>
          <p:cNvPr id="5" name="Picture 4">
            <a:extLst>
              <a:ext uri="{FF2B5EF4-FFF2-40B4-BE49-F238E27FC236}">
                <a16:creationId xmlns:a16="http://schemas.microsoft.com/office/drawing/2014/main" id="{96592550-87CE-4979-BD27-1B3D696DAEB5}"/>
              </a:ext>
            </a:extLst>
          </p:cNvPr>
          <p:cNvPicPr>
            <a:picLocks noChangeAspect="1"/>
          </p:cNvPicPr>
          <p:nvPr/>
        </p:nvPicPr>
        <p:blipFill>
          <a:blip r:embed="rId2"/>
          <a:stretch>
            <a:fillRect/>
          </a:stretch>
        </p:blipFill>
        <p:spPr>
          <a:xfrm>
            <a:off x="0" y="513465"/>
            <a:ext cx="5344271" cy="6344535"/>
          </a:xfrm>
          <a:prstGeom prst="rect">
            <a:avLst/>
          </a:prstGeom>
        </p:spPr>
      </p:pic>
    </p:spTree>
    <p:extLst>
      <p:ext uri="{BB962C8B-B14F-4D97-AF65-F5344CB8AC3E}">
        <p14:creationId xmlns:p14="http://schemas.microsoft.com/office/powerpoint/2010/main" val="100186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Overview of audit field experiments.</a:t>
            </a:r>
          </a:p>
          <a:p>
            <a:r>
              <a:rPr lang="en-US" altLang="en-US" dirty="0">
                <a:latin typeface="Century Gothic" panose="020B0502020202020204" pitchFamily="34" charset="0"/>
              </a:rPr>
              <a:t>Introduction to “Ban the Box”</a:t>
            </a:r>
          </a:p>
          <a:p>
            <a:r>
              <a:rPr lang="en-US" altLang="en-US" dirty="0">
                <a:latin typeface="Century Gothic" panose="020B0502020202020204" pitchFamily="34" charset="0"/>
              </a:rPr>
              <a:t>Summary of the paper:</a:t>
            </a:r>
          </a:p>
          <a:p>
            <a:pPr marL="0" indent="0">
              <a:buNone/>
            </a:pPr>
            <a:r>
              <a:rPr lang="en-US" dirty="0">
                <a:effectLst/>
              </a:rPr>
              <a:t>Agan, Amanda, and Sonja Starr. 2018. “Ban the Box, Criminal Records, and Statistical Discrimination: A Field Experiment.” </a:t>
            </a:r>
            <a:r>
              <a:rPr lang="en-US" i="1" dirty="0">
                <a:effectLst/>
              </a:rPr>
              <a:t>The Quarterly Journal of Economics</a:t>
            </a:r>
            <a:r>
              <a:rPr lang="en-US" dirty="0">
                <a:effectLst/>
              </a:rPr>
              <a:t> 131 (1): 191–235. https://doi.org/10.1093/qje/qjx028.</a:t>
            </a:r>
          </a:p>
          <a:p>
            <a:endParaRPr lang="en-US" altLang="en-US" dirty="0">
              <a:latin typeface="Century Gothic" panose="020B0502020202020204" pitchFamily="34" charset="0"/>
            </a:endParaRP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5D9E-36AE-49F7-A2C1-FB9D4A03139A}"/>
              </a:ext>
            </a:extLst>
          </p:cNvPr>
          <p:cNvSpPr>
            <a:spLocks noGrp="1"/>
          </p:cNvSpPr>
          <p:nvPr>
            <p:ph type="title"/>
          </p:nvPr>
        </p:nvSpPr>
        <p:spPr/>
        <p:txBody>
          <a:bodyPr/>
          <a:lstStyle/>
          <a:p>
            <a:r>
              <a:rPr lang="en-US" dirty="0"/>
              <a:t>Callback rates lower for those with criminal records</a:t>
            </a:r>
          </a:p>
        </p:txBody>
      </p:sp>
      <p:pic>
        <p:nvPicPr>
          <p:cNvPr id="5" name="Picture 4">
            <a:extLst>
              <a:ext uri="{FF2B5EF4-FFF2-40B4-BE49-F238E27FC236}">
                <a16:creationId xmlns:a16="http://schemas.microsoft.com/office/drawing/2014/main" id="{9908D0A3-F038-492A-8982-0249E3394955}"/>
              </a:ext>
            </a:extLst>
          </p:cNvPr>
          <p:cNvPicPr>
            <a:picLocks noChangeAspect="1"/>
          </p:cNvPicPr>
          <p:nvPr/>
        </p:nvPicPr>
        <p:blipFill>
          <a:blip r:embed="rId2"/>
          <a:stretch>
            <a:fillRect/>
          </a:stretch>
        </p:blipFill>
        <p:spPr>
          <a:xfrm>
            <a:off x="73090" y="2012237"/>
            <a:ext cx="8240526" cy="3679436"/>
          </a:xfrm>
          <a:prstGeom prst="rect">
            <a:avLst/>
          </a:prstGeom>
        </p:spPr>
      </p:pic>
    </p:spTree>
    <p:extLst>
      <p:ext uri="{BB962C8B-B14F-4D97-AF65-F5344CB8AC3E}">
        <p14:creationId xmlns:p14="http://schemas.microsoft.com/office/powerpoint/2010/main" val="275651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5786B-C9D2-43DD-B186-056B27E817F3}"/>
              </a:ext>
            </a:extLst>
          </p:cNvPr>
          <p:cNvSpPr>
            <a:spLocks noGrp="1"/>
          </p:cNvSpPr>
          <p:nvPr>
            <p:ph idx="1"/>
          </p:nvPr>
        </p:nvSpPr>
        <p:spPr>
          <a:xfrm>
            <a:off x="6096000" y="177282"/>
            <a:ext cx="5893836" cy="5999681"/>
          </a:xfrm>
        </p:spPr>
        <p:txBody>
          <a:bodyPr/>
          <a:lstStyle/>
          <a:p>
            <a:r>
              <a:rPr lang="en-US" dirty="0"/>
              <a:t>Regression analysis estimates give similar results to the raw data.</a:t>
            </a:r>
          </a:p>
          <a:p>
            <a:r>
              <a:rPr lang="en-US" dirty="0"/>
              <a:t>Whites have a 2.4 percentage point higher callback rate (column (1)).</a:t>
            </a:r>
          </a:p>
          <a:p>
            <a:r>
              <a:rPr lang="en-US" dirty="0"/>
              <a:t>But restricting to just employers that use a box (columns (2) and (3)), there is no difference by race.</a:t>
            </a:r>
          </a:p>
          <a:p>
            <a:r>
              <a:rPr lang="en-US" dirty="0"/>
              <a:t>Those with </a:t>
            </a:r>
            <a:r>
              <a:rPr lang="en-US" dirty="0" err="1"/>
              <a:t>convinctions</a:t>
            </a:r>
            <a:r>
              <a:rPr lang="en-US" dirty="0"/>
              <a:t> face lower callback rates, much more so in the box sample.</a:t>
            </a:r>
          </a:p>
        </p:txBody>
      </p:sp>
      <p:pic>
        <p:nvPicPr>
          <p:cNvPr id="5" name="Picture 4">
            <a:extLst>
              <a:ext uri="{FF2B5EF4-FFF2-40B4-BE49-F238E27FC236}">
                <a16:creationId xmlns:a16="http://schemas.microsoft.com/office/drawing/2014/main" id="{089DD9CF-A835-46E2-8ECE-9EF36D43A5C7}"/>
              </a:ext>
            </a:extLst>
          </p:cNvPr>
          <p:cNvPicPr>
            <a:picLocks noChangeAspect="1"/>
          </p:cNvPicPr>
          <p:nvPr/>
        </p:nvPicPr>
        <p:blipFill>
          <a:blip r:embed="rId2"/>
          <a:stretch>
            <a:fillRect/>
          </a:stretch>
        </p:blipFill>
        <p:spPr>
          <a:xfrm>
            <a:off x="0" y="0"/>
            <a:ext cx="5921115" cy="6858000"/>
          </a:xfrm>
          <a:prstGeom prst="rect">
            <a:avLst/>
          </a:prstGeom>
        </p:spPr>
      </p:pic>
    </p:spTree>
    <p:extLst>
      <p:ext uri="{BB962C8B-B14F-4D97-AF65-F5344CB8AC3E}">
        <p14:creationId xmlns:p14="http://schemas.microsoft.com/office/powerpoint/2010/main" val="105328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C955-3CA2-4F8A-ACF8-6599C0AE6303}"/>
              </a:ext>
            </a:extLst>
          </p:cNvPr>
          <p:cNvSpPr>
            <a:spLocks noGrp="1"/>
          </p:cNvSpPr>
          <p:nvPr>
            <p:ph type="title"/>
          </p:nvPr>
        </p:nvSpPr>
        <p:spPr/>
        <p:txBody>
          <a:bodyPr/>
          <a:lstStyle/>
          <a:p>
            <a:r>
              <a:rPr lang="en-US" dirty="0"/>
              <a:t>DiD estimate in regression form</a:t>
            </a:r>
          </a:p>
        </p:txBody>
      </p:sp>
      <p:sp>
        <p:nvSpPr>
          <p:cNvPr id="3" name="Content Placeholder 2">
            <a:extLst>
              <a:ext uri="{FF2B5EF4-FFF2-40B4-BE49-F238E27FC236}">
                <a16:creationId xmlns:a16="http://schemas.microsoft.com/office/drawing/2014/main" id="{7A4B0F4B-92D9-4BC9-955D-E07941E8F075}"/>
              </a:ext>
            </a:extLst>
          </p:cNvPr>
          <p:cNvSpPr>
            <a:spLocks noGrp="1"/>
          </p:cNvSpPr>
          <p:nvPr>
            <p:ph idx="1"/>
          </p:nvPr>
        </p:nvSpPr>
        <p:spPr>
          <a:xfrm>
            <a:off x="7660432" y="1825625"/>
            <a:ext cx="3693367" cy="4351338"/>
          </a:xfrm>
        </p:spPr>
        <p:txBody>
          <a:bodyPr/>
          <a:lstStyle/>
          <a:p>
            <a:r>
              <a:rPr lang="en-US" dirty="0"/>
              <a:t>They first use cross-sectional data (i.e. data from just one time period, in this case, pre BTB).</a:t>
            </a:r>
          </a:p>
          <a:p>
            <a:r>
              <a:rPr lang="en-US" dirty="0"/>
              <a:t>They quantify how racial discrimination differs between firms that use or do not use the box.</a:t>
            </a:r>
          </a:p>
        </p:txBody>
      </p:sp>
      <p:pic>
        <p:nvPicPr>
          <p:cNvPr id="5" name="Picture 4">
            <a:extLst>
              <a:ext uri="{FF2B5EF4-FFF2-40B4-BE49-F238E27FC236}">
                <a16:creationId xmlns:a16="http://schemas.microsoft.com/office/drawing/2014/main" id="{A0D662AA-DF28-4212-A175-ACC902BE9F33}"/>
              </a:ext>
            </a:extLst>
          </p:cNvPr>
          <p:cNvPicPr>
            <a:picLocks noChangeAspect="1"/>
          </p:cNvPicPr>
          <p:nvPr/>
        </p:nvPicPr>
        <p:blipFill>
          <a:blip r:embed="rId2"/>
          <a:stretch>
            <a:fillRect/>
          </a:stretch>
        </p:blipFill>
        <p:spPr>
          <a:xfrm>
            <a:off x="838200" y="1825625"/>
            <a:ext cx="6716062" cy="3553321"/>
          </a:xfrm>
          <a:prstGeom prst="rect">
            <a:avLst/>
          </a:prstGeom>
        </p:spPr>
      </p:pic>
    </p:spTree>
    <p:extLst>
      <p:ext uri="{BB962C8B-B14F-4D97-AF65-F5344CB8AC3E}">
        <p14:creationId xmlns:p14="http://schemas.microsoft.com/office/powerpoint/2010/main" val="316102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C955-3CA2-4F8A-ACF8-6599C0AE6303}"/>
              </a:ext>
            </a:extLst>
          </p:cNvPr>
          <p:cNvSpPr>
            <a:spLocks noGrp="1"/>
          </p:cNvSpPr>
          <p:nvPr>
            <p:ph type="title"/>
          </p:nvPr>
        </p:nvSpPr>
        <p:spPr/>
        <p:txBody>
          <a:bodyPr/>
          <a:lstStyle/>
          <a:p>
            <a:r>
              <a:rPr lang="en-US" dirty="0"/>
              <a:t>DiD estimate in regression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4B0F4B-92D9-4BC9-955D-E07941E8F075}"/>
                  </a:ext>
                </a:extLst>
              </p:cNvPr>
              <p:cNvSpPr>
                <a:spLocks noGrp="1"/>
              </p:cNvSpPr>
              <p:nvPr>
                <p:ph idx="1"/>
              </p:nvPr>
            </p:nvSpPr>
            <p:spPr>
              <a:xfrm>
                <a:off x="7660432" y="1825625"/>
                <a:ext cx="3693367" cy="4351338"/>
              </a:xfrm>
            </p:spPr>
            <p:txBody>
              <a:bodyPr/>
              <a:lstStyle/>
              <a:p>
                <a:r>
                  <a:rPr lang="en-US" dirty="0"/>
                  <a:t>The coefficient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tells us the callback difference in general, regardless of race when there is a box.</a:t>
                </a:r>
              </a:p>
              <a:p>
                <a:r>
                  <a:rPr lang="en-US" dirty="0"/>
                  <a:t>The coefficient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oMath>
                </a14:m>
                <a:r>
                  <a:rPr lang="en-US" dirty="0"/>
                  <a:t>tells us the callback difference by race, regardless of if there is a box.</a:t>
                </a:r>
              </a:p>
            </p:txBody>
          </p:sp>
        </mc:Choice>
        <mc:Fallback>
          <p:sp>
            <p:nvSpPr>
              <p:cNvPr id="3" name="Content Placeholder 2">
                <a:extLst>
                  <a:ext uri="{FF2B5EF4-FFF2-40B4-BE49-F238E27FC236}">
                    <a16:creationId xmlns:a16="http://schemas.microsoft.com/office/drawing/2014/main" id="{7A4B0F4B-92D9-4BC9-955D-E07941E8F075}"/>
                  </a:ext>
                </a:extLst>
              </p:cNvPr>
              <p:cNvSpPr>
                <a:spLocks noGrp="1" noRot="1" noChangeAspect="1" noMove="1" noResize="1" noEditPoints="1" noAdjustHandles="1" noChangeArrowheads="1" noChangeShapeType="1" noTextEdit="1"/>
              </p:cNvSpPr>
              <p:nvPr>
                <p:ph idx="1"/>
              </p:nvPr>
            </p:nvSpPr>
            <p:spPr>
              <a:xfrm>
                <a:off x="7660432" y="1825625"/>
                <a:ext cx="3693367" cy="4351338"/>
              </a:xfrm>
              <a:blipFill>
                <a:blip r:embed="rId2"/>
                <a:stretch>
                  <a:fillRect l="-2314" t="-1961" r="-39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0D662AA-DF28-4212-A175-ACC902BE9F33}"/>
              </a:ext>
            </a:extLst>
          </p:cNvPr>
          <p:cNvPicPr>
            <a:picLocks noChangeAspect="1"/>
          </p:cNvPicPr>
          <p:nvPr/>
        </p:nvPicPr>
        <p:blipFill>
          <a:blip r:embed="rId3"/>
          <a:stretch>
            <a:fillRect/>
          </a:stretch>
        </p:blipFill>
        <p:spPr>
          <a:xfrm>
            <a:off x="838200" y="1825625"/>
            <a:ext cx="6716062" cy="3553321"/>
          </a:xfrm>
          <a:prstGeom prst="rect">
            <a:avLst/>
          </a:prstGeom>
        </p:spPr>
      </p:pic>
    </p:spTree>
    <p:extLst>
      <p:ext uri="{BB962C8B-B14F-4D97-AF65-F5344CB8AC3E}">
        <p14:creationId xmlns:p14="http://schemas.microsoft.com/office/powerpoint/2010/main" val="706082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C955-3CA2-4F8A-ACF8-6599C0AE6303}"/>
              </a:ext>
            </a:extLst>
          </p:cNvPr>
          <p:cNvSpPr>
            <a:spLocks noGrp="1"/>
          </p:cNvSpPr>
          <p:nvPr>
            <p:ph type="title"/>
          </p:nvPr>
        </p:nvSpPr>
        <p:spPr/>
        <p:txBody>
          <a:bodyPr/>
          <a:lstStyle/>
          <a:p>
            <a:r>
              <a:rPr lang="en-US" dirty="0"/>
              <a:t>DiD estimate in regression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4B0F4B-92D9-4BC9-955D-E07941E8F075}"/>
                  </a:ext>
                </a:extLst>
              </p:cNvPr>
              <p:cNvSpPr>
                <a:spLocks noGrp="1"/>
              </p:cNvSpPr>
              <p:nvPr>
                <p:ph idx="1"/>
              </p:nvPr>
            </p:nvSpPr>
            <p:spPr>
              <a:xfrm>
                <a:off x="7660432" y="1426616"/>
                <a:ext cx="3693367" cy="4351338"/>
              </a:xfrm>
            </p:spPr>
            <p:txBody>
              <a:bodyPr/>
              <a:lstStyle/>
              <a:p>
                <a:r>
                  <a:rPr lang="en-US" dirty="0"/>
                  <a:t>The coefficient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oMath>
                </a14:m>
                <a:r>
                  <a:rPr lang="en-US" dirty="0"/>
                  <a:t> gives the difference in differences estimate, which tells us if having a box differentially affects whites vs blacks.</a:t>
                </a:r>
              </a:p>
              <a:p>
                <a:r>
                  <a:rPr lang="en-US" dirty="0"/>
                  <a:t>It captures the interaction effect: does having a box increase or decrease racial discrimination?</a:t>
                </a:r>
              </a:p>
            </p:txBody>
          </p:sp>
        </mc:Choice>
        <mc:Fallback>
          <p:sp>
            <p:nvSpPr>
              <p:cNvPr id="3" name="Content Placeholder 2">
                <a:extLst>
                  <a:ext uri="{FF2B5EF4-FFF2-40B4-BE49-F238E27FC236}">
                    <a16:creationId xmlns:a16="http://schemas.microsoft.com/office/drawing/2014/main" id="{7A4B0F4B-92D9-4BC9-955D-E07941E8F075}"/>
                  </a:ext>
                </a:extLst>
              </p:cNvPr>
              <p:cNvSpPr>
                <a:spLocks noGrp="1" noRot="1" noChangeAspect="1" noMove="1" noResize="1" noEditPoints="1" noAdjustHandles="1" noChangeArrowheads="1" noChangeShapeType="1" noTextEdit="1"/>
              </p:cNvSpPr>
              <p:nvPr>
                <p:ph idx="1"/>
              </p:nvPr>
            </p:nvSpPr>
            <p:spPr>
              <a:xfrm>
                <a:off x="7660432" y="1426616"/>
                <a:ext cx="3693367" cy="4351338"/>
              </a:xfrm>
              <a:blipFill>
                <a:blip r:embed="rId2"/>
                <a:stretch>
                  <a:fillRect l="-2314" t="-1961" r="-46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0D662AA-DF28-4212-A175-ACC902BE9F33}"/>
              </a:ext>
            </a:extLst>
          </p:cNvPr>
          <p:cNvPicPr>
            <a:picLocks noChangeAspect="1"/>
          </p:cNvPicPr>
          <p:nvPr/>
        </p:nvPicPr>
        <p:blipFill>
          <a:blip r:embed="rId3"/>
          <a:stretch>
            <a:fillRect/>
          </a:stretch>
        </p:blipFill>
        <p:spPr>
          <a:xfrm>
            <a:off x="838200" y="1825625"/>
            <a:ext cx="6716062" cy="3553321"/>
          </a:xfrm>
          <a:prstGeom prst="rect">
            <a:avLst/>
          </a:prstGeom>
        </p:spPr>
      </p:pic>
    </p:spTree>
    <p:extLst>
      <p:ext uri="{BB962C8B-B14F-4D97-AF65-F5344CB8AC3E}">
        <p14:creationId xmlns:p14="http://schemas.microsoft.com/office/powerpoint/2010/main" val="325209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AA2F-AAD6-499A-9D8A-36DA39EE85DD}"/>
              </a:ext>
            </a:extLst>
          </p:cNvPr>
          <p:cNvSpPr>
            <a:spLocks noGrp="1"/>
          </p:cNvSpPr>
          <p:nvPr>
            <p:ph type="title"/>
          </p:nvPr>
        </p:nvSpPr>
        <p:spPr/>
        <p:txBody>
          <a:bodyPr/>
          <a:lstStyle/>
          <a:p>
            <a:r>
              <a:rPr lang="en-US" dirty="0"/>
              <a:t>Figure 1 shows the raw data before </a:t>
            </a:r>
            <a:r>
              <a:rPr lang="en-US" dirty="0" err="1"/>
              <a:t>bTB</a:t>
            </a:r>
            <a:endParaRPr lang="en-US" dirty="0"/>
          </a:p>
        </p:txBody>
      </p:sp>
      <p:sp>
        <p:nvSpPr>
          <p:cNvPr id="3" name="Content Placeholder 2">
            <a:extLst>
              <a:ext uri="{FF2B5EF4-FFF2-40B4-BE49-F238E27FC236}">
                <a16:creationId xmlns:a16="http://schemas.microsoft.com/office/drawing/2014/main" id="{D26B8679-6B09-4887-B4F2-E223C1B95062}"/>
              </a:ext>
            </a:extLst>
          </p:cNvPr>
          <p:cNvSpPr>
            <a:spLocks noGrp="1"/>
          </p:cNvSpPr>
          <p:nvPr>
            <p:ph idx="1"/>
          </p:nvPr>
        </p:nvSpPr>
        <p:spPr>
          <a:xfrm>
            <a:off x="6718042" y="1253331"/>
            <a:ext cx="5327778" cy="4351338"/>
          </a:xfrm>
        </p:spPr>
        <p:txBody>
          <a:bodyPr/>
          <a:lstStyle/>
          <a:p>
            <a:r>
              <a:rPr lang="en-US" dirty="0"/>
              <a:t>Callback rates are similar between whites and blacks with a criminal record (only disclosed when there is a box).</a:t>
            </a:r>
          </a:p>
          <a:p>
            <a:r>
              <a:rPr lang="en-US" dirty="0"/>
              <a:t>Whites get a 0.9 percentage point higher callback rate compared to blacks when neither has a criminal record.</a:t>
            </a:r>
          </a:p>
          <a:p>
            <a:r>
              <a:rPr lang="en-US" b="1" dirty="0"/>
              <a:t>Callback rates for whites are 3.1 percentage points higher, compared to blacks, when there is no box.</a:t>
            </a:r>
          </a:p>
        </p:txBody>
      </p:sp>
      <p:pic>
        <p:nvPicPr>
          <p:cNvPr id="5" name="Picture 4">
            <a:extLst>
              <a:ext uri="{FF2B5EF4-FFF2-40B4-BE49-F238E27FC236}">
                <a16:creationId xmlns:a16="http://schemas.microsoft.com/office/drawing/2014/main" id="{EDEE77FD-7C79-4702-B823-220D1C686712}"/>
              </a:ext>
            </a:extLst>
          </p:cNvPr>
          <p:cNvPicPr>
            <a:picLocks noChangeAspect="1"/>
          </p:cNvPicPr>
          <p:nvPr/>
        </p:nvPicPr>
        <p:blipFill>
          <a:blip r:embed="rId2"/>
          <a:stretch>
            <a:fillRect/>
          </a:stretch>
        </p:blipFill>
        <p:spPr>
          <a:xfrm>
            <a:off x="0" y="1713782"/>
            <a:ext cx="6792273" cy="5144218"/>
          </a:xfrm>
          <a:prstGeom prst="rect">
            <a:avLst/>
          </a:prstGeom>
        </p:spPr>
      </p:pic>
    </p:spTree>
    <p:extLst>
      <p:ext uri="{BB962C8B-B14F-4D97-AF65-F5344CB8AC3E}">
        <p14:creationId xmlns:p14="http://schemas.microsoft.com/office/powerpoint/2010/main" val="3218192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B38D-9EFB-4994-A5CC-DD99B3E36CEA}"/>
              </a:ext>
            </a:extLst>
          </p:cNvPr>
          <p:cNvSpPr>
            <a:spLocks noGrp="1"/>
          </p:cNvSpPr>
          <p:nvPr>
            <p:ph type="title"/>
          </p:nvPr>
        </p:nvSpPr>
        <p:spPr/>
        <p:txBody>
          <a:bodyPr/>
          <a:lstStyle/>
          <a:p>
            <a:r>
              <a:rPr lang="en-US" dirty="0"/>
              <a:t>Adding “temporal” variation</a:t>
            </a:r>
          </a:p>
        </p:txBody>
      </p:sp>
      <p:sp>
        <p:nvSpPr>
          <p:cNvPr id="3" name="Content Placeholder 2">
            <a:extLst>
              <a:ext uri="{FF2B5EF4-FFF2-40B4-BE49-F238E27FC236}">
                <a16:creationId xmlns:a16="http://schemas.microsoft.com/office/drawing/2014/main" id="{BCE567C0-122A-4E30-9B86-577FDD77EE01}"/>
              </a:ext>
            </a:extLst>
          </p:cNvPr>
          <p:cNvSpPr>
            <a:spLocks noGrp="1"/>
          </p:cNvSpPr>
          <p:nvPr>
            <p:ph idx="1"/>
          </p:nvPr>
        </p:nvSpPr>
        <p:spPr>
          <a:xfrm>
            <a:off x="838200" y="1331103"/>
            <a:ext cx="10515600" cy="4351338"/>
          </a:xfrm>
        </p:spPr>
        <p:txBody>
          <a:bodyPr/>
          <a:lstStyle/>
          <a:p>
            <a:r>
              <a:rPr lang="en-US" dirty="0"/>
              <a:t>Agan and Starr (2018) then build up to their ideal DiD specification by using temporal variation in BTB.</a:t>
            </a:r>
          </a:p>
          <a:p>
            <a:r>
              <a:rPr lang="en-US" dirty="0"/>
              <a:t>New York City passes a BTB law, which creates variation in BTB that can be used in a DiD to try to quantify the effect of BTB on discrimination.</a:t>
            </a:r>
          </a:p>
          <a:p>
            <a:r>
              <a:rPr lang="en-US" dirty="0"/>
              <a:t>This DiD is preferred to their earlier cross-sectional approach (similar to the naïve approach of only using one time period, from earlier).</a:t>
            </a:r>
          </a:p>
        </p:txBody>
      </p:sp>
    </p:spTree>
    <p:extLst>
      <p:ext uri="{BB962C8B-B14F-4D97-AF65-F5344CB8AC3E}">
        <p14:creationId xmlns:p14="http://schemas.microsoft.com/office/powerpoint/2010/main" val="2743015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B38D-9EFB-4994-A5CC-DD99B3E36CEA}"/>
              </a:ext>
            </a:extLst>
          </p:cNvPr>
          <p:cNvSpPr>
            <a:spLocks noGrp="1"/>
          </p:cNvSpPr>
          <p:nvPr>
            <p:ph type="title"/>
          </p:nvPr>
        </p:nvSpPr>
        <p:spPr/>
        <p:txBody>
          <a:bodyPr/>
          <a:lstStyle/>
          <a:p>
            <a:r>
              <a:rPr lang="en-US" dirty="0"/>
              <a:t>Adding “temporal” variation</a:t>
            </a:r>
          </a:p>
        </p:txBody>
      </p:sp>
      <p:sp>
        <p:nvSpPr>
          <p:cNvPr id="3" name="Content Placeholder 2">
            <a:extLst>
              <a:ext uri="{FF2B5EF4-FFF2-40B4-BE49-F238E27FC236}">
                <a16:creationId xmlns:a16="http://schemas.microsoft.com/office/drawing/2014/main" id="{BCE567C0-122A-4E30-9B86-577FDD77EE01}"/>
              </a:ext>
            </a:extLst>
          </p:cNvPr>
          <p:cNvSpPr>
            <a:spLocks noGrp="1"/>
          </p:cNvSpPr>
          <p:nvPr>
            <p:ph idx="1"/>
          </p:nvPr>
        </p:nvSpPr>
        <p:spPr>
          <a:xfrm>
            <a:off x="838200" y="1331103"/>
            <a:ext cx="10515600" cy="4351338"/>
          </a:xfrm>
        </p:spPr>
        <p:txBody>
          <a:bodyPr/>
          <a:lstStyle/>
          <a:p>
            <a:r>
              <a:rPr lang="en-US" dirty="0"/>
              <a:t>The DiD is preferred because there could be non-random reasons why some employers use a box and others don’t. Given then, it’s hard to isolate how the box affects discrimination compared to how firms that use the box different and how this could affect racial differences.</a:t>
            </a:r>
          </a:p>
          <a:p>
            <a:r>
              <a:rPr lang="en-US" dirty="0"/>
              <a:t>For example, what if firms that use the box are more racist anyways? Then we might confuse the effect of the box for selection into who uses the box.</a:t>
            </a:r>
          </a:p>
          <a:p>
            <a:r>
              <a:rPr lang="en-US" dirty="0"/>
              <a:t>In this hypothetical example, banning the box doesn’t reduce racial discrimination.</a:t>
            </a:r>
          </a:p>
        </p:txBody>
      </p:sp>
    </p:spTree>
    <p:extLst>
      <p:ext uri="{BB962C8B-B14F-4D97-AF65-F5344CB8AC3E}">
        <p14:creationId xmlns:p14="http://schemas.microsoft.com/office/powerpoint/2010/main" val="2886572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A6884-A8A6-4786-9810-7E419DB084AF}"/>
              </a:ext>
            </a:extLst>
          </p:cNvPr>
          <p:cNvSpPr>
            <a:spLocks noGrp="1"/>
          </p:cNvSpPr>
          <p:nvPr>
            <p:ph idx="1"/>
          </p:nvPr>
        </p:nvSpPr>
        <p:spPr>
          <a:xfrm>
            <a:off x="6475444" y="251927"/>
            <a:ext cx="4878355" cy="5925036"/>
          </a:xfrm>
        </p:spPr>
        <p:txBody>
          <a:bodyPr/>
          <a:lstStyle/>
          <a:p>
            <a:r>
              <a:rPr lang="en-US" dirty="0"/>
              <a:t>Turns out their results are similar comparing the naïve cross-sectional approach (column (1)) to the more advanced DiD approach (columns (2) to (4)).</a:t>
            </a:r>
          </a:p>
          <a:p>
            <a:r>
              <a:rPr lang="en-US" dirty="0"/>
              <a:t>Looking at column (2), the coefficient on white shows a 4.4 percentage point higher callback rate for whites when there is no box.</a:t>
            </a:r>
          </a:p>
          <a:p>
            <a:r>
              <a:rPr lang="en-US" dirty="0"/>
              <a:t>The coefficient on box is not statistically significant – callback rates for whites are similar with and without the box.</a:t>
            </a:r>
          </a:p>
        </p:txBody>
      </p:sp>
      <p:pic>
        <p:nvPicPr>
          <p:cNvPr id="5" name="Picture 4">
            <a:extLst>
              <a:ext uri="{FF2B5EF4-FFF2-40B4-BE49-F238E27FC236}">
                <a16:creationId xmlns:a16="http://schemas.microsoft.com/office/drawing/2014/main" id="{018B04BA-7BBC-431D-85AE-411A43C84461}"/>
              </a:ext>
            </a:extLst>
          </p:cNvPr>
          <p:cNvPicPr>
            <a:picLocks noChangeAspect="1"/>
          </p:cNvPicPr>
          <p:nvPr/>
        </p:nvPicPr>
        <p:blipFill>
          <a:blip r:embed="rId2"/>
          <a:stretch>
            <a:fillRect/>
          </a:stretch>
        </p:blipFill>
        <p:spPr>
          <a:xfrm>
            <a:off x="0" y="570623"/>
            <a:ext cx="6382641" cy="6287377"/>
          </a:xfrm>
          <a:prstGeom prst="rect">
            <a:avLst/>
          </a:prstGeom>
        </p:spPr>
      </p:pic>
    </p:spTree>
    <p:extLst>
      <p:ext uri="{BB962C8B-B14F-4D97-AF65-F5344CB8AC3E}">
        <p14:creationId xmlns:p14="http://schemas.microsoft.com/office/powerpoint/2010/main" val="3896314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A6884-A8A6-4786-9810-7E419DB084AF}"/>
              </a:ext>
            </a:extLst>
          </p:cNvPr>
          <p:cNvSpPr>
            <a:spLocks noGrp="1"/>
          </p:cNvSpPr>
          <p:nvPr>
            <p:ph idx="1"/>
          </p:nvPr>
        </p:nvSpPr>
        <p:spPr>
          <a:xfrm>
            <a:off x="6475444" y="251927"/>
            <a:ext cx="5458409" cy="5925036"/>
          </a:xfrm>
        </p:spPr>
        <p:txBody>
          <a:bodyPr/>
          <a:lstStyle/>
          <a:p>
            <a:r>
              <a:rPr lang="en-US" sz="2200" dirty="0"/>
              <a:t>Box x white, the coefficient of interest is -0.036, suggesting that callback rates for whites are 3.6 percentage points lower, compared to blacks, when there is a box, compared to when there is no box.</a:t>
            </a:r>
          </a:p>
          <a:p>
            <a:r>
              <a:rPr lang="en-US" sz="2200" dirty="0"/>
              <a:t>Putting this together, the white “benefit” is 4.4 percentage points when there is no box, but only about 0.8 </a:t>
            </a:r>
            <a:r>
              <a:rPr lang="en-US" sz="2200" dirty="0" err="1"/>
              <a:t>p.p.s</a:t>
            </a:r>
            <a:r>
              <a:rPr lang="en-US" sz="2200" dirty="0"/>
              <a:t> when there is a box.</a:t>
            </a:r>
          </a:p>
          <a:p>
            <a:r>
              <a:rPr lang="en-US" sz="2200" b="1" dirty="0"/>
              <a:t>Removing the box is associated with an increase in racial discrimination.</a:t>
            </a:r>
          </a:p>
        </p:txBody>
      </p:sp>
      <p:pic>
        <p:nvPicPr>
          <p:cNvPr id="5" name="Picture 4">
            <a:extLst>
              <a:ext uri="{FF2B5EF4-FFF2-40B4-BE49-F238E27FC236}">
                <a16:creationId xmlns:a16="http://schemas.microsoft.com/office/drawing/2014/main" id="{018B04BA-7BBC-431D-85AE-411A43C84461}"/>
              </a:ext>
            </a:extLst>
          </p:cNvPr>
          <p:cNvPicPr>
            <a:picLocks noChangeAspect="1"/>
          </p:cNvPicPr>
          <p:nvPr/>
        </p:nvPicPr>
        <p:blipFill>
          <a:blip r:embed="rId2"/>
          <a:stretch>
            <a:fillRect/>
          </a:stretch>
        </p:blipFill>
        <p:spPr>
          <a:xfrm>
            <a:off x="0" y="570623"/>
            <a:ext cx="6382641" cy="6287377"/>
          </a:xfrm>
          <a:prstGeom prst="rect">
            <a:avLst/>
          </a:prstGeom>
        </p:spPr>
      </p:pic>
    </p:spTree>
    <p:extLst>
      <p:ext uri="{BB962C8B-B14F-4D97-AF65-F5344CB8AC3E}">
        <p14:creationId xmlns:p14="http://schemas.microsoft.com/office/powerpoint/2010/main" val="1130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72D4-D2E8-4522-A8DB-7E4394736F62}"/>
              </a:ext>
            </a:extLst>
          </p:cNvPr>
          <p:cNvSpPr>
            <a:spLocks noGrp="1"/>
          </p:cNvSpPr>
          <p:nvPr>
            <p:ph type="title"/>
          </p:nvPr>
        </p:nvSpPr>
        <p:spPr/>
        <p:txBody>
          <a:bodyPr/>
          <a:lstStyle/>
          <a:p>
            <a:r>
              <a:rPr lang="en-US" dirty="0"/>
              <a:t>Audit field experiments</a:t>
            </a:r>
          </a:p>
        </p:txBody>
      </p:sp>
      <p:sp>
        <p:nvSpPr>
          <p:cNvPr id="3" name="Content Placeholder 2">
            <a:extLst>
              <a:ext uri="{FF2B5EF4-FFF2-40B4-BE49-F238E27FC236}">
                <a16:creationId xmlns:a16="http://schemas.microsoft.com/office/drawing/2014/main" id="{FFB8058D-9CCC-482E-90FA-4B402EE180A6}"/>
              </a:ext>
            </a:extLst>
          </p:cNvPr>
          <p:cNvSpPr>
            <a:spLocks noGrp="1"/>
          </p:cNvSpPr>
          <p:nvPr>
            <p:ph idx="1"/>
          </p:nvPr>
        </p:nvSpPr>
        <p:spPr/>
        <p:txBody>
          <a:bodyPr/>
          <a:lstStyle/>
          <a:p>
            <a:r>
              <a:rPr lang="en-US" dirty="0"/>
              <a:t>The most common way that economists and sociologists measure discrimination.</a:t>
            </a:r>
          </a:p>
          <a:p>
            <a:r>
              <a:rPr lang="en-US" dirty="0"/>
              <a:t>Send on-average identical “testers” (e.g., resumes, emails, actors) that vary by minority status (e.g., white vs. black) to study discrimination in hiring, market access, etc.</a:t>
            </a:r>
          </a:p>
          <a:p>
            <a:r>
              <a:rPr lang="en-US" dirty="0"/>
              <a:t>Since the testers only differ by race, any differences in responses to them can isolate discrimination.</a:t>
            </a:r>
          </a:p>
        </p:txBody>
      </p:sp>
    </p:spTree>
    <p:extLst>
      <p:ext uri="{BB962C8B-B14F-4D97-AF65-F5344CB8AC3E}">
        <p14:creationId xmlns:p14="http://schemas.microsoft.com/office/powerpoint/2010/main" val="1934530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AA2F-AAD6-499A-9D8A-36DA39EE85DD}"/>
              </a:ext>
            </a:extLst>
          </p:cNvPr>
          <p:cNvSpPr>
            <a:spLocks noGrp="1"/>
          </p:cNvSpPr>
          <p:nvPr>
            <p:ph type="title"/>
          </p:nvPr>
        </p:nvSpPr>
        <p:spPr>
          <a:xfrm>
            <a:off x="838200" y="153192"/>
            <a:ext cx="10515600" cy="1325563"/>
          </a:xfrm>
        </p:spPr>
        <p:txBody>
          <a:bodyPr/>
          <a:lstStyle/>
          <a:p>
            <a:r>
              <a:rPr lang="en-US" sz="3400" dirty="0"/>
              <a:t>Figure 2 shows callback rates before and after BTB – i.e. temporal variation in “box”</a:t>
            </a:r>
          </a:p>
        </p:txBody>
      </p:sp>
      <p:sp>
        <p:nvSpPr>
          <p:cNvPr id="3" name="Content Placeholder 2">
            <a:extLst>
              <a:ext uri="{FF2B5EF4-FFF2-40B4-BE49-F238E27FC236}">
                <a16:creationId xmlns:a16="http://schemas.microsoft.com/office/drawing/2014/main" id="{D26B8679-6B09-4887-B4F2-E223C1B95062}"/>
              </a:ext>
            </a:extLst>
          </p:cNvPr>
          <p:cNvSpPr>
            <a:spLocks noGrp="1"/>
          </p:cNvSpPr>
          <p:nvPr>
            <p:ph idx="1"/>
          </p:nvPr>
        </p:nvSpPr>
        <p:spPr>
          <a:xfrm>
            <a:off x="6792273" y="1690688"/>
            <a:ext cx="5327778" cy="4351338"/>
          </a:xfrm>
        </p:spPr>
        <p:txBody>
          <a:bodyPr/>
          <a:lstStyle/>
          <a:p>
            <a:r>
              <a:rPr lang="en-US" dirty="0"/>
              <a:t>The White “benefit” is about 7 percentage points when a box is present, regardless of criminal record.</a:t>
            </a:r>
          </a:p>
          <a:p>
            <a:r>
              <a:rPr lang="en-US" b="1" dirty="0"/>
              <a:t>Callback rates for whites are 4.5 percentage points higher, compared to blacks, when there is no box.</a:t>
            </a:r>
          </a:p>
          <a:p>
            <a:r>
              <a:rPr lang="en-US" dirty="0"/>
              <a:t>This is similar to the cross-sectional results, but a bigger magnitude of an effect.</a:t>
            </a:r>
          </a:p>
        </p:txBody>
      </p:sp>
      <p:pic>
        <p:nvPicPr>
          <p:cNvPr id="6" name="Picture 5">
            <a:extLst>
              <a:ext uri="{FF2B5EF4-FFF2-40B4-BE49-F238E27FC236}">
                <a16:creationId xmlns:a16="http://schemas.microsoft.com/office/drawing/2014/main" id="{2850C502-E2E8-477E-B4C1-7253B3FE6CCE}"/>
              </a:ext>
            </a:extLst>
          </p:cNvPr>
          <p:cNvPicPr>
            <a:picLocks noChangeAspect="1"/>
          </p:cNvPicPr>
          <p:nvPr/>
        </p:nvPicPr>
        <p:blipFill>
          <a:blip r:embed="rId2"/>
          <a:stretch>
            <a:fillRect/>
          </a:stretch>
        </p:blipFill>
        <p:spPr>
          <a:xfrm>
            <a:off x="0" y="1342255"/>
            <a:ext cx="6706536" cy="5515745"/>
          </a:xfrm>
          <a:prstGeom prst="rect">
            <a:avLst/>
          </a:prstGeom>
        </p:spPr>
      </p:pic>
    </p:spTree>
    <p:extLst>
      <p:ext uri="{BB962C8B-B14F-4D97-AF65-F5344CB8AC3E}">
        <p14:creationId xmlns:p14="http://schemas.microsoft.com/office/powerpoint/2010/main" val="3625278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4F84-EAB3-4660-8382-47B2C47F7910}"/>
              </a:ext>
            </a:extLst>
          </p:cNvPr>
          <p:cNvSpPr>
            <a:spLocks noGrp="1"/>
          </p:cNvSpPr>
          <p:nvPr>
            <p:ph type="title"/>
          </p:nvPr>
        </p:nvSpPr>
        <p:spPr/>
        <p:txBody>
          <a:bodyPr/>
          <a:lstStyle/>
          <a:p>
            <a:r>
              <a:rPr lang="en-US" dirty="0"/>
              <a:t>Agan and Starr (2018) - Conclusion</a:t>
            </a:r>
          </a:p>
        </p:txBody>
      </p:sp>
      <p:sp>
        <p:nvSpPr>
          <p:cNvPr id="3" name="Content Placeholder 2">
            <a:extLst>
              <a:ext uri="{FF2B5EF4-FFF2-40B4-BE49-F238E27FC236}">
                <a16:creationId xmlns:a16="http://schemas.microsoft.com/office/drawing/2014/main" id="{DE757EEE-6546-4332-8C55-9CDB4735C23B}"/>
              </a:ext>
            </a:extLst>
          </p:cNvPr>
          <p:cNvSpPr>
            <a:spLocks noGrp="1"/>
          </p:cNvSpPr>
          <p:nvPr>
            <p:ph idx="1"/>
          </p:nvPr>
        </p:nvSpPr>
        <p:spPr/>
        <p:txBody>
          <a:bodyPr/>
          <a:lstStyle/>
          <a:p>
            <a:r>
              <a:rPr lang="en-US" dirty="0"/>
              <a:t>The evidence from this paper suggests that employers statistically discriminate against black applicants, by being more likely to assume they have criminal convictions when they do not have information on criminal conviction status.</a:t>
            </a:r>
          </a:p>
          <a:p>
            <a:r>
              <a:rPr lang="en-US" dirty="0"/>
              <a:t>When the box is banned, employers who used to rely on the box make the assumption that black applicants are more likely to have a criminal record.</a:t>
            </a:r>
          </a:p>
          <a:p>
            <a:r>
              <a:rPr lang="en-US" dirty="0"/>
              <a:t>Therefore, we see racial discrimination increase after BTB takes effects.</a:t>
            </a:r>
          </a:p>
        </p:txBody>
      </p:sp>
    </p:spTree>
    <p:extLst>
      <p:ext uri="{BB962C8B-B14F-4D97-AF65-F5344CB8AC3E}">
        <p14:creationId xmlns:p14="http://schemas.microsoft.com/office/powerpoint/2010/main" val="3887288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4F84-EAB3-4660-8382-47B2C47F7910}"/>
              </a:ext>
            </a:extLst>
          </p:cNvPr>
          <p:cNvSpPr>
            <a:spLocks noGrp="1"/>
          </p:cNvSpPr>
          <p:nvPr>
            <p:ph type="title"/>
          </p:nvPr>
        </p:nvSpPr>
        <p:spPr/>
        <p:txBody>
          <a:bodyPr/>
          <a:lstStyle/>
          <a:p>
            <a:r>
              <a:rPr lang="en-US" dirty="0"/>
              <a:t>Agan and Starr (2018) - Conclusion</a:t>
            </a:r>
          </a:p>
        </p:txBody>
      </p:sp>
      <p:sp>
        <p:nvSpPr>
          <p:cNvPr id="3" name="Content Placeholder 2">
            <a:extLst>
              <a:ext uri="{FF2B5EF4-FFF2-40B4-BE49-F238E27FC236}">
                <a16:creationId xmlns:a16="http://schemas.microsoft.com/office/drawing/2014/main" id="{DE757EEE-6546-4332-8C55-9CDB4735C23B}"/>
              </a:ext>
            </a:extLst>
          </p:cNvPr>
          <p:cNvSpPr>
            <a:spLocks noGrp="1"/>
          </p:cNvSpPr>
          <p:nvPr>
            <p:ph idx="1"/>
          </p:nvPr>
        </p:nvSpPr>
        <p:spPr/>
        <p:txBody>
          <a:bodyPr/>
          <a:lstStyle/>
          <a:p>
            <a:r>
              <a:rPr lang="en-US" dirty="0"/>
              <a:t>This suggests unintended consequences, as BTB was ideally supposed to reduce employment disparities for blacks, who are more likely to have criminal records.</a:t>
            </a:r>
          </a:p>
          <a:p>
            <a:r>
              <a:rPr lang="en-US" dirty="0"/>
              <a:t>There is the benefit that without a box, there is less discrimination against those with records, and those with records are disproportionately black, so that is still a benefit of BTB.</a:t>
            </a:r>
          </a:p>
          <a:p>
            <a:r>
              <a:rPr lang="en-US" dirty="0"/>
              <a:t>But the cost is an increase, in general, in discrimination </a:t>
            </a:r>
            <a:r>
              <a:rPr lang="en-US"/>
              <a:t>against blacks.</a:t>
            </a:r>
          </a:p>
        </p:txBody>
      </p:sp>
    </p:spTree>
    <p:extLst>
      <p:ext uri="{BB962C8B-B14F-4D97-AF65-F5344CB8AC3E}">
        <p14:creationId xmlns:p14="http://schemas.microsoft.com/office/powerpoint/2010/main" val="195700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72D4-D2E8-4522-A8DB-7E4394736F62}"/>
              </a:ext>
            </a:extLst>
          </p:cNvPr>
          <p:cNvSpPr>
            <a:spLocks noGrp="1"/>
          </p:cNvSpPr>
          <p:nvPr>
            <p:ph type="title"/>
          </p:nvPr>
        </p:nvSpPr>
        <p:spPr/>
        <p:txBody>
          <a:bodyPr/>
          <a:lstStyle/>
          <a:p>
            <a:r>
              <a:rPr lang="en-US" dirty="0"/>
              <a:t>Audit field experiments - Housing</a:t>
            </a:r>
          </a:p>
        </p:txBody>
      </p:sp>
      <p:sp>
        <p:nvSpPr>
          <p:cNvPr id="3" name="Content Placeholder 2">
            <a:extLst>
              <a:ext uri="{FF2B5EF4-FFF2-40B4-BE49-F238E27FC236}">
                <a16:creationId xmlns:a16="http://schemas.microsoft.com/office/drawing/2014/main" id="{FFB8058D-9CCC-482E-90FA-4B402EE180A6}"/>
              </a:ext>
            </a:extLst>
          </p:cNvPr>
          <p:cNvSpPr>
            <a:spLocks noGrp="1"/>
          </p:cNvSpPr>
          <p:nvPr>
            <p:ph idx="1"/>
          </p:nvPr>
        </p:nvSpPr>
        <p:spPr/>
        <p:txBody>
          <a:bodyPr/>
          <a:lstStyle/>
          <a:p>
            <a:r>
              <a:rPr lang="en-US" dirty="0"/>
              <a:t>Audit field experiments are commonly used to study housing discrimination. </a:t>
            </a:r>
          </a:p>
          <a:p>
            <a:r>
              <a:rPr lang="en-US" dirty="0"/>
              <a:t>A great example comes from:</a:t>
            </a:r>
          </a:p>
          <a:p>
            <a:pPr marL="0" indent="0">
              <a:buNone/>
            </a:pPr>
            <a:r>
              <a:rPr lang="en-US" dirty="0">
                <a:effectLst/>
              </a:rPr>
              <a:t>Phillips, David C. 2016. “Landlords Avoid Tenants Who Pay with Vouchers.” </a:t>
            </a:r>
            <a:r>
              <a:rPr lang="en-US" i="1" dirty="0">
                <a:effectLst/>
              </a:rPr>
              <a:t>Economics Letters</a:t>
            </a:r>
            <a:r>
              <a:rPr lang="en-US" dirty="0">
                <a:effectLst/>
              </a:rPr>
              <a:t> 151 (October): 48–52. https://doi.org/10.1016/j.econlet.2016.11.036.</a:t>
            </a:r>
          </a:p>
          <a:p>
            <a:endParaRPr lang="en-US" dirty="0"/>
          </a:p>
        </p:txBody>
      </p:sp>
    </p:spTree>
    <p:extLst>
      <p:ext uri="{BB962C8B-B14F-4D97-AF65-F5344CB8AC3E}">
        <p14:creationId xmlns:p14="http://schemas.microsoft.com/office/powerpoint/2010/main" val="236137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72D4-D2E8-4522-A8DB-7E4394736F62}"/>
              </a:ext>
            </a:extLst>
          </p:cNvPr>
          <p:cNvSpPr>
            <a:spLocks noGrp="1"/>
          </p:cNvSpPr>
          <p:nvPr>
            <p:ph type="title"/>
          </p:nvPr>
        </p:nvSpPr>
        <p:spPr/>
        <p:txBody>
          <a:bodyPr/>
          <a:lstStyle/>
          <a:p>
            <a:r>
              <a:rPr lang="en-US" dirty="0"/>
              <a:t>Audit field experiments - Housing</a:t>
            </a:r>
          </a:p>
        </p:txBody>
      </p:sp>
      <p:sp>
        <p:nvSpPr>
          <p:cNvPr id="3" name="Content Placeholder 2">
            <a:extLst>
              <a:ext uri="{FF2B5EF4-FFF2-40B4-BE49-F238E27FC236}">
                <a16:creationId xmlns:a16="http://schemas.microsoft.com/office/drawing/2014/main" id="{FFB8058D-9CCC-482E-90FA-4B402EE180A6}"/>
              </a:ext>
            </a:extLst>
          </p:cNvPr>
          <p:cNvSpPr>
            <a:spLocks noGrp="1"/>
          </p:cNvSpPr>
          <p:nvPr>
            <p:ph idx="1"/>
          </p:nvPr>
        </p:nvSpPr>
        <p:spPr/>
        <p:txBody>
          <a:bodyPr/>
          <a:lstStyle/>
          <a:p>
            <a:r>
              <a:rPr lang="en-US" dirty="0"/>
              <a:t>Phillips (2016) finds housing rental ads online (e.g., Craigslist)</a:t>
            </a:r>
          </a:p>
          <a:p>
            <a:r>
              <a:rPr lang="en-US" dirty="0"/>
              <a:t>He then sends housing rental viewing requests from potential tenants to these landlords that posted the rental ads.</a:t>
            </a:r>
          </a:p>
          <a:p>
            <a:r>
              <a:rPr lang="en-US" dirty="0"/>
              <a:t>Viewing requests comes from individuals with white-sounding name (e.g., Emily Smith) of African-American names (e.g., Lakisha Washington).</a:t>
            </a:r>
          </a:p>
          <a:p>
            <a:r>
              <a:rPr lang="en-US" dirty="0"/>
              <a:t>Phillips (2016) also randomly includes a mention of if the individual is going to pay with a Section 8 voucher.</a:t>
            </a:r>
          </a:p>
          <a:p>
            <a:pPr lvl="1"/>
            <a:r>
              <a:rPr lang="en-US" dirty="0">
                <a:effectLst/>
              </a:rPr>
              <a:t>This is an </a:t>
            </a:r>
            <a:r>
              <a:rPr lang="en-US" dirty="0"/>
              <a:t>anti-poverty program there the government pays part of your rent.</a:t>
            </a:r>
          </a:p>
          <a:p>
            <a:pPr marL="0" indent="0">
              <a:buNone/>
            </a:pPr>
            <a:endParaRPr lang="en-US" dirty="0">
              <a:effectLst/>
            </a:endParaRPr>
          </a:p>
          <a:p>
            <a:endParaRPr lang="en-US" dirty="0"/>
          </a:p>
        </p:txBody>
      </p:sp>
    </p:spTree>
    <p:extLst>
      <p:ext uri="{BB962C8B-B14F-4D97-AF65-F5344CB8AC3E}">
        <p14:creationId xmlns:p14="http://schemas.microsoft.com/office/powerpoint/2010/main" val="216765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72D4-D2E8-4522-A8DB-7E4394736F62}"/>
              </a:ext>
            </a:extLst>
          </p:cNvPr>
          <p:cNvSpPr>
            <a:spLocks noGrp="1"/>
          </p:cNvSpPr>
          <p:nvPr>
            <p:ph type="title"/>
          </p:nvPr>
        </p:nvSpPr>
        <p:spPr/>
        <p:txBody>
          <a:bodyPr/>
          <a:lstStyle/>
          <a:p>
            <a:r>
              <a:rPr lang="en-US" dirty="0"/>
              <a:t>Audit field experiments - Housing</a:t>
            </a:r>
          </a:p>
        </p:txBody>
      </p:sp>
      <p:sp>
        <p:nvSpPr>
          <p:cNvPr id="3" name="Content Placeholder 2">
            <a:extLst>
              <a:ext uri="{FF2B5EF4-FFF2-40B4-BE49-F238E27FC236}">
                <a16:creationId xmlns:a16="http://schemas.microsoft.com/office/drawing/2014/main" id="{FFB8058D-9CCC-482E-90FA-4B402EE180A6}"/>
              </a:ext>
            </a:extLst>
          </p:cNvPr>
          <p:cNvSpPr>
            <a:spLocks noGrp="1"/>
          </p:cNvSpPr>
          <p:nvPr>
            <p:ph idx="1"/>
          </p:nvPr>
        </p:nvSpPr>
        <p:spPr>
          <a:xfrm>
            <a:off x="7988539" y="1676876"/>
            <a:ext cx="4079695" cy="4767807"/>
          </a:xfrm>
        </p:spPr>
        <p:txBody>
          <a:bodyPr/>
          <a:lstStyle/>
          <a:p>
            <a:r>
              <a:rPr lang="en-US" sz="2000" dirty="0"/>
              <a:t>The average positive response rate (e.g., viewing offer) is 43%.</a:t>
            </a:r>
          </a:p>
          <a:p>
            <a:r>
              <a:rPr lang="en-US" sz="2000" dirty="0"/>
              <a:t>Those who mention Section 8 have about a 26 percentage point lower positive response rate (so, about 17%).</a:t>
            </a:r>
          </a:p>
          <a:p>
            <a:r>
              <a:rPr lang="en-US" sz="2000" dirty="0"/>
              <a:t>Those with African-American names have about a 6 percentage point lower positive response rate (so, about 37%).</a:t>
            </a:r>
          </a:p>
          <a:p>
            <a:endParaRPr lang="en-US" dirty="0"/>
          </a:p>
        </p:txBody>
      </p:sp>
      <p:pic>
        <p:nvPicPr>
          <p:cNvPr id="5" name="Picture 4">
            <a:extLst>
              <a:ext uri="{FF2B5EF4-FFF2-40B4-BE49-F238E27FC236}">
                <a16:creationId xmlns:a16="http://schemas.microsoft.com/office/drawing/2014/main" id="{D1137F75-EB11-4E67-9CA6-932FFD139022}"/>
              </a:ext>
            </a:extLst>
          </p:cNvPr>
          <p:cNvPicPr>
            <a:picLocks noChangeAspect="1"/>
          </p:cNvPicPr>
          <p:nvPr/>
        </p:nvPicPr>
        <p:blipFill>
          <a:blip r:embed="rId2"/>
          <a:stretch>
            <a:fillRect/>
          </a:stretch>
        </p:blipFill>
        <p:spPr>
          <a:xfrm>
            <a:off x="123765" y="1409156"/>
            <a:ext cx="7864774" cy="4422477"/>
          </a:xfrm>
          <a:prstGeom prst="rect">
            <a:avLst/>
          </a:prstGeom>
        </p:spPr>
      </p:pic>
    </p:spTree>
    <p:extLst>
      <p:ext uri="{BB962C8B-B14F-4D97-AF65-F5344CB8AC3E}">
        <p14:creationId xmlns:p14="http://schemas.microsoft.com/office/powerpoint/2010/main" val="60580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72D4-D2E8-4522-A8DB-7E4394736F62}"/>
              </a:ext>
            </a:extLst>
          </p:cNvPr>
          <p:cNvSpPr>
            <a:spLocks noGrp="1"/>
          </p:cNvSpPr>
          <p:nvPr>
            <p:ph type="title"/>
          </p:nvPr>
        </p:nvSpPr>
        <p:spPr/>
        <p:txBody>
          <a:bodyPr/>
          <a:lstStyle/>
          <a:p>
            <a:r>
              <a:rPr lang="en-US" dirty="0"/>
              <a:t>Audit field experiments - Mortgages</a:t>
            </a:r>
          </a:p>
        </p:txBody>
      </p:sp>
      <p:sp>
        <p:nvSpPr>
          <p:cNvPr id="3" name="Content Placeholder 2">
            <a:extLst>
              <a:ext uri="{FF2B5EF4-FFF2-40B4-BE49-F238E27FC236}">
                <a16:creationId xmlns:a16="http://schemas.microsoft.com/office/drawing/2014/main" id="{FFB8058D-9CCC-482E-90FA-4B402EE180A6}"/>
              </a:ext>
            </a:extLst>
          </p:cNvPr>
          <p:cNvSpPr>
            <a:spLocks noGrp="1"/>
          </p:cNvSpPr>
          <p:nvPr>
            <p:ph idx="1"/>
          </p:nvPr>
        </p:nvSpPr>
        <p:spPr>
          <a:xfrm>
            <a:off x="838200" y="1489723"/>
            <a:ext cx="10515600" cy="4351338"/>
          </a:xfrm>
        </p:spPr>
        <p:txBody>
          <a:bodyPr/>
          <a:lstStyle/>
          <a:p>
            <a:r>
              <a:rPr lang="en-US" dirty="0"/>
              <a:t>In my pilot study, with Mary Penn and Cathy Balfe (former Urban Economics student), we study sexual orientation discrimination in access to mortgages.</a:t>
            </a:r>
          </a:p>
          <a:p>
            <a:r>
              <a:rPr lang="en-US" dirty="0"/>
              <a:t>We email mortgage loan originators, who you’d often work with to get a mortgage, with emails from couples who vary in gender pairings:</a:t>
            </a:r>
          </a:p>
          <a:p>
            <a:pPr lvl="1"/>
            <a:r>
              <a:rPr lang="en-US" dirty="0"/>
              <a:t>Female/Female</a:t>
            </a:r>
          </a:p>
          <a:p>
            <a:pPr lvl="1"/>
            <a:r>
              <a:rPr lang="en-US" dirty="0"/>
              <a:t>Female/Male</a:t>
            </a:r>
          </a:p>
          <a:p>
            <a:pPr lvl="1"/>
            <a:r>
              <a:rPr lang="en-US" dirty="0"/>
              <a:t>Male/Female</a:t>
            </a:r>
          </a:p>
          <a:p>
            <a:pPr lvl="1"/>
            <a:r>
              <a:rPr lang="en-US" dirty="0"/>
              <a:t>Male/Male</a:t>
            </a:r>
          </a:p>
          <a:p>
            <a:r>
              <a:rPr lang="en-US" dirty="0"/>
              <a:t>“Hi, my name is [gendered name] and my [husband/wife] [gendered name] and I are looking for a mortgage…”</a:t>
            </a:r>
          </a:p>
        </p:txBody>
      </p:sp>
    </p:spTree>
    <p:extLst>
      <p:ext uri="{BB962C8B-B14F-4D97-AF65-F5344CB8AC3E}">
        <p14:creationId xmlns:p14="http://schemas.microsoft.com/office/powerpoint/2010/main" val="146250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F8FF-596F-784A-9247-1E55699AC06E}"/>
              </a:ext>
            </a:extLst>
          </p:cNvPr>
          <p:cNvSpPr>
            <a:spLocks noGrp="1"/>
          </p:cNvSpPr>
          <p:nvPr>
            <p:ph type="title"/>
          </p:nvPr>
        </p:nvSpPr>
        <p:spPr>
          <a:xfrm>
            <a:off x="838200" y="-8099"/>
            <a:ext cx="10515600" cy="1325563"/>
          </a:xfrm>
        </p:spPr>
        <p:txBody>
          <a:bodyPr>
            <a:normAutofit/>
          </a:bodyPr>
          <a:lstStyle/>
          <a:p>
            <a:r>
              <a:rPr lang="en-US" sz="2800" dirty="0"/>
              <a:t>Results from Pilot Study (vs. Hanson et al. 2016)</a:t>
            </a:r>
          </a:p>
        </p:txBody>
      </p:sp>
      <p:graphicFrame>
        <p:nvGraphicFramePr>
          <p:cNvPr id="4" name="Content Placeholder 3">
            <a:extLst>
              <a:ext uri="{FF2B5EF4-FFF2-40B4-BE49-F238E27FC236}">
                <a16:creationId xmlns:a16="http://schemas.microsoft.com/office/drawing/2014/main" id="{E6460B99-B445-A34B-A0E0-FE4DECA56592}"/>
              </a:ext>
            </a:extLst>
          </p:cNvPr>
          <p:cNvGraphicFramePr>
            <a:graphicFrameLocks noGrp="1"/>
          </p:cNvGraphicFramePr>
          <p:nvPr>
            <p:ph idx="1"/>
            <p:extLst>
              <p:ext uri="{D42A27DB-BD31-4B8C-83A1-F6EECF244321}">
                <p14:modId xmlns:p14="http://schemas.microsoft.com/office/powerpoint/2010/main" val="2260507989"/>
              </p:ext>
            </p:extLst>
          </p:nvPr>
        </p:nvGraphicFramePr>
        <p:xfrm>
          <a:off x="1981200" y="1077686"/>
          <a:ext cx="4114800" cy="48737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E685558-3FAC-774A-AB8C-62B8610E71F9}"/>
              </a:ext>
            </a:extLst>
          </p:cNvPr>
          <p:cNvGraphicFramePr/>
          <p:nvPr>
            <p:extLst>
              <p:ext uri="{D42A27DB-BD31-4B8C-83A1-F6EECF244321}">
                <p14:modId xmlns:p14="http://schemas.microsoft.com/office/powerpoint/2010/main" val="2093257430"/>
              </p:ext>
            </p:extLst>
          </p:nvPr>
        </p:nvGraphicFramePr>
        <p:xfrm>
          <a:off x="6233786" y="1119674"/>
          <a:ext cx="3977014" cy="48737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2502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72D4-D2E8-4522-A8DB-7E4394736F62}"/>
              </a:ext>
            </a:extLst>
          </p:cNvPr>
          <p:cNvSpPr>
            <a:spLocks noGrp="1"/>
          </p:cNvSpPr>
          <p:nvPr>
            <p:ph type="title"/>
          </p:nvPr>
        </p:nvSpPr>
        <p:spPr/>
        <p:txBody>
          <a:bodyPr/>
          <a:lstStyle/>
          <a:p>
            <a:r>
              <a:rPr lang="en-US" dirty="0"/>
              <a:t>Audit field experiments - hiring</a:t>
            </a:r>
          </a:p>
        </p:txBody>
      </p:sp>
      <p:pic>
        <p:nvPicPr>
          <p:cNvPr id="1026" name="Picture 2" descr="Study suggests researchers look more closely at connections between names and race">
            <a:extLst>
              <a:ext uri="{FF2B5EF4-FFF2-40B4-BE49-F238E27FC236}">
                <a16:creationId xmlns:a16="http://schemas.microsoft.com/office/drawing/2014/main" id="{3E568373-0513-40A7-8BBF-289110651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66507"/>
            <a:ext cx="6096000" cy="40481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B8C7443-046A-46E3-82FB-5EC51DC8C6B7}"/>
              </a:ext>
            </a:extLst>
          </p:cNvPr>
          <p:cNvSpPr>
            <a:spLocks noGrp="1"/>
          </p:cNvSpPr>
          <p:nvPr>
            <p:ph idx="1"/>
          </p:nvPr>
        </p:nvSpPr>
        <p:spPr>
          <a:xfrm>
            <a:off x="63500" y="1522413"/>
            <a:ext cx="5767388" cy="4351337"/>
          </a:xfrm>
        </p:spPr>
        <p:txBody>
          <a:bodyPr/>
          <a:lstStyle/>
          <a:p>
            <a:r>
              <a:rPr lang="en-US" dirty="0"/>
              <a:t>Audit field experiments are commonly used to study hiring discrimination. </a:t>
            </a:r>
          </a:p>
          <a:p>
            <a:r>
              <a:rPr lang="en-US" dirty="0"/>
              <a:t>These are the “resume experiments” you have likely heard of.</a:t>
            </a:r>
          </a:p>
          <a:p>
            <a:r>
              <a:rPr lang="en-US" dirty="0"/>
              <a:t>The Agan and Starr (2018) paper, the focus of today, is one of these resume experiments, but with an interesting difference-in-differences twist (explained later).</a:t>
            </a:r>
          </a:p>
          <a:p>
            <a:pPr marL="0" indent="0">
              <a:buNone/>
            </a:pPr>
            <a:endParaRPr lang="en-US" dirty="0"/>
          </a:p>
        </p:txBody>
      </p:sp>
    </p:spTree>
    <p:extLst>
      <p:ext uri="{BB962C8B-B14F-4D97-AF65-F5344CB8AC3E}">
        <p14:creationId xmlns:p14="http://schemas.microsoft.com/office/powerpoint/2010/main" val="33029187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895</TotalTime>
  <Words>2477</Words>
  <Application>Microsoft Office PowerPoint</Application>
  <PresentationFormat>Widescreen</PresentationFormat>
  <Paragraphs>136</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Century Gothic</vt:lpstr>
      <vt:lpstr>NewCenturySchlbk-Roman</vt:lpstr>
      <vt:lpstr>Office Theme</vt:lpstr>
      <vt:lpstr>PowerPoint Presentation</vt:lpstr>
      <vt:lpstr>Plan for today</vt:lpstr>
      <vt:lpstr>Audit field experiments</vt:lpstr>
      <vt:lpstr>Audit field experiments - Housing</vt:lpstr>
      <vt:lpstr>Audit field experiments - Housing</vt:lpstr>
      <vt:lpstr>Audit field experiments - Housing</vt:lpstr>
      <vt:lpstr>Audit field experiments - Mortgages</vt:lpstr>
      <vt:lpstr>Results from Pilot Study (vs. Hanson et al. 2016)</vt:lpstr>
      <vt:lpstr>Audit field experiments - hiring</vt:lpstr>
      <vt:lpstr>Audit field experiments - hiring</vt:lpstr>
      <vt:lpstr>What is “ban the box”?</vt:lpstr>
      <vt:lpstr>What is “ban the box”?</vt:lpstr>
      <vt:lpstr>Who “bans the box”? Data as of 2019</vt:lpstr>
      <vt:lpstr>Agan and Starr (2018) – BTB Audit study</vt:lpstr>
      <vt:lpstr>Agan and Starr (2018) – BTB Audit study</vt:lpstr>
      <vt:lpstr>Agan and Starr (2018) – BTB Audit Study</vt:lpstr>
      <vt:lpstr>Agan and Starr (2018) – BTB Audit Study</vt:lpstr>
      <vt:lpstr>PowerPoint Presentation</vt:lpstr>
      <vt:lpstr>PowerPoint Presentation</vt:lpstr>
      <vt:lpstr>Callback rates lower for those with criminal records</vt:lpstr>
      <vt:lpstr>PowerPoint Presentation</vt:lpstr>
      <vt:lpstr>DiD estimate in regression form</vt:lpstr>
      <vt:lpstr>DiD estimate in regression form</vt:lpstr>
      <vt:lpstr>DiD estimate in regression form</vt:lpstr>
      <vt:lpstr>Figure 1 shows the raw data before bTB</vt:lpstr>
      <vt:lpstr>Adding “temporal” variation</vt:lpstr>
      <vt:lpstr>Adding “temporal” variation</vt:lpstr>
      <vt:lpstr>PowerPoint Presentation</vt:lpstr>
      <vt:lpstr>PowerPoint Presentation</vt:lpstr>
      <vt:lpstr>Figure 2 shows callback rates before and after BTB – i.e. temporal variation in “box”</vt:lpstr>
      <vt:lpstr>Agan and Starr (2018) - Conclusion</vt:lpstr>
      <vt:lpstr>Agan and Starr (2018)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124</cp:revision>
  <cp:lastPrinted>2017-03-15T17:14:36Z</cp:lastPrinted>
  <dcterms:created xsi:type="dcterms:W3CDTF">2017-02-22T17:33:23Z</dcterms:created>
  <dcterms:modified xsi:type="dcterms:W3CDTF">2020-11-13T20:04:11Z</dcterms:modified>
</cp:coreProperties>
</file>