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18" r:id="rId1"/>
  </p:sldMasterIdLst>
  <p:notesMasterIdLst>
    <p:notesMasterId r:id="rId27"/>
  </p:notesMasterIdLst>
  <p:sldIdLst>
    <p:sldId id="256" r:id="rId2"/>
    <p:sldId id="318" r:id="rId3"/>
    <p:sldId id="259" r:id="rId4"/>
    <p:sldId id="327" r:id="rId5"/>
    <p:sldId id="315" r:id="rId6"/>
    <p:sldId id="274" r:id="rId7"/>
    <p:sldId id="264" r:id="rId8"/>
    <p:sldId id="286" r:id="rId9"/>
    <p:sldId id="312" r:id="rId10"/>
    <p:sldId id="302" r:id="rId11"/>
    <p:sldId id="287" r:id="rId12"/>
    <p:sldId id="317" r:id="rId13"/>
    <p:sldId id="289" r:id="rId14"/>
    <p:sldId id="321" r:id="rId15"/>
    <p:sldId id="328" r:id="rId16"/>
    <p:sldId id="329" r:id="rId17"/>
    <p:sldId id="334" r:id="rId18"/>
    <p:sldId id="326" r:id="rId19"/>
    <p:sldId id="324" r:id="rId20"/>
    <p:sldId id="305" r:id="rId21"/>
    <p:sldId id="306" r:id="rId22"/>
    <p:sldId id="260" r:id="rId23"/>
    <p:sldId id="308" r:id="rId24"/>
    <p:sldId id="322" r:id="rId25"/>
    <p:sldId id="32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hy Balfe" initials="" lastIdx="7" clrIdx="0"/>
  <p:cmAuthor id="1" name="Button, Patrick J" initials="BPJ" lastIdx="18" clrIdx="1">
    <p:extLst>
      <p:ext uri="{19B8F6BF-5375-455C-9EA6-DF929625EA0E}">
        <p15:presenceInfo xmlns:p15="http://schemas.microsoft.com/office/powerpoint/2012/main" userId="5d7a8fa4-2342-41a7-9336-f2b9e83f452f" providerId="Windows Live"/>
      </p:ext>
    </p:extLst>
  </p:cmAuthor>
  <p:cmAuthor id="2" name="David John Schwegman" initials="DJS" lastIdx="3" clrIdx="2">
    <p:extLst>
      <p:ext uri="{19B8F6BF-5375-455C-9EA6-DF929625EA0E}">
        <p15:presenceInfo xmlns:p15="http://schemas.microsoft.com/office/powerpoint/2012/main" userId="David John Schwegm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79"/>
    <p:restoredTop sz="81864" autoAdjust="0"/>
  </p:normalViewPr>
  <p:slideViewPr>
    <p:cSldViewPr snapToGrid="0" snapToObjects="1">
      <p:cViewPr>
        <p:scale>
          <a:sx n="100" d="100"/>
          <a:sy n="100" d="100"/>
        </p:scale>
        <p:origin x="2166" y="-3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Hanson</a:t>
            </a:r>
            <a:r>
              <a:rPr lang="en-US" baseline="0"/>
              <a:t> et al. (2016)</a:t>
            </a: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White</c:v>
                </c:pt>
              </c:strCache>
            </c:strRef>
          </c:tx>
          <c:spPr>
            <a:solidFill>
              <a:schemeClr val="accent1"/>
            </a:solidFill>
            <a:ln>
              <a:noFill/>
            </a:ln>
            <a:effectLst/>
          </c:spPr>
          <c:invertIfNegative val="0"/>
          <c:cat>
            <c:strRef>
              <c:f>Sheet1!$A$2</c:f>
              <c:strCache>
                <c:ptCount val="1"/>
                <c:pt idx="0">
                  <c:v>Hanson et al.</c:v>
                </c:pt>
              </c:strCache>
            </c:strRef>
          </c:cat>
          <c:val>
            <c:numRef>
              <c:f>Sheet1!$B$2</c:f>
              <c:numCache>
                <c:formatCode>0.00%</c:formatCode>
                <c:ptCount val="1"/>
                <c:pt idx="0">
                  <c:v>0.68310000000000004</c:v>
                </c:pt>
              </c:numCache>
            </c:numRef>
          </c:val>
          <c:extLst>
            <c:ext xmlns:c16="http://schemas.microsoft.com/office/drawing/2014/chart" uri="{C3380CC4-5D6E-409C-BE32-E72D297353CC}">
              <c16:uniqueId val="{00000000-46A8-4C4E-BE38-37F43E546AC7}"/>
            </c:ext>
          </c:extLst>
        </c:ser>
        <c:ser>
          <c:idx val="1"/>
          <c:order val="1"/>
          <c:tx>
            <c:strRef>
              <c:f>Sheet1!$C$1</c:f>
              <c:strCache>
                <c:ptCount val="1"/>
                <c:pt idx="0">
                  <c:v>African-American</c:v>
                </c:pt>
              </c:strCache>
            </c:strRef>
          </c:tx>
          <c:spPr>
            <a:solidFill>
              <a:schemeClr val="accent2"/>
            </a:solidFill>
            <a:ln>
              <a:noFill/>
            </a:ln>
            <a:effectLst/>
          </c:spPr>
          <c:invertIfNegative val="0"/>
          <c:cat>
            <c:strRef>
              <c:f>Sheet1!$A$2</c:f>
              <c:strCache>
                <c:ptCount val="1"/>
                <c:pt idx="0">
                  <c:v>Hanson et al.</c:v>
                </c:pt>
              </c:strCache>
            </c:strRef>
          </c:cat>
          <c:val>
            <c:numRef>
              <c:f>Sheet1!$C$2</c:f>
              <c:numCache>
                <c:formatCode>0.00%</c:formatCode>
                <c:ptCount val="1"/>
                <c:pt idx="0">
                  <c:v>0.65680000000000005</c:v>
                </c:pt>
              </c:numCache>
            </c:numRef>
          </c:val>
          <c:extLst>
            <c:ext xmlns:c16="http://schemas.microsoft.com/office/drawing/2014/chart" uri="{C3380CC4-5D6E-409C-BE32-E72D297353CC}">
              <c16:uniqueId val="{00000001-46A8-4C4E-BE38-37F43E546AC7}"/>
            </c:ext>
          </c:extLst>
        </c:ser>
        <c:dLbls>
          <c:showLegendKey val="0"/>
          <c:showVal val="0"/>
          <c:showCatName val="0"/>
          <c:showSerName val="0"/>
          <c:showPercent val="0"/>
          <c:showBubbleSize val="0"/>
        </c:dLbls>
        <c:gapWidth val="219"/>
        <c:overlap val="-27"/>
        <c:axId val="1408890079"/>
        <c:axId val="1360820591"/>
      </c:barChart>
      <c:catAx>
        <c:axId val="1408890079"/>
        <c:scaling>
          <c:orientation val="minMax"/>
        </c:scaling>
        <c:delete val="1"/>
        <c:axPos val="b"/>
        <c:numFmt formatCode="General" sourceLinked="1"/>
        <c:majorTickMark val="none"/>
        <c:minorTickMark val="none"/>
        <c:tickLblPos val="nextTo"/>
        <c:crossAx val="1360820591"/>
        <c:crosses val="autoZero"/>
        <c:auto val="1"/>
        <c:lblAlgn val="ctr"/>
        <c:lblOffset val="100"/>
        <c:noMultiLvlLbl val="0"/>
      </c:catAx>
      <c:valAx>
        <c:axId val="1360820591"/>
        <c:scaling>
          <c:orientation val="minMax"/>
          <c:max val="0.8"/>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088900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aseline="0"/>
              <a:t>Our Pilot Study</a:t>
            </a: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Different-Gender</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0.00%</c:formatCode>
                <c:ptCount val="1"/>
                <c:pt idx="0">
                  <c:v>0.7238</c:v>
                </c:pt>
              </c:numCache>
            </c:numRef>
          </c:val>
          <c:extLst>
            <c:ext xmlns:c16="http://schemas.microsoft.com/office/drawing/2014/chart" uri="{C3380CC4-5D6E-409C-BE32-E72D297353CC}">
              <c16:uniqueId val="{00000000-7E32-BB4A-9811-FE1A409AB2A9}"/>
            </c:ext>
          </c:extLst>
        </c:ser>
        <c:ser>
          <c:idx val="1"/>
          <c:order val="1"/>
          <c:tx>
            <c:strRef>
              <c:f>Sheet1!$C$1</c:f>
              <c:strCache>
                <c:ptCount val="1"/>
                <c:pt idx="0">
                  <c:v>Same-Gender</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0.00%</c:formatCode>
                <c:ptCount val="1"/>
                <c:pt idx="0">
                  <c:v>0.45450000000000002</c:v>
                </c:pt>
              </c:numCache>
            </c:numRef>
          </c:val>
          <c:extLst>
            <c:ext xmlns:c16="http://schemas.microsoft.com/office/drawing/2014/chart" uri="{C3380CC4-5D6E-409C-BE32-E72D297353CC}">
              <c16:uniqueId val="{00000001-7E32-BB4A-9811-FE1A409AB2A9}"/>
            </c:ext>
          </c:extLst>
        </c:ser>
        <c:dLbls>
          <c:showLegendKey val="0"/>
          <c:showVal val="0"/>
          <c:showCatName val="0"/>
          <c:showSerName val="0"/>
          <c:showPercent val="0"/>
          <c:showBubbleSize val="0"/>
        </c:dLbls>
        <c:gapWidth val="219"/>
        <c:overlap val="-27"/>
        <c:axId val="1416265519"/>
        <c:axId val="1416267199"/>
      </c:barChart>
      <c:catAx>
        <c:axId val="14162655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16267199"/>
        <c:crosses val="autoZero"/>
        <c:auto val="1"/>
        <c:lblAlgn val="ctr"/>
        <c:lblOffset val="100"/>
        <c:noMultiLvlLbl val="0"/>
      </c:catAx>
      <c:valAx>
        <c:axId val="141626719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162655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6A2856-5303-D341-9EB6-6003D45192AA}" type="datetimeFigureOut">
              <a:rPr lang="en-US" smtClean="0"/>
              <a:t>10/21/2021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71B3C6-4B1E-904E-B048-4C6D936CB992}" type="slidenum">
              <a:rPr lang="en-US" smtClean="0"/>
              <a:t>‹#›</a:t>
            </a:fld>
            <a:endParaRPr lang="en-US"/>
          </a:p>
        </p:txBody>
      </p:sp>
    </p:spTree>
    <p:extLst>
      <p:ext uri="{BB962C8B-B14F-4D97-AF65-F5344CB8AC3E}">
        <p14:creationId xmlns:p14="http://schemas.microsoft.com/office/powerpoint/2010/main" val="27644249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in presentation: </a:t>
            </a:r>
          </a:p>
          <a:p>
            <a:r>
              <a:rPr lang="en-US" dirty="0">
                <a:latin typeface="Avenir Next Regular"/>
                <a:cs typeface="Avenir Next Regular"/>
              </a:rPr>
              <a:t>-According to the National Association of Realtors, </a:t>
            </a:r>
            <a:r>
              <a:rPr lang="en-US" b="1" dirty="0">
                <a:latin typeface="Avenir Next Regular"/>
                <a:cs typeface="Avenir Next Regular"/>
              </a:rPr>
              <a:t>88% of American homebuyers </a:t>
            </a:r>
            <a:r>
              <a:rPr lang="en-US" dirty="0">
                <a:latin typeface="Avenir Next Regular"/>
                <a:cs typeface="Avenir Next Regular"/>
              </a:rPr>
              <a:t>financed their home purchase with a mortgage in 2017 (</a:t>
            </a:r>
            <a:r>
              <a:rPr lang="en-US" dirty="0" err="1">
                <a:latin typeface="Avenir Next Regular"/>
                <a:cs typeface="Avenir Next Regular"/>
              </a:rPr>
              <a:t>Lautz</a:t>
            </a:r>
            <a:r>
              <a:rPr lang="en-US" dirty="0">
                <a:latin typeface="Avenir Next Regular"/>
                <a:cs typeface="Avenir Next Regular"/>
              </a:rPr>
              <a:t> et al., 2017)</a:t>
            </a:r>
          </a:p>
          <a:p>
            <a:r>
              <a:rPr lang="en-US" dirty="0">
                <a:latin typeface="Avenir Next Regular"/>
                <a:cs typeface="Avenir Next Regular"/>
              </a:rPr>
              <a:t>-Of those homebuyers, mortgages accounted for an </a:t>
            </a:r>
            <a:r>
              <a:rPr lang="en-US" b="1" dirty="0">
                <a:latin typeface="Avenir Next Regular"/>
                <a:cs typeface="Avenir Next Regular"/>
              </a:rPr>
              <a:t>average 90% of their home value </a:t>
            </a:r>
            <a:r>
              <a:rPr lang="en-US" dirty="0">
                <a:latin typeface="Avenir Next Regular"/>
                <a:cs typeface="Avenir Next Regular"/>
              </a:rPr>
              <a:t>(</a:t>
            </a:r>
            <a:r>
              <a:rPr lang="en-US" dirty="0" err="1">
                <a:latin typeface="Avenir Next Regular"/>
                <a:cs typeface="Avenir Next Regular"/>
              </a:rPr>
              <a:t>Lautz</a:t>
            </a:r>
            <a:r>
              <a:rPr lang="en-US" dirty="0">
                <a:latin typeface="Avenir Next Regular"/>
                <a:cs typeface="Avenir Next Regular"/>
              </a:rPr>
              <a:t> et al., 2017)</a:t>
            </a:r>
          </a:p>
          <a:p>
            <a:r>
              <a:rPr lang="en-US" b="1" dirty="0">
                <a:latin typeface="Avenir Next Regular"/>
                <a:cs typeface="Avenir Next Regular"/>
              </a:rPr>
              <a:t>-</a:t>
            </a:r>
            <a:r>
              <a:rPr lang="en-US" dirty="0">
                <a:latin typeface="Avenir Next Regular"/>
                <a:cs typeface="Avenir Next Regular"/>
              </a:rPr>
              <a:t>There is a growing body of research on minority-based discrimination in the mortgage market </a:t>
            </a:r>
          </a:p>
          <a:p>
            <a:r>
              <a:rPr lang="en-US" dirty="0">
                <a:latin typeface="Avenir Next Regular"/>
                <a:cs typeface="Avenir Next Regular"/>
              </a:rPr>
              <a:t>-Most of this research has focused on race, ethnicity, and gender based discrimination </a:t>
            </a:r>
          </a:p>
          <a:p>
            <a:r>
              <a:rPr lang="en-US" dirty="0">
                <a:latin typeface="Avenir Next Regular"/>
                <a:cs typeface="Avenir Next Regular"/>
              </a:rPr>
              <a:t>-Gao and Sun (</a:t>
            </a:r>
            <a:r>
              <a:rPr lang="en-US" i="1" dirty="0">
                <a:latin typeface="Avenir Next Regular"/>
                <a:cs typeface="Avenir Next Regular"/>
              </a:rPr>
              <a:t>forthcoming</a:t>
            </a:r>
            <a:r>
              <a:rPr lang="en-US" dirty="0">
                <a:latin typeface="Avenir Next Regular"/>
                <a:cs typeface="Avenir Next Regular"/>
              </a:rPr>
              <a:t>) conduct first study on sexual orientation discrimination in mortgage market </a:t>
            </a:r>
          </a:p>
          <a:p>
            <a:pPr lvl="1"/>
            <a:r>
              <a:rPr lang="en-US" dirty="0">
                <a:latin typeface="Avenir Next Regular"/>
                <a:cs typeface="Avenir Next Regular"/>
              </a:rPr>
              <a:t>Relative to opposite-sex couples, same-sex couples experience mortgage approval rates 3-8% lower and refinancing costs 0.02 to 0.2% higher </a:t>
            </a:r>
          </a:p>
          <a:p>
            <a:endParaRPr lang="en-US" dirty="0">
              <a:latin typeface="Avenir Next Regular"/>
              <a:cs typeface="Avenir Next Regular"/>
            </a:endParaRPr>
          </a:p>
          <a:p>
            <a:endParaRPr lang="en-US" b="1" dirty="0">
              <a:latin typeface="Avenir Next Regular"/>
              <a:cs typeface="Avenir Next Regular"/>
            </a:endParaRPr>
          </a:p>
          <a:p>
            <a:endParaRPr lang="en-US" dirty="0"/>
          </a:p>
        </p:txBody>
      </p:sp>
      <p:sp>
        <p:nvSpPr>
          <p:cNvPr id="4" name="Slide Number Placeholder 3"/>
          <p:cNvSpPr>
            <a:spLocks noGrp="1"/>
          </p:cNvSpPr>
          <p:nvPr>
            <p:ph type="sldNum" sz="quarter" idx="10"/>
          </p:nvPr>
        </p:nvSpPr>
        <p:spPr/>
        <p:txBody>
          <a:bodyPr/>
          <a:lstStyle/>
          <a:p>
            <a:fld id="{1171B3C6-4B1E-904E-B048-4C6D936CB992}" type="slidenum">
              <a:rPr lang="en-US" smtClean="0"/>
              <a:t>2</a:t>
            </a:fld>
            <a:endParaRPr lang="en-US"/>
          </a:p>
        </p:txBody>
      </p:sp>
    </p:spTree>
    <p:extLst>
      <p:ext uri="{BB962C8B-B14F-4D97-AF65-F5344CB8AC3E}">
        <p14:creationId xmlns:p14="http://schemas.microsoft.com/office/powerpoint/2010/main" val="3406010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71B3C6-4B1E-904E-B048-4C6D936CB992}" type="slidenum">
              <a:rPr lang="en-US" smtClean="0"/>
              <a:t>22</a:t>
            </a:fld>
            <a:endParaRPr lang="en-US"/>
          </a:p>
        </p:txBody>
      </p:sp>
    </p:spTree>
    <p:extLst>
      <p:ext uri="{BB962C8B-B14F-4D97-AF65-F5344CB8AC3E}">
        <p14:creationId xmlns:p14="http://schemas.microsoft.com/office/powerpoint/2010/main" val="69480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you can see, field</a:t>
            </a:r>
            <a:r>
              <a:rPr lang="en-US" baseline="0"/>
              <a:t> experiments are a popular way of testing for S.O. discrimination</a:t>
            </a:r>
            <a:r>
              <a:rPr lang="mr-IN" baseline="0"/>
              <a:t>…</a:t>
            </a:r>
            <a:r>
              <a:rPr lang="en-US" baseline="0"/>
              <a:t>no exp. In mortgage lending </a:t>
            </a:r>
            <a:endParaRPr lang="en-US"/>
          </a:p>
        </p:txBody>
      </p:sp>
      <p:sp>
        <p:nvSpPr>
          <p:cNvPr id="4" name="Slide Number Placeholder 3"/>
          <p:cNvSpPr>
            <a:spLocks noGrp="1"/>
          </p:cNvSpPr>
          <p:nvPr>
            <p:ph type="sldNum" sz="quarter" idx="10"/>
          </p:nvPr>
        </p:nvSpPr>
        <p:spPr/>
        <p:txBody>
          <a:bodyPr/>
          <a:lstStyle/>
          <a:p>
            <a:fld id="{1171B3C6-4B1E-904E-B048-4C6D936CB992}" type="slidenum">
              <a:rPr lang="en-US" smtClean="0"/>
              <a:t>3</a:t>
            </a:fld>
            <a:endParaRPr lang="en-US"/>
          </a:p>
        </p:txBody>
      </p:sp>
    </p:spTree>
    <p:extLst>
      <p:ext uri="{BB962C8B-B14F-4D97-AF65-F5344CB8AC3E}">
        <p14:creationId xmlns:p14="http://schemas.microsoft.com/office/powerpoint/2010/main" val="1327874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field</a:t>
            </a:r>
            <a:r>
              <a:rPr lang="en-US" baseline="0" dirty="0"/>
              <a:t> experiments are a popular way of testing for S.O. discrimination</a:t>
            </a:r>
            <a:r>
              <a:rPr lang="mr-IN" baseline="0" dirty="0"/>
              <a:t>…</a:t>
            </a:r>
            <a:r>
              <a:rPr lang="en-US" baseline="0" dirty="0"/>
              <a:t>no exp. In mortgage lending </a:t>
            </a:r>
            <a:endParaRPr lang="en-US" dirty="0"/>
          </a:p>
        </p:txBody>
      </p:sp>
      <p:sp>
        <p:nvSpPr>
          <p:cNvPr id="4" name="Slide Number Placeholder 3"/>
          <p:cNvSpPr>
            <a:spLocks noGrp="1"/>
          </p:cNvSpPr>
          <p:nvPr>
            <p:ph type="sldNum" sz="quarter" idx="10"/>
          </p:nvPr>
        </p:nvSpPr>
        <p:spPr/>
        <p:txBody>
          <a:bodyPr/>
          <a:lstStyle/>
          <a:p>
            <a:fld id="{1171B3C6-4B1E-904E-B048-4C6D936CB992}" type="slidenum">
              <a:rPr lang="en-US" smtClean="0"/>
              <a:t>4</a:t>
            </a:fld>
            <a:endParaRPr lang="en-US"/>
          </a:p>
        </p:txBody>
      </p:sp>
    </p:spTree>
    <p:extLst>
      <p:ext uri="{BB962C8B-B14F-4D97-AF65-F5344CB8AC3E}">
        <p14:creationId xmlns:p14="http://schemas.microsoft.com/office/powerpoint/2010/main" val="1502518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3">
              <a:buFont typeface="Arial"/>
              <a:buNone/>
            </a:pPr>
            <a:r>
              <a:rPr lang="en-US" sz="2000">
                <a:latin typeface="Avenir Next Regular"/>
                <a:cs typeface="Avenir Next Regular"/>
              </a:rPr>
              <a:t>Role of MLOs:</a:t>
            </a:r>
          </a:p>
          <a:p>
            <a:pPr lvl="3">
              <a:buFont typeface="Arial"/>
              <a:buChar char="•"/>
            </a:pPr>
            <a:r>
              <a:rPr lang="en-US" sz="2000">
                <a:latin typeface="Avenir Next Regular"/>
                <a:cs typeface="Avenir Next Regular"/>
              </a:rPr>
              <a:t>Analyze and screen preliminary loan requests </a:t>
            </a:r>
          </a:p>
          <a:p>
            <a:pPr lvl="3">
              <a:buFont typeface="Arial"/>
              <a:buChar char="•"/>
            </a:pPr>
            <a:r>
              <a:rPr lang="en-US" sz="2000">
                <a:latin typeface="Avenir Next Regular"/>
                <a:cs typeface="Avenir Next Regular"/>
              </a:rPr>
              <a:t>Gather background financial information</a:t>
            </a:r>
          </a:p>
          <a:p>
            <a:pPr lvl="3">
              <a:buFont typeface="Arial"/>
              <a:buChar char="•"/>
            </a:pPr>
            <a:r>
              <a:rPr lang="en-US" sz="2000">
                <a:latin typeface="Avenir Next Regular"/>
                <a:cs typeface="Avenir Next Regular"/>
              </a:rPr>
              <a:t>Submit loan applications</a:t>
            </a:r>
          </a:p>
          <a:p>
            <a:endParaRPr lang="en-US"/>
          </a:p>
        </p:txBody>
      </p:sp>
      <p:sp>
        <p:nvSpPr>
          <p:cNvPr id="4" name="Slide Number Placeholder 3"/>
          <p:cNvSpPr>
            <a:spLocks noGrp="1"/>
          </p:cNvSpPr>
          <p:nvPr>
            <p:ph type="sldNum" sz="quarter" idx="5"/>
          </p:nvPr>
        </p:nvSpPr>
        <p:spPr/>
        <p:txBody>
          <a:bodyPr/>
          <a:lstStyle/>
          <a:p>
            <a:fld id="{1171B3C6-4B1E-904E-B048-4C6D936CB992}" type="slidenum">
              <a:rPr lang="en-US" smtClean="0"/>
              <a:t>6</a:t>
            </a:fld>
            <a:endParaRPr lang="en-US"/>
          </a:p>
        </p:txBody>
      </p:sp>
    </p:spTree>
    <p:extLst>
      <p:ext uri="{BB962C8B-B14F-4D97-AF65-F5344CB8AC3E}">
        <p14:creationId xmlns:p14="http://schemas.microsoft.com/office/powerpoint/2010/main" val="3238583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External</a:t>
            </a:r>
            <a:r>
              <a:rPr lang="en-US" baseline="0"/>
              <a:t> validity problems here:</a:t>
            </a:r>
          </a:p>
          <a:p>
            <a:endParaRPr lang="en-US" baseline="0"/>
          </a:p>
          <a:p>
            <a:r>
              <a:rPr lang="en-US" baseline="0"/>
              <a:t>One could argue that a gay or lesbian couple would not report their sexual orientation </a:t>
            </a:r>
            <a:r>
              <a:rPr lang="en-US" baseline="0" err="1"/>
              <a:t>bc</a:t>
            </a:r>
            <a:r>
              <a:rPr lang="en-US" baseline="0"/>
              <a:t> of fear of being discriminated against </a:t>
            </a:r>
          </a:p>
          <a:p>
            <a:endParaRPr lang="en-US" baseline="0"/>
          </a:p>
          <a:p>
            <a:r>
              <a:rPr lang="en-US" baseline="0"/>
              <a:t>While this is a valid concern, I argue that they have an incentive to report marital status: </a:t>
            </a:r>
            <a:r>
              <a:rPr lang="en-US" sz="1200" b="0" i="0" u="none" strike="noStrike" kern="1200" baseline="0">
                <a:solidFill>
                  <a:schemeClr val="tx1"/>
                </a:solidFill>
                <a:latin typeface="+mn-lt"/>
                <a:ea typeface="+mn-ea"/>
                <a:cs typeface="+mn-cs"/>
              </a:rPr>
              <a:t> Married couples can deduct interest on up to $1 million worth of mortgage debt while a single taxpayer can only deduct up to $500,000 worth of debt. Married couples also have a better chance of getting a</a:t>
            </a:r>
          </a:p>
          <a:p>
            <a:r>
              <a:rPr lang="en-US" sz="1200" b="0" i="0" u="none" strike="noStrike" kern="1200" baseline="0">
                <a:solidFill>
                  <a:schemeClr val="tx1"/>
                </a:solidFill>
                <a:latin typeface="+mn-lt"/>
                <a:ea typeface="+mn-ea"/>
                <a:cs typeface="+mn-cs"/>
              </a:rPr>
              <a:t>deduction on mortgage insurance premiums. </a:t>
            </a:r>
          </a:p>
          <a:p>
            <a:endParaRPr lang="en-US" sz="1200" b="0" i="0" u="none" strike="noStrike" kern="1200" baseline="0">
              <a:solidFill>
                <a:schemeClr val="tx1"/>
              </a:solidFill>
              <a:latin typeface="+mn-lt"/>
              <a:ea typeface="+mn-ea"/>
              <a:cs typeface="+mn-cs"/>
            </a:endParaRPr>
          </a:p>
          <a:p>
            <a:r>
              <a:rPr lang="en-US" sz="1200" b="0" i="0" u="none" strike="noStrike" kern="1200" baseline="0">
                <a:solidFill>
                  <a:schemeClr val="tx1"/>
                </a:solidFill>
                <a:latin typeface="+mn-lt"/>
                <a:ea typeface="+mn-ea"/>
                <a:cs typeface="+mn-cs"/>
              </a:rPr>
              <a:t>Also, being married conveys that you are in a stable, committed relationship. If you are co-applicants on a mortgage, a bank will want to ensure that you will stay together and continue to pay back your mortgage. </a:t>
            </a:r>
          </a:p>
          <a:p>
            <a:endParaRPr lang="en-US" sz="1200" b="0" i="0" u="none" strike="noStrike" kern="1200" baseline="0">
              <a:solidFill>
                <a:schemeClr val="tx1"/>
              </a:solidFill>
              <a:latin typeface="+mn-lt"/>
              <a:ea typeface="+mn-ea"/>
              <a:cs typeface="+mn-cs"/>
            </a:endParaRPr>
          </a:p>
          <a:p>
            <a:r>
              <a:rPr lang="en-US" sz="1200" b="0" i="0" u="none" strike="noStrike" kern="1200" baseline="0">
                <a:solidFill>
                  <a:schemeClr val="tx1"/>
                </a:solidFill>
                <a:latin typeface="+mn-lt"/>
                <a:ea typeface="+mn-ea"/>
                <a:cs typeface="+mn-cs"/>
              </a:rPr>
              <a:t>Also, S.O. is bound to come out at some point in the process of discussion with an MLO </a:t>
            </a:r>
            <a:r>
              <a:rPr lang="en-US" sz="1200" b="0" i="0" u="none" strike="noStrike" kern="1200" baseline="0" err="1">
                <a:solidFill>
                  <a:schemeClr val="tx1"/>
                </a:solidFill>
                <a:latin typeface="+mn-lt"/>
                <a:ea typeface="+mn-ea"/>
                <a:cs typeface="+mn-cs"/>
              </a:rPr>
              <a:t>bc</a:t>
            </a:r>
            <a:r>
              <a:rPr lang="en-US" sz="1200" b="0" i="0" u="none" strike="noStrike" kern="1200" baseline="0">
                <a:solidFill>
                  <a:schemeClr val="tx1"/>
                </a:solidFill>
                <a:latin typeface="+mn-lt"/>
                <a:ea typeface="+mn-ea"/>
                <a:cs typeface="+mn-cs"/>
              </a:rPr>
              <a:t> they will most likely meet face to face at some point. Therefore,  even if not every gay or lesbian household will include S.O. in their first email, S.O is likely to be showcased some point later in the process. </a:t>
            </a:r>
            <a:endParaRPr lang="en-US"/>
          </a:p>
        </p:txBody>
      </p:sp>
      <p:sp>
        <p:nvSpPr>
          <p:cNvPr id="4" name="Slide Number Placeholder 3"/>
          <p:cNvSpPr>
            <a:spLocks noGrp="1"/>
          </p:cNvSpPr>
          <p:nvPr>
            <p:ph type="sldNum" sz="quarter" idx="10"/>
          </p:nvPr>
        </p:nvSpPr>
        <p:spPr/>
        <p:txBody>
          <a:bodyPr/>
          <a:lstStyle/>
          <a:p>
            <a:fld id="{1171B3C6-4B1E-904E-B048-4C6D936CB992}" type="slidenum">
              <a:rPr lang="en-US" smtClean="0"/>
              <a:t>7</a:t>
            </a:fld>
            <a:endParaRPr lang="en-US"/>
          </a:p>
        </p:txBody>
      </p:sp>
    </p:spTree>
    <p:extLst>
      <p:ext uri="{BB962C8B-B14F-4D97-AF65-F5344CB8AC3E}">
        <p14:creationId xmlns:p14="http://schemas.microsoft.com/office/powerpoint/2010/main" val="2694339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Research shows that</a:t>
            </a:r>
            <a:r>
              <a:rPr lang="en-US" baseline="0"/>
              <a:t> families with children experience lower callback rates than families without. Therefore, it is possible that there may be a positive bias towards gay and lesbian households in mortgage market </a:t>
            </a:r>
            <a:r>
              <a:rPr lang="en-US" baseline="0" err="1"/>
              <a:t>bc</a:t>
            </a:r>
            <a:r>
              <a:rPr lang="en-US" baseline="0"/>
              <a:t> MLOs would assume they are less likely to have children. To control for this stat. </a:t>
            </a:r>
            <a:r>
              <a:rPr lang="en-US" baseline="0" err="1"/>
              <a:t>discr</a:t>
            </a:r>
            <a:r>
              <a:rPr lang="en-US" baseline="0"/>
              <a:t>. I include child signal.</a:t>
            </a:r>
          </a:p>
          <a:p>
            <a:endParaRPr lang="en-US" baseline="0"/>
          </a:p>
          <a:p>
            <a:r>
              <a:rPr lang="en-US" baseline="0"/>
              <a:t>However, signal is also interesting </a:t>
            </a:r>
            <a:r>
              <a:rPr lang="en-US" baseline="0" err="1"/>
              <a:t>bc</a:t>
            </a:r>
            <a:r>
              <a:rPr lang="en-US" baseline="0"/>
              <a:t> if disc. Is detected, child signal might also allow me to understand what form of taste based disc. Is occurring. If gay and lesbian with children experience lower callback rates than without, there may be some reason to believe that discriminatory MLOs take issue with gay parenting more than just being gay.</a:t>
            </a:r>
          </a:p>
          <a:p>
            <a:br>
              <a:rPr lang="en-US" baseline="0"/>
            </a:br>
            <a:r>
              <a:rPr lang="en-US" baseline="0"/>
              <a:t>Also, if both same-sex and opposite-sex couples with children experience lower rates, we may be able to conclude that familial structure disc. Is </a:t>
            </a:r>
            <a:r>
              <a:rPr lang="en-US" baseline="0" err="1"/>
              <a:t>occuring</a:t>
            </a:r>
            <a:r>
              <a:rPr lang="en-US" baseline="0"/>
              <a:t> </a:t>
            </a:r>
            <a:endParaRPr lang="en-US"/>
          </a:p>
        </p:txBody>
      </p:sp>
      <p:sp>
        <p:nvSpPr>
          <p:cNvPr id="4" name="Slide Number Placeholder 3"/>
          <p:cNvSpPr>
            <a:spLocks noGrp="1"/>
          </p:cNvSpPr>
          <p:nvPr>
            <p:ph type="sldNum" sz="quarter" idx="10"/>
          </p:nvPr>
        </p:nvSpPr>
        <p:spPr/>
        <p:txBody>
          <a:bodyPr/>
          <a:lstStyle/>
          <a:p>
            <a:fld id="{1171B3C6-4B1E-904E-B048-4C6D936CB992}" type="slidenum">
              <a:rPr lang="en-US" smtClean="0"/>
              <a:t>8</a:t>
            </a:fld>
            <a:endParaRPr lang="en-US"/>
          </a:p>
        </p:txBody>
      </p:sp>
    </p:spTree>
    <p:extLst>
      <p:ext uri="{BB962C8B-B14F-4D97-AF65-F5344CB8AC3E}">
        <p14:creationId xmlns:p14="http://schemas.microsoft.com/office/powerpoint/2010/main" val="2694339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71B3C6-4B1E-904E-B048-4C6D936CB992}" type="slidenum">
              <a:rPr lang="en-US" smtClean="0"/>
              <a:t>9</a:t>
            </a:fld>
            <a:endParaRPr lang="en-US"/>
          </a:p>
        </p:txBody>
      </p:sp>
    </p:spTree>
    <p:extLst>
      <p:ext uri="{BB962C8B-B14F-4D97-AF65-F5344CB8AC3E}">
        <p14:creationId xmlns:p14="http://schemas.microsoft.com/office/powerpoint/2010/main" val="2694339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Research shows that</a:t>
            </a:r>
            <a:r>
              <a:rPr lang="en-US" baseline="0"/>
              <a:t> families with children experience lower callback rates than families without. Therefore, it is possible that there may be a positive bias towards gay and lesbian households in mortgage market </a:t>
            </a:r>
            <a:r>
              <a:rPr lang="en-US" baseline="0" err="1"/>
              <a:t>bc</a:t>
            </a:r>
            <a:r>
              <a:rPr lang="en-US" baseline="0"/>
              <a:t> MLOs would assume they are less likely to have children. To control for this stat. </a:t>
            </a:r>
            <a:r>
              <a:rPr lang="en-US" baseline="0" err="1"/>
              <a:t>discr</a:t>
            </a:r>
            <a:r>
              <a:rPr lang="en-US" baseline="0"/>
              <a:t>. I include child signal.</a:t>
            </a:r>
          </a:p>
          <a:p>
            <a:endParaRPr lang="en-US" baseline="0"/>
          </a:p>
          <a:p>
            <a:r>
              <a:rPr lang="en-US" baseline="0"/>
              <a:t>However, signal is also interesting </a:t>
            </a:r>
            <a:r>
              <a:rPr lang="en-US" baseline="0" err="1"/>
              <a:t>bc</a:t>
            </a:r>
            <a:r>
              <a:rPr lang="en-US" baseline="0"/>
              <a:t> if disc. Is detected, child signal might also allow me to understand what form of taste based disc. Is occurring. If gay and lesbian with children experience lower callback rates than without, there may be some reason to believe that discriminatory MLOs take issue with gay parenting more than just being gay.</a:t>
            </a:r>
          </a:p>
          <a:p>
            <a:br>
              <a:rPr lang="en-US" baseline="0"/>
            </a:br>
            <a:r>
              <a:rPr lang="en-US" baseline="0"/>
              <a:t>Also, if both same-sex and opposite-sex couples with children experience lower rates, we may be able to conclude that familial structure disc. Is </a:t>
            </a:r>
            <a:r>
              <a:rPr lang="en-US" baseline="0" err="1"/>
              <a:t>occuring</a:t>
            </a:r>
            <a:r>
              <a:rPr lang="en-US" baseline="0"/>
              <a:t> </a:t>
            </a:r>
            <a:endParaRPr lang="en-US"/>
          </a:p>
        </p:txBody>
      </p:sp>
      <p:sp>
        <p:nvSpPr>
          <p:cNvPr id="4" name="Slide Number Placeholder 3"/>
          <p:cNvSpPr>
            <a:spLocks noGrp="1"/>
          </p:cNvSpPr>
          <p:nvPr>
            <p:ph type="sldNum" sz="quarter" idx="10"/>
          </p:nvPr>
        </p:nvSpPr>
        <p:spPr/>
        <p:txBody>
          <a:bodyPr/>
          <a:lstStyle/>
          <a:p>
            <a:fld id="{1171B3C6-4B1E-904E-B048-4C6D936CB992}" type="slidenum">
              <a:rPr lang="en-US" smtClean="0"/>
              <a:t>10</a:t>
            </a:fld>
            <a:endParaRPr lang="en-US"/>
          </a:p>
        </p:txBody>
      </p:sp>
    </p:spTree>
    <p:extLst>
      <p:ext uri="{BB962C8B-B14F-4D97-AF65-F5344CB8AC3E}">
        <p14:creationId xmlns:p14="http://schemas.microsoft.com/office/powerpoint/2010/main" val="2694339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171B3C6-4B1E-904E-B048-4C6D936CB992}" type="slidenum">
              <a:rPr lang="en-US" smtClean="0"/>
              <a:t>11</a:t>
            </a:fld>
            <a:endParaRPr lang="en-US"/>
          </a:p>
        </p:txBody>
      </p:sp>
    </p:spTree>
    <p:extLst>
      <p:ext uri="{BB962C8B-B14F-4D97-AF65-F5344CB8AC3E}">
        <p14:creationId xmlns:p14="http://schemas.microsoft.com/office/powerpoint/2010/main" val="915925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0065BE-0657-4A47-90AD-C21C55E16B19}" type="datetime4">
              <a:rPr lang="en-US" smtClean="0"/>
              <a:pPr/>
              <a:t>October 21,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6C3AA4-67BE-44F7-809A-3582401494AF}" type="datetime4">
              <a:rPr lang="en-US" smtClean="0"/>
              <a:pPr/>
              <a:t>October 21,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172EEB-1769-4776-AD69-E7C1260563EB}" type="datetime4">
              <a:rPr lang="en-US" smtClean="0"/>
              <a:pPr/>
              <a:t>October 21,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7BB8AF-C16A-4836-A92D-61834B5F0BA5}" type="datetime4">
              <a:rPr lang="en-US" smtClean="0"/>
              <a:pPr/>
              <a:t>October 21,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7D2193-4505-4A75-99BB-880C6989A757}" type="datetime4">
              <a:rPr lang="en-US" smtClean="0"/>
              <a:pPr/>
              <a:t>October 21, 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3A18F4-33C3-445B-924C-31108C51719C}" type="datetime4">
              <a:rPr lang="en-US" smtClean="0"/>
              <a:pPr/>
              <a:t>October 21, 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F7543A-E259-478F-9E0D-57BA40E442B7}" type="datetime4">
              <a:rPr lang="en-US" smtClean="0"/>
              <a:pPr/>
              <a:t>October 21, 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FB012D-77A1-44B0-BB26-329BA1EE55C9}" type="datetime4">
              <a:rPr lang="en-US" smtClean="0"/>
              <a:pPr/>
              <a:t>October 21, 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October 21, 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7EAB0C-2220-4D0E-A0DD-DB7FA0F742F4}" type="datetime4">
              <a:rPr lang="en-US" smtClean="0"/>
              <a:pPr/>
              <a:t>October 21, 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416D63-31BF-4B94-B6C5-E20B2C63F515}" type="datetime4">
              <a:rPr lang="en-US" smtClean="0"/>
              <a:pPr/>
              <a:t>October 21, 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62B1B13E-D5AF-485E-81A1-82A140076526}" type="datetime4">
              <a:rPr lang="en-US" smtClean="0"/>
              <a:pPr/>
              <a:t>October 21, 2021</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2754ED01-E2A0-4C1E-8E21-014B9904157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19" r:id="rId1"/>
    <p:sldLayoutId id="2147484120" r:id="rId2"/>
    <p:sldLayoutId id="2147484121" r:id="rId3"/>
    <p:sldLayoutId id="2147484122" r:id="rId4"/>
    <p:sldLayoutId id="2147484123" r:id="rId5"/>
    <p:sldLayoutId id="2147484124" r:id="rId6"/>
    <p:sldLayoutId id="2147484125" r:id="rId7"/>
    <p:sldLayoutId id="2147484126" r:id="rId8"/>
    <p:sldLayoutId id="2147484127" r:id="rId9"/>
    <p:sldLayoutId id="2147484128" r:id="rId10"/>
    <p:sldLayoutId id="2147484129"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85800" y="1722321"/>
            <a:ext cx="7454900" cy="830997"/>
          </a:xfrm>
          <a:prstGeom prst="rect">
            <a:avLst/>
          </a:prstGeom>
          <a:noFill/>
        </p:spPr>
        <p:txBody>
          <a:bodyPr wrap="square" rtlCol="0">
            <a:spAutoFit/>
          </a:bodyPr>
          <a:lstStyle/>
          <a:p>
            <a:r>
              <a:rPr lang="en-US" sz="2400" dirty="0">
                <a:solidFill>
                  <a:schemeClr val="tx2"/>
                </a:solidFill>
                <a:latin typeface="Avenir Next Regular"/>
                <a:cs typeface="Avenir Next Regular"/>
              </a:rPr>
              <a:t>Sexual Orientation Discrimination in Mortgage Lending: Evidence from a (Pilot) Field Experiment</a:t>
            </a:r>
          </a:p>
        </p:txBody>
      </p:sp>
      <p:sp>
        <p:nvSpPr>
          <p:cNvPr id="3" name="Rectangle 2"/>
          <p:cNvSpPr/>
          <p:nvPr/>
        </p:nvSpPr>
        <p:spPr>
          <a:xfrm>
            <a:off x="0" y="3806490"/>
            <a:ext cx="9143999" cy="1754326"/>
          </a:xfrm>
          <a:prstGeom prst="rect">
            <a:avLst/>
          </a:prstGeom>
        </p:spPr>
        <p:txBody>
          <a:bodyPr wrap="square" numCol="4">
            <a:spAutoFit/>
          </a:bodyPr>
          <a:lstStyle/>
          <a:p>
            <a:pPr algn="ctr"/>
            <a:r>
              <a:rPr lang="en-US" b="1" dirty="0">
                <a:solidFill>
                  <a:srgbClr val="292934"/>
                </a:solidFill>
                <a:latin typeface="Avenir Next Regular"/>
                <a:cs typeface="Avenir Next Regular"/>
              </a:rPr>
              <a:t>Catherine Balfe</a:t>
            </a:r>
          </a:p>
          <a:p>
            <a:pPr algn="ctr"/>
            <a:r>
              <a:rPr lang="en-US" dirty="0">
                <a:solidFill>
                  <a:srgbClr val="292934"/>
                </a:solidFill>
                <a:latin typeface="Avenir Next Regular"/>
                <a:cs typeface="Avenir Next Regular"/>
              </a:rPr>
              <a:t>Research Analyst,</a:t>
            </a:r>
          </a:p>
          <a:p>
            <a:pPr algn="ctr"/>
            <a:r>
              <a:rPr lang="en-US" dirty="0">
                <a:solidFill>
                  <a:srgbClr val="292934"/>
                </a:solidFill>
                <a:latin typeface="Avenir Next Regular"/>
                <a:cs typeface="Avenir Next Regular"/>
              </a:rPr>
              <a:t>Education Research Alliance,</a:t>
            </a:r>
          </a:p>
          <a:p>
            <a:pPr algn="ctr"/>
            <a:r>
              <a:rPr lang="en-US" dirty="0">
                <a:solidFill>
                  <a:srgbClr val="292934"/>
                </a:solidFill>
                <a:latin typeface="Avenir Next Regular"/>
                <a:cs typeface="Avenir Next Regular"/>
              </a:rPr>
              <a:t>Tulane University </a:t>
            </a:r>
          </a:p>
          <a:p>
            <a:pPr algn="ctr"/>
            <a:endParaRPr lang="en-US" b="1" dirty="0">
              <a:solidFill>
                <a:srgbClr val="292934"/>
              </a:solidFill>
              <a:latin typeface="Avenir Next Regular"/>
              <a:cs typeface="Avenir Next Regular"/>
            </a:endParaRPr>
          </a:p>
          <a:p>
            <a:pPr algn="ctr"/>
            <a:r>
              <a:rPr lang="en-US" b="1" dirty="0">
                <a:solidFill>
                  <a:srgbClr val="292934"/>
                </a:solidFill>
                <a:latin typeface="Avenir Next Regular"/>
                <a:cs typeface="Avenir Next Regular"/>
              </a:rPr>
              <a:t>Patrick Button</a:t>
            </a:r>
          </a:p>
          <a:p>
            <a:pPr algn="ctr"/>
            <a:r>
              <a:rPr lang="en-US" dirty="0">
                <a:solidFill>
                  <a:srgbClr val="292934"/>
                </a:solidFill>
                <a:latin typeface="Avenir Next Regular"/>
                <a:cs typeface="Avenir Next Regular"/>
              </a:rPr>
              <a:t>Associate Prof.,</a:t>
            </a:r>
          </a:p>
          <a:p>
            <a:pPr algn="ctr"/>
            <a:r>
              <a:rPr lang="en-US" dirty="0">
                <a:solidFill>
                  <a:srgbClr val="292934"/>
                </a:solidFill>
                <a:latin typeface="Avenir Next Regular"/>
                <a:cs typeface="Avenir Next Regular"/>
              </a:rPr>
              <a:t>Dept. of Econ.,</a:t>
            </a:r>
          </a:p>
          <a:p>
            <a:pPr algn="ctr"/>
            <a:r>
              <a:rPr lang="en-US" dirty="0">
                <a:solidFill>
                  <a:srgbClr val="292934"/>
                </a:solidFill>
                <a:latin typeface="Avenir Next Regular"/>
                <a:cs typeface="Avenir Next Regular"/>
              </a:rPr>
              <a:t>Tulane University,</a:t>
            </a:r>
          </a:p>
          <a:p>
            <a:pPr algn="ctr"/>
            <a:r>
              <a:rPr lang="en-US" dirty="0">
                <a:solidFill>
                  <a:srgbClr val="292934"/>
                </a:solidFill>
                <a:latin typeface="Avenir Next Regular"/>
                <a:cs typeface="Avenir Next Regular"/>
              </a:rPr>
              <a:t> </a:t>
            </a:r>
          </a:p>
          <a:p>
            <a:pPr algn="ctr"/>
            <a:r>
              <a:rPr lang="en-US" dirty="0">
                <a:solidFill>
                  <a:srgbClr val="292934"/>
                </a:solidFill>
                <a:latin typeface="Avenir Next Regular"/>
                <a:cs typeface="Avenir Next Regular"/>
              </a:rPr>
              <a:t>  </a:t>
            </a:r>
          </a:p>
          <a:p>
            <a:pPr algn="ctr"/>
            <a:r>
              <a:rPr lang="en-US" b="1" dirty="0">
                <a:solidFill>
                  <a:srgbClr val="292934"/>
                </a:solidFill>
                <a:latin typeface="Avenir Next Regular"/>
                <a:cs typeface="Avenir Next Regular"/>
              </a:rPr>
              <a:t>Javiera Selman</a:t>
            </a:r>
          </a:p>
          <a:p>
            <a:pPr algn="ctr"/>
            <a:r>
              <a:rPr lang="en-US" dirty="0">
                <a:solidFill>
                  <a:srgbClr val="292934"/>
                </a:solidFill>
                <a:latin typeface="Avenir Next Regular"/>
                <a:cs typeface="Avenir Next Regular"/>
              </a:rPr>
              <a:t>Postdoc,</a:t>
            </a:r>
          </a:p>
          <a:p>
            <a:pPr algn="ctr"/>
            <a:r>
              <a:rPr lang="en-US" dirty="0">
                <a:solidFill>
                  <a:srgbClr val="292934"/>
                </a:solidFill>
                <a:latin typeface="Avenir Next Regular"/>
                <a:cs typeface="Avenir Next Regular"/>
              </a:rPr>
              <a:t>Murphy Institute,</a:t>
            </a:r>
          </a:p>
          <a:p>
            <a:pPr algn="ctr"/>
            <a:r>
              <a:rPr lang="en-US" dirty="0">
                <a:solidFill>
                  <a:srgbClr val="292934"/>
                </a:solidFill>
                <a:latin typeface="Avenir Next Regular"/>
                <a:cs typeface="Avenir Next Regular"/>
              </a:rPr>
              <a:t>Tulane University </a:t>
            </a:r>
          </a:p>
          <a:p>
            <a:pPr algn="ctr"/>
            <a:endParaRPr lang="en-US" dirty="0">
              <a:solidFill>
                <a:srgbClr val="292934"/>
              </a:solidFill>
              <a:latin typeface="Avenir Next Regular"/>
              <a:cs typeface="Avenir Next Regular"/>
            </a:endParaRPr>
          </a:p>
          <a:p>
            <a:pPr algn="ctr"/>
            <a:endParaRPr lang="en-US" dirty="0">
              <a:solidFill>
                <a:srgbClr val="292934"/>
              </a:solidFill>
              <a:latin typeface="Avenir Next Regular"/>
              <a:cs typeface="Avenir Next Regular"/>
            </a:endParaRPr>
          </a:p>
          <a:p>
            <a:pPr algn="ctr"/>
            <a:r>
              <a:rPr lang="en-US" b="1" dirty="0">
                <a:solidFill>
                  <a:srgbClr val="292934"/>
                </a:solidFill>
                <a:latin typeface="Avenir Next Regular"/>
                <a:cs typeface="Avenir Next Regular"/>
              </a:rPr>
              <a:t>David Schwegman</a:t>
            </a:r>
          </a:p>
          <a:p>
            <a:pPr algn="ctr"/>
            <a:r>
              <a:rPr lang="en-US" dirty="0">
                <a:solidFill>
                  <a:srgbClr val="292934"/>
                </a:solidFill>
                <a:latin typeface="Avenir Next Regular"/>
                <a:cs typeface="Avenir Next Regular"/>
              </a:rPr>
              <a:t>Assistant Prof.,</a:t>
            </a:r>
          </a:p>
          <a:p>
            <a:pPr algn="ctr"/>
            <a:r>
              <a:rPr lang="en-US" dirty="0">
                <a:solidFill>
                  <a:srgbClr val="292934"/>
                </a:solidFill>
                <a:latin typeface="Avenir Next Regular"/>
                <a:cs typeface="Avenir Next Regular"/>
              </a:rPr>
              <a:t>Dept. of Public Admin. and Policy</a:t>
            </a:r>
          </a:p>
          <a:p>
            <a:pPr algn="ctr"/>
            <a:r>
              <a:rPr lang="en-US" dirty="0">
                <a:solidFill>
                  <a:srgbClr val="292934"/>
                </a:solidFill>
                <a:latin typeface="Avenir Next Regular"/>
                <a:cs typeface="Avenir Next Regular"/>
              </a:rPr>
              <a:t>American U.</a:t>
            </a:r>
          </a:p>
        </p:txBody>
      </p:sp>
    </p:spTree>
    <p:extLst>
      <p:ext uri="{BB962C8B-B14F-4D97-AF65-F5344CB8AC3E}">
        <p14:creationId xmlns:p14="http://schemas.microsoft.com/office/powerpoint/2010/main" val="2936330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1755"/>
            <a:ext cx="7620000" cy="1143000"/>
          </a:xfrm>
        </p:spPr>
        <p:txBody>
          <a:bodyPr>
            <a:normAutofit/>
          </a:bodyPr>
          <a:lstStyle/>
          <a:p>
            <a:r>
              <a:rPr lang="en-US" sz="4100">
                <a:latin typeface="Avenir Next Regular"/>
                <a:cs typeface="Avenir Next Regular"/>
              </a:rPr>
              <a:t>Occupation and tenure signals</a:t>
            </a:r>
            <a:endParaRPr lang="en-US" sz="3300" i="1">
              <a:latin typeface="Avenir Next Regular"/>
              <a:cs typeface="Avenir Next Regular"/>
            </a:endParaRPr>
          </a:p>
        </p:txBody>
      </p:sp>
      <p:sp>
        <p:nvSpPr>
          <p:cNvPr id="3" name="Content Placeholder 2"/>
          <p:cNvSpPr>
            <a:spLocks noGrp="1"/>
          </p:cNvSpPr>
          <p:nvPr>
            <p:ph idx="1"/>
          </p:nvPr>
        </p:nvSpPr>
        <p:spPr>
          <a:xfrm>
            <a:off x="457200" y="1604756"/>
            <a:ext cx="8090359" cy="3192712"/>
          </a:xfrm>
        </p:spPr>
        <p:txBody>
          <a:bodyPr anchor="t">
            <a:normAutofit fontScale="85000" lnSpcReduction="10000"/>
          </a:bodyPr>
          <a:lstStyle/>
          <a:p>
            <a:pPr lvl="1">
              <a:lnSpc>
                <a:spcPct val="130000"/>
              </a:lnSpc>
              <a:buFont typeface="Arial"/>
              <a:buChar char="•"/>
            </a:pPr>
            <a:r>
              <a:rPr lang="en-US" sz="2400" dirty="0">
                <a:latin typeface="Avenir Next Regular"/>
                <a:cs typeface="Avenir Next Regular"/>
              </a:rPr>
              <a:t>Randomly mention one of nine occupations for each applicant and applicant’s spouse.</a:t>
            </a:r>
          </a:p>
          <a:p>
            <a:pPr lvl="1">
              <a:lnSpc>
                <a:spcPct val="130000"/>
              </a:lnSpc>
              <a:buFont typeface="Arial"/>
              <a:buChar char="•"/>
            </a:pPr>
            <a:r>
              <a:rPr lang="en-US" sz="2400" dirty="0">
                <a:latin typeface="Avenir Next Regular"/>
                <a:cs typeface="Avenir Next Regular"/>
              </a:rPr>
              <a:t>Email originator also casually mentions how long they’ve been at that job (tenure).</a:t>
            </a:r>
          </a:p>
          <a:p>
            <a:pPr lvl="1">
              <a:lnSpc>
                <a:spcPct val="130000"/>
              </a:lnSpc>
              <a:buFont typeface="Arial"/>
              <a:buChar char="•"/>
            </a:pPr>
            <a:r>
              <a:rPr lang="en-US" sz="2400" dirty="0">
                <a:latin typeface="Avenir Next Regular"/>
                <a:cs typeface="Avenir Next Regular"/>
              </a:rPr>
              <a:t>Both are relevant (and applicable) additional signals for credit worthiness. </a:t>
            </a:r>
          </a:p>
          <a:p>
            <a:pPr lvl="1">
              <a:lnSpc>
                <a:spcPct val="130000"/>
              </a:lnSpc>
              <a:buFont typeface="Arial"/>
              <a:buChar char="•"/>
            </a:pPr>
            <a:r>
              <a:rPr lang="en-US" sz="2400" dirty="0">
                <a:latin typeface="Avenir Next Regular"/>
                <a:cs typeface="Avenir Next Regular"/>
              </a:rPr>
              <a:t>Occupations: average incomes range to $20,000 to over $200,000.</a:t>
            </a:r>
            <a:endParaRPr lang="en-US" sz="1900" dirty="0">
              <a:latin typeface="Avenir Next Regular"/>
              <a:cs typeface="Avenir Next Regular"/>
            </a:endParaRPr>
          </a:p>
        </p:txBody>
      </p:sp>
      <p:sp>
        <p:nvSpPr>
          <p:cNvPr id="4" name="Rectangle 3"/>
          <p:cNvSpPr/>
          <p:nvPr/>
        </p:nvSpPr>
        <p:spPr>
          <a:xfrm>
            <a:off x="1397000" y="4965084"/>
            <a:ext cx="6350000" cy="2862322"/>
          </a:xfrm>
          <a:prstGeom prst="rect">
            <a:avLst/>
          </a:prstGeom>
        </p:spPr>
        <p:txBody>
          <a:bodyPr wrap="square" numCol="2">
            <a:spAutoFit/>
          </a:bodyPr>
          <a:lstStyle/>
          <a:p>
            <a:pPr marL="342900" indent="-342900">
              <a:buFont typeface="Arial"/>
              <a:buChar char="•"/>
            </a:pPr>
            <a:r>
              <a:rPr lang="en-US" sz="2000">
                <a:latin typeface="Avenir Next Regular"/>
                <a:cs typeface="Avenir Next Regular"/>
              </a:rPr>
              <a:t>Construction Worker</a:t>
            </a:r>
          </a:p>
          <a:p>
            <a:pPr marL="342900" indent="-342900">
              <a:buFont typeface="Arial"/>
              <a:buChar char="•"/>
            </a:pPr>
            <a:r>
              <a:rPr lang="en-US" sz="2000">
                <a:latin typeface="Avenir Next Regular"/>
                <a:cs typeface="Avenir Next Regular"/>
              </a:rPr>
              <a:t>Childcare provider</a:t>
            </a:r>
          </a:p>
          <a:p>
            <a:pPr marL="342900" indent="-342900">
              <a:buFont typeface="Arial"/>
              <a:buChar char="•"/>
            </a:pPr>
            <a:r>
              <a:rPr lang="en-US" sz="2000">
                <a:latin typeface="Avenir Next Regular"/>
                <a:cs typeface="Avenir Next Regular"/>
              </a:rPr>
              <a:t>Retail Worker</a:t>
            </a:r>
          </a:p>
          <a:p>
            <a:pPr marL="342900" indent="-342900">
              <a:buFont typeface="Arial"/>
              <a:buChar char="•"/>
            </a:pPr>
            <a:r>
              <a:rPr lang="en-US" sz="2000">
                <a:latin typeface="Avenir Next Regular"/>
                <a:cs typeface="Avenir Next Regular"/>
              </a:rPr>
              <a:t>High School Teacher</a:t>
            </a:r>
          </a:p>
          <a:p>
            <a:pPr marL="342900" indent="-342900">
              <a:buFont typeface="Arial"/>
              <a:buChar char="•"/>
            </a:pPr>
            <a:r>
              <a:rPr lang="en-US" sz="2000">
                <a:latin typeface="Avenir Next Regular"/>
                <a:cs typeface="Avenir Next Regular"/>
              </a:rPr>
              <a:t>Admin Assistant</a:t>
            </a:r>
          </a:p>
          <a:p>
            <a:pPr marL="342900" indent="-342900">
              <a:buFont typeface="Arial"/>
              <a:buChar char="•"/>
            </a:pPr>
            <a:endParaRPr lang="en-US" sz="2000">
              <a:latin typeface="Avenir Next Regular"/>
              <a:cs typeface="Avenir Next Regular"/>
            </a:endParaRPr>
          </a:p>
          <a:p>
            <a:pPr marL="342900" indent="-342900">
              <a:buFont typeface="Arial"/>
              <a:buChar char="•"/>
            </a:pPr>
            <a:endParaRPr lang="en-US" sz="2000">
              <a:latin typeface="Avenir Next Regular"/>
              <a:cs typeface="Avenir Next Regular"/>
            </a:endParaRPr>
          </a:p>
          <a:p>
            <a:pPr marL="342900" indent="-342900">
              <a:buFont typeface="Arial"/>
              <a:buChar char="•"/>
            </a:pPr>
            <a:endParaRPr lang="en-US" sz="2000">
              <a:latin typeface="Avenir Next Regular"/>
              <a:cs typeface="Avenir Next Regular"/>
            </a:endParaRPr>
          </a:p>
          <a:p>
            <a:pPr marL="342900" indent="-342900">
              <a:buFont typeface="Arial"/>
              <a:buChar char="•"/>
            </a:pPr>
            <a:endParaRPr lang="en-US" sz="2000">
              <a:latin typeface="Avenir Next Regular"/>
              <a:cs typeface="Avenir Next Regular"/>
            </a:endParaRPr>
          </a:p>
          <a:p>
            <a:pPr marL="342900" indent="-342900">
              <a:buFont typeface="Arial"/>
              <a:buChar char="•"/>
            </a:pPr>
            <a:r>
              <a:rPr lang="en-US" sz="2000">
                <a:latin typeface="Avenir Next Regular"/>
                <a:cs typeface="Avenir Next Regular"/>
              </a:rPr>
              <a:t>Registered Nurse</a:t>
            </a:r>
          </a:p>
          <a:p>
            <a:pPr marL="342900" indent="-342900">
              <a:buFont typeface="Arial"/>
              <a:buChar char="•"/>
            </a:pPr>
            <a:r>
              <a:rPr lang="en-US" sz="2000">
                <a:latin typeface="Avenir Next Regular"/>
                <a:cs typeface="Avenir Next Regular"/>
              </a:rPr>
              <a:t>Human Resource Manager</a:t>
            </a:r>
          </a:p>
          <a:p>
            <a:pPr marL="342900" indent="-342900">
              <a:buFont typeface="Arial"/>
              <a:buChar char="•"/>
            </a:pPr>
            <a:r>
              <a:rPr lang="en-US" sz="2000">
                <a:latin typeface="Avenir Next Regular"/>
                <a:cs typeface="Avenir Next Regular"/>
              </a:rPr>
              <a:t>Psychiatrist</a:t>
            </a:r>
          </a:p>
          <a:p>
            <a:pPr marL="342900" indent="-342900">
              <a:buFont typeface="Arial"/>
              <a:buChar char="•"/>
            </a:pPr>
            <a:r>
              <a:rPr lang="en-US" sz="2000">
                <a:latin typeface="Avenir Next Regular"/>
                <a:cs typeface="Avenir Next Regular"/>
              </a:rPr>
              <a:t>Dermatologist </a:t>
            </a:r>
          </a:p>
        </p:txBody>
      </p:sp>
    </p:spTree>
    <p:extLst>
      <p:ext uri="{BB962C8B-B14F-4D97-AF65-F5344CB8AC3E}">
        <p14:creationId xmlns:p14="http://schemas.microsoft.com/office/powerpoint/2010/main" val="1061666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10676"/>
            <a:ext cx="8229600" cy="990600"/>
          </a:xfrm>
        </p:spPr>
        <p:txBody>
          <a:bodyPr>
            <a:normAutofit/>
          </a:bodyPr>
          <a:lstStyle/>
          <a:p>
            <a:r>
              <a:rPr lang="en-US" sz="3000">
                <a:latin typeface="Avenir Next Regular"/>
                <a:cs typeface="Avenir Next Regular"/>
              </a:rPr>
              <a:t>Email construction template</a:t>
            </a:r>
          </a:p>
        </p:txBody>
      </p:sp>
      <p:pic>
        <p:nvPicPr>
          <p:cNvPr id="5" name="Picture 4" descr="Screen Shot 2018-10-25 at 9.48.45 A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32554" y="1007236"/>
            <a:ext cx="7478889" cy="5667320"/>
          </a:xfrm>
          <a:prstGeom prst="rect">
            <a:avLst/>
          </a:prstGeom>
        </p:spPr>
      </p:pic>
    </p:spTree>
    <p:extLst>
      <p:ext uri="{BB962C8B-B14F-4D97-AF65-F5344CB8AC3E}">
        <p14:creationId xmlns:p14="http://schemas.microsoft.com/office/powerpoint/2010/main" val="1594724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66903"/>
            <a:ext cx="8229600" cy="990600"/>
          </a:xfrm>
        </p:spPr>
        <p:txBody>
          <a:bodyPr>
            <a:normAutofit/>
          </a:bodyPr>
          <a:lstStyle/>
          <a:p>
            <a:r>
              <a:rPr lang="en-US" sz="3000">
                <a:latin typeface="Avenir Next Regular"/>
                <a:cs typeface="Avenir Next Regular"/>
              </a:rPr>
              <a:t>Email components: Part 1</a:t>
            </a:r>
          </a:p>
        </p:txBody>
      </p:sp>
      <p:pic>
        <p:nvPicPr>
          <p:cNvPr id="5" name="Picture 4" descr="1a-1.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117600" y="1107259"/>
            <a:ext cx="6845044" cy="5422900"/>
          </a:xfrm>
          <a:prstGeom prst="rect">
            <a:avLst/>
          </a:prstGeom>
        </p:spPr>
      </p:pic>
    </p:spTree>
    <p:extLst>
      <p:ext uri="{BB962C8B-B14F-4D97-AF65-F5344CB8AC3E}">
        <p14:creationId xmlns:p14="http://schemas.microsoft.com/office/powerpoint/2010/main" val="443349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66903"/>
            <a:ext cx="8229600" cy="990600"/>
          </a:xfrm>
        </p:spPr>
        <p:txBody>
          <a:bodyPr>
            <a:normAutofit/>
          </a:bodyPr>
          <a:lstStyle/>
          <a:p>
            <a:r>
              <a:rPr lang="en-US" sz="3000">
                <a:latin typeface="Avenir Next Regular"/>
                <a:cs typeface="Avenir Next Regular"/>
              </a:rPr>
              <a:t>Email components: Part 2</a:t>
            </a:r>
          </a:p>
        </p:txBody>
      </p:sp>
      <p:pic>
        <p:nvPicPr>
          <p:cNvPr id="2" name="Picture 1" descr="1a-2.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130300" y="1257503"/>
            <a:ext cx="6944641" cy="5194300"/>
          </a:xfrm>
          <a:prstGeom prst="rect">
            <a:avLst/>
          </a:prstGeom>
        </p:spPr>
      </p:pic>
    </p:spTree>
    <p:extLst>
      <p:ext uri="{BB962C8B-B14F-4D97-AF65-F5344CB8AC3E}">
        <p14:creationId xmlns:p14="http://schemas.microsoft.com/office/powerpoint/2010/main" val="3716573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584200"/>
            <a:ext cx="1701800" cy="431800"/>
          </a:xfrm>
        </p:spPr>
        <p:txBody>
          <a:bodyPr>
            <a:normAutofit fontScale="90000"/>
          </a:bodyPr>
          <a:lstStyle/>
          <a:p>
            <a:r>
              <a:rPr lang="en-US" sz="3000">
                <a:latin typeface="Avenir Next Regular"/>
                <a:cs typeface="Avenir Next Regular"/>
              </a:rPr>
              <a:t>Example</a:t>
            </a:r>
          </a:p>
        </p:txBody>
      </p:sp>
      <p:pic>
        <p:nvPicPr>
          <p:cNvPr id="9" name="Picture 8" descr="same-sex fe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57200" y="1326445"/>
            <a:ext cx="8503356" cy="3809999"/>
          </a:xfrm>
          <a:prstGeom prst="rect">
            <a:avLst/>
          </a:prstGeom>
        </p:spPr>
      </p:pic>
      <p:sp>
        <p:nvSpPr>
          <p:cNvPr id="2" name="Rectangle 1">
            <a:extLst>
              <a:ext uri="{FF2B5EF4-FFF2-40B4-BE49-F238E27FC236}">
                <a16:creationId xmlns:a16="http://schemas.microsoft.com/office/drawing/2014/main" id="{8C3677A3-F7F0-4EC1-9CA5-0389919B6546}"/>
              </a:ext>
            </a:extLst>
          </p:cNvPr>
          <p:cNvSpPr/>
          <p:nvPr/>
        </p:nvSpPr>
        <p:spPr>
          <a:xfrm>
            <a:off x="906780" y="2735580"/>
            <a:ext cx="1440180" cy="2057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CB4656D-CE22-4EB4-B05E-065430EF81EE}"/>
              </a:ext>
            </a:extLst>
          </p:cNvPr>
          <p:cNvSpPr/>
          <p:nvPr/>
        </p:nvSpPr>
        <p:spPr>
          <a:xfrm>
            <a:off x="3851910" y="2735580"/>
            <a:ext cx="1146810" cy="2057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E16E87A-CCA5-49B4-9C59-B6EE35CA2B60}"/>
              </a:ext>
            </a:extLst>
          </p:cNvPr>
          <p:cNvSpPr/>
          <p:nvPr/>
        </p:nvSpPr>
        <p:spPr>
          <a:xfrm>
            <a:off x="7738110" y="2735580"/>
            <a:ext cx="796290" cy="2057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F1A40D6-5FBE-488B-A6F7-06BF7A98C992}"/>
              </a:ext>
            </a:extLst>
          </p:cNvPr>
          <p:cNvSpPr/>
          <p:nvPr/>
        </p:nvSpPr>
        <p:spPr>
          <a:xfrm>
            <a:off x="2556510" y="3128574"/>
            <a:ext cx="346710" cy="2057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D11F240-CBC4-41C5-970D-EF6DA8B64F4B}"/>
              </a:ext>
            </a:extLst>
          </p:cNvPr>
          <p:cNvSpPr/>
          <p:nvPr/>
        </p:nvSpPr>
        <p:spPr>
          <a:xfrm>
            <a:off x="4398644" y="3148895"/>
            <a:ext cx="4135755" cy="2057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66BE78-E94F-4155-B3EF-48E49477F32C}"/>
              </a:ext>
            </a:extLst>
          </p:cNvPr>
          <p:cNvSpPr/>
          <p:nvPr/>
        </p:nvSpPr>
        <p:spPr>
          <a:xfrm>
            <a:off x="488633" y="3336149"/>
            <a:ext cx="2566988" cy="2057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4C92CD-E201-4798-940B-3D41BB160964}"/>
              </a:ext>
            </a:extLst>
          </p:cNvPr>
          <p:cNvSpPr/>
          <p:nvPr/>
        </p:nvSpPr>
        <p:spPr>
          <a:xfrm>
            <a:off x="488633" y="3548098"/>
            <a:ext cx="3126104" cy="2057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459FE0E-C2EF-4F3B-B8D8-ED624B4F374E}"/>
              </a:ext>
            </a:extLst>
          </p:cNvPr>
          <p:cNvSpPr/>
          <p:nvPr/>
        </p:nvSpPr>
        <p:spPr>
          <a:xfrm>
            <a:off x="488633" y="3753838"/>
            <a:ext cx="1858327" cy="2057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4530FCF-1822-4252-8308-A649F2F78ECB}"/>
              </a:ext>
            </a:extLst>
          </p:cNvPr>
          <p:cNvSpPr/>
          <p:nvPr/>
        </p:nvSpPr>
        <p:spPr>
          <a:xfrm>
            <a:off x="488632" y="3961413"/>
            <a:ext cx="2871788" cy="2057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5566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1F8FF-596F-784A-9247-1E55699AC06E}"/>
              </a:ext>
            </a:extLst>
          </p:cNvPr>
          <p:cNvSpPr>
            <a:spLocks noGrp="1"/>
          </p:cNvSpPr>
          <p:nvPr>
            <p:ph type="title"/>
          </p:nvPr>
        </p:nvSpPr>
        <p:spPr/>
        <p:txBody>
          <a:bodyPr>
            <a:normAutofit fontScale="90000"/>
          </a:bodyPr>
          <a:lstStyle/>
          <a:p>
            <a:r>
              <a:rPr lang="en-US"/>
              <a:t>Results from Pilot Study (vs. Hanson et al. 2016)</a:t>
            </a:r>
          </a:p>
        </p:txBody>
      </p:sp>
      <p:graphicFrame>
        <p:nvGraphicFramePr>
          <p:cNvPr id="4" name="Content Placeholder 3">
            <a:extLst>
              <a:ext uri="{FF2B5EF4-FFF2-40B4-BE49-F238E27FC236}">
                <a16:creationId xmlns:a16="http://schemas.microsoft.com/office/drawing/2014/main" id="{E6460B99-B445-A34B-A0E0-FE4DECA56592}"/>
              </a:ext>
            </a:extLst>
          </p:cNvPr>
          <p:cNvGraphicFramePr>
            <a:graphicFrameLocks noGrp="1"/>
          </p:cNvGraphicFramePr>
          <p:nvPr>
            <p:ph idx="1"/>
            <p:extLst>
              <p:ext uri="{D42A27DB-BD31-4B8C-83A1-F6EECF244321}">
                <p14:modId xmlns:p14="http://schemas.microsoft.com/office/powerpoint/2010/main" val="1843123805"/>
              </p:ext>
            </p:extLst>
          </p:nvPr>
        </p:nvGraphicFramePr>
        <p:xfrm>
          <a:off x="457200" y="1600200"/>
          <a:ext cx="4114800" cy="487375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EE685558-3FAC-774A-AB8C-62B8610E71F9}"/>
              </a:ext>
            </a:extLst>
          </p:cNvPr>
          <p:cNvGraphicFramePr/>
          <p:nvPr>
            <p:extLst>
              <p:ext uri="{D42A27DB-BD31-4B8C-83A1-F6EECF244321}">
                <p14:modId xmlns:p14="http://schemas.microsoft.com/office/powerpoint/2010/main" val="1878262473"/>
              </p:ext>
            </p:extLst>
          </p:nvPr>
        </p:nvGraphicFramePr>
        <p:xfrm>
          <a:off x="4709786" y="1600200"/>
          <a:ext cx="3977014" cy="48737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25023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chart seriesIdx="1" categoryIdx="-4" bldStep="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Chart bld="series"/>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D57C0-FD51-8B4E-94AA-41F360638CF9}"/>
              </a:ext>
            </a:extLst>
          </p:cNvPr>
          <p:cNvSpPr>
            <a:spLocks noGrp="1"/>
          </p:cNvSpPr>
          <p:nvPr>
            <p:ph type="title"/>
          </p:nvPr>
        </p:nvSpPr>
        <p:spPr/>
        <p:txBody>
          <a:bodyPr/>
          <a:lstStyle/>
          <a:p>
            <a:r>
              <a:rPr lang="en-US"/>
              <a:t>Regression Results</a:t>
            </a:r>
          </a:p>
        </p:txBody>
      </p:sp>
      <p:graphicFrame>
        <p:nvGraphicFramePr>
          <p:cNvPr id="4" name="Content Placeholder 3">
            <a:extLst>
              <a:ext uri="{FF2B5EF4-FFF2-40B4-BE49-F238E27FC236}">
                <a16:creationId xmlns:a16="http://schemas.microsoft.com/office/drawing/2014/main" id="{B47989BE-2911-E045-A747-011FF9A982F1}"/>
              </a:ext>
            </a:extLst>
          </p:cNvPr>
          <p:cNvGraphicFramePr>
            <a:graphicFrameLocks noGrp="1"/>
          </p:cNvGraphicFramePr>
          <p:nvPr>
            <p:ph idx="1"/>
            <p:extLst>
              <p:ext uri="{D42A27DB-BD31-4B8C-83A1-F6EECF244321}">
                <p14:modId xmlns:p14="http://schemas.microsoft.com/office/powerpoint/2010/main" val="3055312306"/>
              </p:ext>
            </p:extLst>
          </p:nvPr>
        </p:nvGraphicFramePr>
        <p:xfrm>
          <a:off x="4572000" y="1524000"/>
          <a:ext cx="4137178" cy="3840480"/>
        </p:xfrm>
        <a:graphic>
          <a:graphicData uri="http://schemas.openxmlformats.org/drawingml/2006/table">
            <a:tbl>
              <a:tblPr firstRow="1" firstCol="1" bandRow="1">
                <a:tableStyleId>{69012ECD-51FC-41F1-AA8D-1B2483CD663E}</a:tableStyleId>
              </a:tblPr>
              <a:tblGrid>
                <a:gridCol w="2969949">
                  <a:extLst>
                    <a:ext uri="{9D8B030D-6E8A-4147-A177-3AD203B41FA5}">
                      <a16:colId xmlns:a16="http://schemas.microsoft.com/office/drawing/2014/main" val="3430654336"/>
                    </a:ext>
                  </a:extLst>
                </a:gridCol>
                <a:gridCol w="1167229">
                  <a:extLst>
                    <a:ext uri="{9D8B030D-6E8A-4147-A177-3AD203B41FA5}">
                      <a16:colId xmlns:a16="http://schemas.microsoft.com/office/drawing/2014/main" val="4111469858"/>
                    </a:ext>
                  </a:extLst>
                </a:gridCol>
              </a:tblGrid>
              <a:tr h="128905">
                <a:tc>
                  <a:txBody>
                    <a:bodyPr/>
                    <a:lstStyle/>
                    <a:p>
                      <a:pPr marL="0" marR="0">
                        <a:spcBef>
                          <a:spcPts val="0"/>
                        </a:spcBef>
                        <a:spcAft>
                          <a:spcPts val="0"/>
                        </a:spcAft>
                      </a:pP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99569293"/>
                  </a:ext>
                </a:extLst>
              </a:tr>
              <a:tr h="128905">
                <a:tc>
                  <a:txBody>
                    <a:bodyPr/>
                    <a:lstStyle/>
                    <a:p>
                      <a:pPr marL="0" marR="0">
                        <a:spcBef>
                          <a:spcPts val="0"/>
                        </a:spcBef>
                        <a:spcAft>
                          <a:spcPts val="0"/>
                        </a:spcAft>
                      </a:pPr>
                      <a:r>
                        <a:rPr lang="en-US" sz="1200">
                          <a:effectLst/>
                        </a:rPr>
                        <a:t>Same-Gender Male</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-0.253**</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73257942"/>
                  </a:ext>
                </a:extLst>
              </a:tr>
              <a:tr h="128905">
                <a:tc>
                  <a:txBody>
                    <a:bodyPr/>
                    <a:lstStyle/>
                    <a:p>
                      <a:pPr marL="0" marR="0">
                        <a:spcBef>
                          <a:spcPts val="0"/>
                        </a:spcBef>
                        <a:spcAft>
                          <a:spcPts val="0"/>
                        </a:spcAft>
                      </a:pPr>
                      <a:r>
                        <a:rPr lang="en-US"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(0.103)</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06656440"/>
                  </a:ext>
                </a:extLst>
              </a:tr>
              <a:tr h="128905">
                <a:tc>
                  <a:txBody>
                    <a:bodyPr/>
                    <a:lstStyle/>
                    <a:p>
                      <a:pPr marL="0" marR="0">
                        <a:spcBef>
                          <a:spcPts val="0"/>
                        </a:spcBef>
                        <a:spcAft>
                          <a:spcPts val="0"/>
                        </a:spcAft>
                      </a:pPr>
                      <a:r>
                        <a:rPr lang="en-US" sz="1200">
                          <a:effectLst/>
                        </a:rPr>
                        <a:t>Same-Gender Female</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-0.340***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75733460"/>
                  </a:ext>
                </a:extLst>
              </a:tr>
              <a:tr h="128905">
                <a:tc>
                  <a:txBody>
                    <a:bodyPr/>
                    <a:lstStyle/>
                    <a:p>
                      <a:pPr marL="0" marR="0">
                        <a:spcBef>
                          <a:spcPts val="0"/>
                        </a:spcBef>
                        <a:spcAft>
                          <a:spcPts val="0"/>
                        </a:spcAft>
                      </a:pPr>
                      <a:r>
                        <a:rPr lang="en-US"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(0.120)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15456427"/>
                  </a:ext>
                </a:extLst>
              </a:tr>
              <a:tr h="128905">
                <a:tc>
                  <a:txBody>
                    <a:bodyPr/>
                    <a:lstStyle/>
                    <a:p>
                      <a:pPr marL="0" marR="0">
                        <a:spcBef>
                          <a:spcPts val="0"/>
                        </a:spcBef>
                        <a:spcAft>
                          <a:spcPts val="0"/>
                        </a:spcAft>
                      </a:pPr>
                      <a:r>
                        <a:rPr lang="en-US" sz="1200">
                          <a:effectLst/>
                        </a:rPr>
                        <a:t>Different-Gender Female </a:t>
                      </a:r>
                    </a:p>
                    <a:p>
                      <a:pPr marL="0" marR="0">
                        <a:spcBef>
                          <a:spcPts val="0"/>
                        </a:spcBef>
                        <a:spcAft>
                          <a:spcPts val="0"/>
                        </a:spcAft>
                      </a:pPr>
                      <a:r>
                        <a:rPr lang="en-US" sz="1200">
                          <a:effectLst/>
                        </a:rPr>
                        <a:t>   Originator</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-0.018</a:t>
                      </a:r>
                    </a:p>
                    <a:p>
                      <a:pPr marL="0" marR="0" algn="ctr">
                        <a:spcBef>
                          <a:spcPts val="0"/>
                        </a:spcBef>
                        <a:spcAft>
                          <a:spcPts val="0"/>
                        </a:spcAft>
                      </a:pPr>
                      <a:r>
                        <a:rPr lang="en-US" sz="1200">
                          <a:effectLst/>
                        </a:rPr>
                        <a:t>(0.126)</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03341189"/>
                  </a:ext>
                </a:extLst>
              </a:tr>
              <a:tr h="53340">
                <a:tc>
                  <a:txBody>
                    <a:bodyPr/>
                    <a:lstStyle/>
                    <a:p>
                      <a:pPr marL="0" marR="0">
                        <a:spcBef>
                          <a:spcPts val="0"/>
                        </a:spcBef>
                        <a:spcAft>
                          <a:spcPts val="0"/>
                        </a:spcAft>
                      </a:pPr>
                      <a:r>
                        <a:rPr lang="en-US" sz="1200">
                          <a:effectLst/>
                        </a:rPr>
                        <a:t>Expecting a Child</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0.031</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08804151"/>
                  </a:ext>
                </a:extLst>
              </a:tr>
              <a:tr h="53340">
                <a:tc>
                  <a:txBody>
                    <a:bodyPr/>
                    <a:lstStyle/>
                    <a:p>
                      <a:pPr marL="0" marR="0">
                        <a:spcBef>
                          <a:spcPts val="0"/>
                        </a:spcBef>
                        <a:spcAft>
                          <a:spcPts val="0"/>
                        </a:spcAft>
                      </a:pPr>
                      <a:r>
                        <a:rPr lang="en-US"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(0.116)</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68267950"/>
                  </a:ext>
                </a:extLst>
              </a:tr>
              <a:tr h="53340">
                <a:tc>
                  <a:txBody>
                    <a:bodyPr/>
                    <a:lstStyle/>
                    <a:p>
                      <a:pPr marL="0" marR="0">
                        <a:spcBef>
                          <a:spcPts val="0"/>
                        </a:spcBef>
                        <a:spcAft>
                          <a:spcPts val="0"/>
                        </a:spcAft>
                      </a:pPr>
                      <a:r>
                        <a:rPr lang="en-US" sz="1200">
                          <a:effectLst/>
                        </a:rPr>
                        <a:t>Has One Child</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-0.100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62980375"/>
                  </a:ext>
                </a:extLst>
              </a:tr>
              <a:tr h="53340">
                <a:tc>
                  <a:txBody>
                    <a:bodyPr/>
                    <a:lstStyle/>
                    <a:p>
                      <a:pPr marL="0" marR="0">
                        <a:spcBef>
                          <a:spcPts val="0"/>
                        </a:spcBef>
                        <a:spcAft>
                          <a:spcPts val="0"/>
                        </a:spcAft>
                      </a:pPr>
                      <a:r>
                        <a:rPr lang="en-US"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(0.107)</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5586236"/>
                  </a:ext>
                </a:extLst>
              </a:tr>
              <a:tr h="135890">
                <a:tc>
                  <a:txBody>
                    <a:bodyPr/>
                    <a:lstStyle/>
                    <a:p>
                      <a:pPr marL="0" marR="0">
                        <a:spcBef>
                          <a:spcPts val="0"/>
                        </a:spcBef>
                        <a:spcAft>
                          <a:spcPts val="0"/>
                        </a:spcAft>
                      </a:pPr>
                      <a:r>
                        <a:rPr lang="en-US" sz="1200">
                          <a:effectLst/>
                        </a:rPr>
                        <a:t>Has Two Children</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-0.216**</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58289078"/>
                  </a:ext>
                </a:extLst>
              </a:tr>
              <a:tr h="135890">
                <a:tc>
                  <a:txBody>
                    <a:bodyPr/>
                    <a:lstStyle/>
                    <a:p>
                      <a:pPr marL="0" marR="0">
                        <a:spcBef>
                          <a:spcPts val="0"/>
                        </a:spcBef>
                        <a:spcAft>
                          <a:spcPts val="0"/>
                        </a:spcAft>
                      </a:pPr>
                      <a:r>
                        <a:rPr lang="en-US"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(0.102)</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72293443"/>
                  </a:ext>
                </a:extLst>
              </a:tr>
              <a:tr h="135890">
                <a:tc>
                  <a:txBody>
                    <a:bodyPr/>
                    <a:lstStyle/>
                    <a:p>
                      <a:pPr marL="0" marR="0">
                        <a:spcBef>
                          <a:spcPts val="0"/>
                        </a:spcBef>
                        <a:spcAft>
                          <a:spcPts val="0"/>
                        </a:spcAft>
                      </a:pPr>
                      <a:r>
                        <a:rPr lang="en-US" sz="1200">
                          <a:effectLst/>
                        </a:rPr>
                        <a:t>High Credit Score (vs. low)</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-0.013</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23654913"/>
                  </a:ext>
                </a:extLst>
              </a:tr>
              <a:tr h="135890">
                <a:tc>
                  <a:txBody>
                    <a:bodyPr/>
                    <a:lstStyle/>
                    <a:p>
                      <a:pPr marL="0" marR="0">
                        <a:spcBef>
                          <a:spcPts val="0"/>
                        </a:spcBef>
                        <a:spcAft>
                          <a:spcPts val="0"/>
                        </a:spcAft>
                      </a:pPr>
                      <a:r>
                        <a:rPr lang="en-US"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(0.103)</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09929651"/>
                  </a:ext>
                </a:extLst>
              </a:tr>
              <a:tr h="135890">
                <a:tc>
                  <a:txBody>
                    <a:bodyPr/>
                    <a:lstStyle/>
                    <a:p>
                      <a:pPr marL="0" marR="0">
                        <a:spcBef>
                          <a:spcPts val="0"/>
                        </a:spcBef>
                        <a:spcAft>
                          <a:spcPts val="0"/>
                        </a:spcAft>
                      </a:pPr>
                      <a:r>
                        <a:rPr lang="en-US" sz="1200">
                          <a:effectLst/>
                        </a:rPr>
                        <a:t>Log Occupational Income</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-0.034</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12336160"/>
                  </a:ext>
                </a:extLst>
              </a:tr>
              <a:tr h="135890">
                <a:tc>
                  <a:txBody>
                    <a:bodyPr/>
                    <a:lstStyle/>
                    <a:p>
                      <a:pPr marL="0" marR="0">
                        <a:spcBef>
                          <a:spcPts val="0"/>
                        </a:spcBef>
                        <a:spcAft>
                          <a:spcPts val="0"/>
                        </a:spcAft>
                      </a:pPr>
                      <a:r>
                        <a:rPr lang="en-US"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(0.079)</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78854170"/>
                  </a:ext>
                </a:extLst>
              </a:tr>
              <a:tr h="135890">
                <a:tc>
                  <a:txBody>
                    <a:bodyPr/>
                    <a:lstStyle/>
                    <a:p>
                      <a:pPr marL="0" marR="0">
                        <a:spcBef>
                          <a:spcPts val="0"/>
                        </a:spcBef>
                        <a:spcAft>
                          <a:spcPts val="0"/>
                        </a:spcAft>
                      </a:pPr>
                      <a:r>
                        <a:rPr lang="en-US" sz="1200">
                          <a:effectLst/>
                        </a:rPr>
                        <a:t>Occupational Tenure (years)</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0.038</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56201173"/>
                  </a:ext>
                </a:extLst>
              </a:tr>
              <a:tr h="135890">
                <a:tc>
                  <a:txBody>
                    <a:bodyPr/>
                    <a:lstStyle/>
                    <a:p>
                      <a:pPr marL="0" marR="0">
                        <a:spcBef>
                          <a:spcPts val="0"/>
                        </a:spcBef>
                        <a:spcAft>
                          <a:spcPts val="0"/>
                        </a:spcAft>
                      </a:pPr>
                      <a:r>
                        <a:rPr lang="en-US"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a:effectLst/>
                        </a:rPr>
                        <a:t>(0.049)</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02767962"/>
                  </a:ext>
                </a:extLst>
              </a:tr>
              <a:tr h="63500">
                <a:tc>
                  <a:txBody>
                    <a:bodyPr/>
                    <a:lstStyle/>
                    <a:p>
                      <a:pPr marL="0" marR="0" algn="ctr">
                        <a:spcBef>
                          <a:spcPts val="0"/>
                        </a:spcBef>
                        <a:spcAft>
                          <a:spcPts val="0"/>
                        </a:spcAft>
                      </a:pPr>
                      <a:r>
                        <a:rPr lang="en-US" sz="1200">
                          <a:effectLst/>
                        </a:rPr>
                        <a:t>Callback Rate for Different-Gender, Male Originator:</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200">
                          <a:effectLst/>
                        </a:rPr>
                        <a:t>72.34%</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827150159"/>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12E7D76-DBE8-124E-839D-6D7F6078FA7B}"/>
                  </a:ext>
                </a:extLst>
              </p:cNvPr>
              <p:cNvSpPr txBox="1"/>
              <p:nvPr/>
            </p:nvSpPr>
            <p:spPr>
              <a:xfrm>
                <a:off x="206680" y="1524000"/>
                <a:ext cx="4137178" cy="217155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𝑅𝑒𝑠𝑝𝑜𝑛𝑠𝑒</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sSub>
                        <m:sSubPr>
                          <m:ctrlPr>
                            <a:rPr lang="en-US" i="1" smtClean="0">
                              <a:latin typeface="Cambria Math" panose="02040503050406030204" pitchFamily="18" charset="0"/>
                            </a:rPr>
                          </m:ctrlPr>
                        </m:sSubPr>
                        <m:e>
                          <m:r>
                            <a:rPr lang="en-US" i="1">
                              <a:latin typeface="Cambria Math" panose="02040503050406030204" pitchFamily="18" charset="0"/>
                            </a:rPr>
                            <m:t>𝑆𝑎𝑚𝑒𝑀𝑎𝑙𝑒</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sSub>
                        <m:sSubPr>
                          <m:ctrlPr>
                            <a:rPr lang="en-US" i="1" smtClean="0">
                              <a:latin typeface="Cambria Math" panose="02040503050406030204" pitchFamily="18" charset="0"/>
                            </a:rPr>
                          </m:ctrlPr>
                        </m:sSubPr>
                        <m:e>
                          <m:r>
                            <a:rPr lang="en-US" i="1">
                              <a:latin typeface="Cambria Math" panose="02040503050406030204" pitchFamily="18" charset="0"/>
                            </a:rPr>
                            <m:t>𝑆𝑎𝑚𝑒𝐹𝑒𝑚𝑎𝑙𝑒</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3</m:t>
                          </m:r>
                        </m:sub>
                      </m:sSub>
                      <m:sSub>
                        <m:sSubPr>
                          <m:ctrlPr>
                            <a:rPr lang="en-US" i="1" smtClean="0">
                              <a:latin typeface="Cambria Math" panose="02040503050406030204" pitchFamily="18" charset="0"/>
                            </a:rPr>
                          </m:ctrlPr>
                        </m:sSubPr>
                        <m:e>
                          <m:r>
                            <a:rPr lang="en-US" i="1">
                              <a:latin typeface="Cambria Math" panose="02040503050406030204" pitchFamily="18" charset="0"/>
                            </a:rPr>
                            <m:t>𝐷𝑖𝑓𝑓𝐹𝑒𝑚𝑎𝑙𝑒</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4</m:t>
                          </m:r>
                        </m:sub>
                      </m:sSub>
                      <m:sSub>
                        <m:sSubPr>
                          <m:ctrlPr>
                            <a:rPr lang="en-US" i="1" smtClean="0">
                              <a:latin typeface="Cambria Math" panose="02040503050406030204" pitchFamily="18" charset="0"/>
                            </a:rPr>
                          </m:ctrlPr>
                        </m:sSubPr>
                        <m:e>
                          <m:r>
                            <a:rPr lang="en-US" i="1">
                              <a:latin typeface="Cambria Math" panose="02040503050406030204" pitchFamily="18" charset="0"/>
                            </a:rPr>
                            <m:t>𝐸𝑥𝑝𝑒𝑐𝑡𝑖𝑛𝑔</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5</m:t>
                          </m:r>
                        </m:sub>
                      </m:sSub>
                      <m:sSub>
                        <m:sSubPr>
                          <m:ctrlPr>
                            <a:rPr lang="en-US" i="1" smtClean="0">
                              <a:latin typeface="Cambria Math" panose="02040503050406030204" pitchFamily="18" charset="0"/>
                            </a:rPr>
                          </m:ctrlPr>
                        </m:sSubPr>
                        <m:e>
                          <m:r>
                            <a:rPr lang="en-US" i="1">
                              <a:latin typeface="Cambria Math" panose="02040503050406030204" pitchFamily="18" charset="0"/>
                            </a:rPr>
                            <m:t>𝑂𝑛𝑒𝐶h𝑖𝑙𝑑</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6</m:t>
                          </m:r>
                        </m:sub>
                      </m:sSub>
                      <m:sSub>
                        <m:sSubPr>
                          <m:ctrlPr>
                            <a:rPr lang="en-US" i="1" smtClean="0">
                              <a:latin typeface="Cambria Math" panose="02040503050406030204" pitchFamily="18" charset="0"/>
                            </a:rPr>
                          </m:ctrlPr>
                        </m:sSubPr>
                        <m:e>
                          <m:r>
                            <a:rPr lang="en-US" i="1">
                              <a:latin typeface="Cambria Math" panose="02040503050406030204" pitchFamily="18" charset="0"/>
                            </a:rPr>
                            <m:t>𝑇𝑤𝑜𝐶h𝑖𝑙𝑑𝑟𝑒𝑛</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7</m:t>
                          </m:r>
                        </m:sub>
                      </m:sSub>
                      <m:sSub>
                        <m:sSubPr>
                          <m:ctrlPr>
                            <a:rPr lang="en-US" i="1" smtClean="0">
                              <a:latin typeface="Cambria Math" panose="02040503050406030204" pitchFamily="18" charset="0"/>
                            </a:rPr>
                          </m:ctrlPr>
                        </m:sSubPr>
                        <m:e>
                          <m:r>
                            <a:rPr lang="en-US" i="1">
                              <a:latin typeface="Cambria Math" panose="02040503050406030204" pitchFamily="18" charset="0"/>
                            </a:rPr>
                            <m:t>𝐻𝑖𝑔h𝐶𝑟𝑒𝑑𝑖𝑡</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8</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b>
                            <m:sSubPr>
                              <m:ctrlPr>
                                <a:rPr lang="en-US" b="0" i="1" smtClean="0">
                                  <a:latin typeface="Cambria Math" panose="02040503050406030204" pitchFamily="18" charset="0"/>
                                </a:rPr>
                              </m:ctrlPr>
                            </m:sSubPr>
                            <m:e>
                              <m:d>
                                <m:dPr>
                                  <m:ctrlPr>
                                    <a:rPr lang="en-US" i="1">
                                      <a:latin typeface="Cambria Math" panose="02040503050406030204" pitchFamily="18" charset="0"/>
                                    </a:rPr>
                                  </m:ctrlPr>
                                </m:dPr>
                                <m:e>
                                  <m:r>
                                    <a:rPr lang="en-US" i="1">
                                      <a:latin typeface="Cambria Math" panose="02040503050406030204" pitchFamily="18" charset="0"/>
                                    </a:rPr>
                                    <m:t>𝑜𝑐𝑐𝑢𝑝𝑎𝑡𝑖𝑜𝑛𝑎𝑙𝑖𝑛𝑐𝑜𝑚𝑒</m:t>
                                  </m:r>
                                </m:e>
                              </m:d>
                            </m:e>
                            <m:sub>
                              <m:r>
                                <a:rPr lang="en-US" b="0" i="1" smtClean="0">
                                  <a:latin typeface="Cambria Math" panose="02040503050406030204" pitchFamily="18" charset="0"/>
                                </a:rPr>
                                <m:t>𝑖</m:t>
                              </m:r>
                            </m:sub>
                          </m:sSub>
                        </m:e>
                      </m:fun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9</m:t>
                          </m:r>
                        </m:sub>
                      </m:sSub>
                      <m:sSub>
                        <m:sSubPr>
                          <m:ctrlPr>
                            <a:rPr lang="en-US" i="1" smtClean="0">
                              <a:latin typeface="Cambria Math" panose="02040503050406030204" pitchFamily="18" charset="0"/>
                            </a:rPr>
                          </m:ctrlPr>
                        </m:sSubPr>
                        <m:e>
                          <m:r>
                            <a:rPr lang="en-US" i="1">
                              <a:latin typeface="Cambria Math" panose="02040503050406030204" pitchFamily="18" charset="0"/>
                            </a:rPr>
                            <m:t>𝑇𝑒𝑛𝑢𝑟𝑒</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𝑅𝑜𝑢𝑛𝑑𝐹𝐸𝑠</m:t>
                          </m:r>
                        </m:e>
                        <m:sub>
                          <m:r>
                            <a:rPr lang="en-US" b="0" i="1" smtClean="0">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𝑇𝑒𝑚𝑝𝑙𝑎𝑡𝑒𝐹𝐸𝑠</m:t>
                          </m:r>
                        </m:e>
                        <m:sub>
                          <m:r>
                            <a:rPr lang="en-US" b="0" i="1" smtClean="0">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𝑖</m:t>
                          </m:r>
                        </m:sub>
                      </m:sSub>
                    </m:oMath>
                  </m:oMathPara>
                </a14:m>
                <a:endParaRPr lang="en-US"/>
              </a:p>
            </p:txBody>
          </p:sp>
        </mc:Choice>
        <mc:Fallback xmlns="">
          <p:sp>
            <p:nvSpPr>
              <p:cNvPr id="8" name="TextBox 7">
                <a:extLst>
                  <a:ext uri="{FF2B5EF4-FFF2-40B4-BE49-F238E27FC236}">
                    <a16:creationId xmlns:a16="http://schemas.microsoft.com/office/drawing/2014/main" id="{E12E7D76-DBE8-124E-839D-6D7F6078FA7B}"/>
                  </a:ext>
                </a:extLst>
              </p:cNvPr>
              <p:cNvSpPr txBox="1">
                <a:spLocks noRot="1" noChangeAspect="1" noMove="1" noResize="1" noEditPoints="1" noAdjustHandles="1" noChangeArrowheads="1" noChangeShapeType="1" noTextEdit="1"/>
              </p:cNvSpPr>
              <p:nvPr/>
            </p:nvSpPr>
            <p:spPr>
              <a:xfrm>
                <a:off x="206680" y="1524000"/>
                <a:ext cx="4137178" cy="2171557"/>
              </a:xfrm>
              <a:prstGeom prst="rect">
                <a:avLst/>
              </a:prstGeom>
              <a:blipFill>
                <a:blip r:embed="rId2"/>
                <a:stretch>
                  <a:fillRect l="-306" b="-3509"/>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58158C5A-A86F-5E49-A7D2-B1334E6B7219}"/>
              </a:ext>
            </a:extLst>
          </p:cNvPr>
          <p:cNvSpPr txBox="1"/>
          <p:nvPr/>
        </p:nvSpPr>
        <p:spPr>
          <a:xfrm>
            <a:off x="350729" y="4020855"/>
            <a:ext cx="3993129" cy="2031325"/>
          </a:xfrm>
          <a:prstGeom prst="rect">
            <a:avLst/>
          </a:prstGeom>
          <a:noFill/>
        </p:spPr>
        <p:txBody>
          <a:bodyPr wrap="square" rtlCol="0">
            <a:spAutoFit/>
          </a:bodyPr>
          <a:lstStyle/>
          <a:p>
            <a:pPr marL="285750" indent="-285750">
              <a:buFont typeface="Arial" panose="020B0604020202020204" pitchFamily="34" charset="0"/>
              <a:buChar char="•"/>
            </a:pPr>
            <a:r>
              <a:rPr lang="en-US" dirty="0"/>
              <a:t>Excluded category: Different-Gender Male Originator (response rate of 72.34%)</a:t>
            </a:r>
          </a:p>
          <a:p>
            <a:pPr marL="285750" indent="-285750">
              <a:buFont typeface="Arial" panose="020B0604020202020204" pitchFamily="34" charset="0"/>
              <a:buChar char="•"/>
            </a:pPr>
            <a:r>
              <a:rPr lang="en-US" dirty="0"/>
              <a:t>Linear probability model</a:t>
            </a:r>
          </a:p>
          <a:p>
            <a:pPr marL="285750" indent="-285750">
              <a:buFont typeface="Arial" panose="020B0604020202020204" pitchFamily="34" charset="0"/>
              <a:buChar char="•"/>
            </a:pPr>
            <a:r>
              <a:rPr lang="en-US" dirty="0"/>
              <a:t>Standard errors clustered on MLO</a:t>
            </a:r>
          </a:p>
          <a:p>
            <a:pPr marL="285750" indent="-285750">
              <a:buFont typeface="Arial" panose="020B0604020202020204" pitchFamily="34" charset="0"/>
              <a:buChar char="•"/>
            </a:pPr>
            <a:r>
              <a:rPr lang="en-US" dirty="0"/>
              <a:t>Estimation is using our preferred sample, “Restricted Sample #2”</a:t>
            </a:r>
          </a:p>
        </p:txBody>
      </p:sp>
    </p:spTree>
    <p:extLst>
      <p:ext uri="{BB962C8B-B14F-4D97-AF65-F5344CB8AC3E}">
        <p14:creationId xmlns:p14="http://schemas.microsoft.com/office/powerpoint/2010/main" val="3384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3956"/>
            <a:ext cx="8229600" cy="990600"/>
          </a:xfrm>
        </p:spPr>
        <p:txBody>
          <a:bodyPr/>
          <a:lstStyle/>
          <a:p>
            <a:pPr algn="ctr"/>
            <a:r>
              <a:rPr lang="en-US">
                <a:latin typeface="Avenir Next Regular"/>
                <a:cs typeface="Avenir Next Regular"/>
              </a:rPr>
              <a:t>Next Steps</a:t>
            </a:r>
          </a:p>
        </p:txBody>
      </p:sp>
      <p:sp>
        <p:nvSpPr>
          <p:cNvPr id="3" name="TextBox 2"/>
          <p:cNvSpPr txBox="1"/>
          <p:nvPr/>
        </p:nvSpPr>
        <p:spPr>
          <a:xfrm>
            <a:off x="654050" y="1594556"/>
            <a:ext cx="7835900" cy="4893647"/>
          </a:xfrm>
          <a:prstGeom prst="rect">
            <a:avLst/>
          </a:prstGeom>
          <a:noFill/>
        </p:spPr>
        <p:txBody>
          <a:bodyPr wrap="square" rtlCol="0">
            <a:spAutoFit/>
          </a:bodyPr>
          <a:lstStyle/>
          <a:p>
            <a:pPr marL="285750" indent="-285750">
              <a:buFont typeface="Arial"/>
              <a:buChar char="•"/>
            </a:pPr>
            <a:r>
              <a:rPr lang="en-US" sz="2400" dirty="0">
                <a:latin typeface="Avenir Next Regular"/>
                <a:cs typeface="Avenir Next Regular"/>
              </a:rPr>
              <a:t>Update and tweak methodology (your comments are very helpful at this stage).</a:t>
            </a:r>
          </a:p>
          <a:p>
            <a:pPr marL="285750" indent="-285750">
              <a:buFont typeface="Arial"/>
              <a:buChar char="•"/>
            </a:pPr>
            <a:r>
              <a:rPr lang="en-US" sz="2400" dirty="0">
                <a:latin typeface="Avenir Next Regular"/>
                <a:cs typeface="Avenir Next Regular"/>
              </a:rPr>
              <a:t>File pre-analysis plan in January 2022.</a:t>
            </a:r>
          </a:p>
          <a:p>
            <a:pPr marL="285750" indent="-285750">
              <a:buFont typeface="Arial"/>
              <a:buChar char="•"/>
            </a:pPr>
            <a:r>
              <a:rPr lang="en-US" sz="2400" dirty="0">
                <a:latin typeface="Avenir Next Regular"/>
                <a:cs typeface="Avenir Next Regular"/>
              </a:rPr>
              <a:t>Start collecting publicly-posted MLO information in December 2021.</a:t>
            </a:r>
          </a:p>
          <a:p>
            <a:pPr marL="285750" indent="-285750">
              <a:buFont typeface="Arial"/>
              <a:buChar char="•"/>
            </a:pPr>
            <a:r>
              <a:rPr lang="en-US" sz="2400" dirty="0">
                <a:latin typeface="Avenir Next Regular"/>
                <a:cs typeface="Avenir Next Regular"/>
              </a:rPr>
              <a:t>Start emailing MLOs in February 2022.</a:t>
            </a:r>
          </a:p>
          <a:p>
            <a:pPr marL="285750" indent="-285750">
              <a:buFont typeface="Arial"/>
              <a:buChar char="•"/>
            </a:pPr>
            <a:endParaRPr lang="en-US" sz="2400" dirty="0">
              <a:latin typeface="Avenir Next Regular"/>
              <a:cs typeface="Avenir Next Regular"/>
            </a:endParaRPr>
          </a:p>
          <a:p>
            <a:pPr marL="285750" indent="-285750">
              <a:buFont typeface="Arial"/>
              <a:buChar char="•"/>
            </a:pPr>
            <a:endParaRPr lang="en-US" sz="2400" dirty="0">
              <a:latin typeface="Avenir Next Regular"/>
              <a:cs typeface="Avenir Next Regular"/>
            </a:endParaRPr>
          </a:p>
          <a:p>
            <a:r>
              <a:rPr lang="en-US" sz="2400" dirty="0">
                <a:latin typeface="Avenir Next Regular"/>
                <a:cs typeface="Avenir Next Regular"/>
              </a:rPr>
              <a:t>We will likely be hiring RAs in December, and then perhaps later in early 2022. The job ad will appear on Handshake, will be sent to econ majors, and distributed in other ways. If you are interested in a position and you haven’t see any ad posted by the end of December then reach out to me.</a:t>
            </a:r>
          </a:p>
        </p:txBody>
      </p:sp>
    </p:spTree>
    <p:extLst>
      <p:ext uri="{BB962C8B-B14F-4D97-AF65-F5344CB8AC3E}">
        <p14:creationId xmlns:p14="http://schemas.microsoft.com/office/powerpoint/2010/main" val="3891496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3956"/>
            <a:ext cx="8229600" cy="990600"/>
          </a:xfrm>
        </p:spPr>
        <p:txBody>
          <a:bodyPr/>
          <a:lstStyle/>
          <a:p>
            <a:pPr algn="ctr"/>
            <a:r>
              <a:rPr lang="en-US">
                <a:latin typeface="Avenir Next Regular"/>
                <a:cs typeface="Avenir Next Regular"/>
              </a:rPr>
              <a:t>Thank you! </a:t>
            </a:r>
          </a:p>
        </p:txBody>
      </p:sp>
    </p:spTree>
    <p:extLst>
      <p:ext uri="{BB962C8B-B14F-4D97-AF65-F5344CB8AC3E}">
        <p14:creationId xmlns:p14="http://schemas.microsoft.com/office/powerpoint/2010/main" val="3710688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6400"/>
            <a:ext cx="8229600" cy="524933"/>
          </a:xfrm>
        </p:spPr>
        <p:txBody>
          <a:bodyPr>
            <a:normAutofit/>
          </a:bodyPr>
          <a:lstStyle/>
          <a:p>
            <a:r>
              <a:rPr lang="en-US" sz="2800">
                <a:latin typeface="Avenir Next Regular"/>
                <a:cs typeface="Avenir Next Regular"/>
              </a:rPr>
              <a:t>Estimating Main Effects </a:t>
            </a:r>
            <a:r>
              <a:rPr lang="mr-IN" sz="2800">
                <a:latin typeface="Avenir Next Regular"/>
                <a:cs typeface="Avenir Next Regular"/>
              </a:rPr>
              <a:t>–</a:t>
            </a:r>
            <a:r>
              <a:rPr lang="en-US" sz="2800">
                <a:latin typeface="Avenir Next Regular"/>
                <a:cs typeface="Avenir Next Regular"/>
              </a:rPr>
              <a:t> </a:t>
            </a:r>
            <a:r>
              <a:rPr lang="en-US" sz="2800" i="1">
                <a:latin typeface="Avenir Next Regular"/>
                <a:cs typeface="Avenir Next Regular"/>
              </a:rPr>
              <a:t>Interaction variables</a:t>
            </a:r>
            <a:endParaRPr lang="en-US" sz="2800"/>
          </a:p>
        </p:txBody>
      </p:sp>
      <p:graphicFrame>
        <p:nvGraphicFramePr>
          <p:cNvPr id="7" name="Table 6"/>
          <p:cNvGraphicFramePr>
            <a:graphicFrameLocks noGrp="1"/>
          </p:cNvGraphicFramePr>
          <p:nvPr>
            <p:extLst>
              <p:ext uri="{D42A27DB-BD31-4B8C-83A1-F6EECF244321}">
                <p14:modId xmlns:p14="http://schemas.microsoft.com/office/powerpoint/2010/main" val="3235251765"/>
              </p:ext>
            </p:extLst>
          </p:nvPr>
        </p:nvGraphicFramePr>
        <p:xfrm>
          <a:off x="564444" y="987777"/>
          <a:ext cx="8122356" cy="5070846"/>
        </p:xfrm>
        <a:graphic>
          <a:graphicData uri="http://schemas.openxmlformats.org/drawingml/2006/table">
            <a:tbl>
              <a:tblPr firstRow="1" bandRow="1">
                <a:tableStyleId>{5C22544A-7EE6-4342-B048-85BDC9FD1C3A}</a:tableStyleId>
              </a:tblPr>
              <a:tblGrid>
                <a:gridCol w="1690622">
                  <a:extLst>
                    <a:ext uri="{9D8B030D-6E8A-4147-A177-3AD203B41FA5}">
                      <a16:colId xmlns:a16="http://schemas.microsoft.com/office/drawing/2014/main" val="20000"/>
                    </a:ext>
                  </a:extLst>
                </a:gridCol>
                <a:gridCol w="3129734">
                  <a:extLst>
                    <a:ext uri="{9D8B030D-6E8A-4147-A177-3AD203B41FA5}">
                      <a16:colId xmlns:a16="http://schemas.microsoft.com/office/drawing/2014/main" val="20001"/>
                    </a:ext>
                  </a:extLst>
                </a:gridCol>
                <a:gridCol w="3302000">
                  <a:extLst>
                    <a:ext uri="{9D8B030D-6E8A-4147-A177-3AD203B41FA5}">
                      <a16:colId xmlns:a16="http://schemas.microsoft.com/office/drawing/2014/main" val="20002"/>
                    </a:ext>
                  </a:extLst>
                </a:gridCol>
              </a:tblGrid>
              <a:tr h="426719">
                <a:tc>
                  <a:txBody>
                    <a:bodyPr/>
                    <a:lstStyle/>
                    <a:p>
                      <a:pPr marL="0" marR="0">
                        <a:spcBef>
                          <a:spcPts val="0"/>
                        </a:spcBef>
                        <a:spcAft>
                          <a:spcPts val="0"/>
                        </a:spcAft>
                      </a:pPr>
                      <a:r>
                        <a:rPr lang="en-US" sz="1400" b="1">
                          <a:effectLst/>
                          <a:latin typeface="Avenir Next Regular"/>
                          <a:ea typeface="ＭＳ 明朝"/>
                          <a:cs typeface="Avenir Next Regular"/>
                        </a:rPr>
                        <a:t>Interaction Variable</a:t>
                      </a:r>
                      <a:endParaRPr lang="en-US" sz="1400">
                        <a:effectLst/>
                        <a:latin typeface="Avenir Next Regular"/>
                        <a:ea typeface="ＭＳ 明朝"/>
                        <a:cs typeface="Avenir Next Regular"/>
                      </a:endParaRPr>
                    </a:p>
                  </a:txBody>
                  <a:tcPr marL="68580" marR="68580" marT="0" marB="0"/>
                </a:tc>
                <a:tc>
                  <a:txBody>
                    <a:bodyPr/>
                    <a:lstStyle/>
                    <a:p>
                      <a:pPr marL="0" marR="0">
                        <a:spcBef>
                          <a:spcPts val="0"/>
                        </a:spcBef>
                        <a:spcAft>
                          <a:spcPts val="0"/>
                        </a:spcAft>
                      </a:pPr>
                      <a:r>
                        <a:rPr lang="en-US" sz="1400" b="1">
                          <a:effectLst/>
                          <a:latin typeface="Avenir Next Regular"/>
                          <a:ea typeface="ＭＳ 明朝"/>
                          <a:cs typeface="Avenir Next Regular"/>
                        </a:rPr>
                        <a:t>Hypothesis</a:t>
                      </a:r>
                      <a:endParaRPr lang="en-US" sz="1400">
                        <a:effectLst/>
                        <a:latin typeface="Avenir Next Regular"/>
                        <a:ea typeface="ＭＳ 明朝"/>
                        <a:cs typeface="Avenir Next Regular"/>
                      </a:endParaRPr>
                    </a:p>
                  </a:txBody>
                  <a:tcPr marL="68580" marR="68580" marT="0" marB="0"/>
                </a:tc>
                <a:tc>
                  <a:txBody>
                    <a:bodyPr/>
                    <a:lstStyle/>
                    <a:p>
                      <a:pPr marL="0" marR="0">
                        <a:spcBef>
                          <a:spcPts val="0"/>
                        </a:spcBef>
                        <a:spcAft>
                          <a:spcPts val="0"/>
                        </a:spcAft>
                      </a:pPr>
                      <a:r>
                        <a:rPr lang="en-US" sz="1400" b="1">
                          <a:effectLst/>
                          <a:latin typeface="Avenir Next Regular"/>
                          <a:ea typeface="ＭＳ 明朝"/>
                          <a:cs typeface="Avenir Next Regular"/>
                        </a:rPr>
                        <a:t>Source</a:t>
                      </a:r>
                      <a:endParaRPr lang="en-US" sz="1400">
                        <a:effectLst/>
                        <a:latin typeface="Avenir Next Regular"/>
                        <a:ea typeface="ＭＳ 明朝"/>
                        <a:cs typeface="Avenir Next Regular"/>
                      </a:endParaRPr>
                    </a:p>
                  </a:txBody>
                  <a:tcPr marL="68580" marR="68580" marT="0" marB="0"/>
                </a:tc>
                <a:extLst>
                  <a:ext uri="{0D108BD9-81ED-4DB2-BD59-A6C34878D82A}">
                    <a16:rowId xmlns:a16="http://schemas.microsoft.com/office/drawing/2014/main" val="10000"/>
                  </a:ext>
                </a:extLst>
              </a:tr>
              <a:tr h="772470">
                <a:tc>
                  <a:txBody>
                    <a:bodyPr/>
                    <a:lstStyle/>
                    <a:p>
                      <a:pPr marL="0" marR="0">
                        <a:spcBef>
                          <a:spcPts val="0"/>
                        </a:spcBef>
                        <a:spcAft>
                          <a:spcPts val="0"/>
                        </a:spcAft>
                      </a:pPr>
                      <a:r>
                        <a:rPr lang="en-US" sz="1400">
                          <a:effectLst/>
                          <a:latin typeface="Avenir Next Regular"/>
                          <a:ea typeface="ＭＳ 明朝"/>
                          <a:cs typeface="Avenir Next Regular"/>
                        </a:rPr>
                        <a:t>LGBTQ Inclusivity </a:t>
                      </a:r>
                    </a:p>
                  </a:txBody>
                  <a:tcPr marL="68580" marR="68580" marT="0" marB="0"/>
                </a:tc>
                <a:tc>
                  <a:txBody>
                    <a:bodyPr/>
                    <a:lstStyle/>
                    <a:p>
                      <a:pPr marL="0" marR="0">
                        <a:spcBef>
                          <a:spcPts val="0"/>
                        </a:spcBef>
                        <a:spcAft>
                          <a:spcPts val="0"/>
                        </a:spcAft>
                      </a:pPr>
                      <a:r>
                        <a:rPr lang="en-US" sz="1400">
                          <a:effectLst/>
                          <a:latin typeface="Avenir Next Regular"/>
                          <a:ea typeface="ＭＳ 明朝"/>
                          <a:cs typeface="Avenir Next Regular"/>
                        </a:rPr>
                        <a:t>Rates of S.O. discrimination will vary by region and will decrease as city policies become more inclusive of LGBTQ people</a:t>
                      </a:r>
                    </a:p>
                  </a:txBody>
                  <a:tcPr marL="68580" marR="68580" marT="0" marB="0"/>
                </a:tc>
                <a:tc>
                  <a:txBody>
                    <a:bodyPr/>
                    <a:lstStyle/>
                    <a:p>
                      <a:pPr marL="0" marR="0">
                        <a:spcBef>
                          <a:spcPts val="0"/>
                        </a:spcBef>
                        <a:spcAft>
                          <a:spcPts val="0"/>
                        </a:spcAft>
                      </a:pPr>
                      <a:r>
                        <a:rPr lang="en-US" sz="1400">
                          <a:effectLst/>
                          <a:latin typeface="Avenir Next Regular"/>
                          <a:ea typeface="ＭＳ 明朝"/>
                          <a:cs typeface="Avenir Next Regular"/>
                        </a:rPr>
                        <a:t>Municipal Equality Index (MEI) from the HRC</a:t>
                      </a:r>
                    </a:p>
                    <a:p>
                      <a:pPr marL="0" marR="0">
                        <a:spcBef>
                          <a:spcPts val="0"/>
                        </a:spcBef>
                        <a:spcAft>
                          <a:spcPts val="0"/>
                        </a:spcAft>
                      </a:pPr>
                      <a:r>
                        <a:rPr lang="en-US" sz="1400">
                          <a:effectLst/>
                          <a:latin typeface="Avenir Next Regular"/>
                          <a:ea typeface="ＭＳ 明朝"/>
                          <a:cs typeface="Avenir Next Regular"/>
                        </a:rPr>
                        <a:t> </a:t>
                      </a:r>
                    </a:p>
                  </a:txBody>
                  <a:tcPr marL="68580" marR="68580" marT="0" marB="0"/>
                </a:tc>
                <a:extLst>
                  <a:ext uri="{0D108BD9-81ED-4DB2-BD59-A6C34878D82A}">
                    <a16:rowId xmlns:a16="http://schemas.microsoft.com/office/drawing/2014/main" val="10001"/>
                  </a:ext>
                </a:extLst>
              </a:tr>
              <a:tr h="772470">
                <a:tc>
                  <a:txBody>
                    <a:bodyPr/>
                    <a:lstStyle/>
                    <a:p>
                      <a:pPr marL="0" marR="0">
                        <a:spcBef>
                          <a:spcPts val="0"/>
                        </a:spcBef>
                        <a:spcAft>
                          <a:spcPts val="0"/>
                        </a:spcAft>
                      </a:pPr>
                      <a:r>
                        <a:rPr lang="en-US" sz="1400">
                          <a:effectLst/>
                          <a:latin typeface="Avenir Next Regular"/>
                          <a:ea typeface="ＭＳ 明朝"/>
                          <a:cs typeface="Avenir Next Regular"/>
                        </a:rPr>
                        <a:t>Gay and lesbian Population by ZIP Code</a:t>
                      </a:r>
                    </a:p>
                    <a:p>
                      <a:pPr marL="0" marR="0">
                        <a:spcBef>
                          <a:spcPts val="0"/>
                        </a:spcBef>
                        <a:spcAft>
                          <a:spcPts val="0"/>
                        </a:spcAft>
                      </a:pPr>
                      <a:endParaRPr lang="en-US" sz="1400">
                        <a:effectLst/>
                        <a:latin typeface="Avenir Next Regular"/>
                        <a:ea typeface="ＭＳ 明朝"/>
                        <a:cs typeface="Avenir Next Regular"/>
                      </a:endParaRPr>
                    </a:p>
                  </a:txBody>
                  <a:tcPr marL="68580" marR="68580" marT="0" marB="0"/>
                </a:tc>
                <a:tc>
                  <a:txBody>
                    <a:bodyPr/>
                    <a:lstStyle/>
                    <a:p>
                      <a:pPr marL="0" marR="0">
                        <a:spcBef>
                          <a:spcPts val="0"/>
                        </a:spcBef>
                        <a:spcAft>
                          <a:spcPts val="0"/>
                        </a:spcAft>
                      </a:pPr>
                      <a:r>
                        <a:rPr lang="en-US" sz="1400">
                          <a:effectLst/>
                          <a:latin typeface="Avenir Next Regular"/>
                          <a:ea typeface="ＭＳ 明朝"/>
                          <a:cs typeface="Avenir Next Regular"/>
                        </a:rPr>
                        <a:t>Rates of S.O. discrimination will decrease as gay and lesbian population increases, as found by Gao and Sun (</a:t>
                      </a:r>
                      <a:r>
                        <a:rPr lang="en-US" sz="1400" i="1">
                          <a:effectLst/>
                          <a:latin typeface="Avenir Next Regular"/>
                          <a:ea typeface="ＭＳ 明朝"/>
                          <a:cs typeface="Avenir Next Regular"/>
                        </a:rPr>
                        <a:t>forthcoming</a:t>
                      </a:r>
                      <a:r>
                        <a:rPr lang="en-US" sz="1400">
                          <a:effectLst/>
                          <a:latin typeface="Avenir Next Regular"/>
                          <a:ea typeface="ＭＳ 明朝"/>
                          <a:cs typeface="Avenir Next Regular"/>
                        </a:rPr>
                        <a:t>).</a:t>
                      </a:r>
                    </a:p>
                  </a:txBody>
                  <a:tcPr marL="68580" marR="68580" marT="0" marB="0"/>
                </a:tc>
                <a:tc>
                  <a:txBody>
                    <a:bodyPr/>
                    <a:lstStyle/>
                    <a:p>
                      <a:pPr marL="0" marR="0">
                        <a:spcBef>
                          <a:spcPts val="0"/>
                        </a:spcBef>
                        <a:spcAft>
                          <a:spcPts val="0"/>
                        </a:spcAft>
                      </a:pPr>
                      <a:r>
                        <a:rPr lang="en-US" sz="1400">
                          <a:effectLst/>
                          <a:latin typeface="Avenir Next Regular"/>
                          <a:ea typeface="ＭＳ 明朝"/>
                          <a:cs typeface="Avenir Next Regular"/>
                        </a:rPr>
                        <a:t>Williams Institute’s county-level LGBT population estimates</a:t>
                      </a:r>
                    </a:p>
                  </a:txBody>
                  <a:tcPr marL="68580" marR="68580" marT="0" marB="0"/>
                </a:tc>
                <a:extLst>
                  <a:ext uri="{0D108BD9-81ED-4DB2-BD59-A6C34878D82A}">
                    <a16:rowId xmlns:a16="http://schemas.microsoft.com/office/drawing/2014/main" val="10002"/>
                  </a:ext>
                </a:extLst>
              </a:tr>
              <a:tr h="579352">
                <a:tc>
                  <a:txBody>
                    <a:bodyPr/>
                    <a:lstStyle/>
                    <a:p>
                      <a:pPr marL="0" marR="0">
                        <a:spcBef>
                          <a:spcPts val="0"/>
                        </a:spcBef>
                        <a:spcAft>
                          <a:spcPts val="0"/>
                        </a:spcAft>
                      </a:pPr>
                      <a:r>
                        <a:rPr lang="en-US" sz="1400">
                          <a:effectLst/>
                          <a:latin typeface="Avenir Next Regular"/>
                          <a:ea typeface="ＭＳ 明朝"/>
                          <a:cs typeface="Avenir Next Regular"/>
                        </a:rPr>
                        <a:t>MLO Gender</a:t>
                      </a:r>
                    </a:p>
                  </a:txBody>
                  <a:tcPr marL="68580" marR="68580" marT="0" marB="0"/>
                </a:tc>
                <a:tc>
                  <a:txBody>
                    <a:bodyPr/>
                    <a:lstStyle/>
                    <a:p>
                      <a:pPr marL="0" marR="0">
                        <a:spcBef>
                          <a:spcPts val="0"/>
                        </a:spcBef>
                        <a:spcAft>
                          <a:spcPts val="0"/>
                        </a:spcAft>
                      </a:pPr>
                      <a:r>
                        <a:rPr lang="en-US" sz="1400">
                          <a:effectLst/>
                          <a:latin typeface="Avenir Next Regular"/>
                          <a:ea typeface="ＭＳ 明朝"/>
                          <a:cs typeface="Avenir Next Regular"/>
                        </a:rPr>
                        <a:t>May discriminate less based on gender or family structure. S.O. discrimination unclear</a:t>
                      </a:r>
                    </a:p>
                  </a:txBody>
                  <a:tcPr marL="68580" marR="68580" marT="0" marB="0"/>
                </a:tc>
                <a:tc>
                  <a:txBody>
                    <a:bodyPr/>
                    <a:lstStyle/>
                    <a:p>
                      <a:pPr marL="0" marR="0">
                        <a:spcBef>
                          <a:spcPts val="0"/>
                        </a:spcBef>
                        <a:spcAft>
                          <a:spcPts val="0"/>
                        </a:spcAft>
                      </a:pPr>
                      <a:r>
                        <a:rPr lang="en-US" sz="1400">
                          <a:effectLst/>
                          <a:latin typeface="Avenir Next Regular"/>
                          <a:ea typeface="ＭＳ 明朝"/>
                          <a:cs typeface="Avenir Next Regular"/>
                        </a:rPr>
                        <a:t>We record MLO gender, if obvious to us through a photo and/or name during data collection</a:t>
                      </a:r>
                    </a:p>
                  </a:txBody>
                  <a:tcPr marL="68580" marR="68580" marT="0" marB="0"/>
                </a:tc>
                <a:extLst>
                  <a:ext uri="{0D108BD9-81ED-4DB2-BD59-A6C34878D82A}">
                    <a16:rowId xmlns:a16="http://schemas.microsoft.com/office/drawing/2014/main" val="10003"/>
                  </a:ext>
                </a:extLst>
              </a:tr>
              <a:tr h="1738057">
                <a:tc>
                  <a:txBody>
                    <a:bodyPr/>
                    <a:lstStyle/>
                    <a:p>
                      <a:pPr marL="0" marR="0">
                        <a:spcBef>
                          <a:spcPts val="0"/>
                        </a:spcBef>
                        <a:spcAft>
                          <a:spcPts val="0"/>
                        </a:spcAft>
                      </a:pPr>
                      <a:r>
                        <a:rPr lang="en-US" sz="1400">
                          <a:effectLst/>
                          <a:latin typeface="Avenir Next Regular"/>
                          <a:ea typeface="ＭＳ 明朝"/>
                          <a:cs typeface="Avenir Next Regular"/>
                        </a:rPr>
                        <a:t>Type of Lending Institution</a:t>
                      </a:r>
                    </a:p>
                  </a:txBody>
                  <a:tcPr marL="68580" marR="68580" marT="0" marB="0"/>
                </a:tc>
                <a:tc>
                  <a:txBody>
                    <a:bodyPr/>
                    <a:lstStyle/>
                    <a:p>
                      <a:pPr marL="0" marR="0">
                        <a:spcBef>
                          <a:spcPts val="0"/>
                        </a:spcBef>
                        <a:spcAft>
                          <a:spcPts val="0"/>
                        </a:spcAft>
                      </a:pPr>
                      <a:r>
                        <a:rPr lang="en-US" sz="1400" dirty="0">
                          <a:effectLst/>
                          <a:latin typeface="Avenir Next Regular"/>
                          <a:ea typeface="ＭＳ 明朝"/>
                          <a:cs typeface="Avenir Next Regular"/>
                        </a:rPr>
                        <a:t>We may detect less discrimination from large banks (i.e. Capitol One, Chase) as they may have stricter anti-discrimination policies.</a:t>
                      </a:r>
                    </a:p>
                  </a:txBody>
                  <a:tcPr marL="68580" marR="68580" marT="0" marB="0"/>
                </a:tc>
                <a:tc>
                  <a:txBody>
                    <a:bodyPr/>
                    <a:lstStyle/>
                    <a:p>
                      <a:pPr marL="0" marR="0">
                        <a:spcBef>
                          <a:spcPts val="0"/>
                        </a:spcBef>
                        <a:spcAft>
                          <a:spcPts val="0"/>
                        </a:spcAft>
                      </a:pPr>
                      <a:r>
                        <a:rPr lang="en-US" sz="1400">
                          <a:effectLst/>
                          <a:latin typeface="Avenir Next Regular"/>
                          <a:ea typeface="ＭＳ 明朝"/>
                          <a:cs typeface="Avenir Next Regular"/>
                        </a:rPr>
                        <a:t>We record the type of lending institution during data collection. Options are:</a:t>
                      </a:r>
                    </a:p>
                    <a:p>
                      <a:pPr marL="342900" marR="0" lvl="0" indent="-342900">
                        <a:spcBef>
                          <a:spcPts val="0"/>
                        </a:spcBef>
                        <a:spcAft>
                          <a:spcPts val="0"/>
                        </a:spcAft>
                        <a:buFont typeface="Symbol"/>
                        <a:buChar char=""/>
                        <a:tabLst>
                          <a:tab pos="137160" algn="l"/>
                        </a:tabLst>
                      </a:pPr>
                      <a:r>
                        <a:rPr lang="en-US" sz="1400">
                          <a:effectLst/>
                          <a:latin typeface="Avenir Next Regular"/>
                          <a:ea typeface="ＭＳ 明朝"/>
                          <a:cs typeface="Avenir Next Regular"/>
                        </a:rPr>
                        <a:t>Large corporate bank</a:t>
                      </a:r>
                    </a:p>
                    <a:p>
                      <a:pPr marL="342900" marR="0" lvl="0" indent="-342900">
                        <a:spcBef>
                          <a:spcPts val="0"/>
                        </a:spcBef>
                        <a:spcAft>
                          <a:spcPts val="0"/>
                        </a:spcAft>
                        <a:buFont typeface="Symbol"/>
                        <a:buChar char=""/>
                        <a:tabLst>
                          <a:tab pos="137160" algn="l"/>
                        </a:tabLst>
                      </a:pPr>
                      <a:r>
                        <a:rPr lang="en-US" sz="1400">
                          <a:effectLst/>
                          <a:latin typeface="Avenir Next Regular"/>
                          <a:ea typeface="ＭＳ 明朝"/>
                          <a:cs typeface="Avenir Next Regular"/>
                        </a:rPr>
                        <a:t>Local bank </a:t>
                      </a:r>
                    </a:p>
                    <a:p>
                      <a:pPr marL="342900" marR="0" lvl="0" indent="-342900">
                        <a:spcBef>
                          <a:spcPts val="0"/>
                        </a:spcBef>
                        <a:spcAft>
                          <a:spcPts val="0"/>
                        </a:spcAft>
                        <a:buFont typeface="Symbol"/>
                        <a:buChar char=""/>
                        <a:tabLst>
                          <a:tab pos="137160" algn="l"/>
                        </a:tabLst>
                      </a:pPr>
                      <a:r>
                        <a:rPr lang="en-US" sz="1400">
                          <a:effectLst/>
                          <a:latin typeface="Avenir Next Regular"/>
                          <a:ea typeface="ＭＳ 明朝"/>
                          <a:cs typeface="Avenir Next Regular"/>
                        </a:rPr>
                        <a:t>Mortgage loan originator firm (national)</a:t>
                      </a:r>
                    </a:p>
                    <a:p>
                      <a:pPr marL="342900" marR="0" lvl="0" indent="-342900">
                        <a:spcBef>
                          <a:spcPts val="0"/>
                        </a:spcBef>
                        <a:spcAft>
                          <a:spcPts val="0"/>
                        </a:spcAft>
                        <a:buFont typeface="Symbol"/>
                        <a:buChar char=""/>
                        <a:tabLst>
                          <a:tab pos="137160" algn="l"/>
                        </a:tabLst>
                      </a:pPr>
                      <a:r>
                        <a:rPr lang="en-US" sz="1400">
                          <a:effectLst/>
                          <a:latin typeface="Avenir Next Regular"/>
                          <a:ea typeface="ＭＳ 明朝"/>
                          <a:cs typeface="Avenir Next Regular"/>
                        </a:rPr>
                        <a:t>Mortgage loan originator firm (local/state-wide)</a:t>
                      </a:r>
                    </a:p>
                  </a:txBody>
                  <a:tcPr marL="68580" marR="68580" marT="0" marB="0"/>
                </a:tc>
                <a:extLst>
                  <a:ext uri="{0D108BD9-81ED-4DB2-BD59-A6C34878D82A}">
                    <a16:rowId xmlns:a16="http://schemas.microsoft.com/office/drawing/2014/main" val="10004"/>
                  </a:ext>
                </a:extLst>
              </a:tr>
              <a:tr h="0">
                <a:tc>
                  <a:txBody>
                    <a:bodyPr/>
                    <a:lstStyle/>
                    <a:p>
                      <a:pPr marL="0" marR="0">
                        <a:spcBef>
                          <a:spcPts val="0"/>
                        </a:spcBef>
                        <a:spcAft>
                          <a:spcPts val="0"/>
                        </a:spcAft>
                      </a:pPr>
                      <a:r>
                        <a:rPr lang="en-US" sz="1400">
                          <a:effectLst/>
                          <a:latin typeface="Avenir Next Regular"/>
                          <a:ea typeface="ＭＳ 明朝"/>
                          <a:cs typeface="Avenir Next Regular"/>
                        </a:rPr>
                        <a:t>State Policy Protections for LGBTQ Population</a:t>
                      </a:r>
                    </a:p>
                  </a:txBody>
                  <a:tcPr marL="68580" marR="68580" marT="0" marB="0"/>
                </a:tc>
                <a:tc>
                  <a:txBody>
                    <a:bodyPr/>
                    <a:lstStyle/>
                    <a:p>
                      <a:pPr marL="0" marR="0">
                        <a:spcBef>
                          <a:spcPts val="0"/>
                        </a:spcBef>
                        <a:spcAft>
                          <a:spcPts val="0"/>
                        </a:spcAft>
                      </a:pPr>
                      <a:r>
                        <a:rPr lang="en-US" sz="1400">
                          <a:effectLst/>
                          <a:latin typeface="Avenir Next Regular"/>
                          <a:ea typeface="ＭＳ 明朝"/>
                          <a:cs typeface="Avenir Next Regular"/>
                        </a:rPr>
                        <a:t>We may detect less discrimination in states with LGBTQ policy protections in the credit market. </a:t>
                      </a:r>
                    </a:p>
                  </a:txBody>
                  <a:tcPr marL="68580" marR="68580" marT="0" marB="0"/>
                </a:tc>
                <a:tc>
                  <a:txBody>
                    <a:bodyPr/>
                    <a:lstStyle/>
                    <a:p>
                      <a:pPr marL="0" marR="0">
                        <a:spcBef>
                          <a:spcPts val="0"/>
                        </a:spcBef>
                        <a:spcAft>
                          <a:spcPts val="0"/>
                        </a:spcAft>
                      </a:pPr>
                      <a:r>
                        <a:rPr lang="en-US" sz="1400" dirty="0">
                          <a:effectLst/>
                          <a:latin typeface="Avenir Next Regular"/>
                          <a:ea typeface="Times New Roman"/>
                          <a:cs typeface="Avenir Next Regular"/>
                        </a:rPr>
                        <a:t>15 states and D.C. protect against discrimination on the basis of sexual orientation in the credit market.</a:t>
                      </a:r>
                      <a:endParaRPr lang="en-US" sz="1400" dirty="0">
                        <a:effectLst/>
                        <a:latin typeface="Avenir Next Regular"/>
                        <a:ea typeface="ＭＳ 明朝"/>
                        <a:cs typeface="Avenir Next Regular"/>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81347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533" y="533400"/>
            <a:ext cx="7459133" cy="1145822"/>
          </a:xfrm>
        </p:spPr>
        <p:txBody>
          <a:bodyPr>
            <a:noAutofit/>
          </a:bodyPr>
          <a:lstStyle/>
          <a:p>
            <a:r>
              <a:rPr lang="en-US" sz="3200" dirty="0">
                <a:latin typeface="Avenir Next Regular"/>
                <a:cs typeface="Avenir Next Regular"/>
              </a:rPr>
              <a:t>Why focus on sexual orientation discrimination in the mortgage market? </a:t>
            </a:r>
          </a:p>
        </p:txBody>
      </p:sp>
      <p:sp>
        <p:nvSpPr>
          <p:cNvPr id="4" name="Content Placeholder 2"/>
          <p:cNvSpPr>
            <a:spLocks noGrp="1"/>
          </p:cNvSpPr>
          <p:nvPr>
            <p:ph idx="1"/>
          </p:nvPr>
        </p:nvSpPr>
        <p:spPr>
          <a:xfrm>
            <a:off x="626533" y="1715327"/>
            <a:ext cx="8023578" cy="4394783"/>
          </a:xfrm>
        </p:spPr>
        <p:txBody>
          <a:bodyPr>
            <a:noAutofit/>
          </a:bodyPr>
          <a:lstStyle/>
          <a:p>
            <a:pPr>
              <a:lnSpc>
                <a:spcPct val="80000"/>
              </a:lnSpc>
            </a:pPr>
            <a:r>
              <a:rPr lang="en-US" sz="2100" dirty="0">
                <a:latin typeface="Avenir Next Regular"/>
                <a:cs typeface="Avenir Next Regular"/>
              </a:rPr>
              <a:t>Homeownership is a common method for wealth accumulation</a:t>
            </a:r>
          </a:p>
          <a:p>
            <a:pPr lvl="1">
              <a:lnSpc>
                <a:spcPct val="80000"/>
              </a:lnSpc>
            </a:pPr>
            <a:r>
              <a:rPr lang="en-US" sz="1800" dirty="0">
                <a:latin typeface="Avenir Next Regular"/>
                <a:cs typeface="Avenir Next Regular"/>
              </a:rPr>
              <a:t>However, not all individuals have equal access to homeownership</a:t>
            </a:r>
          </a:p>
          <a:p>
            <a:pPr lvl="1">
              <a:lnSpc>
                <a:spcPct val="80000"/>
              </a:lnSpc>
            </a:pPr>
            <a:endParaRPr lang="en-US" dirty="0">
              <a:latin typeface="Avenir Next Regular"/>
              <a:cs typeface="Avenir Next Regular"/>
            </a:endParaRPr>
          </a:p>
          <a:p>
            <a:pPr>
              <a:lnSpc>
                <a:spcPct val="80000"/>
              </a:lnSpc>
            </a:pPr>
            <a:r>
              <a:rPr lang="en-US" sz="2100" dirty="0">
                <a:latin typeface="Avenir Next Regular"/>
                <a:cs typeface="Avenir Next Regular"/>
              </a:rPr>
              <a:t>Same-sex couples are less likely to own homes than different-sex married couples  (Jepsen &amp; Jepsen, 2009; Leppel, 2007)</a:t>
            </a:r>
          </a:p>
          <a:p>
            <a:pPr>
              <a:lnSpc>
                <a:spcPct val="80000"/>
              </a:lnSpc>
            </a:pPr>
            <a:endParaRPr lang="en-US" sz="2100" dirty="0">
              <a:latin typeface="Avenir Next Regular"/>
              <a:cs typeface="Avenir Next Regular"/>
            </a:endParaRPr>
          </a:p>
          <a:p>
            <a:pPr>
              <a:lnSpc>
                <a:spcPct val="80000"/>
              </a:lnSpc>
            </a:pPr>
            <a:r>
              <a:rPr lang="en-US" sz="2100" dirty="0">
                <a:latin typeface="Avenir Next Regular"/>
                <a:cs typeface="Avenir Next Regular"/>
              </a:rPr>
              <a:t>Mortgage approval rates are lower, and mortgage terms are worse, for relatively similar same- and different-sex couples. (Gao and Sun, 2019; Dillbary and Edwards 2019)</a:t>
            </a:r>
          </a:p>
          <a:p>
            <a:pPr marL="0" indent="0">
              <a:lnSpc>
                <a:spcPct val="80000"/>
              </a:lnSpc>
              <a:buNone/>
            </a:pPr>
            <a:endParaRPr lang="en-US" sz="2100" dirty="0">
              <a:latin typeface="Avenir Next Regular"/>
              <a:cs typeface="Avenir Next Regular"/>
            </a:endParaRPr>
          </a:p>
          <a:p>
            <a:pPr>
              <a:lnSpc>
                <a:spcPct val="80000"/>
              </a:lnSpc>
            </a:pPr>
            <a:r>
              <a:rPr lang="en-US" sz="2100" dirty="0">
                <a:latin typeface="Avenir Next Regular"/>
                <a:cs typeface="Avenir Next Regular"/>
              </a:rPr>
              <a:t>There are currently no federal laws prohibiting against sexual orientation discrimination in the mortgage market</a:t>
            </a:r>
          </a:p>
          <a:p>
            <a:pPr>
              <a:lnSpc>
                <a:spcPct val="80000"/>
              </a:lnSpc>
            </a:pPr>
            <a:endParaRPr lang="en-US" sz="2100" dirty="0">
              <a:latin typeface="Avenir Next Regular"/>
              <a:cs typeface="Avenir Next Regular"/>
            </a:endParaRPr>
          </a:p>
          <a:p>
            <a:pPr>
              <a:lnSpc>
                <a:spcPct val="80000"/>
              </a:lnSpc>
            </a:pPr>
            <a:endParaRPr lang="en-US" sz="2100" dirty="0">
              <a:latin typeface="Avenir Next Regular"/>
              <a:cs typeface="Avenir Next Regular"/>
            </a:endParaRPr>
          </a:p>
        </p:txBody>
      </p:sp>
    </p:spTree>
    <p:extLst>
      <p:ext uri="{BB962C8B-B14F-4D97-AF65-F5344CB8AC3E}">
        <p14:creationId xmlns:p14="http://schemas.microsoft.com/office/powerpoint/2010/main" val="1758322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12334"/>
            <a:ext cx="8229600" cy="5602111"/>
          </a:xfrm>
        </p:spPr>
        <p:txBody>
          <a:bodyPr>
            <a:normAutofit fontScale="55000" lnSpcReduction="20000"/>
          </a:bodyPr>
          <a:lstStyle/>
          <a:p>
            <a:pPr marL="0" indent="0">
              <a:buNone/>
            </a:pPr>
            <a:r>
              <a:rPr lang="en-US" dirty="0">
                <a:latin typeface="Avenir Next Regular"/>
                <a:cs typeface="Avenir Next Regular"/>
              </a:rPr>
              <a:t>Ahmed, A. M., &amp; </a:t>
            </a:r>
            <a:r>
              <a:rPr lang="en-US" dirty="0" err="1">
                <a:latin typeface="Avenir Next Regular"/>
                <a:cs typeface="Avenir Next Regular"/>
              </a:rPr>
              <a:t>Hammarstedt</a:t>
            </a:r>
            <a:r>
              <a:rPr lang="en-US" dirty="0">
                <a:latin typeface="Avenir Next Regular"/>
                <a:cs typeface="Avenir Next Regular"/>
              </a:rPr>
              <a:t>, M. (2009). Detecting discrimination against homosexuals: Evidence from a 	field experiment on the Internet. </a:t>
            </a:r>
            <a:r>
              <a:rPr lang="en-US" i="1" dirty="0" err="1">
                <a:latin typeface="Avenir Next Regular"/>
                <a:cs typeface="Avenir Next Regular"/>
              </a:rPr>
              <a:t>Economica</a:t>
            </a:r>
            <a:r>
              <a:rPr lang="en-US" dirty="0">
                <a:latin typeface="Avenir Next Regular"/>
                <a:cs typeface="Avenir Next Regular"/>
              </a:rPr>
              <a:t>, </a:t>
            </a:r>
            <a:r>
              <a:rPr lang="en-US" i="1" dirty="0">
                <a:latin typeface="Avenir Next Regular"/>
                <a:cs typeface="Avenir Next Regular"/>
              </a:rPr>
              <a:t>76</a:t>
            </a:r>
            <a:r>
              <a:rPr lang="en-US" dirty="0">
                <a:latin typeface="Avenir Next Regular"/>
                <a:cs typeface="Avenir Next Regular"/>
              </a:rPr>
              <a:t>(303), 588-597.</a:t>
            </a:r>
          </a:p>
          <a:p>
            <a:pPr marL="0" indent="0">
              <a:buNone/>
            </a:pPr>
            <a:r>
              <a:rPr lang="en-US" dirty="0">
                <a:latin typeface="Avenir Next Regular"/>
                <a:cs typeface="Avenir Next Regular"/>
              </a:rPr>
              <a:t> </a:t>
            </a:r>
          </a:p>
          <a:p>
            <a:pPr marL="0" indent="0">
              <a:buNone/>
            </a:pPr>
            <a:r>
              <a:rPr lang="en-US" dirty="0">
                <a:latin typeface="Avenir Next Regular"/>
                <a:cs typeface="Avenir Next Regular"/>
              </a:rPr>
              <a:t>Bertrand, M., &amp; Mullainathan, S. (2004). Are Emily and Greg more employable than Lakisha and Jamal? A 	field experiment on labor market discrimination. </a:t>
            </a:r>
            <a:r>
              <a:rPr lang="en-US" i="1" dirty="0">
                <a:latin typeface="Avenir Next Regular"/>
                <a:cs typeface="Avenir Next Regular"/>
              </a:rPr>
              <a:t>The American Economic Review</a:t>
            </a:r>
            <a:r>
              <a:rPr lang="en-US" dirty="0">
                <a:latin typeface="Avenir Next Regular"/>
                <a:cs typeface="Avenir Next Regular"/>
              </a:rPr>
              <a:t>, </a:t>
            </a:r>
            <a:r>
              <a:rPr lang="en-US" i="1" dirty="0">
                <a:latin typeface="Avenir Next Regular"/>
                <a:cs typeface="Avenir Next Regular"/>
              </a:rPr>
              <a:t>94</a:t>
            </a:r>
            <a:r>
              <a:rPr lang="en-US" dirty="0">
                <a:latin typeface="Avenir Next Regular"/>
                <a:cs typeface="Avenir Next Regular"/>
              </a:rPr>
              <a:t>(4), 	991-1013.</a:t>
            </a:r>
          </a:p>
          <a:p>
            <a:pPr marL="0" indent="0">
              <a:buNone/>
            </a:pPr>
            <a:endParaRPr lang="en-US" dirty="0">
              <a:latin typeface="Avenir Next Regular"/>
              <a:cs typeface="Avenir Next Regular"/>
            </a:endParaRPr>
          </a:p>
          <a:p>
            <a:pPr marL="0" indent="0">
              <a:buNone/>
            </a:pPr>
            <a:r>
              <a:rPr lang="en-US" dirty="0">
                <a:latin typeface="Avenir Next Regular"/>
                <a:cs typeface="Avenir Next Regular"/>
              </a:rPr>
              <a:t>Friedman, S., Reynolds, A., </a:t>
            </a:r>
            <a:r>
              <a:rPr lang="en-US" dirty="0" err="1">
                <a:latin typeface="Avenir Next Regular"/>
                <a:cs typeface="Avenir Next Regular"/>
              </a:rPr>
              <a:t>Scovill</a:t>
            </a:r>
            <a:r>
              <a:rPr lang="en-US" dirty="0">
                <a:latin typeface="Avenir Next Regular"/>
                <a:cs typeface="Avenir Next Regular"/>
              </a:rPr>
              <a:t>, S., Brassier, F. R., Campbell, R., &amp; Ballou, M. (2013). An estimate of 	housing discrimination against same-sex couples. Available at SSRN: 	</a:t>
            </a:r>
          </a:p>
          <a:p>
            <a:pPr marL="0" indent="0">
              <a:buNone/>
            </a:pPr>
            <a:r>
              <a:rPr lang="en-US" dirty="0">
                <a:latin typeface="Avenir Next Regular"/>
                <a:cs typeface="Avenir Next Regular"/>
              </a:rPr>
              <a:t>	https://</a:t>
            </a:r>
            <a:r>
              <a:rPr lang="en-US" dirty="0" err="1">
                <a:latin typeface="Avenir Next Regular"/>
                <a:cs typeface="Avenir Next Regular"/>
              </a:rPr>
              <a:t>ssrn.com</a:t>
            </a:r>
            <a:r>
              <a:rPr lang="en-US" dirty="0">
                <a:latin typeface="Avenir Next Regular"/>
                <a:cs typeface="Avenir Next Regular"/>
              </a:rPr>
              <a:t>/abstract=2284243 or http://</a:t>
            </a:r>
            <a:r>
              <a:rPr lang="en-US" dirty="0" err="1">
                <a:latin typeface="Avenir Next Regular"/>
                <a:cs typeface="Avenir Next Regular"/>
              </a:rPr>
              <a:t>dx.doi.org</a:t>
            </a:r>
            <a:r>
              <a:rPr lang="en-US" dirty="0">
                <a:latin typeface="Avenir Next Regular"/>
                <a:cs typeface="Avenir Next Regular"/>
              </a:rPr>
              <a:t>/10.2139/ssrn.2284243</a:t>
            </a:r>
          </a:p>
          <a:p>
            <a:pPr marL="0" indent="0">
              <a:buNone/>
            </a:pPr>
            <a:endParaRPr lang="en-US" dirty="0">
              <a:latin typeface="Avenir Next Regular"/>
              <a:cs typeface="Avenir Next Regular"/>
            </a:endParaRPr>
          </a:p>
          <a:p>
            <a:pPr marL="0" indent="0">
              <a:buNone/>
            </a:pPr>
            <a:r>
              <a:rPr lang="en-US" dirty="0">
                <a:latin typeface="Avenir Next Regular"/>
                <a:cs typeface="Avenir Next Regular"/>
              </a:rPr>
              <a:t>Gao, L.  &amp; Sun, </a:t>
            </a:r>
            <a:r>
              <a:rPr lang="en-US" dirty="0" err="1">
                <a:latin typeface="Avenir Next Regular"/>
                <a:cs typeface="Avenir Next Regular"/>
              </a:rPr>
              <a:t>H."The</a:t>
            </a:r>
            <a:r>
              <a:rPr lang="en-US" dirty="0">
                <a:latin typeface="Avenir Next Regular"/>
                <a:cs typeface="Avenir Next Regular"/>
              </a:rPr>
              <a:t> Rainbow of Credit: Same-Sex Mortgage Discrimination and Two-sided Spillover 	Effect", </a:t>
            </a:r>
            <a:r>
              <a:rPr lang="en-US" i="1" dirty="0">
                <a:latin typeface="Avenir Next Regular"/>
                <a:cs typeface="Avenir Next Regular"/>
              </a:rPr>
              <a:t>accepted by the Proceedings of the National Academy of Sciences of USA, (PNAS)</a:t>
            </a:r>
            <a:r>
              <a:rPr lang="en-US" dirty="0">
                <a:latin typeface="Avenir Next Regular"/>
                <a:cs typeface="Avenir Next Regular"/>
              </a:rPr>
              <a:t>.</a:t>
            </a:r>
          </a:p>
          <a:p>
            <a:pPr marL="0" indent="0">
              <a:buNone/>
            </a:pPr>
            <a:r>
              <a:rPr lang="en-US" dirty="0">
                <a:latin typeface="Avenir Next Regular"/>
                <a:cs typeface="Avenir Next Regular"/>
              </a:rPr>
              <a:t> </a:t>
            </a:r>
          </a:p>
          <a:p>
            <a:pPr marL="0" indent="0">
              <a:buNone/>
            </a:pPr>
            <a:r>
              <a:rPr lang="en-US" dirty="0">
                <a:latin typeface="Avenir Next Regular"/>
                <a:cs typeface="Avenir Next Regular"/>
              </a:rPr>
              <a:t>Hanson, A., Hawley, Z., Martin, H., &amp; Liu, B. (2016). Discrimination in mortgage lending: Evidence from a 	correspondence experiment. Journal of Urban Economics, 92, 48-65.</a:t>
            </a:r>
          </a:p>
          <a:p>
            <a:pPr marL="0" indent="0">
              <a:buNone/>
            </a:pPr>
            <a:r>
              <a:rPr lang="en-US" dirty="0">
                <a:latin typeface="Avenir Next Regular"/>
                <a:cs typeface="Avenir Next Regular"/>
              </a:rPr>
              <a:t> </a:t>
            </a:r>
          </a:p>
          <a:p>
            <a:pPr marL="0" indent="0">
              <a:buNone/>
            </a:pPr>
            <a:r>
              <a:rPr lang="en-US" dirty="0">
                <a:latin typeface="Avenir Next Regular"/>
                <a:cs typeface="Avenir Next Regular"/>
              </a:rPr>
              <a:t>Jepsen, C., &amp; Jepsen, L. K. (2009). Does home ownership vary by sexual orientation?. </a:t>
            </a:r>
            <a:r>
              <a:rPr lang="en-US" i="1" dirty="0">
                <a:latin typeface="Avenir Next Regular"/>
                <a:cs typeface="Avenir Next Regular"/>
              </a:rPr>
              <a:t>Regional Science and 	Urban Economics</a:t>
            </a:r>
            <a:r>
              <a:rPr lang="en-US" dirty="0">
                <a:latin typeface="Avenir Next Regular"/>
                <a:cs typeface="Avenir Next Regular"/>
              </a:rPr>
              <a:t>, </a:t>
            </a:r>
            <a:r>
              <a:rPr lang="en-US" i="1" dirty="0">
                <a:latin typeface="Avenir Next Regular"/>
                <a:cs typeface="Avenir Next Regular"/>
              </a:rPr>
              <a:t>39</a:t>
            </a:r>
            <a:r>
              <a:rPr lang="en-US" dirty="0">
                <a:latin typeface="Avenir Next Regular"/>
                <a:cs typeface="Avenir Next Regular"/>
              </a:rPr>
              <a:t>(3), 307-315.</a:t>
            </a:r>
          </a:p>
          <a:p>
            <a:pPr marL="0" indent="0">
              <a:buNone/>
            </a:pPr>
            <a:endParaRPr lang="en-US" dirty="0">
              <a:latin typeface="Avenir Next Regular"/>
              <a:cs typeface="Avenir Next Regular"/>
            </a:endParaRPr>
          </a:p>
          <a:p>
            <a:pPr marL="0" indent="0">
              <a:buNone/>
            </a:pPr>
            <a:r>
              <a:rPr lang="en-US" dirty="0" err="1">
                <a:latin typeface="Avenir Next Regular"/>
                <a:cs typeface="Avenir Next Regular"/>
              </a:rPr>
              <a:t>Lautz</a:t>
            </a:r>
            <a:r>
              <a:rPr lang="en-US" dirty="0">
                <a:latin typeface="Avenir Next Regular"/>
                <a:cs typeface="Avenir Next Regular"/>
              </a:rPr>
              <a:t>, J., Dunn, M., Snowden, B., Riggs, A., Horowitz, B. (2017).  </a:t>
            </a:r>
            <a:r>
              <a:rPr lang="en-US" i="1" dirty="0">
                <a:latin typeface="Avenir Next Regular"/>
                <a:cs typeface="Avenir Next Regular"/>
              </a:rPr>
              <a:t>2017 Profile of Home Buyers and Sellers</a:t>
            </a:r>
            <a:r>
              <a:rPr lang="en-US" dirty="0">
                <a:latin typeface="Avenir Next Regular"/>
                <a:cs typeface="Avenir Next Regular"/>
              </a:rPr>
              <a:t>. 	Retrieved from </a:t>
            </a:r>
          </a:p>
          <a:p>
            <a:pPr marL="0" indent="0">
              <a:buNone/>
            </a:pPr>
            <a:r>
              <a:rPr lang="en-US" dirty="0">
                <a:latin typeface="Avenir Next Regular"/>
                <a:cs typeface="Avenir Next Regular"/>
              </a:rPr>
              <a:t>	https://</a:t>
            </a:r>
            <a:r>
              <a:rPr lang="en-US" dirty="0" err="1">
                <a:latin typeface="Avenir Next Regular"/>
                <a:cs typeface="Avenir Next Regular"/>
              </a:rPr>
              <a:t>www.nar.realtor</a:t>
            </a:r>
            <a:r>
              <a:rPr lang="en-US" dirty="0">
                <a:latin typeface="Avenir Next Regular"/>
                <a:cs typeface="Avenir Next Regular"/>
              </a:rPr>
              <a:t>/sites/default/files/documents/2017-profile-of-home-buyers-and-	sellers-11-20-2017.pdf 	</a:t>
            </a:r>
          </a:p>
          <a:p>
            <a:pPr marL="0" indent="0">
              <a:buNone/>
            </a:pPr>
            <a:r>
              <a:rPr lang="en-US" dirty="0">
                <a:latin typeface="Avenir Next Regular"/>
                <a:cs typeface="Avenir Next Regular"/>
              </a:rPr>
              <a:t>	 </a:t>
            </a:r>
          </a:p>
          <a:p>
            <a:pPr marL="0" indent="0">
              <a:buNone/>
            </a:pPr>
            <a:r>
              <a:rPr lang="en-US" dirty="0">
                <a:latin typeface="Avenir Next Regular"/>
                <a:cs typeface="Avenir Next Regular"/>
              </a:rPr>
              <a:t>Leppel, K. (2007). Married and unmarried, opposite and same-sex couples: a decomposition 	approach. </a:t>
            </a:r>
            <a:r>
              <a:rPr lang="en-US" i="1" dirty="0">
                <a:latin typeface="Avenir Next Regular"/>
                <a:cs typeface="Avenir Next Regular"/>
              </a:rPr>
              <a:t>Journal of Housing Research,</a:t>
            </a:r>
            <a:r>
              <a:rPr lang="en-US" dirty="0">
                <a:latin typeface="Avenir Next Regular"/>
                <a:cs typeface="Avenir Next Regular"/>
              </a:rPr>
              <a:t> </a:t>
            </a:r>
            <a:r>
              <a:rPr lang="en-US" i="1" dirty="0">
                <a:latin typeface="Avenir Next Regular"/>
                <a:cs typeface="Avenir Next Regular"/>
              </a:rPr>
              <a:t>16</a:t>
            </a:r>
            <a:r>
              <a:rPr lang="en-US" dirty="0">
                <a:latin typeface="Avenir Next Regular"/>
                <a:cs typeface="Avenir Next Regular"/>
              </a:rPr>
              <a:t>(1), 61–81.</a:t>
            </a:r>
          </a:p>
          <a:p>
            <a:pPr marL="0" indent="0">
              <a:buNone/>
            </a:pPr>
            <a:endParaRPr lang="en-US" dirty="0"/>
          </a:p>
        </p:txBody>
      </p:sp>
      <p:sp>
        <p:nvSpPr>
          <p:cNvPr id="4" name="Title 1"/>
          <p:cNvSpPr>
            <a:spLocks noGrp="1"/>
          </p:cNvSpPr>
          <p:nvPr>
            <p:ph type="title"/>
          </p:nvPr>
        </p:nvSpPr>
        <p:spPr>
          <a:xfrm>
            <a:off x="457200" y="333023"/>
            <a:ext cx="8229600" cy="990600"/>
          </a:xfrm>
        </p:spPr>
        <p:txBody>
          <a:bodyPr>
            <a:normAutofit/>
          </a:bodyPr>
          <a:lstStyle/>
          <a:p>
            <a:r>
              <a:rPr lang="en-US" sz="3000">
                <a:latin typeface="Avenir Next Regular"/>
                <a:cs typeface="Avenir Next Regular"/>
              </a:rPr>
              <a:t>References </a:t>
            </a:r>
          </a:p>
        </p:txBody>
      </p:sp>
    </p:spTree>
    <p:extLst>
      <p:ext uri="{BB962C8B-B14F-4D97-AF65-F5344CB8AC3E}">
        <p14:creationId xmlns:p14="http://schemas.microsoft.com/office/powerpoint/2010/main" val="2503654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sz="3000">
                <a:latin typeface="Avenir Next Regular"/>
                <a:cs typeface="Avenir Next Regular"/>
              </a:rPr>
              <a:t>References </a:t>
            </a:r>
          </a:p>
        </p:txBody>
      </p:sp>
      <p:sp>
        <p:nvSpPr>
          <p:cNvPr id="5" name="Rectangle 4"/>
          <p:cNvSpPr/>
          <p:nvPr/>
        </p:nvSpPr>
        <p:spPr>
          <a:xfrm>
            <a:off x="457200" y="1562100"/>
            <a:ext cx="8039100" cy="3770263"/>
          </a:xfrm>
          <a:prstGeom prst="rect">
            <a:avLst/>
          </a:prstGeom>
        </p:spPr>
        <p:txBody>
          <a:bodyPr wrap="square">
            <a:spAutoFit/>
          </a:bodyPr>
          <a:lstStyle/>
          <a:p>
            <a:r>
              <a:rPr lang="en-US" sz="1300" dirty="0">
                <a:latin typeface="Avenir Next Regular"/>
                <a:cs typeface="Avenir Next Regular"/>
              </a:rPr>
              <a:t>Levy, D. K., </a:t>
            </a:r>
            <a:r>
              <a:rPr lang="en-US" sz="1300" dirty="0" err="1">
                <a:latin typeface="Avenir Next Regular"/>
                <a:cs typeface="Avenir Next Regular"/>
              </a:rPr>
              <a:t>Wissoker</a:t>
            </a:r>
            <a:r>
              <a:rPr lang="en-US" sz="1300" dirty="0">
                <a:latin typeface="Avenir Next Regular"/>
                <a:cs typeface="Avenir Next Regular"/>
              </a:rPr>
              <a:t>, D., Aranda, C. L., Howell, B., </a:t>
            </a:r>
            <a:r>
              <a:rPr lang="en-US" sz="1300" dirty="0" err="1">
                <a:latin typeface="Avenir Next Regular"/>
                <a:cs typeface="Avenir Next Regular"/>
              </a:rPr>
              <a:t>Pitingolo</a:t>
            </a:r>
            <a:r>
              <a:rPr lang="en-US" sz="1300" dirty="0">
                <a:latin typeface="Avenir Next Regular"/>
                <a:cs typeface="Avenir Next Regular"/>
              </a:rPr>
              <a:t>, R., Sewell, S., &amp; Santos, R. (2017). A</a:t>
            </a:r>
          </a:p>
          <a:p>
            <a:r>
              <a:rPr lang="en-US" sz="1300" dirty="0">
                <a:latin typeface="Avenir Next Regular"/>
                <a:cs typeface="Avenir Next Regular"/>
              </a:rPr>
              <a:t>	Paired-Testing Pilot Study of Housing Discrimination against Same-Sex Couples and 	Transgender Individuals. </a:t>
            </a:r>
            <a:r>
              <a:rPr lang="en-US" sz="1300" i="1" dirty="0">
                <a:latin typeface="Avenir Next Regular"/>
                <a:cs typeface="Avenir Next Regular"/>
              </a:rPr>
              <a:t>The Urban Institute</a:t>
            </a:r>
            <a:r>
              <a:rPr lang="en-US" sz="1300" dirty="0">
                <a:latin typeface="Avenir Next Regular"/>
                <a:cs typeface="Avenir Next Regular"/>
              </a:rPr>
              <a:t>.</a:t>
            </a:r>
          </a:p>
          <a:p>
            <a:r>
              <a:rPr lang="en-US" sz="1300" dirty="0">
                <a:latin typeface="Avenir Next Regular"/>
                <a:cs typeface="Avenir Next Regular"/>
              </a:rPr>
              <a:t> </a:t>
            </a:r>
          </a:p>
          <a:p>
            <a:r>
              <a:rPr lang="en-US" sz="1300" dirty="0">
                <a:latin typeface="Avenir Next Regular"/>
                <a:cs typeface="Avenir Next Regular"/>
              </a:rPr>
              <a:t>Neumark, D., Burn, I., &amp; Button, P. (</a:t>
            </a:r>
            <a:r>
              <a:rPr lang="en-US" sz="1300" i="1" dirty="0">
                <a:latin typeface="Avenir Next Regular"/>
                <a:cs typeface="Avenir Next Regular"/>
              </a:rPr>
              <a:t>forthcoming</a:t>
            </a:r>
            <a:r>
              <a:rPr lang="en-US" sz="1300" dirty="0">
                <a:latin typeface="Avenir Next Regular"/>
                <a:cs typeface="Avenir Next Regular"/>
              </a:rPr>
              <a:t>). Age Discrimination and Hiring of Older 	Workers. </a:t>
            </a:r>
            <a:r>
              <a:rPr lang="en-US" sz="1300" i="1" dirty="0">
                <a:latin typeface="Avenir Next Regular"/>
                <a:cs typeface="Avenir Next Regular"/>
              </a:rPr>
              <a:t>Journal of Political Economy.</a:t>
            </a:r>
            <a:endParaRPr lang="en-US" sz="1300" dirty="0">
              <a:latin typeface="Avenir Next Regular"/>
              <a:cs typeface="Avenir Next Regular"/>
            </a:endParaRPr>
          </a:p>
          <a:p>
            <a:r>
              <a:rPr lang="en-US" sz="1300" dirty="0">
                <a:latin typeface="Avenir Next Regular"/>
                <a:cs typeface="Avenir Next Regular"/>
              </a:rPr>
              <a:t> </a:t>
            </a:r>
          </a:p>
          <a:p>
            <a:r>
              <a:rPr lang="en-US" sz="1300" dirty="0">
                <a:latin typeface="Avenir Next Regular"/>
                <a:cs typeface="Avenir Next Regular"/>
              </a:rPr>
              <a:t>Robinson, J. K. (2002). Race, gender, and familial status: discrimination in one US mortgage lending 	market. </a:t>
            </a:r>
            <a:r>
              <a:rPr lang="en-US" sz="1300" i="1" dirty="0">
                <a:latin typeface="Avenir Next Regular"/>
                <a:cs typeface="Avenir Next Regular"/>
              </a:rPr>
              <a:t>Feminist Economics</a:t>
            </a:r>
            <a:r>
              <a:rPr lang="en-US" sz="1300" dirty="0">
                <a:latin typeface="Avenir Next Regular"/>
                <a:cs typeface="Avenir Next Regular"/>
              </a:rPr>
              <a:t>, </a:t>
            </a:r>
            <a:r>
              <a:rPr lang="en-US" sz="1300" i="1" dirty="0">
                <a:latin typeface="Avenir Next Regular"/>
                <a:cs typeface="Avenir Next Regular"/>
              </a:rPr>
              <a:t>8</a:t>
            </a:r>
            <a:r>
              <a:rPr lang="en-US" sz="1300" dirty="0">
                <a:latin typeface="Avenir Next Regular"/>
                <a:cs typeface="Avenir Next Regular"/>
              </a:rPr>
              <a:t>(2), 63-85.</a:t>
            </a:r>
          </a:p>
          <a:p>
            <a:r>
              <a:rPr lang="en-US" sz="1300" dirty="0">
                <a:latin typeface="Avenir Next Regular"/>
                <a:cs typeface="Avenir Next Regular"/>
              </a:rPr>
              <a:t> </a:t>
            </a:r>
          </a:p>
          <a:p>
            <a:r>
              <a:rPr lang="en-US" sz="1300" dirty="0">
                <a:latin typeface="Avenir Next Regular"/>
                <a:cs typeface="Avenir Next Regular"/>
              </a:rPr>
              <a:t>Schwegman, D. (2018). </a:t>
            </a:r>
            <a:r>
              <a:rPr lang="en-US" sz="1300" i="1" dirty="0">
                <a:latin typeface="Avenir Next Regular"/>
                <a:cs typeface="Avenir Next Regular"/>
              </a:rPr>
              <a:t>Understanding Discrimination against Same-Sex Couples in the United States: 	Evidence from an Email Correspondence Audit</a:t>
            </a:r>
            <a:r>
              <a:rPr lang="en-US" sz="1300" dirty="0">
                <a:latin typeface="Avenir Next Regular"/>
                <a:cs typeface="Avenir Next Regular"/>
              </a:rPr>
              <a:t> (No. 210). Center for Policy Research, 	Maxwell School, Syracuse University.</a:t>
            </a:r>
          </a:p>
          <a:p>
            <a:endParaRPr lang="en-US" sz="1300" dirty="0">
              <a:latin typeface="Avenir Next Regular"/>
              <a:cs typeface="Avenir Next Regular"/>
            </a:endParaRPr>
          </a:p>
          <a:p>
            <a:r>
              <a:rPr lang="en-US" sz="1300" dirty="0">
                <a:latin typeface="Avenir Next Regular"/>
                <a:cs typeface="Avenir Next Regular"/>
              </a:rPr>
              <a:t>Tilcsik, A. (2011). Pride and Prejudice: Employment Discrimination against Openly Gay Men in the 	United States 1. </a:t>
            </a:r>
            <a:r>
              <a:rPr lang="en-US" sz="1300" i="1" dirty="0">
                <a:latin typeface="Avenir Next Regular"/>
                <a:cs typeface="Avenir Next Regular"/>
              </a:rPr>
              <a:t>American Journal of Sociology</a:t>
            </a:r>
            <a:r>
              <a:rPr lang="en-US" sz="1300" dirty="0">
                <a:latin typeface="Avenir Next Regular"/>
                <a:cs typeface="Avenir Next Regular"/>
              </a:rPr>
              <a:t>, </a:t>
            </a:r>
            <a:r>
              <a:rPr lang="en-US" sz="1300" i="1" dirty="0">
                <a:latin typeface="Avenir Next Regular"/>
                <a:cs typeface="Avenir Next Regular"/>
              </a:rPr>
              <a:t>117</a:t>
            </a:r>
            <a:r>
              <a:rPr lang="en-US" sz="1300" dirty="0">
                <a:latin typeface="Avenir Next Regular"/>
                <a:cs typeface="Avenir Next Regular"/>
              </a:rPr>
              <a:t>(2), 586-626.</a:t>
            </a:r>
          </a:p>
          <a:p>
            <a:r>
              <a:rPr lang="en-US" sz="1300" dirty="0">
                <a:latin typeface="Avenir Next Regular"/>
                <a:cs typeface="Avenir Next Regular"/>
              </a:rPr>
              <a:t> </a:t>
            </a:r>
          </a:p>
          <a:p>
            <a:r>
              <a:rPr lang="en-US" dirty="0"/>
              <a:t> </a:t>
            </a:r>
          </a:p>
        </p:txBody>
      </p:sp>
    </p:spTree>
    <p:extLst>
      <p:ext uri="{BB962C8B-B14F-4D97-AF65-F5344CB8AC3E}">
        <p14:creationId xmlns:p14="http://schemas.microsoft.com/office/powerpoint/2010/main" val="3407199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venir Next Regular"/>
                <a:cs typeface="Avenir Next Regular"/>
              </a:rPr>
              <a:t>Role of MLOs</a:t>
            </a:r>
          </a:p>
        </p:txBody>
      </p:sp>
      <p:sp>
        <p:nvSpPr>
          <p:cNvPr id="3" name="Content Placeholder 2"/>
          <p:cNvSpPr>
            <a:spLocks noGrp="1"/>
          </p:cNvSpPr>
          <p:nvPr>
            <p:ph idx="1"/>
          </p:nvPr>
        </p:nvSpPr>
        <p:spPr>
          <a:xfrm>
            <a:off x="457201" y="1570868"/>
            <a:ext cx="8013700" cy="4394055"/>
          </a:xfrm>
        </p:spPr>
        <p:txBody>
          <a:bodyPr>
            <a:normAutofit/>
          </a:bodyPr>
          <a:lstStyle/>
          <a:p>
            <a:pPr lvl="1">
              <a:buFont typeface="Arial"/>
              <a:buChar char="•"/>
            </a:pPr>
            <a:r>
              <a:rPr lang="en-US" sz="2400">
                <a:latin typeface="Avenir Next Regular"/>
                <a:cs typeface="Avenir Next Regular"/>
              </a:rPr>
              <a:t>What are Mortgage Loan Originators (MLOs)?</a:t>
            </a:r>
          </a:p>
          <a:p>
            <a:pPr lvl="3">
              <a:buFont typeface="Arial"/>
              <a:buChar char="•"/>
            </a:pPr>
            <a:r>
              <a:rPr lang="en-US" sz="2000">
                <a:latin typeface="Avenir Next Regular"/>
                <a:cs typeface="Avenir Next Regular"/>
              </a:rPr>
              <a:t>Primary contact for borrowers during the search and application for a mortgage </a:t>
            </a:r>
          </a:p>
          <a:p>
            <a:pPr lvl="3">
              <a:buFont typeface="Arial"/>
              <a:buChar char="•"/>
            </a:pPr>
            <a:r>
              <a:rPr lang="en-US" sz="2000">
                <a:latin typeface="Avenir Next Regular"/>
                <a:cs typeface="Avenir Next Regular"/>
              </a:rPr>
              <a:t>Analyze and screen preliminary loan requests </a:t>
            </a:r>
          </a:p>
          <a:p>
            <a:pPr lvl="3">
              <a:buFont typeface="Arial"/>
              <a:buChar char="•"/>
            </a:pPr>
            <a:r>
              <a:rPr lang="en-US" sz="2000">
                <a:latin typeface="Avenir Next Regular"/>
                <a:cs typeface="Avenir Next Regular"/>
              </a:rPr>
              <a:t>Gather background financial information</a:t>
            </a:r>
          </a:p>
          <a:p>
            <a:pPr lvl="3">
              <a:buFont typeface="Arial"/>
              <a:buChar char="•"/>
            </a:pPr>
            <a:r>
              <a:rPr lang="en-US" sz="2000">
                <a:latin typeface="Avenir Next Regular"/>
                <a:cs typeface="Avenir Next Regular"/>
              </a:rPr>
              <a:t>Submit loan applications</a:t>
            </a:r>
          </a:p>
          <a:p>
            <a:pPr lvl="3">
              <a:buFont typeface="Arial"/>
              <a:buChar char="•"/>
            </a:pPr>
            <a:r>
              <a:rPr lang="en-US" sz="2000">
                <a:latin typeface="Avenir Next Regular"/>
                <a:cs typeface="Avenir Next Regular"/>
              </a:rPr>
              <a:t>Monitor loan process from application to closing</a:t>
            </a:r>
          </a:p>
          <a:p>
            <a:pPr marL="1051560" lvl="3" indent="0">
              <a:buNone/>
            </a:pPr>
            <a:r>
              <a:rPr lang="en-US" sz="2000">
                <a:latin typeface="Avenir Next Regular"/>
                <a:cs typeface="Avenir Next Regular"/>
              </a:rPr>
              <a:t> </a:t>
            </a:r>
          </a:p>
          <a:p>
            <a:pPr lvl="1">
              <a:buFont typeface="Arial"/>
              <a:buChar char="•"/>
            </a:pPr>
            <a:r>
              <a:rPr lang="en-US" sz="2400">
                <a:latin typeface="Avenir Next Regular"/>
                <a:cs typeface="Avenir Next Regular"/>
              </a:rPr>
              <a:t>An email response from an MLO can be the first step in the information gathering stage of receiving a loan</a:t>
            </a:r>
          </a:p>
          <a:p>
            <a:pPr marL="0" indent="0"/>
            <a:endParaRPr lang="en-US" sz="1800"/>
          </a:p>
          <a:p>
            <a:endParaRPr lang="en-US"/>
          </a:p>
        </p:txBody>
      </p:sp>
    </p:spTree>
    <p:extLst>
      <p:ext uri="{BB962C8B-B14F-4D97-AF65-F5344CB8AC3E}">
        <p14:creationId xmlns:p14="http://schemas.microsoft.com/office/powerpoint/2010/main" val="1264909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584200"/>
            <a:ext cx="1701800" cy="431800"/>
          </a:xfrm>
        </p:spPr>
        <p:txBody>
          <a:bodyPr>
            <a:normAutofit fontScale="90000"/>
          </a:bodyPr>
          <a:lstStyle/>
          <a:p>
            <a:r>
              <a:rPr lang="en-US" sz="3000">
                <a:latin typeface="Avenir Next Regular"/>
                <a:cs typeface="Avenir Next Regular"/>
              </a:rPr>
              <a:t>Example</a:t>
            </a:r>
          </a:p>
        </p:txBody>
      </p:sp>
      <p:pic>
        <p:nvPicPr>
          <p:cNvPr id="8" name="Picture 7" descr="hetero-fe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57200" y="1327854"/>
            <a:ext cx="8288615" cy="3836813"/>
          </a:xfrm>
          <a:prstGeom prst="rect">
            <a:avLst/>
          </a:prstGeom>
        </p:spPr>
      </p:pic>
    </p:spTree>
    <p:extLst>
      <p:ext uri="{BB962C8B-B14F-4D97-AF65-F5344CB8AC3E}">
        <p14:creationId xmlns:p14="http://schemas.microsoft.com/office/powerpoint/2010/main" val="987812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584200"/>
            <a:ext cx="8229600" cy="431800"/>
          </a:xfrm>
        </p:spPr>
        <p:txBody>
          <a:bodyPr>
            <a:normAutofit fontScale="90000"/>
          </a:bodyPr>
          <a:lstStyle/>
          <a:p>
            <a:r>
              <a:rPr lang="en-US" sz="3000">
                <a:latin typeface="Avenir Next Regular"/>
                <a:cs typeface="Avenir Next Regular"/>
              </a:rPr>
              <a:t>Example</a:t>
            </a:r>
          </a:p>
        </p:txBody>
      </p:sp>
      <p:pic>
        <p:nvPicPr>
          <p:cNvPr id="3" name="Picture 2" descr="same-sex male.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57200" y="1274233"/>
            <a:ext cx="8440254" cy="4285544"/>
          </a:xfrm>
          <a:prstGeom prst="rect">
            <a:avLst/>
          </a:prstGeom>
        </p:spPr>
      </p:pic>
    </p:spTree>
    <p:extLst>
      <p:ext uri="{BB962C8B-B14F-4D97-AF65-F5344CB8AC3E}">
        <p14:creationId xmlns:p14="http://schemas.microsoft.com/office/powerpoint/2010/main" val="2315865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584200"/>
            <a:ext cx="8229600" cy="431800"/>
          </a:xfrm>
        </p:spPr>
        <p:txBody>
          <a:bodyPr>
            <a:normAutofit fontScale="90000"/>
          </a:bodyPr>
          <a:lstStyle/>
          <a:p>
            <a:r>
              <a:rPr lang="en-US" sz="3000">
                <a:latin typeface="Avenir Next Regular"/>
                <a:cs typeface="Avenir Next Regular"/>
              </a:rPr>
              <a:t>Example</a:t>
            </a:r>
          </a:p>
        </p:txBody>
      </p:sp>
      <p:pic>
        <p:nvPicPr>
          <p:cNvPr id="2" name="Picture 1" descr="hetero-mal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1213557"/>
            <a:ext cx="8350902" cy="4444999"/>
          </a:xfrm>
          <a:prstGeom prst="rect">
            <a:avLst/>
          </a:prstGeom>
        </p:spPr>
      </p:pic>
    </p:spTree>
    <p:extLst>
      <p:ext uri="{BB962C8B-B14F-4D97-AF65-F5344CB8AC3E}">
        <p14:creationId xmlns:p14="http://schemas.microsoft.com/office/powerpoint/2010/main" val="2927140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089" y="439383"/>
            <a:ext cx="8229600" cy="671204"/>
          </a:xfrm>
        </p:spPr>
        <p:txBody>
          <a:bodyPr>
            <a:normAutofit/>
          </a:bodyPr>
          <a:lstStyle/>
          <a:p>
            <a:r>
              <a:rPr lang="en-US" sz="3200">
                <a:latin typeface="Avenir Next Regular"/>
                <a:cs typeface="Avenir Next Regular"/>
              </a:rPr>
              <a:t>Previous Literature</a:t>
            </a:r>
          </a:p>
        </p:txBody>
      </p:sp>
      <p:sp>
        <p:nvSpPr>
          <p:cNvPr id="3" name="Content Placeholder 2"/>
          <p:cNvSpPr>
            <a:spLocks noGrp="1"/>
          </p:cNvSpPr>
          <p:nvPr>
            <p:ph idx="1"/>
          </p:nvPr>
        </p:nvSpPr>
        <p:spPr>
          <a:xfrm>
            <a:off x="457201" y="1623837"/>
            <a:ext cx="8116710" cy="4794779"/>
          </a:xfrm>
        </p:spPr>
        <p:txBody>
          <a:bodyPr>
            <a:normAutofit fontScale="92500"/>
          </a:bodyPr>
          <a:lstStyle/>
          <a:p>
            <a:pPr marL="274320" lvl="1" indent="0">
              <a:lnSpc>
                <a:spcPct val="120000"/>
              </a:lnSpc>
              <a:buNone/>
            </a:pPr>
            <a:r>
              <a:rPr lang="en-US" sz="2400" dirty="0">
                <a:latin typeface="Avenir Next Regular"/>
                <a:cs typeface="Avenir Next Regular"/>
              </a:rPr>
              <a:t>Tests for sexual orientation discrimination in the rental market:</a:t>
            </a:r>
          </a:p>
          <a:p>
            <a:pPr lvl="1">
              <a:lnSpc>
                <a:spcPct val="120000"/>
              </a:lnSpc>
              <a:buFont typeface="Arial"/>
              <a:buChar char="•"/>
            </a:pPr>
            <a:r>
              <a:rPr lang="en-US" sz="1800" dirty="0">
                <a:latin typeface="Avenir Next Regular"/>
                <a:cs typeface="Avenir Next Regular"/>
              </a:rPr>
              <a:t>Friedman et al.  (2013), Schwegman (2019),</a:t>
            </a:r>
            <a:r>
              <a:rPr lang="en-US" sz="1800" i="1" dirty="0">
                <a:latin typeface="Avenir Next Regular"/>
                <a:cs typeface="Avenir Next Regular"/>
              </a:rPr>
              <a:t> </a:t>
            </a:r>
            <a:r>
              <a:rPr lang="en-US" sz="1800" dirty="0">
                <a:latin typeface="Avenir Next Regular"/>
                <a:cs typeface="Avenir Next Regular"/>
              </a:rPr>
              <a:t>Levy et al. (2017), Ahmed &amp; </a:t>
            </a:r>
            <a:r>
              <a:rPr lang="en-US" sz="1800" dirty="0" err="1">
                <a:latin typeface="Avenir Next Regular"/>
                <a:cs typeface="Avenir Next Regular"/>
              </a:rPr>
              <a:t>Hammarstedt</a:t>
            </a:r>
            <a:r>
              <a:rPr lang="en-US" sz="1800" dirty="0">
                <a:latin typeface="Avenir Next Regular"/>
                <a:cs typeface="Avenir Next Regular"/>
              </a:rPr>
              <a:t> (2009) </a:t>
            </a:r>
            <a:endParaRPr lang="en-US" sz="2400" dirty="0">
              <a:latin typeface="Avenir Next Regular"/>
              <a:cs typeface="Avenir Next Regular"/>
            </a:endParaRPr>
          </a:p>
          <a:p>
            <a:pPr marL="274320" lvl="1" indent="0">
              <a:lnSpc>
                <a:spcPct val="120000"/>
              </a:lnSpc>
              <a:buNone/>
            </a:pPr>
            <a:r>
              <a:rPr lang="en-US" sz="2400" dirty="0">
                <a:latin typeface="Avenir Next Regular"/>
                <a:cs typeface="Avenir Next Regular"/>
              </a:rPr>
              <a:t>Tests for sexual orientation discrimination in the labor market:</a:t>
            </a:r>
          </a:p>
          <a:p>
            <a:pPr lvl="1">
              <a:lnSpc>
                <a:spcPct val="120000"/>
              </a:lnSpc>
            </a:pPr>
            <a:r>
              <a:rPr lang="en-US" sz="1800" dirty="0" err="1">
                <a:latin typeface="Avenir Next Regular"/>
                <a:cs typeface="Avenir Next Regular"/>
              </a:rPr>
              <a:t>Weichselbaumer</a:t>
            </a:r>
            <a:r>
              <a:rPr lang="en-US" sz="1800" dirty="0">
                <a:latin typeface="Avenir Next Regular"/>
                <a:cs typeface="Avenir Next Regular"/>
              </a:rPr>
              <a:t> (2003), </a:t>
            </a:r>
            <a:r>
              <a:rPr lang="en-US" sz="1800" dirty="0" err="1">
                <a:latin typeface="Avenir Next Regular"/>
                <a:cs typeface="Avenir Next Regular"/>
              </a:rPr>
              <a:t>Drydakis</a:t>
            </a:r>
            <a:r>
              <a:rPr lang="en-US" sz="1800" dirty="0">
                <a:latin typeface="Avenir Next Regular"/>
                <a:cs typeface="Avenir Next Regular"/>
              </a:rPr>
              <a:t> (2009, 2011, 2014), Tilcsik (2011), Bailey (2013), </a:t>
            </a:r>
            <a:r>
              <a:rPr lang="en-US" sz="1800" dirty="0" err="1">
                <a:latin typeface="Avenir Next Regular"/>
                <a:cs typeface="Avenir Next Regular"/>
              </a:rPr>
              <a:t>Pedulla</a:t>
            </a:r>
            <a:r>
              <a:rPr lang="en-US" sz="1800" dirty="0">
                <a:latin typeface="Avenir Next Regular"/>
                <a:cs typeface="Avenir Next Regular"/>
              </a:rPr>
              <a:t> (2014), </a:t>
            </a:r>
            <a:r>
              <a:rPr lang="en-US" sz="1800" dirty="0" err="1">
                <a:latin typeface="Avenir Next Regular"/>
                <a:cs typeface="Avenir Next Regular"/>
              </a:rPr>
              <a:t>Weichselbaumer</a:t>
            </a:r>
            <a:r>
              <a:rPr lang="en-US" sz="1800" dirty="0">
                <a:latin typeface="Avenir Next Regular"/>
                <a:cs typeface="Avenir Next Regular"/>
              </a:rPr>
              <a:t> (2015), </a:t>
            </a:r>
            <a:r>
              <a:rPr lang="en-US" sz="1800" dirty="0" err="1">
                <a:latin typeface="Avenir Next Regular"/>
                <a:cs typeface="Avenir Next Regular"/>
              </a:rPr>
              <a:t>Mishel</a:t>
            </a:r>
            <a:r>
              <a:rPr lang="en-US" sz="1800" dirty="0">
                <a:latin typeface="Avenir Next Regular"/>
                <a:cs typeface="Avenir Next Regular"/>
              </a:rPr>
              <a:t> (2016)</a:t>
            </a:r>
          </a:p>
          <a:p>
            <a:pPr marL="274320" lvl="1" indent="0">
              <a:lnSpc>
                <a:spcPct val="120000"/>
              </a:lnSpc>
              <a:buNone/>
            </a:pPr>
            <a:r>
              <a:rPr lang="en-US" sz="2400" dirty="0">
                <a:latin typeface="Avenir Next Regular"/>
                <a:cs typeface="Avenir Next Regular"/>
              </a:rPr>
              <a:t>Tests for racial discrimination in mortgage market:</a:t>
            </a:r>
          </a:p>
          <a:p>
            <a:pPr lvl="1">
              <a:lnSpc>
                <a:spcPct val="120000"/>
              </a:lnSpc>
            </a:pPr>
            <a:r>
              <a:rPr lang="en-US" sz="1800" dirty="0">
                <a:latin typeface="Avenir Next Regular"/>
                <a:cs typeface="Avenir Next Regular"/>
              </a:rPr>
              <a:t>Hanson, Hawley, Martin, &amp; Liu (2016)</a:t>
            </a:r>
          </a:p>
          <a:p>
            <a:pPr lvl="1">
              <a:lnSpc>
                <a:spcPct val="120000"/>
              </a:lnSpc>
            </a:pPr>
            <a:r>
              <a:rPr lang="en-US" sz="1800" dirty="0">
                <a:latin typeface="Avenir Next Regular"/>
                <a:cs typeface="Avenir Next Regular"/>
              </a:rPr>
              <a:t>Emailed Mortgage Loan Originators (MLOs) to see how they react to identical mortgage applicants who have different names (white vs. African-American).</a:t>
            </a:r>
          </a:p>
          <a:p>
            <a:pPr lvl="1">
              <a:lnSpc>
                <a:spcPct val="120000"/>
              </a:lnSpc>
            </a:pPr>
            <a:r>
              <a:rPr lang="en-US" sz="1800" dirty="0">
                <a:solidFill>
                  <a:srgbClr val="292934"/>
                </a:solidFill>
                <a:latin typeface="Avenir Next Regular"/>
                <a:cs typeface="Avenir Next Regular"/>
              </a:rPr>
              <a:t>This study forms the back-bone for our experiment.</a:t>
            </a:r>
          </a:p>
          <a:p>
            <a:pPr marL="822960" lvl="3" indent="0">
              <a:buNone/>
            </a:pPr>
            <a:endParaRPr lang="en-US" dirty="0">
              <a:latin typeface="Avenir Next Regular"/>
              <a:cs typeface="Avenir Next Regular"/>
            </a:endParaRPr>
          </a:p>
          <a:p>
            <a:pPr marL="822960" lvl="3" indent="0">
              <a:buNone/>
            </a:pPr>
            <a:endParaRPr lang="en-US" dirty="0">
              <a:latin typeface="Avenir Next Regular"/>
              <a:cs typeface="Avenir Next Regular"/>
            </a:endParaRPr>
          </a:p>
        </p:txBody>
      </p:sp>
      <p:sp>
        <p:nvSpPr>
          <p:cNvPr id="4" name="Title 1"/>
          <p:cNvSpPr txBox="1">
            <a:spLocks/>
          </p:cNvSpPr>
          <p:nvPr/>
        </p:nvSpPr>
        <p:spPr>
          <a:xfrm>
            <a:off x="570089" y="1134618"/>
            <a:ext cx="4301067" cy="52630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2500">
                <a:latin typeface="Avenir Next Regular"/>
                <a:cs typeface="Avenir Next Regular"/>
              </a:rPr>
              <a:t>Field experiments:</a:t>
            </a:r>
          </a:p>
        </p:txBody>
      </p:sp>
    </p:spTree>
    <p:extLst>
      <p:ext uri="{BB962C8B-B14F-4D97-AF65-F5344CB8AC3E}">
        <p14:creationId xmlns:p14="http://schemas.microsoft.com/office/powerpoint/2010/main" val="2990737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089" y="439383"/>
            <a:ext cx="8229600" cy="671204"/>
          </a:xfrm>
        </p:spPr>
        <p:txBody>
          <a:bodyPr>
            <a:normAutofit/>
          </a:bodyPr>
          <a:lstStyle/>
          <a:p>
            <a:r>
              <a:rPr lang="en-US" sz="3200">
                <a:latin typeface="Avenir Next Regular"/>
                <a:cs typeface="Avenir Next Regular"/>
              </a:rPr>
              <a:t>Previous Literature</a:t>
            </a:r>
          </a:p>
        </p:txBody>
      </p:sp>
      <p:sp>
        <p:nvSpPr>
          <p:cNvPr id="6" name="Title 1"/>
          <p:cNvSpPr txBox="1">
            <a:spLocks/>
          </p:cNvSpPr>
          <p:nvPr/>
        </p:nvSpPr>
        <p:spPr>
          <a:xfrm>
            <a:off x="570089" y="1531014"/>
            <a:ext cx="4301067" cy="52630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sz="2500">
                <a:latin typeface="Avenir Next Regular"/>
                <a:cs typeface="Avenir Next Regular"/>
              </a:rPr>
              <a:t>Observational studies:</a:t>
            </a:r>
          </a:p>
        </p:txBody>
      </p:sp>
      <p:sp>
        <p:nvSpPr>
          <p:cNvPr id="7" name="Rectangle 6"/>
          <p:cNvSpPr/>
          <p:nvPr/>
        </p:nvSpPr>
        <p:spPr>
          <a:xfrm>
            <a:off x="572390" y="2057316"/>
            <a:ext cx="7832574" cy="3016210"/>
          </a:xfrm>
          <a:prstGeom prst="rect">
            <a:avLst/>
          </a:prstGeom>
        </p:spPr>
        <p:txBody>
          <a:bodyPr wrap="square">
            <a:spAutoFit/>
          </a:bodyPr>
          <a:lstStyle/>
          <a:p>
            <a:pPr marL="0" lvl="1"/>
            <a:r>
              <a:rPr lang="en-US" sz="2000" dirty="0">
                <a:latin typeface="Avenir Next Regular"/>
                <a:cs typeface="Avenir Next Regular"/>
              </a:rPr>
              <a:t>First study to attempt to measure discrimination on the basis of sexual orientation in the mortgage market:</a:t>
            </a:r>
          </a:p>
          <a:p>
            <a:pPr marL="285750" indent="-285750">
              <a:buFont typeface="Arial"/>
              <a:buChar char="•"/>
            </a:pPr>
            <a:r>
              <a:rPr lang="en-US" sz="1500" dirty="0"/>
              <a:t>Gao &amp; Sun (2019)</a:t>
            </a:r>
          </a:p>
          <a:p>
            <a:endParaRPr lang="en-US" sz="1500" i="1" dirty="0"/>
          </a:p>
          <a:p>
            <a:pPr marL="285750" indent="-285750">
              <a:buFont typeface="Arial"/>
              <a:buChar char="•"/>
            </a:pPr>
            <a:r>
              <a:rPr lang="en-US" sz="2000" dirty="0"/>
              <a:t>“﻿The results reveal that, in contrast with otherwise comparable loan applicants, the average approval rate for potentially homosexual applicants is about 3% to 8% lower. Furthermore, conditional on being approved, their financing cost is about 0.02% to 0.2% higher. …﻿no evidence that homosexual status is associated with higher default risk.”</a:t>
            </a:r>
          </a:p>
        </p:txBody>
      </p:sp>
    </p:spTree>
    <p:extLst>
      <p:ext uri="{BB962C8B-B14F-4D97-AF65-F5344CB8AC3E}">
        <p14:creationId xmlns:p14="http://schemas.microsoft.com/office/powerpoint/2010/main" val="3319267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atin typeface="Avenir Next Regular"/>
                <a:cs typeface="Avenir Next Regular"/>
              </a:rPr>
              <a:t>This project: </a:t>
            </a:r>
            <a:endParaRPr lang="en-US"/>
          </a:p>
        </p:txBody>
      </p:sp>
      <p:sp>
        <p:nvSpPr>
          <p:cNvPr id="4" name="Content Placeholder 2"/>
          <p:cNvSpPr txBox="1">
            <a:spLocks/>
          </p:cNvSpPr>
          <p:nvPr/>
        </p:nvSpPr>
        <p:spPr>
          <a:xfrm>
            <a:off x="457200" y="1739899"/>
            <a:ext cx="8229600" cy="4832351"/>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74320" lvl="1" indent="0">
              <a:buNone/>
            </a:pPr>
            <a:r>
              <a:rPr lang="en-US" sz="3000" dirty="0">
                <a:latin typeface="Avenir Next Regular"/>
                <a:cs typeface="Avenir Next Regular"/>
              </a:rPr>
              <a:t>Research questions:</a:t>
            </a:r>
          </a:p>
          <a:p>
            <a:pPr lvl="2">
              <a:lnSpc>
                <a:spcPct val="90000"/>
              </a:lnSpc>
              <a:buFont typeface="Arial"/>
              <a:buChar char="•"/>
            </a:pPr>
            <a:r>
              <a:rPr lang="en-US" sz="2500" dirty="0">
                <a:latin typeface="Avenir Next Regular"/>
                <a:cs typeface="Avenir Next Regular"/>
              </a:rPr>
              <a:t>Do mortgage loan originators (MLOs) discriminate against credit-worthy individuals based on their sexual orientation and/or their parental status?</a:t>
            </a:r>
          </a:p>
          <a:p>
            <a:pPr lvl="2">
              <a:lnSpc>
                <a:spcPct val="90000"/>
              </a:lnSpc>
              <a:buFont typeface="Arial"/>
              <a:buChar char="•"/>
            </a:pPr>
            <a:endParaRPr lang="en-US" sz="2500" dirty="0">
              <a:latin typeface="Avenir Next Regular"/>
              <a:cs typeface="Avenir Next Regular"/>
            </a:endParaRPr>
          </a:p>
          <a:p>
            <a:pPr lvl="2">
              <a:lnSpc>
                <a:spcPct val="90000"/>
              </a:lnSpc>
              <a:buFont typeface="Arial"/>
              <a:buChar char="•"/>
            </a:pPr>
            <a:r>
              <a:rPr lang="en-US" sz="2500" dirty="0">
                <a:latin typeface="Avenir Next Regular"/>
                <a:cs typeface="Avenir Next Regular"/>
              </a:rPr>
              <a:t>MLOs are a primary contact for borrowers during the search and application for a mortgage. They monitor the loan process from application to closing.</a:t>
            </a:r>
          </a:p>
          <a:p>
            <a:pPr lvl="2">
              <a:lnSpc>
                <a:spcPct val="90000"/>
              </a:lnSpc>
              <a:buFont typeface="Arial"/>
              <a:buChar char="•"/>
            </a:pPr>
            <a:endParaRPr lang="en-US" sz="2500" dirty="0">
              <a:latin typeface="Avenir Next Regular"/>
              <a:cs typeface="Avenir Next Regular"/>
            </a:endParaRPr>
          </a:p>
          <a:p>
            <a:pPr lvl="2">
              <a:lnSpc>
                <a:spcPct val="90000"/>
              </a:lnSpc>
              <a:buFont typeface="Arial"/>
              <a:buChar char="•"/>
            </a:pPr>
            <a:r>
              <a:rPr lang="en-US" sz="2500" dirty="0">
                <a:latin typeface="Avenir Next Regular"/>
                <a:cs typeface="Avenir Next Regular"/>
              </a:rPr>
              <a:t>Discrimination by an MLO could lead to reduced access, delays, lower loan amounts, or worse terms.</a:t>
            </a:r>
          </a:p>
          <a:p>
            <a:pPr marL="548640" lvl="2" indent="0">
              <a:lnSpc>
                <a:spcPct val="80000"/>
              </a:lnSpc>
              <a:buFont typeface="Arial" pitchFamily="34" charset="0"/>
              <a:buNone/>
            </a:pPr>
            <a:endParaRPr lang="en-US" sz="2500" i="1" dirty="0">
              <a:latin typeface="Avenir Next Regular"/>
              <a:cs typeface="Avenir Next Regular"/>
            </a:endParaRPr>
          </a:p>
          <a:p>
            <a:pPr lvl="2">
              <a:lnSpc>
                <a:spcPct val="80000"/>
              </a:lnSpc>
              <a:buFont typeface="Arial"/>
              <a:buChar char="•"/>
            </a:pPr>
            <a:r>
              <a:rPr lang="en-US" sz="2500" dirty="0">
                <a:latin typeface="Avenir Next Regular"/>
                <a:cs typeface="Avenir Next Regular"/>
              </a:rPr>
              <a:t>If discrimination is detected, what is behind it or what affects it?</a:t>
            </a:r>
          </a:p>
          <a:p>
            <a:pPr lvl="3">
              <a:lnSpc>
                <a:spcPct val="120000"/>
              </a:lnSpc>
              <a:buFont typeface="Arial"/>
              <a:buChar char="•"/>
            </a:pPr>
            <a:r>
              <a:rPr lang="en-US" sz="2300" dirty="0">
                <a:latin typeface="Avenir Next Regular"/>
                <a:cs typeface="Avenir Next Regular"/>
              </a:rPr>
              <a:t>E.g., gender, homophobic attitudes, assumptions about credit-worthiness, assumptions about number of children, state credit discrimination laws, …</a:t>
            </a:r>
          </a:p>
          <a:p>
            <a:pPr marL="548640" lvl="2" indent="0">
              <a:buFont typeface="Arial" pitchFamily="34" charset="0"/>
              <a:buNone/>
            </a:pPr>
            <a:r>
              <a:rPr lang="en-US" dirty="0">
                <a:latin typeface="Avenir Next Regular"/>
                <a:cs typeface="Avenir Next Regular"/>
              </a:rPr>
              <a:t> </a:t>
            </a:r>
          </a:p>
          <a:p>
            <a:pPr marL="274320" lvl="1" indent="0">
              <a:buFont typeface="Arial" pitchFamily="34" charset="0"/>
              <a:buNone/>
            </a:pPr>
            <a:endParaRPr lang="en-US" dirty="0">
              <a:latin typeface="Avenir Next Regular"/>
              <a:cs typeface="Avenir Next Regular"/>
            </a:endParaRPr>
          </a:p>
        </p:txBody>
      </p:sp>
    </p:spTree>
    <p:extLst>
      <p:ext uri="{BB962C8B-B14F-4D97-AF65-F5344CB8AC3E}">
        <p14:creationId xmlns:p14="http://schemas.microsoft.com/office/powerpoint/2010/main" val="2230808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venir Next Regular"/>
                <a:cs typeface="Avenir Next Regular"/>
              </a:rPr>
              <a:t>Introduction to Pilot Methodology</a:t>
            </a:r>
          </a:p>
        </p:txBody>
      </p:sp>
      <p:sp>
        <p:nvSpPr>
          <p:cNvPr id="3" name="Content Placeholder 2"/>
          <p:cNvSpPr>
            <a:spLocks noGrp="1"/>
          </p:cNvSpPr>
          <p:nvPr>
            <p:ph idx="1"/>
          </p:nvPr>
        </p:nvSpPr>
        <p:spPr/>
        <p:txBody>
          <a:bodyPr>
            <a:normAutofit/>
          </a:bodyPr>
          <a:lstStyle/>
          <a:p>
            <a:pPr lvl="1">
              <a:buFont typeface="Arial"/>
              <a:buChar char="•"/>
            </a:pPr>
            <a:r>
              <a:rPr lang="en-US" dirty="0">
                <a:latin typeface="Avenir Next Regular"/>
                <a:cs typeface="Avenir Next Regular"/>
              </a:rPr>
              <a:t>A pilot study is sort of a “trial” study – do a small amount of data collection to see how it goes, and then make adjustments.</a:t>
            </a:r>
          </a:p>
          <a:p>
            <a:pPr lvl="1">
              <a:buFont typeface="Arial"/>
              <a:buChar char="•"/>
            </a:pPr>
            <a:r>
              <a:rPr lang="en-US" dirty="0">
                <a:latin typeface="Avenir Next Regular"/>
                <a:cs typeface="Avenir Next Regular"/>
              </a:rPr>
              <a:t>Sent emails to 110 Mortgage Loan Originators (MLOs) </a:t>
            </a:r>
          </a:p>
          <a:p>
            <a:pPr lvl="2">
              <a:buFont typeface="Arial"/>
              <a:buChar char="•"/>
            </a:pPr>
            <a:r>
              <a:rPr lang="en-US" sz="1900" dirty="0">
                <a:latin typeface="Avenir Next Regular"/>
                <a:cs typeface="Avenir Next Regular"/>
              </a:rPr>
              <a:t>Each MLO receives four emails over the course of four weeks, in random order:</a:t>
            </a:r>
          </a:p>
          <a:p>
            <a:pPr lvl="3">
              <a:buFont typeface="Arial"/>
              <a:buChar char="•"/>
            </a:pPr>
            <a:r>
              <a:rPr lang="en-US" sz="1900" dirty="0">
                <a:latin typeface="Avenir Next Regular"/>
                <a:cs typeface="Avenir Next Regular"/>
              </a:rPr>
              <a:t>Same-sex female married couple</a:t>
            </a:r>
          </a:p>
          <a:p>
            <a:pPr lvl="3">
              <a:buFont typeface="Arial"/>
              <a:buChar char="•"/>
            </a:pPr>
            <a:r>
              <a:rPr lang="en-US" sz="1900" dirty="0">
                <a:latin typeface="Avenir Next Regular"/>
                <a:cs typeface="Avenir Next Regular"/>
              </a:rPr>
              <a:t>Same-sex male married couple</a:t>
            </a:r>
          </a:p>
          <a:p>
            <a:pPr lvl="3">
              <a:buFont typeface="Arial"/>
              <a:buChar char="•"/>
            </a:pPr>
            <a:r>
              <a:rPr lang="en-US" sz="1900" dirty="0">
                <a:latin typeface="Avenir Next Regular"/>
                <a:cs typeface="Avenir Next Regular"/>
              </a:rPr>
              <a:t>Opposite-sex married couple, wife sends the email</a:t>
            </a:r>
          </a:p>
          <a:p>
            <a:pPr lvl="3">
              <a:buFont typeface="Arial"/>
              <a:buChar char="•"/>
            </a:pPr>
            <a:r>
              <a:rPr lang="en-US" sz="1900" dirty="0">
                <a:latin typeface="Avenir Next Regular"/>
                <a:cs typeface="Avenir Next Regular"/>
              </a:rPr>
              <a:t>Opposite-sex married couple, husband sends the email</a:t>
            </a:r>
          </a:p>
          <a:p>
            <a:pPr lvl="3">
              <a:buFont typeface="Arial"/>
              <a:buChar char="•"/>
            </a:pPr>
            <a:endParaRPr lang="en-US" sz="1900" dirty="0">
              <a:latin typeface="Avenir Next Regular"/>
              <a:cs typeface="Avenir Next Regular"/>
            </a:endParaRPr>
          </a:p>
          <a:p>
            <a:pPr lvl="1"/>
            <a:r>
              <a:rPr lang="en-US" dirty="0">
                <a:latin typeface="Avenir Next Regular"/>
                <a:cs typeface="Avenir Next Regular"/>
              </a:rPr>
              <a:t>Test for differential treatment by MLOs by comparing: </a:t>
            </a:r>
          </a:p>
          <a:p>
            <a:pPr lvl="2"/>
            <a:r>
              <a:rPr lang="en-US" sz="1900" dirty="0">
                <a:latin typeface="Avenir Next Regular"/>
                <a:cs typeface="Avenir Next Regular"/>
              </a:rPr>
              <a:t>Response rate </a:t>
            </a:r>
          </a:p>
          <a:p>
            <a:pPr lvl="2"/>
            <a:r>
              <a:rPr lang="en-US" sz="1900" dirty="0">
                <a:latin typeface="Avenir Next Regular"/>
                <a:cs typeface="Avenir Next Regular"/>
              </a:rPr>
              <a:t>Delay of response </a:t>
            </a:r>
            <a:r>
              <a:rPr lang="en-US" sz="1700" i="1" dirty="0">
                <a:latin typeface="Avenir Next Regular"/>
                <a:cs typeface="Avenir Next Regular"/>
              </a:rPr>
              <a:t>(don’t have these results yet)</a:t>
            </a:r>
          </a:p>
          <a:p>
            <a:pPr lvl="2"/>
            <a:r>
              <a:rPr lang="en-US" sz="1900" dirty="0">
                <a:latin typeface="Avenir Next Regular"/>
                <a:cs typeface="Avenir Next Regular"/>
              </a:rPr>
              <a:t>Response quality </a:t>
            </a:r>
            <a:r>
              <a:rPr lang="en-US" sz="1700" i="1" dirty="0">
                <a:latin typeface="Avenir Next Regular"/>
                <a:cs typeface="Avenir Next Regular"/>
              </a:rPr>
              <a:t>(don’t have these results yet)</a:t>
            </a:r>
          </a:p>
          <a:p>
            <a:pPr lvl="2"/>
            <a:endParaRPr lang="en-US" sz="1900" dirty="0">
              <a:latin typeface="Avenir Next Regular"/>
              <a:cs typeface="Avenir Next Regular"/>
            </a:endParaRPr>
          </a:p>
          <a:p>
            <a:pPr lvl="1"/>
            <a:endParaRPr lang="en-US" sz="2700" dirty="0">
              <a:latin typeface="Avenir Next Regular"/>
              <a:cs typeface="Avenir Next Regular"/>
            </a:endParaRPr>
          </a:p>
          <a:p>
            <a:endParaRPr lang="en-US" dirty="0"/>
          </a:p>
        </p:txBody>
      </p:sp>
    </p:spTree>
    <p:extLst>
      <p:ext uri="{BB962C8B-B14F-4D97-AF65-F5344CB8AC3E}">
        <p14:creationId xmlns:p14="http://schemas.microsoft.com/office/powerpoint/2010/main" val="2001319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8866"/>
            <a:ext cx="7620000" cy="1143000"/>
          </a:xfrm>
        </p:spPr>
        <p:txBody>
          <a:bodyPr/>
          <a:lstStyle/>
          <a:p>
            <a:r>
              <a:rPr lang="en-US" sz="4100" dirty="0">
                <a:latin typeface="Avenir Next Regular"/>
                <a:cs typeface="Avenir Next Regular"/>
              </a:rPr>
              <a:t>Sexual Orientation Signal</a:t>
            </a:r>
          </a:p>
        </p:txBody>
      </p:sp>
      <p:sp>
        <p:nvSpPr>
          <p:cNvPr id="3" name="Content Placeholder 2"/>
          <p:cNvSpPr>
            <a:spLocks noGrp="1"/>
          </p:cNvSpPr>
          <p:nvPr>
            <p:ph idx="1"/>
          </p:nvPr>
        </p:nvSpPr>
        <p:spPr>
          <a:xfrm>
            <a:off x="337053" y="946212"/>
            <a:ext cx="8279160" cy="4984120"/>
          </a:xfrm>
        </p:spPr>
        <p:txBody>
          <a:bodyPr anchor="t">
            <a:normAutofit fontScale="92500" lnSpcReduction="10000"/>
          </a:bodyPr>
          <a:lstStyle/>
          <a:p>
            <a:pPr marL="274320" lvl="1" indent="0">
              <a:lnSpc>
                <a:spcPct val="130000"/>
              </a:lnSpc>
              <a:buNone/>
            </a:pPr>
            <a:endParaRPr lang="en-US" sz="2400" b="1" dirty="0">
              <a:latin typeface="Avenir Next Regular"/>
              <a:cs typeface="Avenir Next Regular"/>
            </a:endParaRPr>
          </a:p>
          <a:p>
            <a:pPr lvl="1">
              <a:lnSpc>
                <a:spcPct val="130000"/>
              </a:lnSpc>
              <a:buFont typeface="Arial"/>
              <a:buChar char="•"/>
            </a:pPr>
            <a:r>
              <a:rPr lang="en-US" sz="2400" dirty="0">
                <a:latin typeface="Avenir Next Regular"/>
                <a:cs typeface="Avenir Next Regular"/>
              </a:rPr>
              <a:t>In introduction and body of email</a:t>
            </a:r>
          </a:p>
          <a:p>
            <a:pPr lvl="2">
              <a:lnSpc>
                <a:spcPct val="130000"/>
              </a:lnSpc>
              <a:buFont typeface="Arial"/>
              <a:buChar char="•"/>
            </a:pPr>
            <a:r>
              <a:rPr lang="en-US" sz="2000" dirty="0">
                <a:latin typeface="Avenir Next Regular"/>
                <a:cs typeface="Avenir Next Regular"/>
              </a:rPr>
              <a:t>Introduction:</a:t>
            </a:r>
          </a:p>
          <a:p>
            <a:pPr marL="548640" lvl="2" indent="0">
              <a:lnSpc>
                <a:spcPct val="130000"/>
              </a:lnSpc>
              <a:buNone/>
            </a:pPr>
            <a:r>
              <a:rPr lang="en-US" sz="2200" dirty="0">
                <a:latin typeface="Avenir Next Regular"/>
                <a:cs typeface="Avenir Next Regular"/>
              </a:rPr>
              <a:t>	“</a:t>
            </a:r>
            <a:r>
              <a:rPr lang="en-US" sz="2000" dirty="0">
                <a:latin typeface="Avenir Next Regular"/>
                <a:cs typeface="Avenir Next Regular"/>
              </a:rPr>
              <a:t>Hello, my name is [</a:t>
            </a:r>
            <a:r>
              <a:rPr lang="en-US" sz="2000" i="1" dirty="0">
                <a:latin typeface="Avenir Next Regular"/>
                <a:cs typeface="Avenir Next Regular"/>
              </a:rPr>
              <a:t>male/female name</a:t>
            </a:r>
            <a:r>
              <a:rPr lang="en-US" sz="2000" dirty="0">
                <a:latin typeface="Avenir Next Regular"/>
                <a:cs typeface="Avenir Next Regular"/>
              </a:rPr>
              <a:t>]. My </a:t>
            </a:r>
            <a:r>
              <a:rPr lang="en-US" sz="2000" i="1" dirty="0">
                <a:latin typeface="Avenir Next Regular"/>
                <a:cs typeface="Avenir Next Regular"/>
              </a:rPr>
              <a:t>[husband, male name/wife, female name</a:t>
            </a:r>
            <a:r>
              <a:rPr lang="en-US" sz="2000" dirty="0">
                <a:latin typeface="Avenir Next Regular"/>
                <a:cs typeface="Avenir Next Regular"/>
              </a:rPr>
              <a:t>] and I are interested in taking out a mortgage with your bank.” </a:t>
            </a:r>
          </a:p>
          <a:p>
            <a:pPr lvl="2">
              <a:lnSpc>
                <a:spcPct val="130000"/>
              </a:lnSpc>
            </a:pPr>
            <a:r>
              <a:rPr lang="en-US" sz="2000" dirty="0">
                <a:latin typeface="Avenir Next Regular"/>
                <a:cs typeface="Avenir Next Regular"/>
              </a:rPr>
              <a:t>Body:</a:t>
            </a:r>
          </a:p>
          <a:p>
            <a:pPr marL="548640" lvl="2" indent="0">
              <a:lnSpc>
                <a:spcPct val="130000"/>
              </a:lnSpc>
              <a:buNone/>
            </a:pPr>
            <a:r>
              <a:rPr lang="en-US" sz="2000" dirty="0">
                <a:latin typeface="Avenir Next Regular"/>
                <a:cs typeface="Avenir Next Regular"/>
              </a:rPr>
              <a:t>	“My [husband/wife] and I got your contact information online 	and we hope that you can answer some questions for us.”</a:t>
            </a:r>
          </a:p>
          <a:p>
            <a:pPr lvl="1">
              <a:lnSpc>
                <a:spcPct val="130000"/>
              </a:lnSpc>
            </a:pPr>
            <a:r>
              <a:rPr lang="en-US" sz="2400" dirty="0">
                <a:latin typeface="Avenir Next Regular"/>
                <a:cs typeface="Avenir Next Regular"/>
              </a:rPr>
              <a:t>While it may be odd to reveal sexual orientation, there are large benefits to being married, and the marriage would be disclosed at some point anyways.</a:t>
            </a:r>
          </a:p>
          <a:p>
            <a:pPr lvl="1"/>
            <a:endParaRPr lang="en-US" sz="2200" dirty="0">
              <a:latin typeface="Avenir Next Regular"/>
              <a:cs typeface="Avenir Next Regular"/>
            </a:endParaRPr>
          </a:p>
        </p:txBody>
      </p:sp>
    </p:spTree>
    <p:extLst>
      <p:ext uri="{BB962C8B-B14F-4D97-AF65-F5344CB8AC3E}">
        <p14:creationId xmlns:p14="http://schemas.microsoft.com/office/powerpoint/2010/main" val="36238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8866"/>
            <a:ext cx="7620000" cy="1143000"/>
          </a:xfrm>
        </p:spPr>
        <p:txBody>
          <a:bodyPr/>
          <a:lstStyle/>
          <a:p>
            <a:r>
              <a:rPr lang="en-US" sz="4100" dirty="0">
                <a:latin typeface="Avenir Next Regular"/>
                <a:cs typeface="Avenir Next Regular"/>
              </a:rPr>
              <a:t>Parental Status Signals</a:t>
            </a:r>
          </a:p>
        </p:txBody>
      </p:sp>
      <p:sp>
        <p:nvSpPr>
          <p:cNvPr id="3" name="Content Placeholder 2"/>
          <p:cNvSpPr>
            <a:spLocks noGrp="1"/>
          </p:cNvSpPr>
          <p:nvPr>
            <p:ph idx="1"/>
          </p:nvPr>
        </p:nvSpPr>
        <p:spPr>
          <a:xfrm>
            <a:off x="457200" y="1491866"/>
            <a:ext cx="8090359" cy="4789091"/>
          </a:xfrm>
        </p:spPr>
        <p:txBody>
          <a:bodyPr anchor="t">
            <a:normAutofit lnSpcReduction="10000"/>
          </a:bodyPr>
          <a:lstStyle/>
          <a:p>
            <a:pPr lvl="1">
              <a:lnSpc>
                <a:spcPct val="130000"/>
              </a:lnSpc>
              <a:buFont typeface="Arial"/>
              <a:buChar char="•"/>
            </a:pPr>
            <a:r>
              <a:rPr lang="en-US" sz="2400" dirty="0">
                <a:latin typeface="Avenir Next Regular"/>
                <a:cs typeface="Avenir Next Regular"/>
              </a:rPr>
              <a:t>Randomly assign emails a “family structure”</a:t>
            </a:r>
          </a:p>
          <a:p>
            <a:pPr lvl="2">
              <a:lnSpc>
                <a:spcPct val="130000"/>
              </a:lnSpc>
              <a:buFont typeface="Arial"/>
              <a:buChar char="•"/>
            </a:pPr>
            <a:r>
              <a:rPr lang="en-US" sz="1900" dirty="0">
                <a:latin typeface="Avenir Next Regular"/>
                <a:cs typeface="Avenir Next Regular"/>
              </a:rPr>
              <a:t>No children (no mention of children in email)</a:t>
            </a:r>
          </a:p>
          <a:p>
            <a:pPr lvl="2">
              <a:lnSpc>
                <a:spcPct val="130000"/>
              </a:lnSpc>
              <a:buFont typeface="Arial"/>
              <a:buChar char="•"/>
            </a:pPr>
            <a:r>
              <a:rPr lang="en-US" sz="1900" dirty="0">
                <a:latin typeface="Avenir Next Regular"/>
                <a:cs typeface="Avenir Next Regular"/>
              </a:rPr>
              <a:t>Expecting first child (for all couples but same-gender male)</a:t>
            </a:r>
          </a:p>
          <a:p>
            <a:pPr lvl="2">
              <a:lnSpc>
                <a:spcPct val="130000"/>
              </a:lnSpc>
              <a:buFont typeface="Arial"/>
              <a:buChar char="•"/>
            </a:pPr>
            <a:r>
              <a:rPr lang="en-US" sz="1900" dirty="0">
                <a:latin typeface="Avenir Next Regular"/>
                <a:cs typeface="Avenir Next Regular"/>
              </a:rPr>
              <a:t>1 child</a:t>
            </a:r>
          </a:p>
          <a:p>
            <a:pPr lvl="2">
              <a:lnSpc>
                <a:spcPct val="130000"/>
              </a:lnSpc>
              <a:buFont typeface="Arial"/>
              <a:buChar char="•"/>
            </a:pPr>
            <a:r>
              <a:rPr lang="en-US" sz="1900" dirty="0">
                <a:latin typeface="Avenir Next Regular"/>
                <a:cs typeface="Avenir Next Regular"/>
              </a:rPr>
              <a:t>2 children</a:t>
            </a:r>
          </a:p>
          <a:p>
            <a:pPr lvl="1">
              <a:lnSpc>
                <a:spcPct val="130000"/>
              </a:lnSpc>
              <a:buFont typeface="Arial"/>
              <a:buChar char="•"/>
            </a:pPr>
            <a:r>
              <a:rPr lang="en-US" sz="2400" dirty="0">
                <a:latin typeface="Avenir Next Regular"/>
                <a:cs typeface="Avenir Next Regular"/>
              </a:rPr>
              <a:t>Also allows us to control for statistical discrimination (may assume same-gender couple  = fewer kids) </a:t>
            </a:r>
          </a:p>
          <a:p>
            <a:pPr lvl="1">
              <a:lnSpc>
                <a:spcPct val="130000"/>
              </a:lnSpc>
              <a:buFont typeface="Arial"/>
              <a:buChar char="•"/>
            </a:pPr>
            <a:r>
              <a:rPr lang="en-US" sz="2400" dirty="0">
                <a:latin typeface="Avenir Next Regular"/>
                <a:cs typeface="Avenir Next Regular"/>
              </a:rPr>
              <a:t>Also allows us to test for if same-gender couples face a larger child penalty, given negative attitudes about same-gender parenting.</a:t>
            </a:r>
          </a:p>
        </p:txBody>
      </p:sp>
    </p:spTree>
    <p:extLst>
      <p:ext uri="{BB962C8B-B14F-4D97-AF65-F5344CB8AC3E}">
        <p14:creationId xmlns:p14="http://schemas.microsoft.com/office/powerpoint/2010/main" val="3318184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8866"/>
            <a:ext cx="7620000" cy="1143000"/>
          </a:xfrm>
        </p:spPr>
        <p:txBody>
          <a:bodyPr/>
          <a:lstStyle/>
          <a:p>
            <a:r>
              <a:rPr lang="en-US" sz="4100">
                <a:latin typeface="Avenir Next Regular"/>
                <a:cs typeface="Avenir Next Regular"/>
              </a:rPr>
              <a:t>Credit score signal</a:t>
            </a:r>
          </a:p>
        </p:txBody>
      </p:sp>
      <p:sp>
        <p:nvSpPr>
          <p:cNvPr id="3" name="Content Placeholder 2"/>
          <p:cNvSpPr>
            <a:spLocks noGrp="1"/>
          </p:cNvSpPr>
          <p:nvPr>
            <p:ph idx="1"/>
          </p:nvPr>
        </p:nvSpPr>
        <p:spPr>
          <a:xfrm>
            <a:off x="337053" y="1244600"/>
            <a:ext cx="8279160" cy="4685732"/>
          </a:xfrm>
        </p:spPr>
        <p:txBody>
          <a:bodyPr anchor="t">
            <a:normAutofit/>
          </a:bodyPr>
          <a:lstStyle/>
          <a:p>
            <a:pPr marL="274320" lvl="1" indent="0">
              <a:lnSpc>
                <a:spcPct val="130000"/>
              </a:lnSpc>
              <a:buNone/>
            </a:pPr>
            <a:endParaRPr lang="en-US" sz="2400" b="1" dirty="0">
              <a:latin typeface="Avenir Next Regular"/>
              <a:cs typeface="Avenir Next Regular"/>
            </a:endParaRPr>
          </a:p>
          <a:p>
            <a:pPr lvl="1">
              <a:lnSpc>
                <a:spcPct val="130000"/>
              </a:lnSpc>
              <a:buFont typeface="Arial"/>
              <a:buChar char="•"/>
            </a:pPr>
            <a:r>
              <a:rPr lang="en-US" sz="2400" dirty="0">
                <a:latin typeface="Avenir Next Regular"/>
                <a:cs typeface="Avenir Next Regular"/>
              </a:rPr>
              <a:t>Randomly assign emails into credit score groups</a:t>
            </a:r>
          </a:p>
          <a:p>
            <a:pPr lvl="2">
              <a:lnSpc>
                <a:spcPct val="130000"/>
              </a:lnSpc>
              <a:buFont typeface="Arial"/>
              <a:buChar char="•"/>
            </a:pPr>
            <a:r>
              <a:rPr lang="en-US" sz="2000" dirty="0">
                <a:latin typeface="Avenir Next Regular"/>
                <a:cs typeface="Avenir Next Regular"/>
              </a:rPr>
              <a:t>Low credit score</a:t>
            </a:r>
          </a:p>
          <a:p>
            <a:pPr lvl="2">
              <a:lnSpc>
                <a:spcPct val="130000"/>
              </a:lnSpc>
              <a:buFont typeface="Arial"/>
              <a:buChar char="•"/>
            </a:pPr>
            <a:r>
              <a:rPr lang="en-US" sz="2000" dirty="0">
                <a:latin typeface="Avenir Next Regular"/>
                <a:cs typeface="Avenir Next Regular"/>
              </a:rPr>
              <a:t>High credit score</a:t>
            </a:r>
          </a:p>
          <a:p>
            <a:pPr marL="548640" lvl="2" indent="0">
              <a:lnSpc>
                <a:spcPct val="130000"/>
              </a:lnSpc>
              <a:buNone/>
            </a:pPr>
            <a:endParaRPr lang="en-US" sz="2000" dirty="0">
              <a:latin typeface="Avenir Next Regular"/>
              <a:cs typeface="Avenir Next Regular"/>
            </a:endParaRPr>
          </a:p>
          <a:p>
            <a:pPr lvl="1"/>
            <a:r>
              <a:rPr lang="en-US" sz="2200" dirty="0">
                <a:latin typeface="Avenir Next Regular"/>
                <a:cs typeface="Avenir Next Regular"/>
              </a:rPr>
              <a:t>In full experiment, this allows us to quantify discrimination as a credit score penalty</a:t>
            </a:r>
          </a:p>
          <a:p>
            <a:pPr lvl="2"/>
            <a:r>
              <a:rPr lang="en-US" sz="2000" dirty="0">
                <a:latin typeface="Avenir Next Regular"/>
                <a:cs typeface="Avenir Next Regular"/>
              </a:rPr>
              <a:t>e.g., in Hanson et al. (2016), having an African-American name was equivalent to a 73-point lower credit score.</a:t>
            </a:r>
          </a:p>
        </p:txBody>
      </p:sp>
    </p:spTree>
    <p:extLst>
      <p:ext uri="{BB962C8B-B14F-4D97-AF65-F5344CB8AC3E}">
        <p14:creationId xmlns:p14="http://schemas.microsoft.com/office/powerpoint/2010/main" val="34926831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12149</TotalTime>
  <Words>2809</Words>
  <Application>Microsoft Office PowerPoint</Application>
  <PresentationFormat>On-screen Show (4:3)</PresentationFormat>
  <Paragraphs>283</Paragraphs>
  <Slides>25</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Avenir Next Regular</vt:lpstr>
      <vt:lpstr>Calibri</vt:lpstr>
      <vt:lpstr>Cambria Math</vt:lpstr>
      <vt:lpstr>Symbol</vt:lpstr>
      <vt:lpstr>Clarity</vt:lpstr>
      <vt:lpstr>PowerPoint Presentation</vt:lpstr>
      <vt:lpstr>Why focus on sexual orientation discrimination in the mortgage market? </vt:lpstr>
      <vt:lpstr>Previous Literature</vt:lpstr>
      <vt:lpstr>Previous Literature</vt:lpstr>
      <vt:lpstr>This project: </vt:lpstr>
      <vt:lpstr>Introduction to Pilot Methodology</vt:lpstr>
      <vt:lpstr>Sexual Orientation Signal</vt:lpstr>
      <vt:lpstr>Parental Status Signals</vt:lpstr>
      <vt:lpstr>Credit score signal</vt:lpstr>
      <vt:lpstr>Occupation and tenure signals</vt:lpstr>
      <vt:lpstr>Email construction template</vt:lpstr>
      <vt:lpstr>Email components: Part 1</vt:lpstr>
      <vt:lpstr>Email components: Part 2</vt:lpstr>
      <vt:lpstr>Example</vt:lpstr>
      <vt:lpstr>Results from Pilot Study (vs. Hanson et al. 2016)</vt:lpstr>
      <vt:lpstr>Regression Results</vt:lpstr>
      <vt:lpstr>Next Steps</vt:lpstr>
      <vt:lpstr>Thank you! </vt:lpstr>
      <vt:lpstr>Estimating Main Effects – Interaction variables</vt:lpstr>
      <vt:lpstr>References </vt:lpstr>
      <vt:lpstr>References </vt:lpstr>
      <vt:lpstr>Role of MLOs</vt:lpstr>
      <vt:lpstr>Example</vt:lpstr>
      <vt:lpstr>Example</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Discrimination against gay and lesbian couples in the mortgage market</dc:title>
  <dc:creator>Catherine Balfe</dc:creator>
  <cp:lastModifiedBy>Button, Patrick J</cp:lastModifiedBy>
  <cp:revision>251</cp:revision>
  <dcterms:created xsi:type="dcterms:W3CDTF">2017-04-27T00:50:31Z</dcterms:created>
  <dcterms:modified xsi:type="dcterms:W3CDTF">2021-10-21T21:39:58Z</dcterms:modified>
</cp:coreProperties>
</file>