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sldIdLst>
    <p:sldId id="259" r:id="rId2"/>
    <p:sldId id="273" r:id="rId3"/>
    <p:sldId id="274" r:id="rId4"/>
    <p:sldId id="275" r:id="rId5"/>
    <p:sldId id="301" r:id="rId6"/>
    <p:sldId id="298" r:id="rId7"/>
    <p:sldId id="299" r:id="rId8"/>
    <p:sldId id="296" r:id="rId9"/>
    <p:sldId id="276" r:id="rId10"/>
    <p:sldId id="308" r:id="rId11"/>
    <p:sldId id="277" r:id="rId12"/>
    <p:sldId id="307" r:id="rId13"/>
    <p:sldId id="302" r:id="rId14"/>
    <p:sldId id="281" r:id="rId15"/>
    <p:sldId id="282" r:id="rId16"/>
    <p:sldId id="283" r:id="rId17"/>
    <p:sldId id="285" r:id="rId18"/>
    <p:sldId id="304" r:id="rId19"/>
    <p:sldId id="305" r:id="rId20"/>
    <p:sldId id="303" r:id="rId21"/>
    <p:sldId id="306" r:id="rId22"/>
    <p:sldId id="300"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6"/>
    <p:restoredTop sz="94541"/>
  </p:normalViewPr>
  <p:slideViewPr>
    <p:cSldViewPr snapToGrid="0" snapToObjects="1">
      <p:cViewPr varScale="1">
        <p:scale>
          <a:sx n="103" d="100"/>
          <a:sy n="103" d="100"/>
        </p:scale>
        <p:origin x="1200"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10/16/2021</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ncbi.nlm.nih.gov/pubmed/32455094" TargetMode="External"/><Relationship Id="rId2" Type="http://schemas.openxmlformats.org/officeDocument/2006/relationships/hyperlink" Target="https://www.ncbi.nlm.nih.gov/pmc/articles/PMC7233195/" TargetMode="External"/><Relationship Id="rId1" Type="http://schemas.openxmlformats.org/officeDocument/2006/relationships/slideLayout" Target="../slideLayouts/slideLayout2.xml"/><Relationship Id="rId5" Type="http://schemas.openxmlformats.org/officeDocument/2006/relationships/hyperlink" Target="https://www.bjs.gov/content/pub/pdf/prdv0615.pdf" TargetMode="External"/><Relationship Id="rId4" Type="http://schemas.openxmlformats.org/officeDocument/2006/relationships/hyperlink" Target="https://scholar.google.com/scholar_lookup?journal=Crime+Science&amp;title=Initial+evidence+on+the+relationship+between+the+coronavirus+pandemic+and+crime+in+the+United+States&amp;author=MPJ+Ashby&amp;volume=9&amp;issue=6&amp;publication_year=2020&amp;pages=1-16&am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afewise.com/blog/covid-19-crimes/" TargetMode="External"/><Relationship Id="rId2" Type="http://schemas.openxmlformats.org/officeDocument/2006/relationships/hyperlink" Target="https://apnews.com/article/bbb7adc88d3fa067c5c1b5c72a1a8aa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COVID-19 and crime</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974A-0036-4DFF-BFC6-CCF539D9AFA8}"/>
              </a:ext>
            </a:extLst>
          </p:cNvPr>
          <p:cNvSpPr>
            <a:spLocks noGrp="1"/>
          </p:cNvSpPr>
          <p:nvPr>
            <p:ph type="title"/>
          </p:nvPr>
        </p:nvSpPr>
        <p:spPr>
          <a:xfrm>
            <a:off x="289250" y="365125"/>
            <a:ext cx="5337110" cy="1249071"/>
          </a:xfrm>
        </p:spPr>
        <p:txBody>
          <a:bodyPr/>
          <a:lstStyle/>
          <a:p>
            <a:r>
              <a:rPr lang="en-US" sz="3200" dirty="0"/>
              <a:t>Ravindran and Shah – Evidence from India</a:t>
            </a:r>
          </a:p>
        </p:txBody>
      </p:sp>
      <p:sp>
        <p:nvSpPr>
          <p:cNvPr id="3" name="Content Placeholder 2">
            <a:extLst>
              <a:ext uri="{FF2B5EF4-FFF2-40B4-BE49-F238E27FC236}">
                <a16:creationId xmlns:a16="http://schemas.microsoft.com/office/drawing/2014/main" id="{52E482D6-DB9A-46C7-8BF9-19A63262086D}"/>
              </a:ext>
            </a:extLst>
          </p:cNvPr>
          <p:cNvSpPr>
            <a:spLocks noGrp="1"/>
          </p:cNvSpPr>
          <p:nvPr>
            <p:ph idx="1"/>
          </p:nvPr>
        </p:nvSpPr>
        <p:spPr>
          <a:xfrm>
            <a:off x="838200" y="1825625"/>
            <a:ext cx="5257800" cy="4351338"/>
          </a:xfrm>
        </p:spPr>
        <p:txBody>
          <a:bodyPr/>
          <a:lstStyle/>
          <a:p>
            <a:r>
              <a:rPr lang="en-US" dirty="0"/>
              <a:t>More specifically, the Indian government classified districts as red (more restrictive), orange, and green.</a:t>
            </a:r>
          </a:p>
          <a:p>
            <a:r>
              <a:rPr lang="en-US" dirty="0"/>
              <a:t>They match this lockdown policy data with district-month level data on complaints.</a:t>
            </a:r>
          </a:p>
        </p:txBody>
      </p:sp>
      <p:pic>
        <p:nvPicPr>
          <p:cNvPr id="5" name="Picture 4">
            <a:extLst>
              <a:ext uri="{FF2B5EF4-FFF2-40B4-BE49-F238E27FC236}">
                <a16:creationId xmlns:a16="http://schemas.microsoft.com/office/drawing/2014/main" id="{63A8C3C4-08D6-43F6-900C-2B9B8F0D04C4}"/>
              </a:ext>
            </a:extLst>
          </p:cNvPr>
          <p:cNvPicPr>
            <a:picLocks noChangeAspect="1"/>
          </p:cNvPicPr>
          <p:nvPr/>
        </p:nvPicPr>
        <p:blipFill>
          <a:blip r:embed="rId2"/>
          <a:stretch>
            <a:fillRect/>
          </a:stretch>
        </p:blipFill>
        <p:spPr>
          <a:xfrm>
            <a:off x="5837938" y="313412"/>
            <a:ext cx="6354062" cy="6544588"/>
          </a:xfrm>
          <a:prstGeom prst="rect">
            <a:avLst/>
          </a:prstGeom>
        </p:spPr>
      </p:pic>
    </p:spTree>
    <p:extLst>
      <p:ext uri="{BB962C8B-B14F-4D97-AF65-F5344CB8AC3E}">
        <p14:creationId xmlns:p14="http://schemas.microsoft.com/office/powerpoint/2010/main" val="130016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482D6-DB9A-46C7-8BF9-19A63262086D}"/>
              </a:ext>
            </a:extLst>
          </p:cNvPr>
          <p:cNvSpPr>
            <a:spLocks noGrp="1"/>
          </p:cNvSpPr>
          <p:nvPr>
            <p:ph idx="1"/>
          </p:nvPr>
        </p:nvSpPr>
        <p:spPr>
          <a:xfrm>
            <a:off x="203718" y="174106"/>
            <a:ext cx="4778829" cy="5582881"/>
          </a:xfrm>
        </p:spPr>
        <p:txBody>
          <a:bodyPr/>
          <a:lstStyle/>
          <a:p>
            <a:r>
              <a:rPr lang="en-US" dirty="0"/>
              <a:t>This is another “event study” type difference-in-differences results figure that you’ve seen many times.</a:t>
            </a:r>
          </a:p>
          <a:p>
            <a:r>
              <a:rPr lang="en-US" dirty="0"/>
              <a:t>Red zone = difference between red zone and green zone</a:t>
            </a:r>
          </a:p>
          <a:p>
            <a:r>
              <a:rPr lang="en-US" dirty="0"/>
              <a:t>Orange zone = diff. b/w orange and green</a:t>
            </a:r>
          </a:p>
          <a:p>
            <a:r>
              <a:rPr lang="en-US" dirty="0"/>
              <a:t>Orange zone isn’t much different than the green zone.</a:t>
            </a:r>
          </a:p>
          <a:p>
            <a:endParaRPr lang="en-US" dirty="0"/>
          </a:p>
        </p:txBody>
      </p:sp>
      <p:pic>
        <p:nvPicPr>
          <p:cNvPr id="5" name="Picture 4">
            <a:extLst>
              <a:ext uri="{FF2B5EF4-FFF2-40B4-BE49-F238E27FC236}">
                <a16:creationId xmlns:a16="http://schemas.microsoft.com/office/drawing/2014/main" id="{01138B51-2AD9-469D-857E-9B30E5FC9978}"/>
              </a:ext>
            </a:extLst>
          </p:cNvPr>
          <p:cNvPicPr>
            <a:picLocks noChangeAspect="1"/>
          </p:cNvPicPr>
          <p:nvPr/>
        </p:nvPicPr>
        <p:blipFill>
          <a:blip r:embed="rId2"/>
          <a:stretch>
            <a:fillRect/>
          </a:stretch>
        </p:blipFill>
        <p:spPr>
          <a:xfrm>
            <a:off x="5081723" y="0"/>
            <a:ext cx="7179051" cy="6858000"/>
          </a:xfrm>
          <a:prstGeom prst="rect">
            <a:avLst/>
          </a:prstGeom>
        </p:spPr>
      </p:pic>
    </p:spTree>
    <p:extLst>
      <p:ext uri="{BB962C8B-B14F-4D97-AF65-F5344CB8AC3E}">
        <p14:creationId xmlns:p14="http://schemas.microsoft.com/office/powerpoint/2010/main" val="48832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482D6-DB9A-46C7-8BF9-19A63262086D}"/>
              </a:ext>
            </a:extLst>
          </p:cNvPr>
          <p:cNvSpPr>
            <a:spLocks noGrp="1"/>
          </p:cNvSpPr>
          <p:nvPr>
            <p:ph idx="1"/>
          </p:nvPr>
        </p:nvSpPr>
        <p:spPr>
          <a:xfrm>
            <a:off x="203718" y="174106"/>
            <a:ext cx="4778829" cy="5582881"/>
          </a:xfrm>
        </p:spPr>
        <p:txBody>
          <a:bodyPr/>
          <a:lstStyle/>
          <a:p>
            <a:r>
              <a:rPr lang="en-US" dirty="0"/>
              <a:t>The red zone is affected differently compared to the green zone (and maybe the orange zone).</a:t>
            </a:r>
          </a:p>
          <a:p>
            <a:r>
              <a:rPr lang="en-US" dirty="0"/>
              <a:t>In the red zone, there was a relative increase in:</a:t>
            </a:r>
          </a:p>
          <a:p>
            <a:pPr lvl="1"/>
            <a:r>
              <a:rPr lang="en-US" dirty="0"/>
              <a:t>Domestic violence complaints</a:t>
            </a:r>
          </a:p>
          <a:p>
            <a:pPr lvl="1"/>
            <a:r>
              <a:rPr lang="en-US" dirty="0"/>
              <a:t>Cybercrime complaints</a:t>
            </a:r>
          </a:p>
          <a:p>
            <a:r>
              <a:rPr lang="en-US" dirty="0"/>
              <a:t>In the red zone, there was a relative decrease in:</a:t>
            </a:r>
          </a:p>
          <a:p>
            <a:pPr lvl="1"/>
            <a:r>
              <a:rPr lang="en-US" dirty="0"/>
              <a:t>Harassment complaints</a:t>
            </a:r>
          </a:p>
          <a:p>
            <a:pPr lvl="1"/>
            <a:r>
              <a:rPr lang="en-US" dirty="0"/>
              <a:t>Rape and sexual assault complaints</a:t>
            </a:r>
          </a:p>
          <a:p>
            <a:pPr lvl="1"/>
            <a:endParaRPr lang="en-US" dirty="0"/>
          </a:p>
        </p:txBody>
      </p:sp>
      <p:pic>
        <p:nvPicPr>
          <p:cNvPr id="5" name="Picture 4">
            <a:extLst>
              <a:ext uri="{FF2B5EF4-FFF2-40B4-BE49-F238E27FC236}">
                <a16:creationId xmlns:a16="http://schemas.microsoft.com/office/drawing/2014/main" id="{01138B51-2AD9-469D-857E-9B30E5FC9978}"/>
              </a:ext>
            </a:extLst>
          </p:cNvPr>
          <p:cNvPicPr>
            <a:picLocks noChangeAspect="1"/>
          </p:cNvPicPr>
          <p:nvPr/>
        </p:nvPicPr>
        <p:blipFill>
          <a:blip r:embed="rId2"/>
          <a:stretch>
            <a:fillRect/>
          </a:stretch>
        </p:blipFill>
        <p:spPr>
          <a:xfrm>
            <a:off x="5081723" y="0"/>
            <a:ext cx="7179051" cy="6858000"/>
          </a:xfrm>
          <a:prstGeom prst="rect">
            <a:avLst/>
          </a:prstGeom>
        </p:spPr>
      </p:pic>
    </p:spTree>
    <p:extLst>
      <p:ext uri="{BB962C8B-B14F-4D97-AF65-F5344CB8AC3E}">
        <p14:creationId xmlns:p14="http://schemas.microsoft.com/office/powerpoint/2010/main" val="291426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974A-0036-4DFF-BFC6-CCF539D9AFA8}"/>
              </a:ext>
            </a:extLst>
          </p:cNvPr>
          <p:cNvSpPr>
            <a:spLocks noGrp="1"/>
          </p:cNvSpPr>
          <p:nvPr>
            <p:ph type="title"/>
          </p:nvPr>
        </p:nvSpPr>
        <p:spPr/>
        <p:txBody>
          <a:bodyPr/>
          <a:lstStyle/>
          <a:p>
            <a:r>
              <a:rPr lang="en-US" sz="3200" dirty="0"/>
              <a:t>Bullinger et al – Evidence from </a:t>
            </a:r>
            <a:r>
              <a:rPr lang="en-US" sz="3200" dirty="0" err="1"/>
              <a:t>chicago</a:t>
            </a:r>
            <a:endParaRPr lang="en-US" sz="3200" dirty="0"/>
          </a:p>
        </p:txBody>
      </p:sp>
      <p:sp>
        <p:nvSpPr>
          <p:cNvPr id="3" name="Content Placeholder 2">
            <a:extLst>
              <a:ext uri="{FF2B5EF4-FFF2-40B4-BE49-F238E27FC236}">
                <a16:creationId xmlns:a16="http://schemas.microsoft.com/office/drawing/2014/main" id="{52E482D6-DB9A-46C7-8BF9-19A63262086D}"/>
              </a:ext>
            </a:extLst>
          </p:cNvPr>
          <p:cNvSpPr>
            <a:spLocks noGrp="1"/>
          </p:cNvSpPr>
          <p:nvPr>
            <p:ph idx="1"/>
          </p:nvPr>
        </p:nvSpPr>
        <p:spPr/>
        <p:txBody>
          <a:bodyPr/>
          <a:lstStyle/>
          <a:p>
            <a:r>
              <a:rPr lang="en-US" dirty="0"/>
              <a:t>Abstract:</a:t>
            </a:r>
          </a:p>
          <a:p>
            <a:r>
              <a:rPr lang="en-US" dirty="0"/>
              <a:t>Bullinger, Carr, and Packham (2020) estimate the effect of stay-at-home (SAH) policies in the city of Chicago on domestic violence.</a:t>
            </a:r>
          </a:p>
          <a:p>
            <a:r>
              <a:rPr lang="en-US" dirty="0"/>
              <a:t>They use cell phone data at the block level to show that the SAH order increased time spend at home.</a:t>
            </a:r>
          </a:p>
          <a:p>
            <a:r>
              <a:rPr lang="en-US" dirty="0"/>
              <a:t>There was a related decrease in total calls for police service, but then an increase in domestic violence-related calls.</a:t>
            </a:r>
          </a:p>
        </p:txBody>
      </p:sp>
    </p:spTree>
    <p:extLst>
      <p:ext uri="{BB962C8B-B14F-4D97-AF65-F5344CB8AC3E}">
        <p14:creationId xmlns:p14="http://schemas.microsoft.com/office/powerpoint/2010/main" val="337701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974A-0036-4DFF-BFC6-CCF539D9AFA8}"/>
              </a:ext>
            </a:extLst>
          </p:cNvPr>
          <p:cNvSpPr>
            <a:spLocks noGrp="1"/>
          </p:cNvSpPr>
          <p:nvPr>
            <p:ph type="title"/>
          </p:nvPr>
        </p:nvSpPr>
        <p:spPr/>
        <p:txBody>
          <a:bodyPr/>
          <a:lstStyle/>
          <a:p>
            <a:r>
              <a:rPr lang="en-US" sz="3200" dirty="0"/>
              <a:t>Bullinger et al – Evidence from </a:t>
            </a:r>
            <a:r>
              <a:rPr lang="en-US" sz="3200" dirty="0" err="1"/>
              <a:t>chicago</a:t>
            </a:r>
            <a:endParaRPr lang="en-US" sz="3200" dirty="0"/>
          </a:p>
        </p:txBody>
      </p:sp>
      <p:sp>
        <p:nvSpPr>
          <p:cNvPr id="3" name="Content Placeholder 2">
            <a:extLst>
              <a:ext uri="{FF2B5EF4-FFF2-40B4-BE49-F238E27FC236}">
                <a16:creationId xmlns:a16="http://schemas.microsoft.com/office/drawing/2014/main" id="{52E482D6-DB9A-46C7-8BF9-19A63262086D}"/>
              </a:ext>
            </a:extLst>
          </p:cNvPr>
          <p:cNvSpPr>
            <a:spLocks noGrp="1"/>
          </p:cNvSpPr>
          <p:nvPr>
            <p:ph idx="1"/>
          </p:nvPr>
        </p:nvSpPr>
        <p:spPr/>
        <p:txBody>
          <a:bodyPr/>
          <a:lstStyle/>
          <a:p>
            <a:r>
              <a:rPr lang="en-US" dirty="0"/>
              <a:t>Abstract:</a:t>
            </a:r>
          </a:p>
          <a:p>
            <a:r>
              <a:rPr lang="en-US" dirty="0"/>
              <a:t>…These estimates are at odds with official reports and arrests data, which show that domestic violence crimes fell by 8.7% for reports and 26.3% for arrests.</a:t>
            </a:r>
          </a:p>
          <a:p>
            <a:r>
              <a:rPr lang="en-US" dirty="0"/>
              <a:t>But compared to similar data for other crimes, the decline in reported domestic violence crimes is significantly smaller than the decline in other crimes.</a:t>
            </a:r>
          </a:p>
        </p:txBody>
      </p:sp>
    </p:spTree>
    <p:extLst>
      <p:ext uri="{BB962C8B-B14F-4D97-AF65-F5344CB8AC3E}">
        <p14:creationId xmlns:p14="http://schemas.microsoft.com/office/powerpoint/2010/main" val="2538304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974A-0036-4DFF-BFC6-CCF539D9AFA8}"/>
              </a:ext>
            </a:extLst>
          </p:cNvPr>
          <p:cNvSpPr>
            <a:spLocks noGrp="1"/>
          </p:cNvSpPr>
          <p:nvPr>
            <p:ph type="title"/>
          </p:nvPr>
        </p:nvSpPr>
        <p:spPr/>
        <p:txBody>
          <a:bodyPr/>
          <a:lstStyle/>
          <a:p>
            <a:r>
              <a:rPr lang="en-US" sz="3200" dirty="0"/>
              <a:t>Bullinger et al – Evidence from </a:t>
            </a:r>
            <a:r>
              <a:rPr lang="en-US" sz="3200" dirty="0" err="1"/>
              <a:t>chicago</a:t>
            </a:r>
            <a:endParaRPr lang="en-US" sz="3200" dirty="0"/>
          </a:p>
        </p:txBody>
      </p:sp>
      <p:sp>
        <p:nvSpPr>
          <p:cNvPr id="3" name="Content Placeholder 2">
            <a:extLst>
              <a:ext uri="{FF2B5EF4-FFF2-40B4-BE49-F238E27FC236}">
                <a16:creationId xmlns:a16="http://schemas.microsoft.com/office/drawing/2014/main" id="{52E482D6-DB9A-46C7-8BF9-19A63262086D}"/>
              </a:ext>
            </a:extLst>
          </p:cNvPr>
          <p:cNvSpPr>
            <a:spLocks noGrp="1"/>
          </p:cNvSpPr>
          <p:nvPr>
            <p:ph idx="1"/>
          </p:nvPr>
        </p:nvSpPr>
        <p:spPr/>
        <p:txBody>
          <a:bodyPr/>
          <a:lstStyle/>
          <a:p>
            <a:r>
              <a:rPr lang="en-US" dirty="0"/>
              <a:t>The stay-at-home (MAH) order, which can help reduce the pandemic, could contribute to a “shadow pandemic” of domestic violence.</a:t>
            </a:r>
          </a:p>
          <a:p>
            <a:r>
              <a:rPr lang="en-US" dirty="0"/>
              <a:t>SAH forces victims to spend more time with their abusers.</a:t>
            </a:r>
          </a:p>
          <a:p>
            <a:r>
              <a:rPr lang="en-US" dirty="0"/>
              <a:t>COVID-19 is also increases stress and causing financial harm, which both contribute to domestic violence.</a:t>
            </a:r>
          </a:p>
          <a:p>
            <a:r>
              <a:rPr lang="en-US" dirty="0"/>
              <a:t>Leaving the household may be difficult for victims to due given worse financial circumstances and it being more difficult to leave the house, get a job, etc.</a:t>
            </a:r>
          </a:p>
        </p:txBody>
      </p:sp>
    </p:spTree>
    <p:extLst>
      <p:ext uri="{BB962C8B-B14F-4D97-AF65-F5344CB8AC3E}">
        <p14:creationId xmlns:p14="http://schemas.microsoft.com/office/powerpoint/2010/main" val="3926449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974A-0036-4DFF-BFC6-CCF539D9AFA8}"/>
              </a:ext>
            </a:extLst>
          </p:cNvPr>
          <p:cNvSpPr>
            <a:spLocks noGrp="1"/>
          </p:cNvSpPr>
          <p:nvPr>
            <p:ph type="title"/>
          </p:nvPr>
        </p:nvSpPr>
        <p:spPr/>
        <p:txBody>
          <a:bodyPr/>
          <a:lstStyle/>
          <a:p>
            <a:r>
              <a:rPr lang="en-US" sz="3200" dirty="0"/>
              <a:t>Bullinger et al – Evidence from </a:t>
            </a:r>
            <a:r>
              <a:rPr lang="en-US" sz="3200" dirty="0" err="1"/>
              <a:t>chicago</a:t>
            </a:r>
            <a:endParaRPr lang="en-US" sz="3200" dirty="0"/>
          </a:p>
        </p:txBody>
      </p:sp>
      <p:sp>
        <p:nvSpPr>
          <p:cNvPr id="3" name="Content Placeholder 2">
            <a:extLst>
              <a:ext uri="{FF2B5EF4-FFF2-40B4-BE49-F238E27FC236}">
                <a16:creationId xmlns:a16="http://schemas.microsoft.com/office/drawing/2014/main" id="{52E482D6-DB9A-46C7-8BF9-19A63262086D}"/>
              </a:ext>
            </a:extLst>
          </p:cNvPr>
          <p:cNvSpPr>
            <a:spLocks noGrp="1"/>
          </p:cNvSpPr>
          <p:nvPr>
            <p:ph idx="1"/>
          </p:nvPr>
        </p:nvSpPr>
        <p:spPr/>
        <p:txBody>
          <a:bodyPr/>
          <a:lstStyle/>
          <a:p>
            <a:r>
              <a:rPr lang="en-US" dirty="0"/>
              <a:t>Since victims are also interacting less often with those who would report domestic violence (e.g., police, non-profit groups), this increase in domestic violence could go undetected (or be understated).</a:t>
            </a:r>
          </a:p>
          <a:p>
            <a:r>
              <a:rPr lang="en-US" dirty="0"/>
              <a:t>Both of these factors make it unclear if the data on reported domestic violence would show an increase or a decrease.</a:t>
            </a:r>
          </a:p>
        </p:txBody>
      </p:sp>
    </p:spTree>
    <p:extLst>
      <p:ext uri="{BB962C8B-B14F-4D97-AF65-F5344CB8AC3E}">
        <p14:creationId xmlns:p14="http://schemas.microsoft.com/office/powerpoint/2010/main" val="387899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974A-0036-4DFF-BFC6-CCF539D9AFA8}"/>
              </a:ext>
            </a:extLst>
          </p:cNvPr>
          <p:cNvSpPr>
            <a:spLocks noGrp="1"/>
          </p:cNvSpPr>
          <p:nvPr>
            <p:ph type="title"/>
          </p:nvPr>
        </p:nvSpPr>
        <p:spPr/>
        <p:txBody>
          <a:bodyPr/>
          <a:lstStyle/>
          <a:p>
            <a:r>
              <a:rPr lang="en-US" sz="3200" dirty="0"/>
              <a:t>Bullinger et al – Evidence from </a:t>
            </a:r>
            <a:r>
              <a:rPr lang="en-US" sz="3200" dirty="0" err="1"/>
              <a:t>chicago</a:t>
            </a:r>
            <a:endParaRPr lang="en-US" sz="3200" dirty="0"/>
          </a:p>
        </p:txBody>
      </p:sp>
      <p:sp>
        <p:nvSpPr>
          <p:cNvPr id="3" name="Content Placeholder 2">
            <a:extLst>
              <a:ext uri="{FF2B5EF4-FFF2-40B4-BE49-F238E27FC236}">
                <a16:creationId xmlns:a16="http://schemas.microsoft.com/office/drawing/2014/main" id="{52E482D6-DB9A-46C7-8BF9-19A63262086D}"/>
              </a:ext>
            </a:extLst>
          </p:cNvPr>
          <p:cNvSpPr>
            <a:spLocks noGrp="1"/>
          </p:cNvSpPr>
          <p:nvPr>
            <p:ph idx="1"/>
          </p:nvPr>
        </p:nvSpPr>
        <p:spPr/>
        <p:txBody>
          <a:bodyPr/>
          <a:lstStyle/>
          <a:p>
            <a:r>
              <a:rPr lang="en-US" dirty="0"/>
              <a:t>The authors study the SAH policy in Chicago, which started on March 21, 2020.</a:t>
            </a:r>
          </a:p>
          <a:p>
            <a:r>
              <a:rPr lang="en-US" dirty="0"/>
              <a:t>Their methodology is a version of a difference-in-differences:</a:t>
            </a:r>
          </a:p>
          <a:p>
            <a:r>
              <a:rPr lang="en-US" dirty="0"/>
              <a:t>Treatment group = blocks when SAH was in effect</a:t>
            </a:r>
          </a:p>
          <a:p>
            <a:r>
              <a:rPr lang="en-US" dirty="0"/>
              <a:t>Control group = same blocks last year when SAH was not in effect</a:t>
            </a:r>
          </a:p>
          <a:p>
            <a:r>
              <a:rPr lang="en-US" dirty="0"/>
              <a:t>The assumption is that changes in reported domestic violence in the comparison (control) weeks provide a good counterfactual for the change that would have occurred had there been no SAH policy.</a:t>
            </a:r>
          </a:p>
        </p:txBody>
      </p:sp>
    </p:spTree>
    <p:extLst>
      <p:ext uri="{BB962C8B-B14F-4D97-AF65-F5344CB8AC3E}">
        <p14:creationId xmlns:p14="http://schemas.microsoft.com/office/powerpoint/2010/main" val="2727898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0AB23-2B4E-4666-9DA1-354043A8A165}"/>
              </a:ext>
            </a:extLst>
          </p:cNvPr>
          <p:cNvSpPr>
            <a:spLocks noGrp="1"/>
          </p:cNvSpPr>
          <p:nvPr>
            <p:ph idx="1"/>
          </p:nvPr>
        </p:nvSpPr>
        <p:spPr>
          <a:xfrm>
            <a:off x="297025" y="541175"/>
            <a:ext cx="4405604" cy="5178489"/>
          </a:xfrm>
        </p:spPr>
        <p:txBody>
          <a:bodyPr/>
          <a:lstStyle/>
          <a:p>
            <a:pPr marL="0" indent="0">
              <a:buNone/>
            </a:pPr>
            <a:r>
              <a:rPr lang="en-US" dirty="0"/>
              <a:t>Outcome: 911 calls</a:t>
            </a:r>
          </a:p>
          <a:p>
            <a:pPr marL="0" indent="0">
              <a:buNone/>
            </a:pPr>
            <a:r>
              <a:rPr lang="en-US" dirty="0"/>
              <a:t>There is a decrease in all 911 calls associated with the SAH order.</a:t>
            </a:r>
          </a:p>
          <a:p>
            <a:pPr marL="0" indent="0">
              <a:buNone/>
            </a:pPr>
            <a:endParaRPr lang="en-US" dirty="0"/>
          </a:p>
          <a:p>
            <a:pPr marL="0" indent="0">
              <a:buNone/>
            </a:pPr>
            <a:r>
              <a:rPr lang="en-US" dirty="0"/>
              <a:t>Taking the estimate (-1.388) and dividing it by the pre-period mean (24.478) means that calls decreased by about 5.7%.</a:t>
            </a:r>
          </a:p>
        </p:txBody>
      </p:sp>
      <p:pic>
        <p:nvPicPr>
          <p:cNvPr id="5" name="Picture 4">
            <a:extLst>
              <a:ext uri="{FF2B5EF4-FFF2-40B4-BE49-F238E27FC236}">
                <a16:creationId xmlns:a16="http://schemas.microsoft.com/office/drawing/2014/main" id="{DAF4E1E1-DF1E-416B-889C-84721632FD07}"/>
              </a:ext>
            </a:extLst>
          </p:cNvPr>
          <p:cNvPicPr>
            <a:picLocks noChangeAspect="1"/>
          </p:cNvPicPr>
          <p:nvPr/>
        </p:nvPicPr>
        <p:blipFill>
          <a:blip r:embed="rId2"/>
          <a:stretch>
            <a:fillRect/>
          </a:stretch>
        </p:blipFill>
        <p:spPr>
          <a:xfrm>
            <a:off x="4980569" y="1447955"/>
            <a:ext cx="7211431" cy="4458322"/>
          </a:xfrm>
          <a:prstGeom prst="rect">
            <a:avLst/>
          </a:prstGeom>
        </p:spPr>
      </p:pic>
    </p:spTree>
    <p:extLst>
      <p:ext uri="{BB962C8B-B14F-4D97-AF65-F5344CB8AC3E}">
        <p14:creationId xmlns:p14="http://schemas.microsoft.com/office/powerpoint/2010/main" val="280003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0AB23-2B4E-4666-9DA1-354043A8A165}"/>
              </a:ext>
            </a:extLst>
          </p:cNvPr>
          <p:cNvSpPr>
            <a:spLocks noGrp="1"/>
          </p:cNvSpPr>
          <p:nvPr>
            <p:ph idx="1"/>
          </p:nvPr>
        </p:nvSpPr>
        <p:spPr>
          <a:xfrm>
            <a:off x="297025" y="298580"/>
            <a:ext cx="4405604" cy="5178489"/>
          </a:xfrm>
        </p:spPr>
        <p:txBody>
          <a:bodyPr/>
          <a:lstStyle/>
          <a:p>
            <a:pPr marL="0" indent="0">
              <a:buNone/>
            </a:pPr>
            <a:r>
              <a:rPr lang="en-US" dirty="0"/>
              <a:t>Outcome: 911 calls</a:t>
            </a:r>
          </a:p>
          <a:p>
            <a:pPr marL="0" indent="0">
              <a:buNone/>
            </a:pPr>
            <a:r>
              <a:rPr lang="en-US" dirty="0"/>
              <a:t>There is an increase in domestic violence and disturbance calls associated with the SAH.</a:t>
            </a:r>
          </a:p>
          <a:p>
            <a:pPr marL="0" indent="0">
              <a:buNone/>
            </a:pPr>
            <a:r>
              <a:rPr lang="en-US" dirty="0"/>
              <a:t>These estimates are more precise/statistically significant.</a:t>
            </a:r>
          </a:p>
          <a:p>
            <a:pPr marL="0" indent="0">
              <a:buNone/>
            </a:pPr>
            <a:endParaRPr lang="en-US" dirty="0"/>
          </a:p>
          <a:p>
            <a:pPr marL="0" indent="0">
              <a:buNone/>
            </a:pPr>
            <a:r>
              <a:rPr lang="en-US" dirty="0"/>
              <a:t>Taking the estimate for domestic violence (0.093) and dividing it by the pre-period mean (1.248) means that </a:t>
            </a:r>
            <a:r>
              <a:rPr lang="en-US" i="1" dirty="0"/>
              <a:t>domestic violence calls increased by about 74.5%</a:t>
            </a:r>
          </a:p>
        </p:txBody>
      </p:sp>
      <p:pic>
        <p:nvPicPr>
          <p:cNvPr id="5" name="Picture 4">
            <a:extLst>
              <a:ext uri="{FF2B5EF4-FFF2-40B4-BE49-F238E27FC236}">
                <a16:creationId xmlns:a16="http://schemas.microsoft.com/office/drawing/2014/main" id="{DAF4E1E1-DF1E-416B-889C-84721632FD07}"/>
              </a:ext>
            </a:extLst>
          </p:cNvPr>
          <p:cNvPicPr>
            <a:picLocks noChangeAspect="1"/>
          </p:cNvPicPr>
          <p:nvPr/>
        </p:nvPicPr>
        <p:blipFill>
          <a:blip r:embed="rId2"/>
          <a:stretch>
            <a:fillRect/>
          </a:stretch>
        </p:blipFill>
        <p:spPr>
          <a:xfrm>
            <a:off x="4980569" y="1447955"/>
            <a:ext cx="7211431" cy="4458322"/>
          </a:xfrm>
          <a:prstGeom prst="rect">
            <a:avLst/>
          </a:prstGeom>
        </p:spPr>
      </p:pic>
    </p:spTree>
    <p:extLst>
      <p:ext uri="{BB962C8B-B14F-4D97-AF65-F5344CB8AC3E}">
        <p14:creationId xmlns:p14="http://schemas.microsoft.com/office/powerpoint/2010/main" val="425966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Plan for today</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General summary of anecdotal evidence of the effect of COVID-19 on crime.</a:t>
            </a:r>
          </a:p>
          <a:p>
            <a:r>
              <a:rPr lang="en-US" altLang="en-US" dirty="0">
                <a:latin typeface="Century Gothic" panose="020B0502020202020204" pitchFamily="34" charset="0"/>
              </a:rPr>
              <a:t>Summary of two papers on how COVID-19 is affecting domestic violence:</a:t>
            </a:r>
          </a:p>
          <a:p>
            <a:pPr lvl="1"/>
            <a:r>
              <a:rPr lang="en-US" altLang="en-US" dirty="0">
                <a:latin typeface="Century Gothic" panose="020B0502020202020204" pitchFamily="34" charset="0"/>
              </a:rPr>
              <a:t>Ravindran and Shah (2020)</a:t>
            </a:r>
          </a:p>
          <a:p>
            <a:pPr lvl="1"/>
            <a:r>
              <a:rPr lang="en-US" altLang="en-US" dirty="0">
                <a:latin typeface="Century Gothic" panose="020B0502020202020204" pitchFamily="34" charset="0"/>
              </a:rPr>
              <a:t>Bullinger, Carr, and Packham (2020)</a:t>
            </a:r>
          </a:p>
          <a:p>
            <a:r>
              <a:rPr lang="en-US" altLang="en-US" dirty="0">
                <a:latin typeface="Century Gothic" panose="020B0502020202020204" pitchFamily="34" charset="0"/>
              </a:rPr>
              <a:t>Practice questions on this material.</a:t>
            </a:r>
          </a:p>
          <a:p>
            <a:endParaRPr lang="en-US" altLang="en-US" dirty="0">
              <a:latin typeface="Century Gothic" panose="020B0502020202020204" pitchFamily="34" charset="0"/>
            </a:endParaRPr>
          </a:p>
          <a:p>
            <a:endParaRPr lang="en-US" altLang="en-US" dirty="0">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956CE5-5583-4DCC-BC4D-477BFC1FFBE0}"/>
              </a:ext>
            </a:extLst>
          </p:cNvPr>
          <p:cNvSpPr>
            <a:spLocks noGrp="1"/>
          </p:cNvSpPr>
          <p:nvPr>
            <p:ph idx="1"/>
          </p:nvPr>
        </p:nvSpPr>
        <p:spPr>
          <a:xfrm>
            <a:off x="335902" y="873903"/>
            <a:ext cx="4501771" cy="4351338"/>
          </a:xfrm>
        </p:spPr>
        <p:txBody>
          <a:bodyPr/>
          <a:lstStyle/>
          <a:p>
            <a:pPr marL="0" indent="0">
              <a:buNone/>
            </a:pPr>
            <a:r>
              <a:rPr lang="en-US" dirty="0"/>
              <a:t>Outcome: REPORTED crimes</a:t>
            </a:r>
          </a:p>
          <a:p>
            <a:r>
              <a:rPr lang="en-US" dirty="0"/>
              <a:t>Reported crimes in general decreased.</a:t>
            </a:r>
          </a:p>
          <a:p>
            <a:r>
              <a:rPr lang="en-US" dirty="0"/>
              <a:t>The decrease in </a:t>
            </a:r>
            <a:r>
              <a:rPr lang="en-US" i="1" dirty="0"/>
              <a:t>reported</a:t>
            </a:r>
            <a:r>
              <a:rPr lang="en-US" dirty="0"/>
              <a:t> domestic violence, domestic battery, and child abuse crimes is much lower.</a:t>
            </a:r>
          </a:p>
        </p:txBody>
      </p:sp>
      <p:pic>
        <p:nvPicPr>
          <p:cNvPr id="5" name="Picture 4">
            <a:extLst>
              <a:ext uri="{FF2B5EF4-FFF2-40B4-BE49-F238E27FC236}">
                <a16:creationId xmlns:a16="http://schemas.microsoft.com/office/drawing/2014/main" id="{F9A33542-0884-4FE0-9982-AC2FB22A5C1C}"/>
              </a:ext>
            </a:extLst>
          </p:cNvPr>
          <p:cNvPicPr>
            <a:picLocks noChangeAspect="1"/>
          </p:cNvPicPr>
          <p:nvPr/>
        </p:nvPicPr>
        <p:blipFill>
          <a:blip r:embed="rId2"/>
          <a:stretch>
            <a:fillRect/>
          </a:stretch>
        </p:blipFill>
        <p:spPr>
          <a:xfrm>
            <a:off x="4837674" y="551570"/>
            <a:ext cx="7354326" cy="6306430"/>
          </a:xfrm>
          <a:prstGeom prst="rect">
            <a:avLst/>
          </a:prstGeom>
        </p:spPr>
      </p:pic>
    </p:spTree>
    <p:extLst>
      <p:ext uri="{BB962C8B-B14F-4D97-AF65-F5344CB8AC3E}">
        <p14:creationId xmlns:p14="http://schemas.microsoft.com/office/powerpoint/2010/main" val="3779353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CF9E-2826-45A1-B39C-3F462119B73D}"/>
              </a:ext>
            </a:extLst>
          </p:cNvPr>
          <p:cNvSpPr>
            <a:spLocks noGrp="1"/>
          </p:cNvSpPr>
          <p:nvPr>
            <p:ph type="title"/>
          </p:nvPr>
        </p:nvSpPr>
        <p:spPr/>
        <p:txBody>
          <a:bodyPr/>
          <a:lstStyle/>
          <a:p>
            <a:r>
              <a:rPr lang="en-US" dirty="0"/>
              <a:t>What’s going on with the results?</a:t>
            </a:r>
          </a:p>
        </p:txBody>
      </p:sp>
      <p:sp>
        <p:nvSpPr>
          <p:cNvPr id="3" name="Content Placeholder 2">
            <a:extLst>
              <a:ext uri="{FF2B5EF4-FFF2-40B4-BE49-F238E27FC236}">
                <a16:creationId xmlns:a16="http://schemas.microsoft.com/office/drawing/2014/main" id="{A87767A7-537D-435E-8E84-5C3B9F8750A5}"/>
              </a:ext>
            </a:extLst>
          </p:cNvPr>
          <p:cNvSpPr>
            <a:spLocks noGrp="1"/>
          </p:cNvSpPr>
          <p:nvPr>
            <p:ph idx="1"/>
          </p:nvPr>
        </p:nvSpPr>
        <p:spPr/>
        <p:txBody>
          <a:bodyPr/>
          <a:lstStyle/>
          <a:p>
            <a:r>
              <a:rPr lang="en-US" dirty="0"/>
              <a:t>There is a decrease in domestic violence calls, but a slight decrease in reports of domestic violence.</a:t>
            </a:r>
          </a:p>
          <a:p>
            <a:r>
              <a:rPr lang="en-US" dirty="0"/>
              <a:t>Obviously a 911 call does not lead to a report or an arrest.</a:t>
            </a:r>
          </a:p>
          <a:p>
            <a:r>
              <a:rPr lang="en-US" dirty="0"/>
              <a:t>It seems like there are more domestic violence concerns, given the increased calls. But reports are perhaps less likely to happen since victims are less able to interact with police or support services (e.g., shelters may have temporarily shut down).</a:t>
            </a:r>
          </a:p>
          <a:p>
            <a:r>
              <a:rPr lang="en-US" dirty="0"/>
              <a:t>Reporting could otherwise be more difficult during this time.</a:t>
            </a:r>
          </a:p>
        </p:txBody>
      </p:sp>
    </p:spTree>
    <p:extLst>
      <p:ext uri="{BB962C8B-B14F-4D97-AF65-F5344CB8AC3E}">
        <p14:creationId xmlns:p14="http://schemas.microsoft.com/office/powerpoint/2010/main" val="475761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4C98-CAFF-4EBE-A47C-1A92BBDCA8C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68C1363-B527-4B37-A52B-763C4FB9586B}"/>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Ashby MPJ. Initial evidence on the relationship between the coronavirus pandemic and crime in the United States. Crime Science. 2020;9(6):1–16. [</a:t>
            </a:r>
            <a:r>
              <a:rPr lang="en-US" b="0" i="0" dirty="0">
                <a:solidFill>
                  <a:srgbClr val="642A8F"/>
                </a:solidFill>
                <a:effectLst/>
                <a:latin typeface="Times New Roman" panose="02020603050405020304" pitchFamily="18" charset="0"/>
                <a:hlinkClick r:id="rId2"/>
              </a:rPr>
              <a:t>PMC free article</a:t>
            </a:r>
            <a:r>
              <a:rPr lang="en-US" b="0" i="0" dirty="0">
                <a:solidFill>
                  <a:srgbClr val="000000"/>
                </a:solidFill>
                <a:effectLst/>
                <a:latin typeface="Times New Roman" panose="02020603050405020304" pitchFamily="18" charset="0"/>
              </a:rPr>
              <a:t>] [</a:t>
            </a:r>
            <a:r>
              <a:rPr lang="en-US" b="0" i="0" dirty="0">
                <a:solidFill>
                  <a:srgbClr val="642A8F"/>
                </a:solidFill>
                <a:effectLst/>
                <a:latin typeface="Times New Roman" panose="02020603050405020304" pitchFamily="18" charset="0"/>
                <a:hlinkClick r:id="rId3"/>
              </a:rPr>
              <a:t>PubMed</a:t>
            </a:r>
            <a:r>
              <a:rPr lang="en-US" b="0" i="0" dirty="0">
                <a:solidFill>
                  <a:srgbClr val="000000"/>
                </a:solidFill>
                <a:effectLst/>
                <a:latin typeface="Times New Roman" panose="02020603050405020304" pitchFamily="18" charset="0"/>
              </a:rPr>
              <a:t>] [</a:t>
            </a:r>
            <a:r>
              <a:rPr lang="en-US" b="0" i="0" dirty="0">
                <a:solidFill>
                  <a:srgbClr val="642A8F"/>
                </a:solidFill>
                <a:effectLst/>
                <a:latin typeface="Times New Roman" panose="02020603050405020304" pitchFamily="18" charset="0"/>
                <a:hlinkClick r:id="rId4"/>
              </a:rPr>
              <a:t>Google Scholar</a:t>
            </a:r>
            <a:r>
              <a:rPr lang="en-US" b="0" i="0" dirty="0">
                <a:solidFill>
                  <a:srgbClr val="000000"/>
                </a:solidFill>
                <a:effectLst/>
                <a:latin typeface="Times New Roman" panose="02020603050405020304" pitchFamily="18" charset="0"/>
              </a:rPr>
              <a:t>]</a:t>
            </a:r>
          </a:p>
          <a:p>
            <a:r>
              <a:rPr lang="en-US" b="0" i="0" dirty="0" err="1">
                <a:solidFill>
                  <a:srgbClr val="303030"/>
                </a:solidFill>
                <a:effectLst/>
                <a:latin typeface="arial" panose="020B0604020202020204" pitchFamily="34" charset="0"/>
              </a:rPr>
              <a:t>Boman</a:t>
            </a:r>
            <a:r>
              <a:rPr lang="en-US" b="0" i="0" dirty="0">
                <a:solidFill>
                  <a:srgbClr val="303030"/>
                </a:solidFill>
                <a:effectLst/>
                <a:latin typeface="arial" panose="020B0604020202020204" pitchFamily="34" charset="0"/>
              </a:rPr>
              <a:t>, J. H., 4th, &amp; </a:t>
            </a:r>
            <a:r>
              <a:rPr lang="en-US" b="0" i="0" dirty="0" err="1">
                <a:solidFill>
                  <a:srgbClr val="303030"/>
                </a:solidFill>
                <a:effectLst/>
                <a:latin typeface="arial" panose="020B0604020202020204" pitchFamily="34" charset="0"/>
              </a:rPr>
              <a:t>Gallupe</a:t>
            </a:r>
            <a:r>
              <a:rPr lang="en-US" b="0" i="0" dirty="0">
                <a:solidFill>
                  <a:srgbClr val="303030"/>
                </a:solidFill>
                <a:effectLst/>
                <a:latin typeface="arial" panose="020B0604020202020204" pitchFamily="34" charset="0"/>
              </a:rPr>
              <a:t>, O. (2020). Has COVID-19 Changed Crime? Crime Rates in the United States during the Pandemic. </a:t>
            </a:r>
            <a:r>
              <a:rPr lang="en-US" b="0" i="1" dirty="0">
                <a:solidFill>
                  <a:srgbClr val="303030"/>
                </a:solidFill>
                <a:effectLst/>
                <a:latin typeface="arial" panose="020B0604020202020204" pitchFamily="34" charset="0"/>
              </a:rPr>
              <a:t>American journal of criminal justice : AJCJ</a:t>
            </a:r>
            <a:r>
              <a:rPr lang="en-US" b="0" i="0" dirty="0">
                <a:solidFill>
                  <a:srgbClr val="303030"/>
                </a:solidFill>
                <a:effectLst/>
                <a:latin typeface="arial" panose="020B0604020202020204" pitchFamily="34" charset="0"/>
              </a:rPr>
              <a:t>, 1–9. Advance online publication. https://doi.org/10.1007/s12103-020-09551-3</a:t>
            </a:r>
            <a:endParaRPr lang="en-US" b="0"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Reaves, B. A. (2017). </a:t>
            </a:r>
            <a:r>
              <a:rPr lang="en-US" b="0" i="1" dirty="0">
                <a:solidFill>
                  <a:srgbClr val="000000"/>
                </a:solidFill>
                <a:effectLst/>
                <a:latin typeface="Times New Roman" panose="02020603050405020304" pitchFamily="18" charset="0"/>
              </a:rPr>
              <a:t>Police response to domestic violence, 2006–2015</a:t>
            </a:r>
            <a:r>
              <a:rPr lang="en-US" b="0" i="0" dirty="0">
                <a:solidFill>
                  <a:srgbClr val="000000"/>
                </a:solidFill>
                <a:effectLst/>
                <a:latin typeface="Times New Roman" panose="02020603050405020304" pitchFamily="18" charset="0"/>
              </a:rPr>
              <a:t> (NCJ 250231). Bureau of Justice Statistics. Available at </a:t>
            </a:r>
            <a:r>
              <a:rPr lang="en-US" b="0" i="0" dirty="0">
                <a:solidFill>
                  <a:srgbClr val="642A8F"/>
                </a:solidFill>
                <a:effectLst/>
                <a:latin typeface="Times New Roman" panose="02020603050405020304" pitchFamily="18" charset="0"/>
                <a:hlinkClick r:id="rId5"/>
              </a:rPr>
              <a:t>https://www.bjs.gov/content/pub/pdf/prdv0615.pdf</a:t>
            </a:r>
            <a:r>
              <a:rPr lang="en-US" b="0" i="0" dirty="0">
                <a:solidFill>
                  <a:srgbClr val="000000"/>
                </a:solidFill>
                <a:effectLst/>
                <a:latin typeface="Times New Roman" panose="02020603050405020304" pitchFamily="18" charset="0"/>
              </a:rPr>
              <a:t>.</a:t>
            </a:r>
          </a:p>
          <a:p>
            <a:endParaRPr lang="en-US" dirty="0"/>
          </a:p>
        </p:txBody>
      </p:sp>
    </p:spTree>
    <p:extLst>
      <p:ext uri="{BB962C8B-B14F-4D97-AF65-F5344CB8AC3E}">
        <p14:creationId xmlns:p14="http://schemas.microsoft.com/office/powerpoint/2010/main" val="788045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7B67-E80C-439A-BB39-7DD3D0968270}"/>
              </a:ext>
            </a:extLst>
          </p:cNvPr>
          <p:cNvSpPr>
            <a:spLocks noGrp="1"/>
          </p:cNvSpPr>
          <p:nvPr>
            <p:ph type="title"/>
          </p:nvPr>
        </p:nvSpPr>
        <p:spPr/>
        <p:txBody>
          <a:bodyPr/>
          <a:lstStyle/>
          <a:p>
            <a:r>
              <a:rPr lang="en-US" dirty="0"/>
              <a:t>Anecdotal evidence of the effect of COVID-19 on crime</a:t>
            </a:r>
          </a:p>
        </p:txBody>
      </p:sp>
      <p:sp>
        <p:nvSpPr>
          <p:cNvPr id="3" name="Content Placeholder 2">
            <a:extLst>
              <a:ext uri="{FF2B5EF4-FFF2-40B4-BE49-F238E27FC236}">
                <a16:creationId xmlns:a16="http://schemas.microsoft.com/office/drawing/2014/main" id="{870DDF48-DDB5-41EF-A51F-95F8859E9DA0}"/>
              </a:ext>
            </a:extLst>
          </p:cNvPr>
          <p:cNvSpPr>
            <a:spLocks noGrp="1"/>
          </p:cNvSpPr>
          <p:nvPr>
            <p:ph idx="1"/>
          </p:nvPr>
        </p:nvSpPr>
        <p:spPr/>
        <p:txBody>
          <a:bodyPr/>
          <a:lstStyle/>
          <a:p>
            <a:r>
              <a:rPr lang="en-US" dirty="0"/>
              <a:t>By “anecdotal” here I mean things like news articles. </a:t>
            </a:r>
          </a:p>
          <a:p>
            <a:r>
              <a:rPr lang="en-US" dirty="0"/>
              <a:t>This would contrast with research that can establish a causal link.</a:t>
            </a:r>
          </a:p>
          <a:p>
            <a:r>
              <a:rPr lang="en-US" dirty="0"/>
              <a:t>It’s always great to use a causal framework to try to test for any causal links that are hypothesized.</a:t>
            </a:r>
          </a:p>
          <a:p>
            <a:r>
              <a:rPr lang="en-US" dirty="0"/>
              <a:t>E.g., the media is discussing that COVID-19 may increase X, let’s test that!</a:t>
            </a:r>
          </a:p>
        </p:txBody>
      </p:sp>
    </p:spTree>
    <p:extLst>
      <p:ext uri="{BB962C8B-B14F-4D97-AF65-F5344CB8AC3E}">
        <p14:creationId xmlns:p14="http://schemas.microsoft.com/office/powerpoint/2010/main" val="389614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7B67-E80C-439A-BB39-7DD3D0968270}"/>
              </a:ext>
            </a:extLst>
          </p:cNvPr>
          <p:cNvSpPr>
            <a:spLocks noGrp="1"/>
          </p:cNvSpPr>
          <p:nvPr>
            <p:ph type="title"/>
          </p:nvPr>
        </p:nvSpPr>
        <p:spPr/>
        <p:txBody>
          <a:bodyPr/>
          <a:lstStyle/>
          <a:p>
            <a:r>
              <a:rPr lang="en-US" dirty="0"/>
              <a:t>Anecdotal evidence of the effect of COVID-19 on crime</a:t>
            </a:r>
          </a:p>
        </p:txBody>
      </p:sp>
      <p:sp>
        <p:nvSpPr>
          <p:cNvPr id="3" name="Content Placeholder 2">
            <a:extLst>
              <a:ext uri="{FF2B5EF4-FFF2-40B4-BE49-F238E27FC236}">
                <a16:creationId xmlns:a16="http://schemas.microsoft.com/office/drawing/2014/main" id="{870DDF48-DDB5-41EF-A51F-95F8859E9DA0}"/>
              </a:ext>
            </a:extLst>
          </p:cNvPr>
          <p:cNvSpPr>
            <a:spLocks noGrp="1"/>
          </p:cNvSpPr>
          <p:nvPr>
            <p:ph idx="1"/>
          </p:nvPr>
        </p:nvSpPr>
        <p:spPr/>
        <p:txBody>
          <a:bodyPr/>
          <a:lstStyle/>
          <a:p>
            <a:r>
              <a:rPr lang="en-US" dirty="0"/>
              <a:t>There is a hodge-podge of anecdotal evidence, coming from various data sources and particular cities.</a:t>
            </a:r>
          </a:p>
          <a:p>
            <a:r>
              <a:rPr lang="en-US" dirty="0"/>
              <a:t>Sometimes the data on particular crime-city combinations show an increase, and sometimes they show a decrease.</a:t>
            </a:r>
          </a:p>
          <a:p>
            <a:r>
              <a:rPr lang="en-US" dirty="0"/>
              <a:t>This makes it hard to pin down the exact effects on crime.</a:t>
            </a:r>
          </a:p>
          <a:p>
            <a:r>
              <a:rPr lang="en-US" dirty="0"/>
              <a:t>In a discussion article, </a:t>
            </a:r>
            <a:r>
              <a:rPr lang="en-US" dirty="0" err="1"/>
              <a:t>Boman</a:t>
            </a:r>
            <a:r>
              <a:rPr lang="en-US" dirty="0"/>
              <a:t> and </a:t>
            </a:r>
            <a:r>
              <a:rPr lang="en-US" dirty="0" err="1"/>
              <a:t>Gallups</a:t>
            </a:r>
            <a:r>
              <a:rPr lang="en-US" dirty="0"/>
              <a:t> (2020) note that, on average, across all cities and crimes, anecdotal evidence from 911 service calls shows that crime is down in most cities.</a:t>
            </a:r>
          </a:p>
          <a:p>
            <a:r>
              <a:rPr lang="en-US" dirty="0"/>
              <a:t>Other sources back this up, such as a report by USA Today on April 4, 2020, which found that crime decreased in 19/20 cities examined </a:t>
            </a:r>
            <a:r>
              <a:rPr lang="en-US" sz="1800" dirty="0"/>
              <a:t>(https://www.usatoday.com/story/news/investigations/2020/04/04/coronavirus-crime-rates-drop-and-domestic-violence-spikes/2939120001/)</a:t>
            </a:r>
          </a:p>
          <a:p>
            <a:endParaRPr lang="en-US" dirty="0"/>
          </a:p>
        </p:txBody>
      </p:sp>
    </p:spTree>
    <p:extLst>
      <p:ext uri="{BB962C8B-B14F-4D97-AF65-F5344CB8AC3E}">
        <p14:creationId xmlns:p14="http://schemas.microsoft.com/office/powerpoint/2010/main" val="177926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7B67-E80C-439A-BB39-7DD3D0968270}"/>
              </a:ext>
            </a:extLst>
          </p:cNvPr>
          <p:cNvSpPr>
            <a:spLocks noGrp="1"/>
          </p:cNvSpPr>
          <p:nvPr>
            <p:ph type="title"/>
          </p:nvPr>
        </p:nvSpPr>
        <p:spPr/>
        <p:txBody>
          <a:bodyPr/>
          <a:lstStyle/>
          <a:p>
            <a:r>
              <a:rPr lang="en-US" dirty="0"/>
              <a:t>Anecdotal evidence of the effect of COVID-19 on crime</a:t>
            </a:r>
          </a:p>
        </p:txBody>
      </p:sp>
      <p:sp>
        <p:nvSpPr>
          <p:cNvPr id="3" name="Content Placeholder 2">
            <a:extLst>
              <a:ext uri="{FF2B5EF4-FFF2-40B4-BE49-F238E27FC236}">
                <a16:creationId xmlns:a16="http://schemas.microsoft.com/office/drawing/2014/main" id="{870DDF48-DDB5-41EF-A51F-95F8859E9DA0}"/>
              </a:ext>
            </a:extLst>
          </p:cNvPr>
          <p:cNvSpPr>
            <a:spLocks noGrp="1"/>
          </p:cNvSpPr>
          <p:nvPr>
            <p:ph idx="1"/>
          </p:nvPr>
        </p:nvSpPr>
        <p:spPr/>
        <p:txBody>
          <a:bodyPr/>
          <a:lstStyle/>
          <a:p>
            <a:r>
              <a:rPr lang="en-US" dirty="0"/>
              <a:t>Other data sources show positive or negative trends. Here is a small sampling:</a:t>
            </a:r>
          </a:p>
          <a:p>
            <a:r>
              <a:rPr lang="en-US" dirty="0"/>
              <a:t>Arrest rates are down in the US, partly as police as intentionally arresting fewer people due to the COVID-19 risks both in interacting with people and the risk for those sent to jail. </a:t>
            </a:r>
            <a:r>
              <a:rPr lang="en-US" sz="2000" dirty="0"/>
              <a:t>(</a:t>
            </a:r>
            <a:r>
              <a:rPr lang="en-US" sz="2000" dirty="0">
                <a:hlinkClick r:id="rId2"/>
              </a:rPr>
              <a:t>https://apnews.com/article/bbb7adc88d3fa067c5c1b5c72a1a8aa6</a:t>
            </a:r>
            <a:r>
              <a:rPr lang="en-US" sz="2000" dirty="0"/>
              <a:t>)</a:t>
            </a:r>
          </a:p>
          <a:p>
            <a:r>
              <a:rPr lang="en-US" sz="2000" dirty="0"/>
              <a:t>Robberies and property crimes appear down.</a:t>
            </a:r>
          </a:p>
          <a:p>
            <a:r>
              <a:rPr lang="en-US" sz="2000" dirty="0"/>
              <a:t>Murder, homicide, aggravated assaults,  and gun violence appear up (</a:t>
            </a:r>
            <a:r>
              <a:rPr lang="en-US" sz="2000" dirty="0">
                <a:hlinkClick r:id="rId3"/>
              </a:rPr>
              <a:t>https://www.safewise.com/blog/covid-19-crimes/</a:t>
            </a:r>
            <a:r>
              <a:rPr lang="en-US" sz="2000" dirty="0"/>
              <a:t>)</a:t>
            </a:r>
          </a:p>
          <a:p>
            <a:pPr marL="0" indent="0">
              <a:buNone/>
            </a:pPr>
            <a:endParaRPr lang="en-US" sz="2000" dirty="0"/>
          </a:p>
          <a:p>
            <a:pPr lvl="1"/>
            <a:endParaRPr lang="en-US" dirty="0"/>
          </a:p>
          <a:p>
            <a:pPr lvl="1"/>
            <a:endParaRPr lang="en-US" dirty="0"/>
          </a:p>
          <a:p>
            <a:endParaRPr lang="en-US" dirty="0"/>
          </a:p>
        </p:txBody>
      </p:sp>
    </p:spTree>
    <p:extLst>
      <p:ext uri="{BB962C8B-B14F-4D97-AF65-F5344CB8AC3E}">
        <p14:creationId xmlns:p14="http://schemas.microsoft.com/office/powerpoint/2010/main" val="369660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7B67-E80C-439A-BB39-7DD3D0968270}"/>
              </a:ext>
            </a:extLst>
          </p:cNvPr>
          <p:cNvSpPr>
            <a:spLocks noGrp="1"/>
          </p:cNvSpPr>
          <p:nvPr>
            <p:ph type="title"/>
          </p:nvPr>
        </p:nvSpPr>
        <p:spPr/>
        <p:txBody>
          <a:bodyPr/>
          <a:lstStyle/>
          <a:p>
            <a:r>
              <a:rPr lang="en-US" dirty="0"/>
              <a:t>Anecdotal evidence of the effect of COVID-19 on crime</a:t>
            </a:r>
          </a:p>
        </p:txBody>
      </p:sp>
      <p:sp>
        <p:nvSpPr>
          <p:cNvPr id="3" name="Content Placeholder 2">
            <a:extLst>
              <a:ext uri="{FF2B5EF4-FFF2-40B4-BE49-F238E27FC236}">
                <a16:creationId xmlns:a16="http://schemas.microsoft.com/office/drawing/2014/main" id="{870DDF48-DDB5-41EF-A51F-95F8859E9DA0}"/>
              </a:ext>
            </a:extLst>
          </p:cNvPr>
          <p:cNvSpPr>
            <a:spLocks noGrp="1"/>
          </p:cNvSpPr>
          <p:nvPr>
            <p:ph idx="1"/>
          </p:nvPr>
        </p:nvSpPr>
        <p:spPr>
          <a:xfrm>
            <a:off x="838200" y="1627221"/>
            <a:ext cx="10515600" cy="4351338"/>
          </a:xfrm>
        </p:spPr>
        <p:txBody>
          <a:bodyPr/>
          <a:lstStyle/>
          <a:p>
            <a:r>
              <a:rPr lang="en-US" dirty="0"/>
              <a:t>A more careful, early statistical analysis shows no consistent pattern in how six crime categories have changed in over a dozen US cities (Ashby, 2020).</a:t>
            </a:r>
          </a:p>
          <a:p>
            <a:pPr lvl="1"/>
            <a:r>
              <a:rPr lang="en-US" dirty="0"/>
              <a:t>Serious assaults in public,</a:t>
            </a:r>
          </a:p>
          <a:p>
            <a:pPr lvl="1"/>
            <a:r>
              <a:rPr lang="en-US" dirty="0"/>
              <a:t>Serious assaults in residences,</a:t>
            </a:r>
          </a:p>
          <a:p>
            <a:pPr lvl="1"/>
            <a:r>
              <a:rPr lang="en-US" dirty="0"/>
              <a:t>Residential burglaries</a:t>
            </a:r>
          </a:p>
          <a:p>
            <a:pPr lvl="1"/>
            <a:r>
              <a:rPr lang="en-US" dirty="0"/>
              <a:t>Non-residential burglaries</a:t>
            </a:r>
          </a:p>
          <a:p>
            <a:pPr lvl="1"/>
            <a:r>
              <a:rPr lang="en-US" dirty="0"/>
              <a:t>Motor vehicle theft</a:t>
            </a:r>
          </a:p>
          <a:p>
            <a:pPr lvl="1"/>
            <a:r>
              <a:rPr lang="en-US" dirty="0"/>
              <a:t>Stealing from cars</a:t>
            </a:r>
          </a:p>
          <a:p>
            <a:endParaRPr lang="en-US" dirty="0"/>
          </a:p>
          <a:p>
            <a:endParaRPr lang="en-US" dirty="0"/>
          </a:p>
        </p:txBody>
      </p:sp>
    </p:spTree>
    <p:extLst>
      <p:ext uri="{BB962C8B-B14F-4D97-AF65-F5344CB8AC3E}">
        <p14:creationId xmlns:p14="http://schemas.microsoft.com/office/powerpoint/2010/main" val="869787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7B67-E80C-439A-BB39-7DD3D0968270}"/>
              </a:ext>
            </a:extLst>
          </p:cNvPr>
          <p:cNvSpPr>
            <a:spLocks noGrp="1"/>
          </p:cNvSpPr>
          <p:nvPr>
            <p:ph type="title"/>
          </p:nvPr>
        </p:nvSpPr>
        <p:spPr/>
        <p:txBody>
          <a:bodyPr/>
          <a:lstStyle/>
          <a:p>
            <a:r>
              <a:rPr lang="en-US" dirty="0"/>
              <a:t>Anecdotal evidence of the effect of COVID-19 on crime</a:t>
            </a:r>
          </a:p>
        </p:txBody>
      </p:sp>
      <p:sp>
        <p:nvSpPr>
          <p:cNvPr id="3" name="Content Placeholder 2">
            <a:extLst>
              <a:ext uri="{FF2B5EF4-FFF2-40B4-BE49-F238E27FC236}">
                <a16:creationId xmlns:a16="http://schemas.microsoft.com/office/drawing/2014/main" id="{870DDF48-DDB5-41EF-A51F-95F8859E9DA0}"/>
              </a:ext>
            </a:extLst>
          </p:cNvPr>
          <p:cNvSpPr>
            <a:spLocks noGrp="1"/>
          </p:cNvSpPr>
          <p:nvPr>
            <p:ph idx="1"/>
          </p:nvPr>
        </p:nvSpPr>
        <p:spPr>
          <a:xfrm>
            <a:off x="838200" y="1627221"/>
            <a:ext cx="10515600" cy="4351338"/>
          </a:xfrm>
        </p:spPr>
        <p:txBody>
          <a:bodyPr/>
          <a:lstStyle/>
          <a:p>
            <a:r>
              <a:rPr lang="en-US" dirty="0"/>
              <a:t>However, all research done early in the pandemic suffers from a lack of data. </a:t>
            </a:r>
          </a:p>
          <a:p>
            <a:r>
              <a:rPr lang="en-US" dirty="0"/>
              <a:t>We may not yet have the statistical power, due to a lack of data, to distinguish changes in trends (the “signal”) from the noise.</a:t>
            </a:r>
          </a:p>
          <a:p>
            <a:pPr lvl="1"/>
            <a:r>
              <a:rPr lang="en-US" dirty="0"/>
              <a:t>Observing the pandemic over a longer period of time or collecting data on more regions could help.</a:t>
            </a:r>
          </a:p>
          <a:p>
            <a:r>
              <a:rPr lang="en-US" dirty="0"/>
              <a:t>Or, the only data sources have other issues.</a:t>
            </a:r>
          </a:p>
          <a:p>
            <a:pPr lvl="1"/>
            <a:r>
              <a:rPr lang="en-US" dirty="0"/>
              <a:t>Intimate partner violence (IPV) is notoriously underreported, with only about half of incidents resulting in a 911 call (Reaves, 2017).</a:t>
            </a:r>
          </a:p>
          <a:p>
            <a:pPr lvl="1"/>
            <a:r>
              <a:rPr lang="en-US" dirty="0"/>
              <a:t>Not all 911 calls also lead to a report or arrest, an issue we will see later.</a:t>
            </a:r>
          </a:p>
          <a:p>
            <a:pPr lvl="1"/>
            <a:r>
              <a:rPr lang="en-US" dirty="0"/>
              <a:t>Self-reported data (e.g., from a survey or a complaint system) may be preferred.		</a:t>
            </a:r>
          </a:p>
          <a:p>
            <a:endParaRPr lang="en-US" dirty="0"/>
          </a:p>
          <a:p>
            <a:endParaRPr lang="en-US" dirty="0"/>
          </a:p>
          <a:p>
            <a:endParaRPr lang="en-US" dirty="0"/>
          </a:p>
        </p:txBody>
      </p:sp>
    </p:spTree>
    <p:extLst>
      <p:ext uri="{BB962C8B-B14F-4D97-AF65-F5344CB8AC3E}">
        <p14:creationId xmlns:p14="http://schemas.microsoft.com/office/powerpoint/2010/main" val="424255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7B67-E80C-439A-BB39-7DD3D0968270}"/>
              </a:ext>
            </a:extLst>
          </p:cNvPr>
          <p:cNvSpPr>
            <a:spLocks noGrp="1"/>
          </p:cNvSpPr>
          <p:nvPr>
            <p:ph type="title"/>
          </p:nvPr>
        </p:nvSpPr>
        <p:spPr/>
        <p:txBody>
          <a:bodyPr/>
          <a:lstStyle/>
          <a:p>
            <a:r>
              <a:rPr lang="en-US" dirty="0"/>
              <a:t>Anecdotal evidence of the effect of COVID-19 on crime</a:t>
            </a:r>
          </a:p>
        </p:txBody>
      </p:sp>
      <p:sp>
        <p:nvSpPr>
          <p:cNvPr id="3" name="Content Placeholder 2">
            <a:extLst>
              <a:ext uri="{FF2B5EF4-FFF2-40B4-BE49-F238E27FC236}">
                <a16:creationId xmlns:a16="http://schemas.microsoft.com/office/drawing/2014/main" id="{870DDF48-DDB5-41EF-A51F-95F8859E9DA0}"/>
              </a:ext>
            </a:extLst>
          </p:cNvPr>
          <p:cNvSpPr>
            <a:spLocks noGrp="1"/>
          </p:cNvSpPr>
          <p:nvPr>
            <p:ph idx="1"/>
          </p:nvPr>
        </p:nvSpPr>
        <p:spPr/>
        <p:txBody>
          <a:bodyPr/>
          <a:lstStyle/>
          <a:p>
            <a:r>
              <a:rPr lang="en-US" dirty="0"/>
              <a:t>So, we don’t have too many clear answers. The anecdotal evidence points in different directions.</a:t>
            </a:r>
          </a:p>
          <a:p>
            <a:r>
              <a:rPr lang="en-US" dirty="0"/>
              <a:t>Until we have more/better data and good causal estimation strategies, I’ll be hard to say for sure.</a:t>
            </a:r>
          </a:p>
          <a:p>
            <a:r>
              <a:rPr lang="en-US" dirty="0"/>
              <a:t>The two papers we will cover today are early attempts at leveraging early data to estimate a causal relationship between COVID-19 and crime.</a:t>
            </a:r>
          </a:p>
          <a:p>
            <a:r>
              <a:rPr lang="en-US" dirty="0"/>
              <a:t>They both focus on domestic violence, which anecdotally seems to be increasing in importance as an issue.</a:t>
            </a:r>
          </a:p>
        </p:txBody>
      </p:sp>
    </p:spTree>
    <p:extLst>
      <p:ext uri="{BB962C8B-B14F-4D97-AF65-F5344CB8AC3E}">
        <p14:creationId xmlns:p14="http://schemas.microsoft.com/office/powerpoint/2010/main" val="379807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974A-0036-4DFF-BFC6-CCF539D9AFA8}"/>
              </a:ext>
            </a:extLst>
          </p:cNvPr>
          <p:cNvSpPr>
            <a:spLocks noGrp="1"/>
          </p:cNvSpPr>
          <p:nvPr>
            <p:ph type="title"/>
          </p:nvPr>
        </p:nvSpPr>
        <p:spPr/>
        <p:txBody>
          <a:bodyPr/>
          <a:lstStyle/>
          <a:p>
            <a:r>
              <a:rPr lang="en-US" sz="3200" dirty="0"/>
              <a:t>Ravindran and Shah – Evidence from India</a:t>
            </a:r>
          </a:p>
        </p:txBody>
      </p:sp>
      <p:sp>
        <p:nvSpPr>
          <p:cNvPr id="3" name="Content Placeholder 2">
            <a:extLst>
              <a:ext uri="{FF2B5EF4-FFF2-40B4-BE49-F238E27FC236}">
                <a16:creationId xmlns:a16="http://schemas.microsoft.com/office/drawing/2014/main" id="{52E482D6-DB9A-46C7-8BF9-19A63262086D}"/>
              </a:ext>
            </a:extLst>
          </p:cNvPr>
          <p:cNvSpPr>
            <a:spLocks noGrp="1"/>
          </p:cNvSpPr>
          <p:nvPr>
            <p:ph idx="1"/>
          </p:nvPr>
        </p:nvSpPr>
        <p:spPr/>
        <p:txBody>
          <a:bodyPr/>
          <a:lstStyle/>
          <a:p>
            <a:r>
              <a:rPr lang="en-US" dirty="0"/>
              <a:t>The researchers study how COVID-19-related lockdown policies affected domestic violence rates in India.</a:t>
            </a:r>
          </a:p>
          <a:p>
            <a:r>
              <a:rPr lang="en-US" dirty="0"/>
              <a:t>They do a difference-in-differences study comparing areas with stronger lockdown policies before and after to areas over the same time period with weaker policies.</a:t>
            </a:r>
          </a:p>
          <a:p>
            <a:r>
              <a:rPr lang="en-US" dirty="0"/>
              <a:t>I.e. stronger lockdown (red zone) before and after, versus weaker lockdown (green zone) before and after.</a:t>
            </a:r>
          </a:p>
          <a:p>
            <a:r>
              <a:rPr lang="en-US" dirty="0"/>
              <a:t>They use data of complaints made to the National Commission for Women, a national statutory body of the government of Indian with a mandate for protecting and promoting the interests of women.</a:t>
            </a:r>
          </a:p>
        </p:txBody>
      </p:sp>
    </p:spTree>
    <p:extLst>
      <p:ext uri="{BB962C8B-B14F-4D97-AF65-F5344CB8AC3E}">
        <p14:creationId xmlns:p14="http://schemas.microsoft.com/office/powerpoint/2010/main" val="244070882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980</TotalTime>
  <Words>1672</Words>
  <Application>Microsoft Office PowerPoint</Application>
  <PresentationFormat>Widescreen</PresentationFormat>
  <Paragraphs>113</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vt:lpstr>
      <vt:lpstr>Calibri</vt:lpstr>
      <vt:lpstr>Century Gothic</vt:lpstr>
      <vt:lpstr>Times New Roman</vt:lpstr>
      <vt:lpstr>Office Theme</vt:lpstr>
      <vt:lpstr>PowerPoint Presentation</vt:lpstr>
      <vt:lpstr>Plan for today</vt:lpstr>
      <vt:lpstr>Anecdotal evidence of the effect of COVID-19 on crime</vt:lpstr>
      <vt:lpstr>Anecdotal evidence of the effect of COVID-19 on crime</vt:lpstr>
      <vt:lpstr>Anecdotal evidence of the effect of COVID-19 on crime</vt:lpstr>
      <vt:lpstr>Anecdotal evidence of the effect of COVID-19 on crime</vt:lpstr>
      <vt:lpstr>Anecdotal evidence of the effect of COVID-19 on crime</vt:lpstr>
      <vt:lpstr>Anecdotal evidence of the effect of COVID-19 on crime</vt:lpstr>
      <vt:lpstr>Ravindran and Shah – Evidence from India</vt:lpstr>
      <vt:lpstr>Ravindran and Shah – Evidence from India</vt:lpstr>
      <vt:lpstr>PowerPoint Presentation</vt:lpstr>
      <vt:lpstr>PowerPoint Presentation</vt:lpstr>
      <vt:lpstr>Bullinger et al – Evidence from chicago</vt:lpstr>
      <vt:lpstr>Bullinger et al – Evidence from chicago</vt:lpstr>
      <vt:lpstr>Bullinger et al – Evidence from chicago</vt:lpstr>
      <vt:lpstr>Bullinger et al – Evidence from chicago</vt:lpstr>
      <vt:lpstr>Bullinger et al – Evidence from chicago</vt:lpstr>
      <vt:lpstr>PowerPoint Presentation</vt:lpstr>
      <vt:lpstr>PowerPoint Presentation</vt:lpstr>
      <vt:lpstr>PowerPoint Presentation</vt:lpstr>
      <vt:lpstr>What’s going on with the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131</cp:revision>
  <cp:lastPrinted>2017-03-15T17:14:36Z</cp:lastPrinted>
  <dcterms:created xsi:type="dcterms:W3CDTF">2017-02-22T17:33:23Z</dcterms:created>
  <dcterms:modified xsi:type="dcterms:W3CDTF">2021-10-17T02:32:21Z</dcterms:modified>
</cp:coreProperties>
</file>