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59" r:id="rId2"/>
    <p:sldId id="273" r:id="rId3"/>
    <p:sldId id="288" r:id="rId4"/>
    <p:sldId id="300" r:id="rId5"/>
    <p:sldId id="301" r:id="rId6"/>
    <p:sldId id="302" r:id="rId7"/>
    <p:sldId id="303" r:id="rId8"/>
    <p:sldId id="304" r:id="rId9"/>
    <p:sldId id="289" r:id="rId10"/>
    <p:sldId id="310" r:id="rId11"/>
    <p:sldId id="313" r:id="rId12"/>
    <p:sldId id="299" r:id="rId13"/>
    <p:sldId id="305" r:id="rId14"/>
    <p:sldId id="290" r:id="rId15"/>
    <p:sldId id="294" r:id="rId16"/>
    <p:sldId id="306" r:id="rId17"/>
    <p:sldId id="293" r:id="rId18"/>
    <p:sldId id="298" r:id="rId19"/>
    <p:sldId id="297" r:id="rId20"/>
    <p:sldId id="274" r:id="rId21"/>
    <p:sldId id="275" r:id="rId22"/>
    <p:sldId id="307" r:id="rId23"/>
    <p:sldId id="277" r:id="rId24"/>
    <p:sldId id="309" r:id="rId25"/>
    <p:sldId id="308" r:id="rId26"/>
    <p:sldId id="278" r:id="rId27"/>
    <p:sldId id="285" r:id="rId28"/>
    <p:sldId id="280" r:id="rId29"/>
    <p:sldId id="282" r:id="rId30"/>
    <p:sldId id="281" r:id="rId31"/>
    <p:sldId id="284" r:id="rId32"/>
    <p:sldId id="283" r:id="rId33"/>
    <p:sldId id="286" r:id="rId34"/>
    <p:sldId id="287" r:id="rId35"/>
    <p:sldId id="311" r:id="rId36"/>
    <p:sldId id="312"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72" d="100"/>
          <a:sy n="72" d="100"/>
        </p:scale>
        <p:origin x="96" y="3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10/31/2021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5400" b="1" cap="all" dirty="0">
                <a:solidFill>
                  <a:schemeClr val="bg1"/>
                </a:solidFill>
                <a:ea typeface="Century Gothic" charset="0"/>
                <a:cs typeface="Century Gothic" charset="0"/>
              </a:rPr>
              <a:t>Econ. Research on Racial Bias in police use of force</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Methodology</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“Rather than trying to identify which benchmark is best, another way to test for racial disparities in FOIS is to directly predict the race of a person fatally shot. </a:t>
            </a:r>
          </a:p>
          <a:p>
            <a:pPr marL="0" indent="0">
              <a:buNone/>
            </a:pPr>
            <a:r>
              <a:rPr lang="en-US" dirty="0"/>
              <a:t>Specifically, we used multinomial regression with civilian race as the outcome and various factors—officer, civilian, and county characteristics—as predictors. </a:t>
            </a:r>
          </a:p>
          <a:p>
            <a:pPr marL="0" indent="0">
              <a:buNone/>
            </a:pPr>
            <a:r>
              <a:rPr lang="en-US" dirty="0"/>
              <a:t>In this way, we approached racial disparity from a different angle and asked: “What factors predict the race of a person fatally shot by police?””</a:t>
            </a:r>
          </a:p>
        </p:txBody>
      </p:sp>
    </p:spTree>
    <p:extLst>
      <p:ext uri="{BB962C8B-B14F-4D97-AF65-F5344CB8AC3E}">
        <p14:creationId xmlns:p14="http://schemas.microsoft.com/office/powerpoint/2010/main" val="72095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Methodology</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Basically, Johnson et al. (2019) use civilian race as the outcome variable (dependent variable, “left hand side” variable) and see how several factors relate to civilian race: officer, civilian, and county characteristics.</a:t>
            </a:r>
          </a:p>
          <a:p>
            <a:pPr marL="0" indent="0">
              <a:buNone/>
            </a:pPr>
            <a:r>
              <a:rPr lang="en-US" dirty="0"/>
              <a:t>This allows the authors to see which factors explain FOIS for each racial group, and if certain factors are more important for explaining FOIS against one group versus another.</a:t>
            </a:r>
          </a:p>
        </p:txBody>
      </p:sp>
    </p:spTree>
    <p:extLst>
      <p:ext uri="{BB962C8B-B14F-4D97-AF65-F5344CB8AC3E}">
        <p14:creationId xmlns:p14="http://schemas.microsoft.com/office/powerpoint/2010/main" val="98415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officer characteristics in fatal shootings</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They report three main findings: </a:t>
            </a:r>
          </a:p>
          <a:p>
            <a:pPr marL="457200" indent="-457200">
              <a:buAutoNum type="arabicParenR"/>
            </a:pPr>
            <a:r>
              <a:rPr lang="en-US" dirty="0"/>
              <a:t>As the proportion of black or Hispanic officers involved in a FOIS increases, a person shot is more likely to be black or Hispanic than white, a disparity explained by county demographics;</a:t>
            </a:r>
          </a:p>
          <a:p>
            <a:pPr marL="914400" lvl="1" indent="-457200">
              <a:buAutoNum type="arabicParenR"/>
            </a:pPr>
            <a:r>
              <a:rPr lang="en-US" dirty="0"/>
              <a:t>Black and Hispanic officers are more likely to assigned to areas with more black and/or Hispanic people, so this just reflects that and likely not the fact that black and Hispanic offers are more likely to commit a FOIS against black and Hispanic people. </a:t>
            </a:r>
          </a:p>
        </p:txBody>
      </p:sp>
    </p:spTree>
    <p:extLst>
      <p:ext uri="{BB962C8B-B14F-4D97-AF65-F5344CB8AC3E}">
        <p14:creationId xmlns:p14="http://schemas.microsoft.com/office/powerpoint/2010/main" val="356238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officer characteristics in fatal shootings</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They report three main findings: </a:t>
            </a:r>
          </a:p>
          <a:p>
            <a:pPr marL="0" indent="0">
              <a:buNone/>
            </a:pPr>
            <a:r>
              <a:rPr lang="en-US" dirty="0"/>
              <a:t>2) race-specific county-level violent crime strongly predicts the race of the civilian shot;</a:t>
            </a:r>
          </a:p>
          <a:p>
            <a:pPr marL="0" indent="0">
              <a:buNone/>
            </a:pPr>
            <a:r>
              <a:rPr lang="en-US" dirty="0"/>
              <a:t>	So, when, e.g., the violent crime rates of Hispanics increases in 	a county, then Hispanics are more likely to be victims of FOIS.</a:t>
            </a:r>
          </a:p>
        </p:txBody>
      </p:sp>
    </p:spTree>
    <p:extLst>
      <p:ext uri="{BB962C8B-B14F-4D97-AF65-F5344CB8AC3E}">
        <p14:creationId xmlns:p14="http://schemas.microsoft.com/office/powerpoint/2010/main" val="414863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officer characteristics in fatal shootings</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3) although they find no overall evidence of anti-black or anti-Hispanic disparities in fatal shootings, when focusing on different subtypes of shootings (e.g., unarmed shootings or “suicide by cop”), data are too uncertain to draw firm conclusions. </a:t>
            </a:r>
          </a:p>
          <a:p>
            <a:pPr marL="0" indent="0">
              <a:buNone/>
            </a:pPr>
            <a:r>
              <a:rPr lang="en-US" sz="2000" dirty="0"/>
              <a:t>[May be due to a lack of statistical power: if you look at smaller categories, it can be hard to detect differences.]</a:t>
            </a:r>
          </a:p>
          <a:p>
            <a:pPr marL="0" indent="0">
              <a:buNone/>
            </a:pPr>
            <a:r>
              <a:rPr lang="en-US" dirty="0"/>
              <a:t>The authors highlight the need to enforce federal policies that record both officer and civilian information in FOIS.</a:t>
            </a:r>
          </a:p>
        </p:txBody>
      </p:sp>
    </p:spTree>
    <p:extLst>
      <p:ext uri="{BB962C8B-B14F-4D97-AF65-F5344CB8AC3E}">
        <p14:creationId xmlns:p14="http://schemas.microsoft.com/office/powerpoint/2010/main" val="2231561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9E45-61C0-4712-8ED4-DA25623B48EF}"/>
              </a:ext>
            </a:extLst>
          </p:cNvPr>
          <p:cNvSpPr>
            <a:spLocks noGrp="1"/>
          </p:cNvSpPr>
          <p:nvPr>
            <p:ph type="title"/>
          </p:nvPr>
        </p:nvSpPr>
        <p:spPr/>
        <p:txBody>
          <a:bodyPr/>
          <a:lstStyle/>
          <a:p>
            <a:r>
              <a:rPr lang="en-US" sz="2800" dirty="0"/>
              <a:t>Fryer – Racial Differences in Police Use of Force</a:t>
            </a:r>
          </a:p>
        </p:txBody>
      </p:sp>
      <p:sp>
        <p:nvSpPr>
          <p:cNvPr id="3" name="Content Placeholder 2">
            <a:extLst>
              <a:ext uri="{FF2B5EF4-FFF2-40B4-BE49-F238E27FC236}">
                <a16:creationId xmlns:a16="http://schemas.microsoft.com/office/drawing/2014/main" id="{C4B11439-3540-40E5-9072-994E64E58CAF}"/>
              </a:ext>
            </a:extLst>
          </p:cNvPr>
          <p:cNvSpPr>
            <a:spLocks noGrp="1"/>
          </p:cNvSpPr>
          <p:nvPr>
            <p:ph idx="1"/>
          </p:nvPr>
        </p:nvSpPr>
        <p:spPr>
          <a:xfrm>
            <a:off x="838200" y="1573833"/>
            <a:ext cx="10515600" cy="4351338"/>
          </a:xfrm>
        </p:spPr>
        <p:txBody>
          <a:bodyPr/>
          <a:lstStyle/>
          <a:p>
            <a:pPr marL="0" indent="0" algn="l">
              <a:buNone/>
            </a:pPr>
            <a:r>
              <a:rPr lang="en-US" sz="3200" b="0" i="0" u="none" strike="noStrike" baseline="0" dirty="0">
                <a:latin typeface="Century Gothic" panose="020B0502020202020204" pitchFamily="34" charset="0"/>
              </a:rPr>
              <a:t>Abstract: This paper explores racial differences in police use of force. </a:t>
            </a:r>
          </a:p>
          <a:p>
            <a:pPr marL="0" indent="0" algn="l">
              <a:buNone/>
            </a:pPr>
            <a:r>
              <a:rPr lang="en-US" sz="3200" b="0" i="0" u="none" strike="noStrike" baseline="0" dirty="0">
                <a:latin typeface="Century Gothic" panose="020B0502020202020204" pitchFamily="34" charset="0"/>
              </a:rPr>
              <a:t>On non-lethal uses of force, blacks and Hispanics are more than 50 percent more likely to experience some form of force in interactions with police. </a:t>
            </a:r>
          </a:p>
          <a:p>
            <a:pPr marL="0" indent="0" algn="l">
              <a:buNone/>
            </a:pPr>
            <a:r>
              <a:rPr lang="en-US" sz="3200" b="0" i="0" u="none" strike="noStrike" baseline="0" dirty="0">
                <a:latin typeface="Century Gothic" panose="020B0502020202020204" pitchFamily="34" charset="0"/>
              </a:rPr>
              <a:t>Adding controls that account for important context and civilian behavior reduces, but cannot fully explain, these disparities. </a:t>
            </a:r>
          </a:p>
        </p:txBody>
      </p:sp>
    </p:spTree>
    <p:extLst>
      <p:ext uri="{BB962C8B-B14F-4D97-AF65-F5344CB8AC3E}">
        <p14:creationId xmlns:p14="http://schemas.microsoft.com/office/powerpoint/2010/main" val="4169262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F9E45-61C0-4712-8ED4-DA25623B48EF}"/>
              </a:ext>
            </a:extLst>
          </p:cNvPr>
          <p:cNvSpPr>
            <a:spLocks noGrp="1"/>
          </p:cNvSpPr>
          <p:nvPr>
            <p:ph type="title"/>
          </p:nvPr>
        </p:nvSpPr>
        <p:spPr/>
        <p:txBody>
          <a:bodyPr/>
          <a:lstStyle/>
          <a:p>
            <a:r>
              <a:rPr lang="en-US" sz="2800" dirty="0"/>
              <a:t>Fryer – Racial Differences in Police Use of Force</a:t>
            </a:r>
          </a:p>
        </p:txBody>
      </p:sp>
      <p:sp>
        <p:nvSpPr>
          <p:cNvPr id="3" name="Content Placeholder 2">
            <a:extLst>
              <a:ext uri="{FF2B5EF4-FFF2-40B4-BE49-F238E27FC236}">
                <a16:creationId xmlns:a16="http://schemas.microsoft.com/office/drawing/2014/main" id="{C4B11439-3540-40E5-9072-994E64E58CAF}"/>
              </a:ext>
            </a:extLst>
          </p:cNvPr>
          <p:cNvSpPr>
            <a:spLocks noGrp="1"/>
          </p:cNvSpPr>
          <p:nvPr>
            <p:ph idx="1"/>
          </p:nvPr>
        </p:nvSpPr>
        <p:spPr>
          <a:xfrm>
            <a:off x="838200" y="1253331"/>
            <a:ext cx="10515600" cy="4351338"/>
          </a:xfrm>
        </p:spPr>
        <p:txBody>
          <a:bodyPr/>
          <a:lstStyle/>
          <a:p>
            <a:pPr marL="0" indent="0" algn="l">
              <a:buNone/>
            </a:pPr>
            <a:r>
              <a:rPr lang="en-US" sz="3200" b="0" i="0" u="none" strike="noStrike" baseline="0" dirty="0">
                <a:latin typeface="Century Gothic" panose="020B0502020202020204" pitchFamily="34" charset="0"/>
              </a:rPr>
              <a:t>Abstract: … On the most extreme use of force—officer-involved shootings—we find no racial differences either in the raw data or when contextual factors are taken into account. </a:t>
            </a:r>
          </a:p>
          <a:p>
            <a:pPr marL="0" indent="0" algn="l">
              <a:buNone/>
            </a:pPr>
            <a:r>
              <a:rPr lang="en-US" sz="3200" b="0" i="0" u="none" strike="noStrike" baseline="0" dirty="0">
                <a:latin typeface="Century Gothic" panose="020B0502020202020204" pitchFamily="34" charset="0"/>
              </a:rPr>
              <a:t>We argue that the patterns in the data are consistent with a model in which police officers are utility maximizers, a fraction of whom have a preference for discrimination, who incur relatively high expected costs of officer-involved shootings.</a:t>
            </a:r>
            <a:endParaRPr lang="en-US" sz="3200" dirty="0">
              <a:latin typeface="Century Gothic" panose="020B0502020202020204" pitchFamily="34" charset="0"/>
            </a:endParaRPr>
          </a:p>
        </p:txBody>
      </p:sp>
    </p:spTree>
    <p:extLst>
      <p:ext uri="{BB962C8B-B14F-4D97-AF65-F5344CB8AC3E}">
        <p14:creationId xmlns:p14="http://schemas.microsoft.com/office/powerpoint/2010/main" val="3434829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Critiques of Fryer and Johnson et al.</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a:xfrm>
            <a:off x="838200" y="1555037"/>
            <a:ext cx="10515600" cy="4351338"/>
          </a:xfrm>
        </p:spPr>
        <p:txBody>
          <a:bodyPr/>
          <a:lstStyle/>
          <a:p>
            <a:pPr marL="0" indent="0">
              <a:buNone/>
            </a:pPr>
            <a:r>
              <a:rPr lang="en-US" dirty="0"/>
              <a:t>Hoekstra and Sloan (2020), the next paper I will cover, critiques the papers by Johnson et al. (2019) and Fryer (2019), arguing that they may give bias results.</a:t>
            </a:r>
          </a:p>
          <a:p>
            <a:pPr marL="0" indent="0">
              <a:buNone/>
            </a:pPr>
            <a:r>
              <a:rPr lang="en-US" dirty="0"/>
              <a:t>The key issue regards the appropriate “benchmark” that these papers use. Researchers often do not observe interactions in which force was </a:t>
            </a:r>
            <a:r>
              <a:rPr lang="en-US" b="1" i="1" u="sng" dirty="0"/>
              <a:t>not</a:t>
            </a:r>
            <a:r>
              <a:rPr lang="en-US" dirty="0"/>
              <a:t> used.</a:t>
            </a:r>
          </a:p>
          <a:p>
            <a:pPr marL="0" indent="0">
              <a:buNone/>
            </a:pPr>
            <a:r>
              <a:rPr lang="en-US" dirty="0"/>
              <a:t>As a result, researchers must make assumptions regarding the appropriate benchmark, such as looking at incidents per capita [benchmark 1) from earlier] or incidents compared to violent crime rates or arrests [benchmark 2) from earlier] (Hoekstra and Sloan, 2020).</a:t>
            </a:r>
          </a:p>
        </p:txBody>
      </p:sp>
    </p:spTree>
    <p:extLst>
      <p:ext uri="{BB962C8B-B14F-4D97-AF65-F5344CB8AC3E}">
        <p14:creationId xmlns:p14="http://schemas.microsoft.com/office/powerpoint/2010/main" val="132561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Critiques of Fryer and Johnson et al.</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a:xfrm>
            <a:off x="838200" y="1555037"/>
            <a:ext cx="10515600" cy="4351338"/>
          </a:xfrm>
        </p:spPr>
        <p:txBody>
          <a:bodyPr/>
          <a:lstStyle/>
          <a:p>
            <a:pPr marL="0" indent="0">
              <a:buNone/>
            </a:pPr>
            <a:r>
              <a:rPr lang="en-US" dirty="0"/>
              <a:t>Also, most data sets do not allow the researchers to observe whether the underlying risk of situations involving white and minority civilians, or white and minority officers, is similar in terms of whether force was merited.</a:t>
            </a:r>
          </a:p>
          <a:p>
            <a:pPr marL="0" indent="0">
              <a:buNone/>
            </a:pPr>
            <a:r>
              <a:rPr lang="en-US" dirty="0"/>
              <a:t>White and minority civilians have different situations, and white and minority officers are usually allocated differently, making it difficult to isolate bias from these different circumstances.</a:t>
            </a:r>
          </a:p>
          <a:p>
            <a:pPr marL="0" indent="0">
              <a:buNone/>
            </a:pPr>
            <a:r>
              <a:rPr lang="en-US" dirty="0"/>
              <a:t>While researchers can try to control for these differences, data is imperfect.</a:t>
            </a:r>
          </a:p>
        </p:txBody>
      </p:sp>
    </p:spTree>
    <p:extLst>
      <p:ext uri="{BB962C8B-B14F-4D97-AF65-F5344CB8AC3E}">
        <p14:creationId xmlns:p14="http://schemas.microsoft.com/office/powerpoint/2010/main" val="401460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Critiques of Fryer and Johnson et al.</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a:xfrm>
            <a:off x="838200" y="1555037"/>
            <a:ext cx="10515600" cy="4351338"/>
          </a:xfrm>
        </p:spPr>
        <p:txBody>
          <a:bodyPr/>
          <a:lstStyle/>
          <a:p>
            <a:pPr marL="0" indent="0">
              <a:buNone/>
            </a:pPr>
            <a:r>
              <a:rPr lang="en-US" dirty="0"/>
              <a:t>As I will describe shortly, Hoekstra and Sloan (2020) argue that they improve on prior research by looking at a situation in which the race of the officer is as-good-as randomly assigned to 911 calls.</a:t>
            </a:r>
          </a:p>
          <a:p>
            <a:pPr marL="0" indent="0">
              <a:buNone/>
            </a:pPr>
            <a:r>
              <a:rPr lang="en-US" dirty="0"/>
              <a:t>This quasi-random assignment means that there is not concern that officers of difference races are put in different scenarios.</a:t>
            </a:r>
          </a:p>
          <a:p>
            <a:pPr marL="0" indent="0">
              <a:buNone/>
            </a:pPr>
            <a:r>
              <a:rPr lang="en-US" dirty="0"/>
              <a:t>Having officers put in different situations, on average, by officer race or ethnicity would generate selection bias.</a:t>
            </a:r>
          </a:p>
          <a:p>
            <a:pPr marL="0" indent="0">
              <a:buNone/>
            </a:pPr>
            <a:r>
              <a:rPr lang="en-US" dirty="0"/>
              <a:t>With selection bias, it’s hard to isolate differences by officer race from the fact that officers are allocated differently.</a:t>
            </a:r>
          </a:p>
        </p:txBody>
      </p:sp>
    </p:spTree>
    <p:extLst>
      <p:ext uri="{BB962C8B-B14F-4D97-AF65-F5344CB8AC3E}">
        <p14:creationId xmlns:p14="http://schemas.microsoft.com/office/powerpoint/2010/main" val="1959041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Outline</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Summary of papers on racial bias in police use of force:</a:t>
            </a:r>
          </a:p>
          <a:p>
            <a:r>
              <a:rPr lang="en-US" altLang="en-US" sz="2000" dirty="0">
                <a:latin typeface="Century Gothic" panose="020B0502020202020204" pitchFamily="34" charset="0"/>
              </a:rPr>
              <a:t>Johnson et al. - 2019 - Officer characteristics and racial disparities in fatal officer-involved shootings (briefly)</a:t>
            </a:r>
          </a:p>
          <a:p>
            <a:r>
              <a:rPr lang="en-US" altLang="en-US" sz="2000" dirty="0">
                <a:latin typeface="Century Gothic" panose="020B0502020202020204" pitchFamily="34" charset="0"/>
              </a:rPr>
              <a:t>Fryer Jr. - 2019 - An empirical analysis of racial differences in police use of force (briefly)</a:t>
            </a:r>
          </a:p>
          <a:p>
            <a:r>
              <a:rPr lang="en-US" altLang="en-US" sz="2000" dirty="0">
                <a:latin typeface="Century Gothic" panose="020B0502020202020204" pitchFamily="34" charset="0"/>
              </a:rPr>
              <a:t>Hoekstra, Sloan - 2020 - Does Race Matter for Police Use of Force Evidence from 911 Calls (more in-depth)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507573"/>
            <a:ext cx="10515600" cy="4351338"/>
          </a:xfrm>
        </p:spPr>
        <p:txBody>
          <a:bodyPr/>
          <a:lstStyle/>
          <a:p>
            <a:r>
              <a:rPr lang="en-US" dirty="0"/>
              <a:t>Abstract: This paper uses data on officers dispatched to over 2 million 911 calls in two cities [which ones they are is kept anonymous in the paper], neither of which allows for discretion in the dispatch process. </a:t>
            </a:r>
          </a:p>
          <a:p>
            <a:r>
              <a:rPr lang="en-US" dirty="0"/>
              <a:t>Using a location-by-time fixed effects approach that isolates the random variation in officer race, we show white officers use force 60 percent more than black officers and use gun force twice as often. </a:t>
            </a:r>
          </a:p>
          <a:p>
            <a:r>
              <a:rPr lang="en-US" dirty="0"/>
              <a:t>To examine how civilian race affects use of force, we compare how white officers increase use of force as they are dispatched to more minority neighborhoods, compared to minority officers. </a:t>
            </a:r>
          </a:p>
        </p:txBody>
      </p:sp>
    </p:spTree>
    <p:extLst>
      <p:ext uri="{BB962C8B-B14F-4D97-AF65-F5344CB8AC3E}">
        <p14:creationId xmlns:p14="http://schemas.microsoft.com/office/powerpoint/2010/main" val="339386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481069"/>
            <a:ext cx="10515600" cy="4351338"/>
          </a:xfrm>
        </p:spPr>
        <p:txBody>
          <a:bodyPr/>
          <a:lstStyle/>
          <a:p>
            <a:r>
              <a:rPr lang="en-US" sz="3200" dirty="0"/>
              <a:t>Abstract: … Perhaps most strikingly, we show that while white and black officers use gun force at similar rates in white and racially mixed neighborhoods, white officers are five times as likely to use gun force in predominantly black neighborhoods. </a:t>
            </a:r>
          </a:p>
          <a:p>
            <a:r>
              <a:rPr lang="en-US" sz="3200" dirty="0"/>
              <a:t>Similarly, white officers increase use of any force much more than minority officers when dispatched to more minority neighborhoods. </a:t>
            </a:r>
          </a:p>
        </p:txBody>
      </p:sp>
    </p:spTree>
    <p:extLst>
      <p:ext uri="{BB962C8B-B14F-4D97-AF65-F5344CB8AC3E}">
        <p14:creationId xmlns:p14="http://schemas.microsoft.com/office/powerpoint/2010/main" val="18109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253331"/>
            <a:ext cx="10515600" cy="4351338"/>
          </a:xfrm>
        </p:spPr>
        <p:txBody>
          <a:bodyPr/>
          <a:lstStyle/>
          <a:p>
            <a:r>
              <a:rPr lang="en-US" sz="3200" dirty="0"/>
              <a:t>Abstract: Consequently, difference-in-differences estimates from individual officer fixed effect models indicate black (Hispanic) civilians are 30 - 60 (75 - 120) percent more likely to experience any use of force, and five times as likely to experience gun use of force, compared to if white officers scaled up force similarly to minority officers. </a:t>
            </a:r>
          </a:p>
          <a:p>
            <a:r>
              <a:rPr lang="en-US" sz="3200" dirty="0"/>
              <a:t>These findings highlight race as an important determinant of police use of force, including and especially lethal force.</a:t>
            </a:r>
          </a:p>
        </p:txBody>
      </p:sp>
    </p:spTree>
    <p:extLst>
      <p:ext uri="{BB962C8B-B14F-4D97-AF65-F5344CB8AC3E}">
        <p14:creationId xmlns:p14="http://schemas.microsoft.com/office/powerpoint/2010/main" val="212516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375052"/>
            <a:ext cx="10515600" cy="4351338"/>
          </a:xfrm>
        </p:spPr>
        <p:txBody>
          <a:bodyPr/>
          <a:lstStyle/>
          <a:p>
            <a:r>
              <a:rPr lang="en-US" dirty="0"/>
              <a:t>Documenting whether race matters for police use of force is difficult.</a:t>
            </a:r>
          </a:p>
          <a:p>
            <a:r>
              <a:rPr lang="en-US" dirty="0"/>
              <a:t>Researchers often do not observe (have data on) interactions in which force was NOT used (they only have data for when force was used).</a:t>
            </a:r>
          </a:p>
          <a:p>
            <a:r>
              <a:rPr lang="en-US" dirty="0"/>
              <a:t>This forces researchers to make assumptions and use a particular denominator, such as population of that racial group (benchmark 1) from earlier) or number of violent crime interactions for that racial group (benchmark 2)).</a:t>
            </a:r>
          </a:p>
        </p:txBody>
      </p:sp>
    </p:spTree>
    <p:extLst>
      <p:ext uri="{BB962C8B-B14F-4D97-AF65-F5344CB8AC3E}">
        <p14:creationId xmlns:p14="http://schemas.microsoft.com/office/powerpoint/2010/main" val="3513205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375052"/>
            <a:ext cx="10515600" cy="4351338"/>
          </a:xfrm>
        </p:spPr>
        <p:txBody>
          <a:bodyPr/>
          <a:lstStyle/>
          <a:p>
            <a:r>
              <a:rPr lang="en-US" dirty="0"/>
              <a:t>There are also issues with selection bias, where it’s usually not random where officers of different races are deployed, for example.</a:t>
            </a:r>
          </a:p>
          <a:p>
            <a:r>
              <a:rPr lang="en-US" dirty="0"/>
              <a:t>A simple comparison of use of force probability between white and black officers would provide a biased estimate of how race affects use of force, since those officers are not being deployed in the same situations or to the same areas.</a:t>
            </a:r>
          </a:p>
          <a:p>
            <a:endParaRPr lang="en-US" sz="2000" dirty="0"/>
          </a:p>
        </p:txBody>
      </p:sp>
    </p:spTree>
    <p:extLst>
      <p:ext uri="{BB962C8B-B14F-4D97-AF65-F5344CB8AC3E}">
        <p14:creationId xmlns:p14="http://schemas.microsoft.com/office/powerpoint/2010/main" val="3865293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838200" y="1375052"/>
            <a:ext cx="10515600" cy="4351338"/>
          </a:xfrm>
        </p:spPr>
        <p:txBody>
          <a:bodyPr/>
          <a:lstStyle/>
          <a:p>
            <a:r>
              <a:rPr lang="en-US" dirty="0"/>
              <a:t>Documenting whether race matters for police use of force is difficult.</a:t>
            </a:r>
          </a:p>
          <a:p>
            <a:r>
              <a:rPr lang="en-US" dirty="0"/>
              <a:t>Researchers often do not observe (have data on) interactions in which force was NOT used (they only have data for when force was used).</a:t>
            </a:r>
          </a:p>
          <a:p>
            <a:r>
              <a:rPr lang="en-US" dirty="0"/>
              <a:t>There are also issues with selection bias, where it’s usually not random where officers of different races are deployed, for example.</a:t>
            </a:r>
          </a:p>
          <a:p>
            <a:r>
              <a:rPr lang="en-US" dirty="0"/>
              <a:t>A simple comparison of use of force probability between white and black officers would provide a biased estimate of how race affects use of force, since those officers are not being deployed in the same situations or to the same areas.</a:t>
            </a:r>
          </a:p>
          <a:p>
            <a:endParaRPr lang="en-US" sz="2000" dirty="0"/>
          </a:p>
        </p:txBody>
      </p:sp>
    </p:spTree>
    <p:extLst>
      <p:ext uri="{BB962C8B-B14F-4D97-AF65-F5344CB8AC3E}">
        <p14:creationId xmlns:p14="http://schemas.microsoft.com/office/powerpoint/2010/main" val="3260673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3" name="Content Placeholder 2">
            <a:extLst>
              <a:ext uri="{FF2B5EF4-FFF2-40B4-BE49-F238E27FC236}">
                <a16:creationId xmlns:a16="http://schemas.microsoft.com/office/drawing/2014/main" id="{D92D778A-FA9B-4ED0-A4B4-5CAACC291A94}"/>
              </a:ext>
            </a:extLst>
          </p:cNvPr>
          <p:cNvSpPr>
            <a:spLocks noGrp="1"/>
          </p:cNvSpPr>
          <p:nvPr>
            <p:ph idx="1"/>
          </p:nvPr>
        </p:nvSpPr>
        <p:spPr>
          <a:xfrm>
            <a:off x="1063487" y="1451976"/>
            <a:ext cx="10515600" cy="4351338"/>
          </a:xfrm>
        </p:spPr>
        <p:txBody>
          <a:bodyPr/>
          <a:lstStyle/>
          <a:p>
            <a:r>
              <a:rPr lang="en-US" dirty="0"/>
              <a:t>Hoekstra and Sloan get around these issues by using administrative data on over two million 911 calls.</a:t>
            </a:r>
          </a:p>
          <a:p>
            <a:r>
              <a:rPr lang="en-US" dirty="0"/>
              <a:t>This data is unique in that it:</a:t>
            </a:r>
          </a:p>
          <a:p>
            <a:pPr marL="457200" indent="-457200">
              <a:buAutoNum type="arabicParenR"/>
            </a:pPr>
            <a:r>
              <a:rPr lang="en-US" dirty="0"/>
              <a:t>Comes from two cities in which the dispatch protocols allow for no discretion on the part of the officer or the operator with respect to which officer is dispatched.</a:t>
            </a:r>
          </a:p>
          <a:p>
            <a:pPr marL="0" indent="0">
              <a:buNone/>
            </a:pPr>
            <a:r>
              <a:rPr lang="en-US" dirty="0"/>
              <a:t>(i.e., the race of the officer is as-good-as-randomly assigned)</a:t>
            </a:r>
          </a:p>
          <a:p>
            <a:pPr marL="457200" indent="-457200">
              <a:buAutoNum type="arabicParenR" startAt="2"/>
            </a:pPr>
            <a:r>
              <a:rPr lang="en-US" dirty="0"/>
              <a:t>This data allows them to see over two million interactions, some of which end up with use of force and some which do not, rather than only having data on the incidents where force was used and having to pick a denominator (benchmark 1) or 2)).</a:t>
            </a:r>
          </a:p>
          <a:p>
            <a:endParaRPr lang="en-US" sz="2000" dirty="0"/>
          </a:p>
        </p:txBody>
      </p:sp>
    </p:spTree>
    <p:extLst>
      <p:ext uri="{BB962C8B-B14F-4D97-AF65-F5344CB8AC3E}">
        <p14:creationId xmlns:p14="http://schemas.microsoft.com/office/powerpoint/2010/main" val="54503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A82B5D-D04F-41CE-AD7A-E959BC6CE152}"/>
              </a:ext>
            </a:extLst>
          </p:cNvPr>
          <p:cNvSpPr>
            <a:spLocks noGrp="1"/>
          </p:cNvSpPr>
          <p:nvPr>
            <p:ph idx="1"/>
          </p:nvPr>
        </p:nvSpPr>
        <p:spPr>
          <a:xfrm>
            <a:off x="6214187" y="289249"/>
            <a:ext cx="5779029" cy="5887714"/>
          </a:xfrm>
        </p:spPr>
        <p:txBody>
          <a:bodyPr/>
          <a:lstStyle/>
          <a:p>
            <a:r>
              <a:rPr lang="en-US" dirty="0"/>
              <a:t>Use of force is quite rare, only 0.109% of 911 calls result in use of force.</a:t>
            </a:r>
          </a:p>
          <a:p>
            <a:r>
              <a:rPr lang="en-US" dirty="0"/>
              <a:t>For gun use of force this is 0.00762%.</a:t>
            </a:r>
          </a:p>
          <a:p>
            <a:r>
              <a:rPr lang="en-US" dirty="0"/>
              <a:t>In the raw data, white officers are much more likely to use force (with or without gun) compared to black officers.</a:t>
            </a:r>
          </a:p>
          <a:p>
            <a:r>
              <a:rPr lang="en-US" dirty="0"/>
              <a:t>911 dispatches occur to areas that tend to be predominantly black.</a:t>
            </a:r>
          </a:p>
          <a:p>
            <a:r>
              <a:rPr lang="en-US" dirty="0"/>
              <a:t>38% of officers are black</a:t>
            </a:r>
          </a:p>
          <a:p>
            <a:r>
              <a:rPr lang="en-US" dirty="0"/>
              <a:t>16% are female</a:t>
            </a:r>
          </a:p>
          <a:p>
            <a:r>
              <a:rPr lang="en-US" dirty="0"/>
              <a:t>Officers have about 10 years of experience on average</a:t>
            </a:r>
          </a:p>
          <a:p>
            <a:endParaRPr lang="en-US" dirty="0"/>
          </a:p>
        </p:txBody>
      </p:sp>
      <p:pic>
        <p:nvPicPr>
          <p:cNvPr id="5" name="Picture 4">
            <a:extLst>
              <a:ext uri="{FF2B5EF4-FFF2-40B4-BE49-F238E27FC236}">
                <a16:creationId xmlns:a16="http://schemas.microsoft.com/office/drawing/2014/main" id="{493CFF0A-6756-45B5-9731-040802710B8D}"/>
              </a:ext>
            </a:extLst>
          </p:cNvPr>
          <p:cNvPicPr>
            <a:picLocks noChangeAspect="1"/>
          </p:cNvPicPr>
          <p:nvPr/>
        </p:nvPicPr>
        <p:blipFill>
          <a:blip r:embed="rId2"/>
          <a:stretch>
            <a:fillRect/>
          </a:stretch>
        </p:blipFill>
        <p:spPr>
          <a:xfrm>
            <a:off x="0" y="0"/>
            <a:ext cx="6139962" cy="6858000"/>
          </a:xfrm>
          <a:prstGeom prst="rect">
            <a:avLst/>
          </a:prstGeom>
        </p:spPr>
      </p:pic>
    </p:spTree>
    <p:extLst>
      <p:ext uri="{BB962C8B-B14F-4D97-AF65-F5344CB8AC3E}">
        <p14:creationId xmlns:p14="http://schemas.microsoft.com/office/powerpoint/2010/main" val="4008213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pic>
        <p:nvPicPr>
          <p:cNvPr id="4" name="Picture 3">
            <a:extLst>
              <a:ext uri="{FF2B5EF4-FFF2-40B4-BE49-F238E27FC236}">
                <a16:creationId xmlns:a16="http://schemas.microsoft.com/office/drawing/2014/main" id="{F0EB78A6-4C9F-4856-B2C0-F445AE5D68D7}"/>
              </a:ext>
            </a:extLst>
          </p:cNvPr>
          <p:cNvPicPr>
            <a:picLocks noChangeAspect="1"/>
          </p:cNvPicPr>
          <p:nvPr/>
        </p:nvPicPr>
        <p:blipFill>
          <a:blip r:embed="rId2"/>
          <a:stretch>
            <a:fillRect/>
          </a:stretch>
        </p:blipFill>
        <p:spPr>
          <a:xfrm>
            <a:off x="0" y="1528497"/>
            <a:ext cx="8202170" cy="3801005"/>
          </a:xfrm>
          <a:prstGeom prst="rect">
            <a:avLst/>
          </a:prstGeom>
        </p:spPr>
      </p:pic>
      <p:sp>
        <p:nvSpPr>
          <p:cNvPr id="6" name="TextBox 5">
            <a:extLst>
              <a:ext uri="{FF2B5EF4-FFF2-40B4-BE49-F238E27FC236}">
                <a16:creationId xmlns:a16="http://schemas.microsoft.com/office/drawing/2014/main" id="{0A8D99AA-926D-4077-AF5B-F8AD35DB0573}"/>
              </a:ext>
            </a:extLst>
          </p:cNvPr>
          <p:cNvSpPr txBox="1"/>
          <p:nvPr/>
        </p:nvSpPr>
        <p:spPr>
          <a:xfrm>
            <a:off x="8202170" y="1183941"/>
            <a:ext cx="3851707" cy="4832092"/>
          </a:xfrm>
          <a:prstGeom prst="rect">
            <a:avLst/>
          </a:prstGeom>
          <a:noFill/>
        </p:spPr>
        <p:txBody>
          <a:bodyPr wrap="square" rtlCol="0">
            <a:spAutoFit/>
          </a:bodyPr>
          <a:lstStyle/>
          <a:p>
            <a:r>
              <a:rPr lang="en-US" sz="2200" dirty="0"/>
              <a:t>No clear difference in the raw data as to if black and white officers are deployed to 911 calls in different neighborhoods (based on proportion black residents).</a:t>
            </a:r>
          </a:p>
          <a:p>
            <a:endParaRPr lang="en-US" sz="2200" dirty="0"/>
          </a:p>
          <a:p>
            <a:r>
              <a:rPr lang="en-US" sz="2200" dirty="0"/>
              <a:t>This and other evidence in the paper is suggestive that officer race is as-good-as randomly assigned.</a:t>
            </a:r>
          </a:p>
          <a:p>
            <a:endParaRPr lang="en-US" sz="2200" dirty="0"/>
          </a:p>
          <a:p>
            <a:r>
              <a:rPr lang="en-US" sz="2200" dirty="0"/>
              <a:t>i.e., this is a good natural experiment</a:t>
            </a:r>
          </a:p>
        </p:txBody>
      </p:sp>
    </p:spTree>
    <p:extLst>
      <p:ext uri="{BB962C8B-B14F-4D97-AF65-F5344CB8AC3E}">
        <p14:creationId xmlns:p14="http://schemas.microsoft.com/office/powerpoint/2010/main" val="929428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0251E-FF9F-45F6-B3CE-2C7A42557196}"/>
              </a:ext>
            </a:extLst>
          </p:cNvPr>
          <p:cNvPicPr>
            <a:picLocks noChangeAspect="1"/>
          </p:cNvPicPr>
          <p:nvPr/>
        </p:nvPicPr>
        <p:blipFill>
          <a:blip r:embed="rId2"/>
          <a:stretch>
            <a:fillRect/>
          </a:stretch>
        </p:blipFill>
        <p:spPr>
          <a:xfrm>
            <a:off x="0" y="2108718"/>
            <a:ext cx="5975461" cy="4749282"/>
          </a:xfrm>
          <a:prstGeom prst="rect">
            <a:avLst/>
          </a:prstGeom>
        </p:spPr>
      </p:pic>
      <p:pic>
        <p:nvPicPr>
          <p:cNvPr id="6" name="Picture 5">
            <a:extLst>
              <a:ext uri="{FF2B5EF4-FFF2-40B4-BE49-F238E27FC236}">
                <a16:creationId xmlns:a16="http://schemas.microsoft.com/office/drawing/2014/main" id="{EAE8D7EF-D669-4EE4-9D1F-72CD3287C555}"/>
              </a:ext>
            </a:extLst>
          </p:cNvPr>
          <p:cNvPicPr>
            <a:picLocks noChangeAspect="1"/>
          </p:cNvPicPr>
          <p:nvPr/>
        </p:nvPicPr>
        <p:blipFill>
          <a:blip r:embed="rId3"/>
          <a:stretch>
            <a:fillRect/>
          </a:stretch>
        </p:blipFill>
        <p:spPr>
          <a:xfrm>
            <a:off x="5975461" y="2342520"/>
            <a:ext cx="6201640" cy="4515480"/>
          </a:xfrm>
          <a:prstGeom prst="rect">
            <a:avLst/>
          </a:prstGeom>
        </p:spPr>
      </p:pic>
      <p:sp>
        <p:nvSpPr>
          <p:cNvPr id="8" name="TextBox 7">
            <a:extLst>
              <a:ext uri="{FF2B5EF4-FFF2-40B4-BE49-F238E27FC236}">
                <a16:creationId xmlns:a16="http://schemas.microsoft.com/office/drawing/2014/main" id="{0FE31C2F-A302-40FC-AEEB-DF3918C95B1B}"/>
              </a:ext>
            </a:extLst>
          </p:cNvPr>
          <p:cNvSpPr txBox="1"/>
          <p:nvPr/>
        </p:nvSpPr>
        <p:spPr>
          <a:xfrm>
            <a:off x="111967" y="121298"/>
            <a:ext cx="11952515" cy="1815882"/>
          </a:xfrm>
          <a:prstGeom prst="rect">
            <a:avLst/>
          </a:prstGeom>
          <a:noFill/>
        </p:spPr>
        <p:txBody>
          <a:bodyPr wrap="square" rtlCol="0">
            <a:spAutoFit/>
          </a:bodyPr>
          <a:lstStyle/>
          <a:p>
            <a:r>
              <a:rPr lang="en-US" sz="2800" i="1" dirty="0"/>
              <a:t>Y-axis = predicted use of force (left) or gun force (right), X-axis = proportion black</a:t>
            </a:r>
          </a:p>
          <a:p>
            <a:endParaRPr lang="en-US" sz="2800" i="1" dirty="0"/>
          </a:p>
          <a:p>
            <a:r>
              <a:rPr lang="en-US" sz="2800" dirty="0"/>
              <a:t>The figures show that white and black officers are allocated to 911 calls in neighborhoods with a similar level of predicted use of (gun) force.</a:t>
            </a:r>
          </a:p>
        </p:txBody>
      </p:sp>
    </p:spTree>
    <p:extLst>
      <p:ext uri="{BB962C8B-B14F-4D97-AF65-F5344CB8AC3E}">
        <p14:creationId xmlns:p14="http://schemas.microsoft.com/office/powerpoint/2010/main" val="2603257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officer characteristics in fatal shootings</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Abstract: Despite extensive attention to racial disparities in police shootings, two problems have hindered progress on this issue. </a:t>
            </a:r>
          </a:p>
          <a:p>
            <a:pPr marL="0" indent="0">
              <a:buNone/>
            </a:pPr>
            <a:r>
              <a:rPr lang="en-US" dirty="0"/>
              <a:t>First, databases of fatal officer-involved shootings (FOIS) lack details about officers, making it difficult to test whether racial disparities vary by officer characteristics. </a:t>
            </a:r>
          </a:p>
          <a:p>
            <a:pPr marL="0" indent="0">
              <a:buNone/>
            </a:pPr>
            <a:r>
              <a:rPr lang="en-US" dirty="0"/>
              <a:t>Second, there are conflicting views on which benchmark should be used to determine racial disparities when the outcome is the rate at which members from racial groups are fatally shot. </a:t>
            </a:r>
          </a:p>
        </p:txBody>
      </p:sp>
    </p:spTree>
    <p:extLst>
      <p:ext uri="{BB962C8B-B14F-4D97-AF65-F5344CB8AC3E}">
        <p14:creationId xmlns:p14="http://schemas.microsoft.com/office/powerpoint/2010/main" val="3630867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pic>
        <p:nvPicPr>
          <p:cNvPr id="5" name="Picture 4">
            <a:extLst>
              <a:ext uri="{FF2B5EF4-FFF2-40B4-BE49-F238E27FC236}">
                <a16:creationId xmlns:a16="http://schemas.microsoft.com/office/drawing/2014/main" id="{090811D6-41CB-40D0-A648-45FE38334DCE}"/>
              </a:ext>
            </a:extLst>
          </p:cNvPr>
          <p:cNvPicPr>
            <a:picLocks noChangeAspect="1"/>
          </p:cNvPicPr>
          <p:nvPr/>
        </p:nvPicPr>
        <p:blipFill>
          <a:blip r:embed="rId2"/>
          <a:stretch>
            <a:fillRect/>
          </a:stretch>
        </p:blipFill>
        <p:spPr>
          <a:xfrm>
            <a:off x="0" y="1690688"/>
            <a:ext cx="6430272" cy="5153744"/>
          </a:xfrm>
          <a:prstGeom prst="rect">
            <a:avLst/>
          </a:prstGeom>
        </p:spPr>
      </p:pic>
      <p:sp>
        <p:nvSpPr>
          <p:cNvPr id="7" name="TextBox 6">
            <a:extLst>
              <a:ext uri="{FF2B5EF4-FFF2-40B4-BE49-F238E27FC236}">
                <a16:creationId xmlns:a16="http://schemas.microsoft.com/office/drawing/2014/main" id="{C0000BDB-2302-4670-8E9F-EDC14A66394D}"/>
              </a:ext>
            </a:extLst>
          </p:cNvPr>
          <p:cNvSpPr txBox="1"/>
          <p:nvPr/>
        </p:nvSpPr>
        <p:spPr>
          <a:xfrm>
            <a:off x="6960637" y="1614196"/>
            <a:ext cx="4805265" cy="3785652"/>
          </a:xfrm>
          <a:prstGeom prst="rect">
            <a:avLst/>
          </a:prstGeom>
          <a:noFill/>
        </p:spPr>
        <p:txBody>
          <a:bodyPr wrap="square" rtlCol="0">
            <a:spAutoFit/>
          </a:bodyPr>
          <a:lstStyle/>
          <a:p>
            <a:r>
              <a:rPr lang="en-US" sz="2400" dirty="0"/>
              <a:t>Both white and black officers are more likely to use force when randomly assigned to calls in areas with a higher proportion black.</a:t>
            </a:r>
          </a:p>
          <a:p>
            <a:endParaRPr lang="en-US" sz="2400" dirty="0"/>
          </a:p>
          <a:p>
            <a:r>
              <a:rPr lang="en-US" sz="2400" dirty="0"/>
              <a:t>But white officers are SIGNIFICANTLY more likely to use force 1) in general (higher intercept) and 2) when proportion black is higher (steeper slope).</a:t>
            </a:r>
          </a:p>
        </p:txBody>
      </p:sp>
    </p:spTree>
    <p:extLst>
      <p:ext uri="{BB962C8B-B14F-4D97-AF65-F5344CB8AC3E}">
        <p14:creationId xmlns:p14="http://schemas.microsoft.com/office/powerpoint/2010/main" val="22392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sp>
        <p:nvSpPr>
          <p:cNvPr id="7" name="TextBox 6">
            <a:extLst>
              <a:ext uri="{FF2B5EF4-FFF2-40B4-BE49-F238E27FC236}">
                <a16:creationId xmlns:a16="http://schemas.microsoft.com/office/drawing/2014/main" id="{C0000BDB-2302-4670-8E9F-EDC14A66394D}"/>
              </a:ext>
            </a:extLst>
          </p:cNvPr>
          <p:cNvSpPr txBox="1"/>
          <p:nvPr/>
        </p:nvSpPr>
        <p:spPr>
          <a:xfrm>
            <a:off x="6960637" y="1614196"/>
            <a:ext cx="4805265" cy="3600986"/>
          </a:xfrm>
          <a:prstGeom prst="rect">
            <a:avLst/>
          </a:prstGeom>
          <a:noFill/>
        </p:spPr>
        <p:txBody>
          <a:bodyPr wrap="square" rtlCol="0">
            <a:spAutoFit/>
          </a:bodyPr>
          <a:lstStyle/>
          <a:p>
            <a:r>
              <a:rPr lang="en-US" sz="2400" dirty="0"/>
              <a:t>Only white officers are more likely to use</a:t>
            </a:r>
            <a:r>
              <a:rPr lang="en-US" sz="2400" b="1" dirty="0"/>
              <a:t> gun </a:t>
            </a:r>
            <a:r>
              <a:rPr lang="en-US" sz="2400" dirty="0"/>
              <a:t>force when randomly assigned to calls in areas with a higher proportion black.</a:t>
            </a:r>
          </a:p>
          <a:p>
            <a:endParaRPr lang="en-US" sz="2400" dirty="0"/>
          </a:p>
          <a:p>
            <a:r>
              <a:rPr lang="en-US" sz="2400" dirty="0"/>
              <a:t>This white-black officer differential in use of force by portion black is more pronounced for gun use of force.</a:t>
            </a:r>
          </a:p>
          <a:p>
            <a:endParaRPr lang="en-US" dirty="0"/>
          </a:p>
          <a:p>
            <a:endParaRPr lang="en-US" dirty="0"/>
          </a:p>
        </p:txBody>
      </p:sp>
      <p:pic>
        <p:nvPicPr>
          <p:cNvPr id="4" name="Picture 3">
            <a:extLst>
              <a:ext uri="{FF2B5EF4-FFF2-40B4-BE49-F238E27FC236}">
                <a16:creationId xmlns:a16="http://schemas.microsoft.com/office/drawing/2014/main" id="{AE3A9BEE-604E-45D6-8E24-3AEB7EDAEF28}"/>
              </a:ext>
            </a:extLst>
          </p:cNvPr>
          <p:cNvPicPr>
            <a:picLocks noChangeAspect="1"/>
          </p:cNvPicPr>
          <p:nvPr/>
        </p:nvPicPr>
        <p:blipFill>
          <a:blip r:embed="rId2"/>
          <a:stretch>
            <a:fillRect/>
          </a:stretch>
        </p:blipFill>
        <p:spPr>
          <a:xfrm>
            <a:off x="0" y="1690688"/>
            <a:ext cx="6430272" cy="5191850"/>
          </a:xfrm>
          <a:prstGeom prst="rect">
            <a:avLst/>
          </a:prstGeom>
        </p:spPr>
      </p:pic>
    </p:spTree>
    <p:extLst>
      <p:ext uri="{BB962C8B-B14F-4D97-AF65-F5344CB8AC3E}">
        <p14:creationId xmlns:p14="http://schemas.microsoft.com/office/powerpoint/2010/main" val="1934197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pic>
        <p:nvPicPr>
          <p:cNvPr id="4" name="Picture 3">
            <a:extLst>
              <a:ext uri="{FF2B5EF4-FFF2-40B4-BE49-F238E27FC236}">
                <a16:creationId xmlns:a16="http://schemas.microsoft.com/office/drawing/2014/main" id="{22093767-3B2F-4B5A-9C1E-BB5E7F5C29C0}"/>
              </a:ext>
            </a:extLst>
          </p:cNvPr>
          <p:cNvPicPr>
            <a:picLocks noChangeAspect="1"/>
          </p:cNvPicPr>
          <p:nvPr/>
        </p:nvPicPr>
        <p:blipFill>
          <a:blip r:embed="rId2"/>
          <a:stretch>
            <a:fillRect/>
          </a:stretch>
        </p:blipFill>
        <p:spPr>
          <a:xfrm>
            <a:off x="0" y="1466908"/>
            <a:ext cx="12192000" cy="3924184"/>
          </a:xfrm>
          <a:prstGeom prst="rect">
            <a:avLst/>
          </a:prstGeom>
        </p:spPr>
      </p:pic>
    </p:spTree>
    <p:extLst>
      <p:ext uri="{BB962C8B-B14F-4D97-AF65-F5344CB8AC3E}">
        <p14:creationId xmlns:p14="http://schemas.microsoft.com/office/powerpoint/2010/main" val="2556514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pic>
        <p:nvPicPr>
          <p:cNvPr id="5" name="Picture 4">
            <a:extLst>
              <a:ext uri="{FF2B5EF4-FFF2-40B4-BE49-F238E27FC236}">
                <a16:creationId xmlns:a16="http://schemas.microsoft.com/office/drawing/2014/main" id="{CF639897-CC7A-4FD4-AEF9-AD6AD1F572DD}"/>
              </a:ext>
            </a:extLst>
          </p:cNvPr>
          <p:cNvPicPr>
            <a:picLocks noChangeAspect="1"/>
          </p:cNvPicPr>
          <p:nvPr/>
        </p:nvPicPr>
        <p:blipFill>
          <a:blip r:embed="rId2"/>
          <a:stretch>
            <a:fillRect/>
          </a:stretch>
        </p:blipFill>
        <p:spPr>
          <a:xfrm>
            <a:off x="0" y="1305392"/>
            <a:ext cx="12192000" cy="4552016"/>
          </a:xfrm>
          <a:prstGeom prst="rect">
            <a:avLst/>
          </a:prstGeom>
        </p:spPr>
      </p:pic>
    </p:spTree>
    <p:extLst>
      <p:ext uri="{BB962C8B-B14F-4D97-AF65-F5344CB8AC3E}">
        <p14:creationId xmlns:p14="http://schemas.microsoft.com/office/powerpoint/2010/main" val="16833915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3DEE-A77B-48A3-BF48-537838B05A21}"/>
              </a:ext>
            </a:extLst>
          </p:cNvPr>
          <p:cNvSpPr>
            <a:spLocks noGrp="1"/>
          </p:cNvSpPr>
          <p:nvPr>
            <p:ph type="title"/>
          </p:nvPr>
        </p:nvSpPr>
        <p:spPr/>
        <p:txBody>
          <a:bodyPr/>
          <a:lstStyle/>
          <a:p>
            <a:r>
              <a:rPr lang="en-US" sz="3200" dirty="0"/>
              <a:t>Hoekstra and Sloan – evidence from 911 calls</a:t>
            </a:r>
          </a:p>
        </p:txBody>
      </p:sp>
      <p:pic>
        <p:nvPicPr>
          <p:cNvPr id="4" name="Picture 3">
            <a:extLst>
              <a:ext uri="{FF2B5EF4-FFF2-40B4-BE49-F238E27FC236}">
                <a16:creationId xmlns:a16="http://schemas.microsoft.com/office/drawing/2014/main" id="{EED1FDE0-2BA6-4CD6-A376-8BEA1CFB3D54}"/>
              </a:ext>
            </a:extLst>
          </p:cNvPr>
          <p:cNvPicPr>
            <a:picLocks noChangeAspect="1"/>
          </p:cNvPicPr>
          <p:nvPr/>
        </p:nvPicPr>
        <p:blipFill>
          <a:blip r:embed="rId2"/>
          <a:stretch>
            <a:fillRect/>
          </a:stretch>
        </p:blipFill>
        <p:spPr>
          <a:xfrm>
            <a:off x="0" y="1370789"/>
            <a:ext cx="12192000" cy="4556689"/>
          </a:xfrm>
          <a:prstGeom prst="rect">
            <a:avLst/>
          </a:prstGeom>
        </p:spPr>
      </p:pic>
    </p:spTree>
    <p:extLst>
      <p:ext uri="{BB962C8B-B14F-4D97-AF65-F5344CB8AC3E}">
        <p14:creationId xmlns:p14="http://schemas.microsoft.com/office/powerpoint/2010/main" val="38037161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1D6B-F7AA-458B-8556-ECE8E521AD18}"/>
              </a:ext>
            </a:extLst>
          </p:cNvPr>
          <p:cNvSpPr>
            <a:spLocks noGrp="1"/>
          </p:cNvSpPr>
          <p:nvPr>
            <p:ph type="title"/>
          </p:nvPr>
        </p:nvSpPr>
        <p:spPr/>
        <p:txBody>
          <a:bodyPr/>
          <a:lstStyle/>
          <a:p>
            <a:r>
              <a:rPr lang="en-US" dirty="0"/>
              <a:t>Summary of the papers</a:t>
            </a:r>
          </a:p>
        </p:txBody>
      </p:sp>
      <p:sp>
        <p:nvSpPr>
          <p:cNvPr id="3" name="Content Placeholder 2">
            <a:extLst>
              <a:ext uri="{FF2B5EF4-FFF2-40B4-BE49-F238E27FC236}">
                <a16:creationId xmlns:a16="http://schemas.microsoft.com/office/drawing/2014/main" id="{BC8C51C2-6C17-470B-B852-7B728A07CF8E}"/>
              </a:ext>
            </a:extLst>
          </p:cNvPr>
          <p:cNvSpPr>
            <a:spLocks noGrp="1"/>
          </p:cNvSpPr>
          <p:nvPr>
            <p:ph idx="1"/>
          </p:nvPr>
        </p:nvSpPr>
        <p:spPr/>
        <p:txBody>
          <a:bodyPr/>
          <a:lstStyle/>
          <a:p>
            <a:r>
              <a:rPr lang="en-US" dirty="0"/>
              <a:t>Johnson et al. (2019) – (1) As the proportion of black or Hispanic officers involved in a FOIS increases, a person shot is more likely to be black or Hispanic than white, a disparity explained by county demographics; (2) race-specific county-level violent crime strongly predicts the race of the civilian shot; (3) no disparities in fatal shootings on average, but they are unable to test if there is variation by type of interaction.</a:t>
            </a:r>
          </a:p>
          <a:p>
            <a:r>
              <a:rPr lang="en-US" dirty="0"/>
              <a:t>Fryer (2019) – Minorities face more non-lethal use of force, but there are no differences in lethal use of force.</a:t>
            </a:r>
          </a:p>
        </p:txBody>
      </p:sp>
    </p:spTree>
    <p:extLst>
      <p:ext uri="{BB962C8B-B14F-4D97-AF65-F5344CB8AC3E}">
        <p14:creationId xmlns:p14="http://schemas.microsoft.com/office/powerpoint/2010/main" val="16178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B1D6B-F7AA-458B-8556-ECE8E521AD18}"/>
              </a:ext>
            </a:extLst>
          </p:cNvPr>
          <p:cNvSpPr>
            <a:spLocks noGrp="1"/>
          </p:cNvSpPr>
          <p:nvPr>
            <p:ph type="title"/>
          </p:nvPr>
        </p:nvSpPr>
        <p:spPr/>
        <p:txBody>
          <a:bodyPr/>
          <a:lstStyle/>
          <a:p>
            <a:r>
              <a:rPr lang="en-US" dirty="0"/>
              <a:t>Summary of the papers</a:t>
            </a:r>
          </a:p>
        </p:txBody>
      </p:sp>
      <p:sp>
        <p:nvSpPr>
          <p:cNvPr id="3" name="Content Placeholder 2">
            <a:extLst>
              <a:ext uri="{FF2B5EF4-FFF2-40B4-BE49-F238E27FC236}">
                <a16:creationId xmlns:a16="http://schemas.microsoft.com/office/drawing/2014/main" id="{BC8C51C2-6C17-470B-B852-7B728A07CF8E}"/>
              </a:ext>
            </a:extLst>
          </p:cNvPr>
          <p:cNvSpPr>
            <a:spLocks noGrp="1"/>
          </p:cNvSpPr>
          <p:nvPr>
            <p:ph idx="1"/>
          </p:nvPr>
        </p:nvSpPr>
        <p:spPr>
          <a:xfrm>
            <a:off x="132522" y="1359348"/>
            <a:ext cx="11926956" cy="4351338"/>
          </a:xfrm>
        </p:spPr>
        <p:txBody>
          <a:bodyPr/>
          <a:lstStyle/>
          <a:p>
            <a:r>
              <a:rPr lang="en-US" dirty="0"/>
              <a:t>Hoekstra and Sloan (2020) – Uses 911 calls where there is quasi-randomization of officer race. Observe if there was use of force or not, so there is a clear denominator. </a:t>
            </a:r>
          </a:p>
          <a:p>
            <a:r>
              <a:rPr lang="en-US" dirty="0"/>
              <a:t>Black citizens face significantly more police use of force (and gun force).</a:t>
            </a:r>
          </a:p>
          <a:p>
            <a:r>
              <a:rPr lang="en-US" dirty="0"/>
              <a:t>Finds that white officers are more likely to use force in general, and while all officers use more force is more black neighborhoods, this relationship is MUCH stronger for white officers.</a:t>
            </a:r>
          </a:p>
          <a:p>
            <a:r>
              <a:rPr lang="en-US" dirty="0"/>
              <a:t>The disparity of black citizens facing more gun use of force is entirely explained by white officers being more likely to use gun force in black neighborhoods.</a:t>
            </a:r>
          </a:p>
          <a:p>
            <a:r>
              <a:rPr lang="en-US" sz="1800" dirty="0"/>
              <a:t>(Black officers don’t change their use of gun force behavior based on neighborhood demographics.</a:t>
            </a:r>
          </a:p>
        </p:txBody>
      </p:sp>
    </p:spTree>
    <p:extLst>
      <p:ext uri="{BB962C8B-B14F-4D97-AF65-F5344CB8AC3E}">
        <p14:creationId xmlns:p14="http://schemas.microsoft.com/office/powerpoint/2010/main" val="4061391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7873-6C6E-497E-82EC-29C726A7FE81}"/>
              </a:ext>
            </a:extLst>
          </p:cNvPr>
          <p:cNvSpPr>
            <a:spLocks noGrp="1"/>
          </p:cNvSpPr>
          <p:nvPr>
            <p:ph type="title"/>
          </p:nvPr>
        </p:nvSpPr>
        <p:spPr/>
        <p:txBody>
          <a:bodyPr/>
          <a:lstStyle/>
          <a:p>
            <a:r>
              <a:rPr lang="en-US" dirty="0"/>
              <a:t>Benchmarks?</a:t>
            </a:r>
          </a:p>
        </p:txBody>
      </p:sp>
      <p:sp>
        <p:nvSpPr>
          <p:cNvPr id="3" name="Content Placeholder 2">
            <a:extLst>
              <a:ext uri="{FF2B5EF4-FFF2-40B4-BE49-F238E27FC236}">
                <a16:creationId xmlns:a16="http://schemas.microsoft.com/office/drawing/2014/main" id="{DAAD34DA-D3FA-488C-80BE-326D8D64ECF1}"/>
              </a:ext>
            </a:extLst>
          </p:cNvPr>
          <p:cNvSpPr>
            <a:spLocks noGrp="1"/>
          </p:cNvSpPr>
          <p:nvPr>
            <p:ph idx="1"/>
          </p:nvPr>
        </p:nvSpPr>
        <p:spPr/>
        <p:txBody>
          <a:bodyPr/>
          <a:lstStyle/>
          <a:p>
            <a:pPr marL="0" indent="0">
              <a:buNone/>
            </a:pPr>
            <a:r>
              <a:rPr lang="en-US" dirty="0"/>
              <a:t>A persistent point of the debate in studying police use of force concerns how to calculate racial disparities.</a:t>
            </a:r>
          </a:p>
          <a:p>
            <a:pPr marL="0" indent="0">
              <a:buNone/>
            </a:pPr>
            <a:r>
              <a:rPr lang="en-US" dirty="0"/>
              <a:t>Racial disparities in FOISs have traditionally been tested by asking whether officers fatally shoot a racial group more than some benchmark, such as that group’s population proportion in the US.</a:t>
            </a:r>
          </a:p>
          <a:p>
            <a:pPr marL="0" indent="0">
              <a:buNone/>
            </a:pPr>
            <a:r>
              <a:rPr lang="en-US" dirty="0"/>
              <a:t>However, using population as a benchmark makes the strong assumption that white and black civilians have equal exposure to situations that result in FOIS.</a:t>
            </a:r>
          </a:p>
          <a:p>
            <a:pPr marL="0" indent="0">
              <a:buNone/>
            </a:pPr>
            <a:r>
              <a:rPr lang="en-US" dirty="0"/>
              <a:t>Prior researchers tried to sometimes try to get around this issue by using race-specific violent crime as the benchmark instead of population.</a:t>
            </a:r>
          </a:p>
        </p:txBody>
      </p:sp>
    </p:spTree>
    <p:extLst>
      <p:ext uri="{BB962C8B-B14F-4D97-AF65-F5344CB8AC3E}">
        <p14:creationId xmlns:p14="http://schemas.microsoft.com/office/powerpoint/2010/main" val="293538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7A8A-3F70-4E76-A544-C0C76E2A0089}"/>
              </a:ext>
            </a:extLst>
          </p:cNvPr>
          <p:cNvSpPr>
            <a:spLocks noGrp="1"/>
          </p:cNvSpPr>
          <p:nvPr>
            <p:ph type="title"/>
          </p:nvPr>
        </p:nvSpPr>
        <p:spPr/>
        <p:txBody>
          <a:bodyPr/>
          <a:lstStyle/>
          <a:p>
            <a:r>
              <a:rPr lang="en-US" dirty="0"/>
              <a:t>Aside – which benchmark?</a:t>
            </a:r>
          </a:p>
        </p:txBody>
      </p:sp>
      <p:sp>
        <p:nvSpPr>
          <p:cNvPr id="3" name="Content Placeholder 2">
            <a:extLst>
              <a:ext uri="{FF2B5EF4-FFF2-40B4-BE49-F238E27FC236}">
                <a16:creationId xmlns:a16="http://schemas.microsoft.com/office/drawing/2014/main" id="{7E316FA8-DF46-4AFE-9444-1F6415390B25}"/>
              </a:ext>
            </a:extLst>
          </p:cNvPr>
          <p:cNvSpPr>
            <a:spLocks noGrp="1"/>
          </p:cNvSpPr>
          <p:nvPr>
            <p:ph idx="1"/>
          </p:nvPr>
        </p:nvSpPr>
        <p:spPr/>
        <p:txBody>
          <a:bodyPr/>
          <a:lstStyle/>
          <a:p>
            <a:r>
              <a:rPr lang="en-US" dirty="0"/>
              <a:t>Much of the literature uses one of the two denominators (to divide the # of FOISs by victim rate by):</a:t>
            </a:r>
          </a:p>
          <a:p>
            <a:pPr marL="0" indent="0">
              <a:buNone/>
            </a:pPr>
            <a:endParaRPr lang="en-US" dirty="0"/>
          </a:p>
          <a:p>
            <a:pPr marL="0" indent="0">
              <a:buNone/>
            </a:pPr>
            <a:r>
              <a:rPr lang="en-US" dirty="0"/>
              <a:t>1) Population of that racial group (e.g., # FOISs with black victims / black population).</a:t>
            </a:r>
          </a:p>
          <a:p>
            <a:pPr marL="0" indent="0">
              <a:buNone/>
            </a:pPr>
            <a:endParaRPr lang="en-US" dirty="0"/>
          </a:p>
          <a:p>
            <a:pPr marL="0" indent="0">
              <a:buNone/>
            </a:pPr>
            <a:r>
              <a:rPr lang="en-US" dirty="0"/>
              <a:t>2) Race-specific violent crime (e.g., # FOISs with black victims / # of incidents of violent crime involving black suspects)</a:t>
            </a:r>
          </a:p>
        </p:txBody>
      </p:sp>
    </p:spTree>
    <p:extLst>
      <p:ext uri="{BB962C8B-B14F-4D97-AF65-F5344CB8AC3E}">
        <p14:creationId xmlns:p14="http://schemas.microsoft.com/office/powerpoint/2010/main" val="337599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7A8A-3F70-4E76-A544-C0C76E2A0089}"/>
              </a:ext>
            </a:extLst>
          </p:cNvPr>
          <p:cNvSpPr>
            <a:spLocks noGrp="1"/>
          </p:cNvSpPr>
          <p:nvPr>
            <p:ph type="title"/>
          </p:nvPr>
        </p:nvSpPr>
        <p:spPr/>
        <p:txBody>
          <a:bodyPr/>
          <a:lstStyle/>
          <a:p>
            <a:r>
              <a:rPr lang="en-US" dirty="0"/>
              <a:t>Aside – which benchmark?</a:t>
            </a:r>
          </a:p>
        </p:txBody>
      </p:sp>
      <p:sp>
        <p:nvSpPr>
          <p:cNvPr id="3" name="Content Placeholder 2">
            <a:extLst>
              <a:ext uri="{FF2B5EF4-FFF2-40B4-BE49-F238E27FC236}">
                <a16:creationId xmlns:a16="http://schemas.microsoft.com/office/drawing/2014/main" id="{7E316FA8-DF46-4AFE-9444-1F6415390B25}"/>
              </a:ext>
            </a:extLst>
          </p:cNvPr>
          <p:cNvSpPr>
            <a:spLocks noGrp="1"/>
          </p:cNvSpPr>
          <p:nvPr>
            <p:ph idx="1"/>
          </p:nvPr>
        </p:nvSpPr>
        <p:spPr>
          <a:xfrm>
            <a:off x="397565" y="1825625"/>
            <a:ext cx="11370365" cy="4351338"/>
          </a:xfrm>
        </p:spPr>
        <p:txBody>
          <a:bodyPr/>
          <a:lstStyle/>
          <a:p>
            <a:pPr marL="0" indent="0">
              <a:buNone/>
            </a:pPr>
            <a:r>
              <a:rPr lang="en-US" dirty="0"/>
              <a:t>1) Population of that racial group </a:t>
            </a:r>
            <a:r>
              <a:rPr lang="en-US" sz="1800" dirty="0"/>
              <a:t>(e.g., # FOISs with black victims / black population).</a:t>
            </a:r>
          </a:p>
          <a:p>
            <a:pPr marL="0" indent="0">
              <a:buNone/>
            </a:pPr>
            <a:r>
              <a:rPr lang="en-US" dirty="0"/>
              <a:t>2) Race-specific violent crime </a:t>
            </a:r>
            <a:r>
              <a:rPr lang="en-US" sz="1800" dirty="0"/>
              <a:t>(e.g., # “ “ “ / # of violent crime involving black suspects)</a:t>
            </a:r>
          </a:p>
          <a:p>
            <a:pPr marL="0" indent="0">
              <a:buNone/>
            </a:pPr>
            <a:endParaRPr lang="en-US" dirty="0"/>
          </a:p>
          <a:p>
            <a:pPr marL="0" indent="0">
              <a:buNone/>
            </a:pPr>
            <a:r>
              <a:rPr lang="en-US" dirty="0"/>
              <a:t>They can tell us different things about disparities in policing: 1) tells us more about differentially higher probability that a black person is a victim of FOIS. </a:t>
            </a:r>
          </a:p>
          <a:p>
            <a:pPr marL="0" indent="0">
              <a:buNone/>
            </a:pPr>
            <a:r>
              <a:rPr lang="en-US" dirty="0"/>
              <a:t>Since FOISs are more likely in violent crime incidents, 2) tells us about the likelihood for a FOIS in incidents where police are sometimes motivated to use force.</a:t>
            </a:r>
          </a:p>
        </p:txBody>
      </p:sp>
    </p:spTree>
    <p:extLst>
      <p:ext uri="{BB962C8B-B14F-4D97-AF65-F5344CB8AC3E}">
        <p14:creationId xmlns:p14="http://schemas.microsoft.com/office/powerpoint/2010/main" val="1214626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7A8A-3F70-4E76-A544-C0C76E2A0089}"/>
              </a:ext>
            </a:extLst>
          </p:cNvPr>
          <p:cNvSpPr>
            <a:spLocks noGrp="1"/>
          </p:cNvSpPr>
          <p:nvPr>
            <p:ph type="title"/>
          </p:nvPr>
        </p:nvSpPr>
        <p:spPr/>
        <p:txBody>
          <a:bodyPr/>
          <a:lstStyle/>
          <a:p>
            <a:r>
              <a:rPr lang="en-US" dirty="0"/>
              <a:t>Aside – which benchmark?</a:t>
            </a:r>
          </a:p>
        </p:txBody>
      </p:sp>
      <p:sp>
        <p:nvSpPr>
          <p:cNvPr id="3" name="Content Placeholder 2">
            <a:extLst>
              <a:ext uri="{FF2B5EF4-FFF2-40B4-BE49-F238E27FC236}">
                <a16:creationId xmlns:a16="http://schemas.microsoft.com/office/drawing/2014/main" id="{7E316FA8-DF46-4AFE-9444-1F6415390B25}"/>
              </a:ext>
            </a:extLst>
          </p:cNvPr>
          <p:cNvSpPr>
            <a:spLocks noGrp="1"/>
          </p:cNvSpPr>
          <p:nvPr>
            <p:ph idx="1"/>
          </p:nvPr>
        </p:nvSpPr>
        <p:spPr>
          <a:xfrm>
            <a:off x="397565" y="1825625"/>
            <a:ext cx="11370365" cy="4351338"/>
          </a:xfrm>
        </p:spPr>
        <p:txBody>
          <a:bodyPr/>
          <a:lstStyle/>
          <a:p>
            <a:pPr marL="0" indent="0">
              <a:buNone/>
            </a:pPr>
            <a:r>
              <a:rPr lang="en-US" dirty="0"/>
              <a:t>1) Population of that racial group </a:t>
            </a:r>
            <a:r>
              <a:rPr lang="en-US" sz="1800" dirty="0"/>
              <a:t>(e.g., # FOISs with black victims / black population).</a:t>
            </a:r>
          </a:p>
          <a:p>
            <a:pPr marL="0" indent="0">
              <a:buNone/>
            </a:pPr>
            <a:r>
              <a:rPr lang="en-US" dirty="0"/>
              <a:t>2) Race-specific violent crime </a:t>
            </a:r>
            <a:r>
              <a:rPr lang="en-US" sz="1800" dirty="0"/>
              <a:t>(e.g., # “ “ “ / # of violent crime involving black suspects)</a:t>
            </a:r>
          </a:p>
          <a:p>
            <a:pPr marL="0" indent="0">
              <a:buNone/>
            </a:pPr>
            <a:endParaRPr lang="en-US" dirty="0"/>
          </a:p>
          <a:p>
            <a:pPr marL="0" indent="0">
              <a:buNone/>
            </a:pPr>
            <a:r>
              <a:rPr lang="en-US" dirty="0"/>
              <a:t>Benchmark 1) increases if black citizens face more police interactions, but this does not affect 2)</a:t>
            </a:r>
          </a:p>
          <a:p>
            <a:pPr marL="0" indent="0">
              <a:buNone/>
            </a:pPr>
            <a:r>
              <a:rPr lang="en-US" dirty="0"/>
              <a:t>In this case, the # of FOISs with black victims rises just because of there being more police interactions, not because of a change in the likelihood of police using force in a given interaction.</a:t>
            </a:r>
          </a:p>
        </p:txBody>
      </p:sp>
    </p:spTree>
    <p:extLst>
      <p:ext uri="{BB962C8B-B14F-4D97-AF65-F5344CB8AC3E}">
        <p14:creationId xmlns:p14="http://schemas.microsoft.com/office/powerpoint/2010/main" val="202260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E7A8A-3F70-4E76-A544-C0C76E2A0089}"/>
              </a:ext>
            </a:extLst>
          </p:cNvPr>
          <p:cNvSpPr>
            <a:spLocks noGrp="1"/>
          </p:cNvSpPr>
          <p:nvPr>
            <p:ph type="title"/>
          </p:nvPr>
        </p:nvSpPr>
        <p:spPr/>
        <p:txBody>
          <a:bodyPr/>
          <a:lstStyle/>
          <a:p>
            <a:r>
              <a:rPr lang="en-US" dirty="0"/>
              <a:t>Aside – which benchmark?</a:t>
            </a:r>
          </a:p>
        </p:txBody>
      </p:sp>
      <p:sp>
        <p:nvSpPr>
          <p:cNvPr id="3" name="Content Placeholder 2">
            <a:extLst>
              <a:ext uri="{FF2B5EF4-FFF2-40B4-BE49-F238E27FC236}">
                <a16:creationId xmlns:a16="http://schemas.microsoft.com/office/drawing/2014/main" id="{7E316FA8-DF46-4AFE-9444-1F6415390B25}"/>
              </a:ext>
            </a:extLst>
          </p:cNvPr>
          <p:cNvSpPr>
            <a:spLocks noGrp="1"/>
          </p:cNvSpPr>
          <p:nvPr>
            <p:ph idx="1"/>
          </p:nvPr>
        </p:nvSpPr>
        <p:spPr>
          <a:xfrm>
            <a:off x="410817" y="1401556"/>
            <a:ext cx="11370365" cy="4351338"/>
          </a:xfrm>
        </p:spPr>
        <p:txBody>
          <a:bodyPr/>
          <a:lstStyle/>
          <a:p>
            <a:pPr marL="0" indent="0">
              <a:buNone/>
            </a:pPr>
            <a:r>
              <a:rPr lang="en-US" dirty="0"/>
              <a:t>1) Population of that racial group </a:t>
            </a:r>
            <a:r>
              <a:rPr lang="en-US" sz="1800" dirty="0"/>
              <a:t>(e.g., # FOISs with black victims / black population).</a:t>
            </a:r>
          </a:p>
          <a:p>
            <a:pPr marL="0" indent="0">
              <a:buNone/>
            </a:pPr>
            <a:r>
              <a:rPr lang="en-US" dirty="0"/>
              <a:t>2) Race-specific violent crime </a:t>
            </a:r>
            <a:r>
              <a:rPr lang="en-US" sz="1800" dirty="0"/>
              <a:t>(e.g., # “ “ “ / # of violent crime involving black suspects)</a:t>
            </a:r>
          </a:p>
          <a:p>
            <a:pPr marL="0" indent="0">
              <a:buNone/>
            </a:pPr>
            <a:endParaRPr lang="en-US" sz="1000" dirty="0"/>
          </a:p>
          <a:p>
            <a:pPr marL="0" indent="0">
              <a:buNone/>
            </a:pPr>
            <a:r>
              <a:rPr lang="en-US" dirty="0"/>
              <a:t>If police are more likely to use force against black citizens, then that appears especially in 2), but somewhat in 1).</a:t>
            </a:r>
          </a:p>
          <a:p>
            <a:pPr marL="0" indent="0">
              <a:buNone/>
            </a:pPr>
            <a:endParaRPr lang="en-US" sz="1000" dirty="0"/>
          </a:p>
          <a:p>
            <a:pPr marL="0" indent="0">
              <a:buNone/>
            </a:pPr>
            <a:r>
              <a:rPr lang="en-US" dirty="0"/>
              <a:t>So, these different benchmarks motivate to factors that we would like to study, which each benchmark better capturing one of them:</a:t>
            </a:r>
          </a:p>
          <a:p>
            <a:pPr marL="457200" indent="-457200">
              <a:buAutoNum type="arabicParenR"/>
            </a:pPr>
            <a:r>
              <a:rPr lang="en-US" dirty="0"/>
              <a:t>Are there racial disparities in how often citizens face interactions with police that lead to a FOIS? ( 1) better captures this.)</a:t>
            </a:r>
          </a:p>
          <a:p>
            <a:pPr marL="457200" indent="-457200">
              <a:buAutoNum type="arabicParenR"/>
            </a:pPr>
            <a:r>
              <a:rPr lang="en-US" dirty="0"/>
              <a:t>Are police more likely to use fatal force against black citizens? ( 2) better captures this).</a:t>
            </a:r>
          </a:p>
        </p:txBody>
      </p:sp>
    </p:spTree>
    <p:extLst>
      <p:ext uri="{BB962C8B-B14F-4D97-AF65-F5344CB8AC3E}">
        <p14:creationId xmlns:p14="http://schemas.microsoft.com/office/powerpoint/2010/main" val="30910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3EB-F562-4FB8-88B1-E2C5365C9E2B}"/>
              </a:ext>
            </a:extLst>
          </p:cNvPr>
          <p:cNvSpPr>
            <a:spLocks noGrp="1"/>
          </p:cNvSpPr>
          <p:nvPr>
            <p:ph type="title"/>
          </p:nvPr>
        </p:nvSpPr>
        <p:spPr/>
        <p:txBody>
          <a:bodyPr/>
          <a:lstStyle/>
          <a:p>
            <a:r>
              <a:rPr lang="en-US" dirty="0"/>
              <a:t>Johnson et al. – officer characteristics in fatal shootings</a:t>
            </a:r>
          </a:p>
        </p:txBody>
      </p:sp>
      <p:sp>
        <p:nvSpPr>
          <p:cNvPr id="3" name="Content Placeholder 2">
            <a:extLst>
              <a:ext uri="{FF2B5EF4-FFF2-40B4-BE49-F238E27FC236}">
                <a16:creationId xmlns:a16="http://schemas.microsoft.com/office/drawing/2014/main" id="{818696FD-B244-42A7-BC68-2B5F2E75A6FA}"/>
              </a:ext>
            </a:extLst>
          </p:cNvPr>
          <p:cNvSpPr>
            <a:spLocks noGrp="1"/>
          </p:cNvSpPr>
          <p:nvPr>
            <p:ph idx="1"/>
          </p:nvPr>
        </p:nvSpPr>
        <p:spPr/>
        <p:txBody>
          <a:bodyPr/>
          <a:lstStyle/>
          <a:p>
            <a:pPr marL="0" indent="0">
              <a:buNone/>
            </a:pPr>
            <a:r>
              <a:rPr lang="en-US" dirty="0"/>
              <a:t>They address these issues [of which benchmark to use] by creating a database of fatal officer-involved shootings (FOIS) that includes detailed officer information. </a:t>
            </a:r>
          </a:p>
          <a:p>
            <a:pPr marL="0" indent="0">
              <a:buNone/>
            </a:pPr>
            <a:r>
              <a:rPr lang="en-US" dirty="0"/>
              <a:t>They [partially, in my opinion] sidestep the debate about benchmarking by using an approach that predicts the race of civilians who are fatally shot.</a:t>
            </a:r>
          </a:p>
          <a:p>
            <a:pPr marL="0" indent="0">
              <a:buNone/>
            </a:pPr>
            <a:r>
              <a:rPr lang="en-US" dirty="0"/>
              <a:t>So, making assumptions about the appropriate benchmark are not required.</a:t>
            </a:r>
          </a:p>
        </p:txBody>
      </p:sp>
    </p:spTree>
    <p:extLst>
      <p:ext uri="{BB962C8B-B14F-4D97-AF65-F5344CB8AC3E}">
        <p14:creationId xmlns:p14="http://schemas.microsoft.com/office/powerpoint/2010/main" val="1243035619"/>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1608</TotalTime>
  <Words>2972</Words>
  <Application>Microsoft Office PowerPoint</Application>
  <PresentationFormat>Widescreen</PresentationFormat>
  <Paragraphs>152</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Century Gothic</vt:lpstr>
      <vt:lpstr>Office Theme</vt:lpstr>
      <vt:lpstr>PowerPoint Presentation</vt:lpstr>
      <vt:lpstr>Outline</vt:lpstr>
      <vt:lpstr>Johnson et al. – officer characteristics in fatal shootings</vt:lpstr>
      <vt:lpstr>Benchmarks?</vt:lpstr>
      <vt:lpstr>Aside – which benchmark?</vt:lpstr>
      <vt:lpstr>Aside – which benchmark?</vt:lpstr>
      <vt:lpstr>Aside – which benchmark?</vt:lpstr>
      <vt:lpstr>Aside – which benchmark?</vt:lpstr>
      <vt:lpstr>Johnson et al. – officer characteristics in fatal shootings</vt:lpstr>
      <vt:lpstr>Johnson et al. – Methodology</vt:lpstr>
      <vt:lpstr>Johnson et al. – Methodology</vt:lpstr>
      <vt:lpstr>Johnson et al. – officer characteristics in fatal shootings</vt:lpstr>
      <vt:lpstr>Johnson et al. – officer characteristics in fatal shootings</vt:lpstr>
      <vt:lpstr>Johnson et al. – officer characteristics in fatal shootings</vt:lpstr>
      <vt:lpstr>Fryer – Racial Differences in Police Use of Force</vt:lpstr>
      <vt:lpstr>Fryer – Racial Differences in Police Use of Force</vt:lpstr>
      <vt:lpstr>Critiques of Fryer and Johnson et al.</vt:lpstr>
      <vt:lpstr>Critiques of Fryer and Johnson et al.</vt:lpstr>
      <vt:lpstr>Critiques of Fryer and Johnson et al.</vt:lpstr>
      <vt:lpstr>Hoekstra and Sloan – evidence from 911 calls</vt:lpstr>
      <vt:lpstr>Hoekstra and Sloan – evidence from 911 calls</vt:lpstr>
      <vt:lpstr>Hoekstra and Sloan – evidence from 911 calls</vt:lpstr>
      <vt:lpstr>Hoekstra and Sloan – evidence from 911 calls</vt:lpstr>
      <vt:lpstr>Hoekstra and Sloan – evidence from 911 calls</vt:lpstr>
      <vt:lpstr>Hoekstra and Sloan – evidence from 911 calls</vt:lpstr>
      <vt:lpstr>Hoekstra and Sloan – evidence from 911 calls</vt:lpstr>
      <vt:lpstr>PowerPoint Presentation</vt:lpstr>
      <vt:lpstr>Hoekstra and Sloan – evidence from 911 calls</vt:lpstr>
      <vt:lpstr>PowerPoint Presentation</vt:lpstr>
      <vt:lpstr>Hoekstra and Sloan – evidence from 911 calls</vt:lpstr>
      <vt:lpstr>Hoekstra and Sloan – evidence from 911 calls</vt:lpstr>
      <vt:lpstr>Hoekstra and Sloan – evidence from 911 calls</vt:lpstr>
      <vt:lpstr>Hoekstra and Sloan – evidence from 911 calls</vt:lpstr>
      <vt:lpstr>Hoekstra and Sloan – evidence from 911 calls</vt:lpstr>
      <vt:lpstr>Summary of the papers</vt:lpstr>
      <vt:lpstr>Summary of the papers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157</cp:revision>
  <cp:lastPrinted>2017-03-15T17:14:36Z</cp:lastPrinted>
  <dcterms:created xsi:type="dcterms:W3CDTF">2017-02-22T17:33:23Z</dcterms:created>
  <dcterms:modified xsi:type="dcterms:W3CDTF">2021-10-31T23:32:52Z</dcterms:modified>
</cp:coreProperties>
</file>