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0" r:id="rId3"/>
    <p:sldId id="283" r:id="rId4"/>
    <p:sldId id="311" r:id="rId5"/>
    <p:sldId id="312" r:id="rId6"/>
    <p:sldId id="281" r:id="rId7"/>
    <p:sldId id="278" r:id="rId8"/>
    <p:sldId id="313" r:id="rId9"/>
    <p:sldId id="316" r:id="rId10"/>
    <p:sldId id="314" r:id="rId11"/>
    <p:sldId id="315" r:id="rId12"/>
    <p:sldId id="31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575"/>
  </p:normalViewPr>
  <p:slideViewPr>
    <p:cSldViewPr snapToGrid="0" snapToObjects="1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ECDAFF-01BE-E744-83CC-2DBE9D3DC36E}" type="doc">
      <dgm:prSet loTypeId="urn:microsoft.com/office/officeart/2009/layout/Reverse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0C3E9D-63DB-6C49-8F51-9E568782B0FB}">
      <dgm:prSet phldrT="[Text]"/>
      <dgm:spPr/>
      <dgm:t>
        <a:bodyPr/>
        <a:lstStyle/>
        <a:p>
          <a:r>
            <a:rPr lang="en-US" dirty="0"/>
            <a:t>Crime</a:t>
          </a:r>
        </a:p>
      </dgm:t>
    </dgm:pt>
    <dgm:pt modelId="{8EB7DFAE-796B-A843-90C7-CF655B41539A}" type="parTrans" cxnId="{57CF2193-7876-E94A-83B0-9D4BC1CA04C4}">
      <dgm:prSet/>
      <dgm:spPr/>
      <dgm:t>
        <a:bodyPr/>
        <a:lstStyle/>
        <a:p>
          <a:endParaRPr lang="en-US"/>
        </a:p>
      </dgm:t>
    </dgm:pt>
    <dgm:pt modelId="{E00799A8-0133-3C47-AEF9-56BDC8C51A69}" type="sibTrans" cxnId="{57CF2193-7876-E94A-83B0-9D4BC1CA04C4}">
      <dgm:prSet/>
      <dgm:spPr/>
      <dgm:t>
        <a:bodyPr/>
        <a:lstStyle/>
        <a:p>
          <a:endParaRPr lang="en-US"/>
        </a:p>
      </dgm:t>
    </dgm:pt>
    <dgm:pt modelId="{E3CDE88A-788C-AF44-B455-0F25F3E667F3}">
      <dgm:prSet phldrT="[Text]"/>
      <dgm:spPr/>
      <dgm:t>
        <a:bodyPr/>
        <a:lstStyle/>
        <a:p>
          <a:r>
            <a:rPr lang="en-US"/>
            <a:t>Police</a:t>
          </a:r>
        </a:p>
      </dgm:t>
    </dgm:pt>
    <dgm:pt modelId="{81AD9A3C-BBD0-8045-8698-070D05ABD678}" type="parTrans" cxnId="{ABF4C3EA-9DD3-9B42-8D22-85438B12FB3F}">
      <dgm:prSet/>
      <dgm:spPr/>
      <dgm:t>
        <a:bodyPr/>
        <a:lstStyle/>
        <a:p>
          <a:endParaRPr lang="en-US"/>
        </a:p>
      </dgm:t>
    </dgm:pt>
    <dgm:pt modelId="{B6993532-4211-E14E-8648-2ACE9A714013}" type="sibTrans" cxnId="{ABF4C3EA-9DD3-9B42-8D22-85438B12FB3F}">
      <dgm:prSet/>
      <dgm:spPr/>
      <dgm:t>
        <a:bodyPr/>
        <a:lstStyle/>
        <a:p>
          <a:endParaRPr lang="en-US"/>
        </a:p>
      </dgm:t>
    </dgm:pt>
    <dgm:pt modelId="{4A04F22D-87D5-FD4B-A2D2-E70967B3F1BE}" type="pres">
      <dgm:prSet presAssocID="{48ECDAFF-01BE-E744-83CC-2DBE9D3DC36E}" presName="Name0" presStyleCnt="0">
        <dgm:presLayoutVars>
          <dgm:chMax val="2"/>
          <dgm:chPref val="2"/>
          <dgm:animLvl val="lvl"/>
        </dgm:presLayoutVars>
      </dgm:prSet>
      <dgm:spPr/>
    </dgm:pt>
    <dgm:pt modelId="{B867A4BA-FDE4-F947-9623-A4B00C28FA67}" type="pres">
      <dgm:prSet presAssocID="{48ECDAFF-01BE-E744-83CC-2DBE9D3DC36E}" presName="LeftText" presStyleLbl="revTx" presStyleIdx="0" presStyleCnt="0">
        <dgm:presLayoutVars>
          <dgm:bulletEnabled val="1"/>
        </dgm:presLayoutVars>
      </dgm:prSet>
      <dgm:spPr/>
    </dgm:pt>
    <dgm:pt modelId="{0699C3D5-5369-1542-A1FB-E23F31627D96}" type="pres">
      <dgm:prSet presAssocID="{48ECDAFF-01BE-E744-83CC-2DBE9D3DC36E}" presName="LeftNode" presStyleLbl="bgImgPlace1" presStyleIdx="0" presStyleCnt="2" custScaleX="137347" custLinFactNeighborX="-17267" custLinFactNeighborY="-1818">
        <dgm:presLayoutVars>
          <dgm:chMax val="2"/>
          <dgm:chPref val="2"/>
        </dgm:presLayoutVars>
      </dgm:prSet>
      <dgm:spPr/>
    </dgm:pt>
    <dgm:pt modelId="{8DE0A0E5-C9F1-1744-8511-2EDB190F7677}" type="pres">
      <dgm:prSet presAssocID="{48ECDAFF-01BE-E744-83CC-2DBE9D3DC36E}" presName="RightText" presStyleLbl="revTx" presStyleIdx="0" presStyleCnt="0">
        <dgm:presLayoutVars>
          <dgm:bulletEnabled val="1"/>
        </dgm:presLayoutVars>
      </dgm:prSet>
      <dgm:spPr/>
    </dgm:pt>
    <dgm:pt modelId="{D99A2C35-4FA4-A14B-A0A6-A0E09AC9120F}" type="pres">
      <dgm:prSet presAssocID="{48ECDAFF-01BE-E744-83CC-2DBE9D3DC36E}" presName="RightNode" presStyleLbl="bgImgPlace1" presStyleIdx="1" presStyleCnt="2" custScaleX="123692" custLinFactNeighborX="25236" custLinFactNeighborY="-1818">
        <dgm:presLayoutVars>
          <dgm:chMax val="0"/>
          <dgm:chPref val="0"/>
        </dgm:presLayoutVars>
      </dgm:prSet>
      <dgm:spPr/>
    </dgm:pt>
    <dgm:pt modelId="{4B3BEFC9-F4D0-0C48-A272-2C3D8024CDFA}" type="pres">
      <dgm:prSet presAssocID="{48ECDAFF-01BE-E744-83CC-2DBE9D3DC36E}" presName="TopArrow" presStyleLbl="node1" presStyleIdx="0" presStyleCnt="2"/>
      <dgm:spPr/>
    </dgm:pt>
    <dgm:pt modelId="{74D7D10C-2649-6F47-A754-14B72B8B84E6}" type="pres">
      <dgm:prSet presAssocID="{48ECDAFF-01BE-E744-83CC-2DBE9D3DC36E}" presName="BottomArrow" presStyleLbl="node1" presStyleIdx="1" presStyleCnt="2"/>
      <dgm:spPr/>
    </dgm:pt>
  </dgm:ptLst>
  <dgm:cxnLst>
    <dgm:cxn modelId="{1149920A-DCFF-CD49-BE58-C857455932B3}" type="presOf" srcId="{260C3E9D-63DB-6C49-8F51-9E568782B0FB}" destId="{B867A4BA-FDE4-F947-9623-A4B00C28FA67}" srcOrd="0" destOrd="0" presId="urn:microsoft.com/office/officeart/2009/layout/ReverseList"/>
    <dgm:cxn modelId="{2F967F27-9251-1F49-A58A-B15A195E00D3}" type="presOf" srcId="{E3CDE88A-788C-AF44-B455-0F25F3E667F3}" destId="{8DE0A0E5-C9F1-1744-8511-2EDB190F7677}" srcOrd="0" destOrd="0" presId="urn:microsoft.com/office/officeart/2009/layout/ReverseList"/>
    <dgm:cxn modelId="{57CF2193-7876-E94A-83B0-9D4BC1CA04C4}" srcId="{48ECDAFF-01BE-E744-83CC-2DBE9D3DC36E}" destId="{260C3E9D-63DB-6C49-8F51-9E568782B0FB}" srcOrd="0" destOrd="0" parTransId="{8EB7DFAE-796B-A843-90C7-CF655B41539A}" sibTransId="{E00799A8-0133-3C47-AEF9-56BDC8C51A69}"/>
    <dgm:cxn modelId="{9BA502B1-93E7-E14B-8EC9-370F9D1D7F70}" type="presOf" srcId="{260C3E9D-63DB-6C49-8F51-9E568782B0FB}" destId="{0699C3D5-5369-1542-A1FB-E23F31627D96}" srcOrd="1" destOrd="0" presId="urn:microsoft.com/office/officeart/2009/layout/ReverseList"/>
    <dgm:cxn modelId="{D6BB63DE-6229-A847-B8E5-EF2159C3E43D}" type="presOf" srcId="{E3CDE88A-788C-AF44-B455-0F25F3E667F3}" destId="{D99A2C35-4FA4-A14B-A0A6-A0E09AC9120F}" srcOrd="1" destOrd="0" presId="urn:microsoft.com/office/officeart/2009/layout/ReverseList"/>
    <dgm:cxn modelId="{D5D862EA-1B58-3C48-BAB2-AAA240C9AA5C}" type="presOf" srcId="{48ECDAFF-01BE-E744-83CC-2DBE9D3DC36E}" destId="{4A04F22D-87D5-FD4B-A2D2-E70967B3F1BE}" srcOrd="0" destOrd="0" presId="urn:microsoft.com/office/officeart/2009/layout/ReverseList"/>
    <dgm:cxn modelId="{ABF4C3EA-9DD3-9B42-8D22-85438B12FB3F}" srcId="{48ECDAFF-01BE-E744-83CC-2DBE9D3DC36E}" destId="{E3CDE88A-788C-AF44-B455-0F25F3E667F3}" srcOrd="1" destOrd="0" parTransId="{81AD9A3C-BBD0-8045-8698-070D05ABD678}" sibTransId="{B6993532-4211-E14E-8648-2ACE9A714013}"/>
    <dgm:cxn modelId="{A2560C58-2FBB-6140-B4D3-E1CD2BD19BD5}" type="presParOf" srcId="{4A04F22D-87D5-FD4B-A2D2-E70967B3F1BE}" destId="{B867A4BA-FDE4-F947-9623-A4B00C28FA67}" srcOrd="0" destOrd="0" presId="urn:microsoft.com/office/officeart/2009/layout/ReverseList"/>
    <dgm:cxn modelId="{521C46E0-4EDC-BF4D-9781-AE2B5108E3F3}" type="presParOf" srcId="{4A04F22D-87D5-FD4B-A2D2-E70967B3F1BE}" destId="{0699C3D5-5369-1542-A1FB-E23F31627D96}" srcOrd="1" destOrd="0" presId="urn:microsoft.com/office/officeart/2009/layout/ReverseList"/>
    <dgm:cxn modelId="{79036E72-1269-0C46-8649-31EAE2934E4A}" type="presParOf" srcId="{4A04F22D-87D5-FD4B-A2D2-E70967B3F1BE}" destId="{8DE0A0E5-C9F1-1744-8511-2EDB190F7677}" srcOrd="2" destOrd="0" presId="urn:microsoft.com/office/officeart/2009/layout/ReverseList"/>
    <dgm:cxn modelId="{D836538D-A077-6749-8FAB-16E34471E8DE}" type="presParOf" srcId="{4A04F22D-87D5-FD4B-A2D2-E70967B3F1BE}" destId="{D99A2C35-4FA4-A14B-A0A6-A0E09AC9120F}" srcOrd="3" destOrd="0" presId="urn:microsoft.com/office/officeart/2009/layout/ReverseList"/>
    <dgm:cxn modelId="{90844A7C-A1AC-3445-8377-9B5AD1C5E928}" type="presParOf" srcId="{4A04F22D-87D5-FD4B-A2D2-E70967B3F1BE}" destId="{4B3BEFC9-F4D0-0C48-A272-2C3D8024CDFA}" srcOrd="4" destOrd="0" presId="urn:microsoft.com/office/officeart/2009/layout/ReverseList"/>
    <dgm:cxn modelId="{C516163E-60C3-144D-884D-1A94BEE86A0B}" type="presParOf" srcId="{4A04F22D-87D5-FD4B-A2D2-E70967B3F1BE}" destId="{74D7D10C-2649-6F47-A754-14B72B8B84E6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ECDAFF-01BE-E744-83CC-2DBE9D3DC36E}" type="doc">
      <dgm:prSet loTypeId="urn:microsoft.com/office/officeart/2009/layout/Reverse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0C3E9D-63DB-6C49-8F51-9E568782B0FB}">
      <dgm:prSet phldrT="[Text]"/>
      <dgm:spPr/>
      <dgm:t>
        <a:bodyPr/>
        <a:lstStyle/>
        <a:p>
          <a:r>
            <a:rPr lang="en-US" dirty="0"/>
            <a:t>Crime</a:t>
          </a:r>
        </a:p>
      </dgm:t>
    </dgm:pt>
    <dgm:pt modelId="{8EB7DFAE-796B-A843-90C7-CF655B41539A}" type="parTrans" cxnId="{57CF2193-7876-E94A-83B0-9D4BC1CA04C4}">
      <dgm:prSet/>
      <dgm:spPr/>
      <dgm:t>
        <a:bodyPr/>
        <a:lstStyle/>
        <a:p>
          <a:endParaRPr lang="en-US"/>
        </a:p>
      </dgm:t>
    </dgm:pt>
    <dgm:pt modelId="{E00799A8-0133-3C47-AEF9-56BDC8C51A69}" type="sibTrans" cxnId="{57CF2193-7876-E94A-83B0-9D4BC1CA04C4}">
      <dgm:prSet/>
      <dgm:spPr/>
      <dgm:t>
        <a:bodyPr/>
        <a:lstStyle/>
        <a:p>
          <a:endParaRPr lang="en-US"/>
        </a:p>
      </dgm:t>
    </dgm:pt>
    <dgm:pt modelId="{E3CDE88A-788C-AF44-B455-0F25F3E667F3}">
      <dgm:prSet phldrT="[Text]"/>
      <dgm:spPr/>
      <dgm:t>
        <a:bodyPr/>
        <a:lstStyle/>
        <a:p>
          <a:r>
            <a:rPr lang="en-US"/>
            <a:t>Police</a:t>
          </a:r>
        </a:p>
      </dgm:t>
    </dgm:pt>
    <dgm:pt modelId="{81AD9A3C-BBD0-8045-8698-070D05ABD678}" type="parTrans" cxnId="{ABF4C3EA-9DD3-9B42-8D22-85438B12FB3F}">
      <dgm:prSet/>
      <dgm:spPr/>
      <dgm:t>
        <a:bodyPr/>
        <a:lstStyle/>
        <a:p>
          <a:endParaRPr lang="en-US"/>
        </a:p>
      </dgm:t>
    </dgm:pt>
    <dgm:pt modelId="{B6993532-4211-E14E-8648-2ACE9A714013}" type="sibTrans" cxnId="{ABF4C3EA-9DD3-9B42-8D22-85438B12FB3F}">
      <dgm:prSet/>
      <dgm:spPr/>
      <dgm:t>
        <a:bodyPr/>
        <a:lstStyle/>
        <a:p>
          <a:endParaRPr lang="en-US"/>
        </a:p>
      </dgm:t>
    </dgm:pt>
    <dgm:pt modelId="{4A04F22D-87D5-FD4B-A2D2-E70967B3F1BE}" type="pres">
      <dgm:prSet presAssocID="{48ECDAFF-01BE-E744-83CC-2DBE9D3DC36E}" presName="Name0" presStyleCnt="0">
        <dgm:presLayoutVars>
          <dgm:chMax val="2"/>
          <dgm:chPref val="2"/>
          <dgm:animLvl val="lvl"/>
        </dgm:presLayoutVars>
      </dgm:prSet>
      <dgm:spPr/>
    </dgm:pt>
    <dgm:pt modelId="{B867A4BA-FDE4-F947-9623-A4B00C28FA67}" type="pres">
      <dgm:prSet presAssocID="{48ECDAFF-01BE-E744-83CC-2DBE9D3DC36E}" presName="LeftText" presStyleLbl="revTx" presStyleIdx="0" presStyleCnt="0">
        <dgm:presLayoutVars>
          <dgm:bulletEnabled val="1"/>
        </dgm:presLayoutVars>
      </dgm:prSet>
      <dgm:spPr/>
    </dgm:pt>
    <dgm:pt modelId="{0699C3D5-5369-1542-A1FB-E23F31627D96}" type="pres">
      <dgm:prSet presAssocID="{48ECDAFF-01BE-E744-83CC-2DBE9D3DC36E}" presName="LeftNode" presStyleLbl="bgImgPlace1" presStyleIdx="0" presStyleCnt="2" custScaleX="137347" custLinFactNeighborX="-17267" custLinFactNeighborY="-1818">
        <dgm:presLayoutVars>
          <dgm:chMax val="2"/>
          <dgm:chPref val="2"/>
        </dgm:presLayoutVars>
      </dgm:prSet>
      <dgm:spPr/>
    </dgm:pt>
    <dgm:pt modelId="{8DE0A0E5-C9F1-1744-8511-2EDB190F7677}" type="pres">
      <dgm:prSet presAssocID="{48ECDAFF-01BE-E744-83CC-2DBE9D3DC36E}" presName="RightText" presStyleLbl="revTx" presStyleIdx="0" presStyleCnt="0">
        <dgm:presLayoutVars>
          <dgm:bulletEnabled val="1"/>
        </dgm:presLayoutVars>
      </dgm:prSet>
      <dgm:spPr/>
    </dgm:pt>
    <dgm:pt modelId="{D99A2C35-4FA4-A14B-A0A6-A0E09AC9120F}" type="pres">
      <dgm:prSet presAssocID="{48ECDAFF-01BE-E744-83CC-2DBE9D3DC36E}" presName="RightNode" presStyleLbl="bgImgPlace1" presStyleIdx="1" presStyleCnt="2" custScaleX="123692" custLinFactNeighborX="25236" custLinFactNeighborY="-1818">
        <dgm:presLayoutVars>
          <dgm:chMax val="0"/>
          <dgm:chPref val="0"/>
        </dgm:presLayoutVars>
      </dgm:prSet>
      <dgm:spPr/>
    </dgm:pt>
    <dgm:pt modelId="{4B3BEFC9-F4D0-0C48-A272-2C3D8024CDFA}" type="pres">
      <dgm:prSet presAssocID="{48ECDAFF-01BE-E744-83CC-2DBE9D3DC36E}" presName="TopArrow" presStyleLbl="node1" presStyleIdx="0" presStyleCnt="2"/>
      <dgm:spPr/>
    </dgm:pt>
    <dgm:pt modelId="{74D7D10C-2649-6F47-A754-14B72B8B84E6}" type="pres">
      <dgm:prSet presAssocID="{48ECDAFF-01BE-E744-83CC-2DBE9D3DC36E}" presName="BottomArrow" presStyleLbl="node1" presStyleIdx="1" presStyleCnt="2"/>
      <dgm:spPr/>
    </dgm:pt>
  </dgm:ptLst>
  <dgm:cxnLst>
    <dgm:cxn modelId="{71F0BA3E-0841-FA47-B282-E05759541565}" type="presOf" srcId="{260C3E9D-63DB-6C49-8F51-9E568782B0FB}" destId="{0699C3D5-5369-1542-A1FB-E23F31627D96}" srcOrd="1" destOrd="0" presId="urn:microsoft.com/office/officeart/2009/layout/ReverseList"/>
    <dgm:cxn modelId="{57CF2193-7876-E94A-83B0-9D4BC1CA04C4}" srcId="{48ECDAFF-01BE-E744-83CC-2DBE9D3DC36E}" destId="{260C3E9D-63DB-6C49-8F51-9E568782B0FB}" srcOrd="0" destOrd="0" parTransId="{8EB7DFAE-796B-A843-90C7-CF655B41539A}" sibTransId="{E00799A8-0133-3C47-AEF9-56BDC8C51A69}"/>
    <dgm:cxn modelId="{1AD862A1-D285-8C4E-982F-0FB56B4A49B2}" type="presOf" srcId="{E3CDE88A-788C-AF44-B455-0F25F3E667F3}" destId="{8DE0A0E5-C9F1-1744-8511-2EDB190F7677}" srcOrd="0" destOrd="0" presId="urn:microsoft.com/office/officeart/2009/layout/ReverseList"/>
    <dgm:cxn modelId="{AD4146A1-3D5B-E148-BB3A-572B2C4E8A35}" type="presOf" srcId="{48ECDAFF-01BE-E744-83CC-2DBE9D3DC36E}" destId="{4A04F22D-87D5-FD4B-A2D2-E70967B3F1BE}" srcOrd="0" destOrd="0" presId="urn:microsoft.com/office/officeart/2009/layout/ReverseList"/>
    <dgm:cxn modelId="{E01262C8-6190-884B-9923-642AB144D5BE}" type="presOf" srcId="{E3CDE88A-788C-AF44-B455-0F25F3E667F3}" destId="{D99A2C35-4FA4-A14B-A0A6-A0E09AC9120F}" srcOrd="1" destOrd="0" presId="urn:microsoft.com/office/officeart/2009/layout/ReverseList"/>
    <dgm:cxn modelId="{ABF4C3EA-9DD3-9B42-8D22-85438B12FB3F}" srcId="{48ECDAFF-01BE-E744-83CC-2DBE9D3DC36E}" destId="{E3CDE88A-788C-AF44-B455-0F25F3E667F3}" srcOrd="1" destOrd="0" parTransId="{81AD9A3C-BBD0-8045-8698-070D05ABD678}" sibTransId="{B6993532-4211-E14E-8648-2ACE9A714013}"/>
    <dgm:cxn modelId="{7BE1B7F0-2DFD-5840-934E-DA2D43D73FF4}" type="presOf" srcId="{260C3E9D-63DB-6C49-8F51-9E568782B0FB}" destId="{B867A4BA-FDE4-F947-9623-A4B00C28FA67}" srcOrd="0" destOrd="0" presId="urn:microsoft.com/office/officeart/2009/layout/ReverseList"/>
    <dgm:cxn modelId="{26E25977-92F8-884A-87DE-02CC31D9B61F}" type="presParOf" srcId="{4A04F22D-87D5-FD4B-A2D2-E70967B3F1BE}" destId="{B867A4BA-FDE4-F947-9623-A4B00C28FA67}" srcOrd="0" destOrd="0" presId="urn:microsoft.com/office/officeart/2009/layout/ReverseList"/>
    <dgm:cxn modelId="{6E9F9FC8-CB4B-044D-9B98-6F0BBA4604E4}" type="presParOf" srcId="{4A04F22D-87D5-FD4B-A2D2-E70967B3F1BE}" destId="{0699C3D5-5369-1542-A1FB-E23F31627D96}" srcOrd="1" destOrd="0" presId="urn:microsoft.com/office/officeart/2009/layout/ReverseList"/>
    <dgm:cxn modelId="{3ABF9FD1-A09B-1044-9233-4D800C2E4D06}" type="presParOf" srcId="{4A04F22D-87D5-FD4B-A2D2-E70967B3F1BE}" destId="{8DE0A0E5-C9F1-1744-8511-2EDB190F7677}" srcOrd="2" destOrd="0" presId="urn:microsoft.com/office/officeart/2009/layout/ReverseList"/>
    <dgm:cxn modelId="{2C02507D-01E8-E448-95FB-8BBD65ABD5E9}" type="presParOf" srcId="{4A04F22D-87D5-FD4B-A2D2-E70967B3F1BE}" destId="{D99A2C35-4FA4-A14B-A0A6-A0E09AC9120F}" srcOrd="3" destOrd="0" presId="urn:microsoft.com/office/officeart/2009/layout/ReverseList"/>
    <dgm:cxn modelId="{0331D096-347E-814B-99ED-DD0591D815AB}" type="presParOf" srcId="{4A04F22D-87D5-FD4B-A2D2-E70967B3F1BE}" destId="{4B3BEFC9-F4D0-0C48-A272-2C3D8024CDFA}" srcOrd="4" destOrd="0" presId="urn:microsoft.com/office/officeart/2009/layout/ReverseList"/>
    <dgm:cxn modelId="{4F7A0B57-7BC4-BF44-9ECE-82C3FE5489AD}" type="presParOf" srcId="{4A04F22D-87D5-FD4B-A2D2-E70967B3F1BE}" destId="{74D7D10C-2649-6F47-A754-14B72B8B84E6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ECDAFF-01BE-E744-83CC-2DBE9D3DC36E}" type="doc">
      <dgm:prSet loTypeId="urn:microsoft.com/office/officeart/2009/layout/Reverse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0C3E9D-63DB-6C49-8F51-9E568782B0FB}">
      <dgm:prSet phldrT="[Text]"/>
      <dgm:spPr/>
      <dgm:t>
        <a:bodyPr/>
        <a:lstStyle/>
        <a:p>
          <a:r>
            <a:rPr lang="en-US" dirty="0"/>
            <a:t>Crime</a:t>
          </a:r>
        </a:p>
      </dgm:t>
    </dgm:pt>
    <dgm:pt modelId="{8EB7DFAE-796B-A843-90C7-CF655B41539A}" type="parTrans" cxnId="{57CF2193-7876-E94A-83B0-9D4BC1CA04C4}">
      <dgm:prSet/>
      <dgm:spPr/>
      <dgm:t>
        <a:bodyPr/>
        <a:lstStyle/>
        <a:p>
          <a:endParaRPr lang="en-US"/>
        </a:p>
      </dgm:t>
    </dgm:pt>
    <dgm:pt modelId="{E00799A8-0133-3C47-AEF9-56BDC8C51A69}" type="sibTrans" cxnId="{57CF2193-7876-E94A-83B0-9D4BC1CA04C4}">
      <dgm:prSet/>
      <dgm:spPr/>
      <dgm:t>
        <a:bodyPr/>
        <a:lstStyle/>
        <a:p>
          <a:endParaRPr lang="en-US"/>
        </a:p>
      </dgm:t>
    </dgm:pt>
    <dgm:pt modelId="{E3CDE88A-788C-AF44-B455-0F25F3E667F3}">
      <dgm:prSet phldrT="[Text]"/>
      <dgm:spPr/>
      <dgm:t>
        <a:bodyPr/>
        <a:lstStyle/>
        <a:p>
          <a:r>
            <a:rPr lang="en-US"/>
            <a:t>Police</a:t>
          </a:r>
        </a:p>
      </dgm:t>
    </dgm:pt>
    <dgm:pt modelId="{81AD9A3C-BBD0-8045-8698-070D05ABD678}" type="parTrans" cxnId="{ABF4C3EA-9DD3-9B42-8D22-85438B12FB3F}">
      <dgm:prSet/>
      <dgm:spPr/>
      <dgm:t>
        <a:bodyPr/>
        <a:lstStyle/>
        <a:p>
          <a:endParaRPr lang="en-US"/>
        </a:p>
      </dgm:t>
    </dgm:pt>
    <dgm:pt modelId="{B6993532-4211-E14E-8648-2ACE9A714013}" type="sibTrans" cxnId="{ABF4C3EA-9DD3-9B42-8D22-85438B12FB3F}">
      <dgm:prSet/>
      <dgm:spPr/>
      <dgm:t>
        <a:bodyPr/>
        <a:lstStyle/>
        <a:p>
          <a:endParaRPr lang="en-US"/>
        </a:p>
      </dgm:t>
    </dgm:pt>
    <dgm:pt modelId="{4A04F22D-87D5-FD4B-A2D2-E70967B3F1BE}" type="pres">
      <dgm:prSet presAssocID="{48ECDAFF-01BE-E744-83CC-2DBE9D3DC36E}" presName="Name0" presStyleCnt="0">
        <dgm:presLayoutVars>
          <dgm:chMax val="2"/>
          <dgm:chPref val="2"/>
          <dgm:animLvl val="lvl"/>
        </dgm:presLayoutVars>
      </dgm:prSet>
      <dgm:spPr/>
    </dgm:pt>
    <dgm:pt modelId="{B867A4BA-FDE4-F947-9623-A4B00C28FA67}" type="pres">
      <dgm:prSet presAssocID="{48ECDAFF-01BE-E744-83CC-2DBE9D3DC36E}" presName="LeftText" presStyleLbl="revTx" presStyleIdx="0" presStyleCnt="0">
        <dgm:presLayoutVars>
          <dgm:bulletEnabled val="1"/>
        </dgm:presLayoutVars>
      </dgm:prSet>
      <dgm:spPr/>
    </dgm:pt>
    <dgm:pt modelId="{0699C3D5-5369-1542-A1FB-E23F31627D96}" type="pres">
      <dgm:prSet presAssocID="{48ECDAFF-01BE-E744-83CC-2DBE9D3DC36E}" presName="LeftNode" presStyleLbl="bgImgPlace1" presStyleIdx="0" presStyleCnt="2" custScaleX="137347" custLinFactNeighborX="-17267" custLinFactNeighborY="-1818">
        <dgm:presLayoutVars>
          <dgm:chMax val="2"/>
          <dgm:chPref val="2"/>
        </dgm:presLayoutVars>
      </dgm:prSet>
      <dgm:spPr/>
    </dgm:pt>
    <dgm:pt modelId="{8DE0A0E5-C9F1-1744-8511-2EDB190F7677}" type="pres">
      <dgm:prSet presAssocID="{48ECDAFF-01BE-E744-83CC-2DBE9D3DC36E}" presName="RightText" presStyleLbl="revTx" presStyleIdx="0" presStyleCnt="0">
        <dgm:presLayoutVars>
          <dgm:bulletEnabled val="1"/>
        </dgm:presLayoutVars>
      </dgm:prSet>
      <dgm:spPr/>
    </dgm:pt>
    <dgm:pt modelId="{D99A2C35-4FA4-A14B-A0A6-A0E09AC9120F}" type="pres">
      <dgm:prSet presAssocID="{48ECDAFF-01BE-E744-83CC-2DBE9D3DC36E}" presName="RightNode" presStyleLbl="bgImgPlace1" presStyleIdx="1" presStyleCnt="2" custScaleX="123692" custLinFactNeighborX="25236" custLinFactNeighborY="-1818">
        <dgm:presLayoutVars>
          <dgm:chMax val="0"/>
          <dgm:chPref val="0"/>
        </dgm:presLayoutVars>
      </dgm:prSet>
      <dgm:spPr/>
    </dgm:pt>
    <dgm:pt modelId="{4B3BEFC9-F4D0-0C48-A272-2C3D8024CDFA}" type="pres">
      <dgm:prSet presAssocID="{48ECDAFF-01BE-E744-83CC-2DBE9D3DC36E}" presName="TopArrow" presStyleLbl="node1" presStyleIdx="0" presStyleCnt="2"/>
      <dgm:spPr/>
    </dgm:pt>
    <dgm:pt modelId="{74D7D10C-2649-6F47-A754-14B72B8B84E6}" type="pres">
      <dgm:prSet presAssocID="{48ECDAFF-01BE-E744-83CC-2DBE9D3DC36E}" presName="BottomArrow" presStyleLbl="node1" presStyleIdx="1" presStyleCnt="2"/>
      <dgm:spPr/>
    </dgm:pt>
  </dgm:ptLst>
  <dgm:cxnLst>
    <dgm:cxn modelId="{71F0BA3E-0841-FA47-B282-E05759541565}" type="presOf" srcId="{260C3E9D-63DB-6C49-8F51-9E568782B0FB}" destId="{0699C3D5-5369-1542-A1FB-E23F31627D96}" srcOrd="1" destOrd="0" presId="urn:microsoft.com/office/officeart/2009/layout/ReverseList"/>
    <dgm:cxn modelId="{57CF2193-7876-E94A-83B0-9D4BC1CA04C4}" srcId="{48ECDAFF-01BE-E744-83CC-2DBE9D3DC36E}" destId="{260C3E9D-63DB-6C49-8F51-9E568782B0FB}" srcOrd="0" destOrd="0" parTransId="{8EB7DFAE-796B-A843-90C7-CF655B41539A}" sibTransId="{E00799A8-0133-3C47-AEF9-56BDC8C51A69}"/>
    <dgm:cxn modelId="{1AD862A1-D285-8C4E-982F-0FB56B4A49B2}" type="presOf" srcId="{E3CDE88A-788C-AF44-B455-0F25F3E667F3}" destId="{8DE0A0E5-C9F1-1744-8511-2EDB190F7677}" srcOrd="0" destOrd="0" presId="urn:microsoft.com/office/officeart/2009/layout/ReverseList"/>
    <dgm:cxn modelId="{AD4146A1-3D5B-E148-BB3A-572B2C4E8A35}" type="presOf" srcId="{48ECDAFF-01BE-E744-83CC-2DBE9D3DC36E}" destId="{4A04F22D-87D5-FD4B-A2D2-E70967B3F1BE}" srcOrd="0" destOrd="0" presId="urn:microsoft.com/office/officeart/2009/layout/ReverseList"/>
    <dgm:cxn modelId="{E01262C8-6190-884B-9923-642AB144D5BE}" type="presOf" srcId="{E3CDE88A-788C-AF44-B455-0F25F3E667F3}" destId="{D99A2C35-4FA4-A14B-A0A6-A0E09AC9120F}" srcOrd="1" destOrd="0" presId="urn:microsoft.com/office/officeart/2009/layout/ReverseList"/>
    <dgm:cxn modelId="{ABF4C3EA-9DD3-9B42-8D22-85438B12FB3F}" srcId="{48ECDAFF-01BE-E744-83CC-2DBE9D3DC36E}" destId="{E3CDE88A-788C-AF44-B455-0F25F3E667F3}" srcOrd="1" destOrd="0" parTransId="{81AD9A3C-BBD0-8045-8698-070D05ABD678}" sibTransId="{B6993532-4211-E14E-8648-2ACE9A714013}"/>
    <dgm:cxn modelId="{7BE1B7F0-2DFD-5840-934E-DA2D43D73FF4}" type="presOf" srcId="{260C3E9D-63DB-6C49-8F51-9E568782B0FB}" destId="{B867A4BA-FDE4-F947-9623-A4B00C28FA67}" srcOrd="0" destOrd="0" presId="urn:microsoft.com/office/officeart/2009/layout/ReverseList"/>
    <dgm:cxn modelId="{26E25977-92F8-884A-87DE-02CC31D9B61F}" type="presParOf" srcId="{4A04F22D-87D5-FD4B-A2D2-E70967B3F1BE}" destId="{B867A4BA-FDE4-F947-9623-A4B00C28FA67}" srcOrd="0" destOrd="0" presId="urn:microsoft.com/office/officeart/2009/layout/ReverseList"/>
    <dgm:cxn modelId="{6E9F9FC8-CB4B-044D-9B98-6F0BBA4604E4}" type="presParOf" srcId="{4A04F22D-87D5-FD4B-A2D2-E70967B3F1BE}" destId="{0699C3D5-5369-1542-A1FB-E23F31627D96}" srcOrd="1" destOrd="0" presId="urn:microsoft.com/office/officeart/2009/layout/ReverseList"/>
    <dgm:cxn modelId="{3ABF9FD1-A09B-1044-9233-4D800C2E4D06}" type="presParOf" srcId="{4A04F22D-87D5-FD4B-A2D2-E70967B3F1BE}" destId="{8DE0A0E5-C9F1-1744-8511-2EDB190F7677}" srcOrd="2" destOrd="0" presId="urn:microsoft.com/office/officeart/2009/layout/ReverseList"/>
    <dgm:cxn modelId="{2C02507D-01E8-E448-95FB-8BBD65ABD5E9}" type="presParOf" srcId="{4A04F22D-87D5-FD4B-A2D2-E70967B3F1BE}" destId="{D99A2C35-4FA4-A14B-A0A6-A0E09AC9120F}" srcOrd="3" destOrd="0" presId="urn:microsoft.com/office/officeart/2009/layout/ReverseList"/>
    <dgm:cxn modelId="{0331D096-347E-814B-99ED-DD0591D815AB}" type="presParOf" srcId="{4A04F22D-87D5-FD4B-A2D2-E70967B3F1BE}" destId="{4B3BEFC9-F4D0-0C48-A272-2C3D8024CDFA}" srcOrd="4" destOrd="0" presId="urn:microsoft.com/office/officeart/2009/layout/ReverseList"/>
    <dgm:cxn modelId="{4F7A0B57-7BC4-BF44-9ECE-82C3FE5489AD}" type="presParOf" srcId="{4A04F22D-87D5-FD4B-A2D2-E70967B3F1BE}" destId="{74D7D10C-2649-6F47-A754-14B72B8B84E6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ECDAFF-01BE-E744-83CC-2DBE9D3DC36E}" type="doc">
      <dgm:prSet loTypeId="urn:microsoft.com/office/officeart/2009/layout/Reverse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0C3E9D-63DB-6C49-8F51-9E568782B0FB}">
      <dgm:prSet phldrT="[Text]"/>
      <dgm:spPr/>
      <dgm:t>
        <a:bodyPr/>
        <a:lstStyle/>
        <a:p>
          <a:r>
            <a:rPr lang="en-US" dirty="0"/>
            <a:t>Crime</a:t>
          </a:r>
        </a:p>
      </dgm:t>
    </dgm:pt>
    <dgm:pt modelId="{8EB7DFAE-796B-A843-90C7-CF655B41539A}" type="parTrans" cxnId="{57CF2193-7876-E94A-83B0-9D4BC1CA04C4}">
      <dgm:prSet/>
      <dgm:spPr/>
      <dgm:t>
        <a:bodyPr/>
        <a:lstStyle/>
        <a:p>
          <a:endParaRPr lang="en-US"/>
        </a:p>
      </dgm:t>
    </dgm:pt>
    <dgm:pt modelId="{E00799A8-0133-3C47-AEF9-56BDC8C51A69}" type="sibTrans" cxnId="{57CF2193-7876-E94A-83B0-9D4BC1CA04C4}">
      <dgm:prSet/>
      <dgm:spPr/>
      <dgm:t>
        <a:bodyPr/>
        <a:lstStyle/>
        <a:p>
          <a:endParaRPr lang="en-US"/>
        </a:p>
      </dgm:t>
    </dgm:pt>
    <dgm:pt modelId="{E3CDE88A-788C-AF44-B455-0F25F3E667F3}">
      <dgm:prSet phldrT="[Text]"/>
      <dgm:spPr/>
      <dgm:t>
        <a:bodyPr/>
        <a:lstStyle/>
        <a:p>
          <a:r>
            <a:rPr lang="en-US"/>
            <a:t>Police</a:t>
          </a:r>
        </a:p>
      </dgm:t>
    </dgm:pt>
    <dgm:pt modelId="{81AD9A3C-BBD0-8045-8698-070D05ABD678}" type="parTrans" cxnId="{ABF4C3EA-9DD3-9B42-8D22-85438B12FB3F}">
      <dgm:prSet/>
      <dgm:spPr/>
      <dgm:t>
        <a:bodyPr/>
        <a:lstStyle/>
        <a:p>
          <a:endParaRPr lang="en-US"/>
        </a:p>
      </dgm:t>
    </dgm:pt>
    <dgm:pt modelId="{B6993532-4211-E14E-8648-2ACE9A714013}" type="sibTrans" cxnId="{ABF4C3EA-9DD3-9B42-8D22-85438B12FB3F}">
      <dgm:prSet/>
      <dgm:spPr/>
      <dgm:t>
        <a:bodyPr/>
        <a:lstStyle/>
        <a:p>
          <a:endParaRPr lang="en-US"/>
        </a:p>
      </dgm:t>
    </dgm:pt>
    <dgm:pt modelId="{4A04F22D-87D5-FD4B-A2D2-E70967B3F1BE}" type="pres">
      <dgm:prSet presAssocID="{48ECDAFF-01BE-E744-83CC-2DBE9D3DC36E}" presName="Name0" presStyleCnt="0">
        <dgm:presLayoutVars>
          <dgm:chMax val="2"/>
          <dgm:chPref val="2"/>
          <dgm:animLvl val="lvl"/>
        </dgm:presLayoutVars>
      </dgm:prSet>
      <dgm:spPr/>
    </dgm:pt>
    <dgm:pt modelId="{B867A4BA-FDE4-F947-9623-A4B00C28FA67}" type="pres">
      <dgm:prSet presAssocID="{48ECDAFF-01BE-E744-83CC-2DBE9D3DC36E}" presName="LeftText" presStyleLbl="revTx" presStyleIdx="0" presStyleCnt="0">
        <dgm:presLayoutVars>
          <dgm:bulletEnabled val="1"/>
        </dgm:presLayoutVars>
      </dgm:prSet>
      <dgm:spPr/>
    </dgm:pt>
    <dgm:pt modelId="{0699C3D5-5369-1542-A1FB-E23F31627D96}" type="pres">
      <dgm:prSet presAssocID="{48ECDAFF-01BE-E744-83CC-2DBE9D3DC36E}" presName="LeftNode" presStyleLbl="bgImgPlace1" presStyleIdx="0" presStyleCnt="2" custScaleX="137347" custLinFactNeighborX="-17267" custLinFactNeighborY="-1818">
        <dgm:presLayoutVars>
          <dgm:chMax val="2"/>
          <dgm:chPref val="2"/>
        </dgm:presLayoutVars>
      </dgm:prSet>
      <dgm:spPr/>
    </dgm:pt>
    <dgm:pt modelId="{8DE0A0E5-C9F1-1744-8511-2EDB190F7677}" type="pres">
      <dgm:prSet presAssocID="{48ECDAFF-01BE-E744-83CC-2DBE9D3DC36E}" presName="RightText" presStyleLbl="revTx" presStyleIdx="0" presStyleCnt="0">
        <dgm:presLayoutVars>
          <dgm:bulletEnabled val="1"/>
        </dgm:presLayoutVars>
      </dgm:prSet>
      <dgm:spPr/>
    </dgm:pt>
    <dgm:pt modelId="{D99A2C35-4FA4-A14B-A0A6-A0E09AC9120F}" type="pres">
      <dgm:prSet presAssocID="{48ECDAFF-01BE-E744-83CC-2DBE9D3DC36E}" presName="RightNode" presStyleLbl="bgImgPlace1" presStyleIdx="1" presStyleCnt="2" custScaleX="123692" custLinFactNeighborX="25236" custLinFactNeighborY="-1818">
        <dgm:presLayoutVars>
          <dgm:chMax val="0"/>
          <dgm:chPref val="0"/>
        </dgm:presLayoutVars>
      </dgm:prSet>
      <dgm:spPr/>
    </dgm:pt>
    <dgm:pt modelId="{4B3BEFC9-F4D0-0C48-A272-2C3D8024CDFA}" type="pres">
      <dgm:prSet presAssocID="{48ECDAFF-01BE-E744-83CC-2DBE9D3DC36E}" presName="TopArrow" presStyleLbl="node1" presStyleIdx="0" presStyleCnt="2"/>
      <dgm:spPr/>
    </dgm:pt>
    <dgm:pt modelId="{74D7D10C-2649-6F47-A754-14B72B8B84E6}" type="pres">
      <dgm:prSet presAssocID="{48ECDAFF-01BE-E744-83CC-2DBE9D3DC36E}" presName="BottomArrow" presStyleLbl="node1" presStyleIdx="1" presStyleCnt="2"/>
      <dgm:spPr/>
    </dgm:pt>
  </dgm:ptLst>
  <dgm:cxnLst>
    <dgm:cxn modelId="{71F0BA3E-0841-FA47-B282-E05759541565}" type="presOf" srcId="{260C3E9D-63DB-6C49-8F51-9E568782B0FB}" destId="{0699C3D5-5369-1542-A1FB-E23F31627D96}" srcOrd="1" destOrd="0" presId="urn:microsoft.com/office/officeart/2009/layout/ReverseList"/>
    <dgm:cxn modelId="{57CF2193-7876-E94A-83B0-9D4BC1CA04C4}" srcId="{48ECDAFF-01BE-E744-83CC-2DBE9D3DC36E}" destId="{260C3E9D-63DB-6C49-8F51-9E568782B0FB}" srcOrd="0" destOrd="0" parTransId="{8EB7DFAE-796B-A843-90C7-CF655B41539A}" sibTransId="{E00799A8-0133-3C47-AEF9-56BDC8C51A69}"/>
    <dgm:cxn modelId="{1AD862A1-D285-8C4E-982F-0FB56B4A49B2}" type="presOf" srcId="{E3CDE88A-788C-AF44-B455-0F25F3E667F3}" destId="{8DE0A0E5-C9F1-1744-8511-2EDB190F7677}" srcOrd="0" destOrd="0" presId="urn:microsoft.com/office/officeart/2009/layout/ReverseList"/>
    <dgm:cxn modelId="{AD4146A1-3D5B-E148-BB3A-572B2C4E8A35}" type="presOf" srcId="{48ECDAFF-01BE-E744-83CC-2DBE9D3DC36E}" destId="{4A04F22D-87D5-FD4B-A2D2-E70967B3F1BE}" srcOrd="0" destOrd="0" presId="urn:microsoft.com/office/officeart/2009/layout/ReverseList"/>
    <dgm:cxn modelId="{E01262C8-6190-884B-9923-642AB144D5BE}" type="presOf" srcId="{E3CDE88A-788C-AF44-B455-0F25F3E667F3}" destId="{D99A2C35-4FA4-A14B-A0A6-A0E09AC9120F}" srcOrd="1" destOrd="0" presId="urn:microsoft.com/office/officeart/2009/layout/ReverseList"/>
    <dgm:cxn modelId="{ABF4C3EA-9DD3-9B42-8D22-85438B12FB3F}" srcId="{48ECDAFF-01BE-E744-83CC-2DBE9D3DC36E}" destId="{E3CDE88A-788C-AF44-B455-0F25F3E667F3}" srcOrd="1" destOrd="0" parTransId="{81AD9A3C-BBD0-8045-8698-070D05ABD678}" sibTransId="{B6993532-4211-E14E-8648-2ACE9A714013}"/>
    <dgm:cxn modelId="{7BE1B7F0-2DFD-5840-934E-DA2D43D73FF4}" type="presOf" srcId="{260C3E9D-63DB-6C49-8F51-9E568782B0FB}" destId="{B867A4BA-FDE4-F947-9623-A4B00C28FA67}" srcOrd="0" destOrd="0" presId="urn:microsoft.com/office/officeart/2009/layout/ReverseList"/>
    <dgm:cxn modelId="{26E25977-92F8-884A-87DE-02CC31D9B61F}" type="presParOf" srcId="{4A04F22D-87D5-FD4B-A2D2-E70967B3F1BE}" destId="{B867A4BA-FDE4-F947-9623-A4B00C28FA67}" srcOrd="0" destOrd="0" presId="urn:microsoft.com/office/officeart/2009/layout/ReverseList"/>
    <dgm:cxn modelId="{6E9F9FC8-CB4B-044D-9B98-6F0BBA4604E4}" type="presParOf" srcId="{4A04F22D-87D5-FD4B-A2D2-E70967B3F1BE}" destId="{0699C3D5-5369-1542-A1FB-E23F31627D96}" srcOrd="1" destOrd="0" presId="urn:microsoft.com/office/officeart/2009/layout/ReverseList"/>
    <dgm:cxn modelId="{3ABF9FD1-A09B-1044-9233-4D800C2E4D06}" type="presParOf" srcId="{4A04F22D-87D5-FD4B-A2D2-E70967B3F1BE}" destId="{8DE0A0E5-C9F1-1744-8511-2EDB190F7677}" srcOrd="2" destOrd="0" presId="urn:microsoft.com/office/officeart/2009/layout/ReverseList"/>
    <dgm:cxn modelId="{2C02507D-01E8-E448-95FB-8BBD65ABD5E9}" type="presParOf" srcId="{4A04F22D-87D5-FD4B-A2D2-E70967B3F1BE}" destId="{D99A2C35-4FA4-A14B-A0A6-A0E09AC9120F}" srcOrd="3" destOrd="0" presId="urn:microsoft.com/office/officeart/2009/layout/ReverseList"/>
    <dgm:cxn modelId="{0331D096-347E-814B-99ED-DD0591D815AB}" type="presParOf" srcId="{4A04F22D-87D5-FD4B-A2D2-E70967B3F1BE}" destId="{4B3BEFC9-F4D0-0C48-A272-2C3D8024CDFA}" srcOrd="4" destOrd="0" presId="urn:microsoft.com/office/officeart/2009/layout/ReverseList"/>
    <dgm:cxn modelId="{4F7A0B57-7BC4-BF44-9ECE-82C3FE5489AD}" type="presParOf" srcId="{4A04F22D-87D5-FD4B-A2D2-E70967B3F1BE}" destId="{74D7D10C-2649-6F47-A754-14B72B8B84E6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9C3D5-5369-1542-A1FB-E23F31627D96}">
      <dsp:nvSpPr>
        <dsp:cNvPr id="0" name=""/>
        <dsp:cNvSpPr/>
      </dsp:nvSpPr>
      <dsp:spPr>
        <a:xfrm rot="16200000">
          <a:off x="287423" y="923723"/>
          <a:ext cx="2717187" cy="228063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2880" tIns="304800" rIns="274320" bIns="30480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Crime</a:t>
          </a:r>
        </a:p>
      </dsp:txBody>
      <dsp:txXfrm rot="5400000">
        <a:off x="617052" y="816796"/>
        <a:ext cx="2169281" cy="2494485"/>
      </dsp:txXfrm>
    </dsp:sp>
    <dsp:sp modelId="{D99A2C35-4FA4-A14B-A0A6-A0E09AC9120F}">
      <dsp:nvSpPr>
        <dsp:cNvPr id="0" name=""/>
        <dsp:cNvSpPr/>
      </dsp:nvSpPr>
      <dsp:spPr>
        <a:xfrm rot="5400000">
          <a:off x="2729070" y="1037093"/>
          <a:ext cx="2717187" cy="205389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8605" tIns="298450" rIns="179070" bIns="29845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Police</a:t>
          </a:r>
        </a:p>
      </dsp:txBody>
      <dsp:txXfrm rot="-5400000">
        <a:off x="3060718" y="805727"/>
        <a:ext cx="1953611" cy="2516625"/>
      </dsp:txXfrm>
    </dsp:sp>
    <dsp:sp modelId="{4B3BEFC9-F4D0-0C48-A272-2C3D8024CDFA}">
      <dsp:nvSpPr>
        <dsp:cNvPr id="0" name=""/>
        <dsp:cNvSpPr/>
      </dsp:nvSpPr>
      <dsp:spPr>
        <a:xfrm>
          <a:off x="1932564" y="0"/>
          <a:ext cx="1735889" cy="1735804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D7D10C-2649-6F47-A754-14B72B8B84E6}">
      <dsp:nvSpPr>
        <dsp:cNvPr id="0" name=""/>
        <dsp:cNvSpPr/>
      </dsp:nvSpPr>
      <dsp:spPr>
        <a:xfrm rot="10800000">
          <a:off x="1932564" y="2490649"/>
          <a:ext cx="1735889" cy="1735804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9C3D5-5369-1542-A1FB-E23F31627D96}">
      <dsp:nvSpPr>
        <dsp:cNvPr id="0" name=""/>
        <dsp:cNvSpPr/>
      </dsp:nvSpPr>
      <dsp:spPr>
        <a:xfrm rot="16200000">
          <a:off x="287423" y="923723"/>
          <a:ext cx="2717187" cy="228063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2880" tIns="304800" rIns="274320" bIns="30480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Crime</a:t>
          </a:r>
        </a:p>
      </dsp:txBody>
      <dsp:txXfrm rot="5400000">
        <a:off x="617052" y="816796"/>
        <a:ext cx="2169281" cy="2494485"/>
      </dsp:txXfrm>
    </dsp:sp>
    <dsp:sp modelId="{D99A2C35-4FA4-A14B-A0A6-A0E09AC9120F}">
      <dsp:nvSpPr>
        <dsp:cNvPr id="0" name=""/>
        <dsp:cNvSpPr/>
      </dsp:nvSpPr>
      <dsp:spPr>
        <a:xfrm rot="5400000">
          <a:off x="2729070" y="1037093"/>
          <a:ext cx="2717187" cy="205389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8605" tIns="298450" rIns="179070" bIns="29845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Police</a:t>
          </a:r>
        </a:p>
      </dsp:txBody>
      <dsp:txXfrm rot="-5400000">
        <a:off x="3060718" y="805727"/>
        <a:ext cx="1953611" cy="2516625"/>
      </dsp:txXfrm>
    </dsp:sp>
    <dsp:sp modelId="{4B3BEFC9-F4D0-0C48-A272-2C3D8024CDFA}">
      <dsp:nvSpPr>
        <dsp:cNvPr id="0" name=""/>
        <dsp:cNvSpPr/>
      </dsp:nvSpPr>
      <dsp:spPr>
        <a:xfrm>
          <a:off x="1932564" y="0"/>
          <a:ext cx="1735889" cy="1735804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D7D10C-2649-6F47-A754-14B72B8B84E6}">
      <dsp:nvSpPr>
        <dsp:cNvPr id="0" name=""/>
        <dsp:cNvSpPr/>
      </dsp:nvSpPr>
      <dsp:spPr>
        <a:xfrm rot="10800000">
          <a:off x="1932564" y="2490649"/>
          <a:ext cx="1735889" cy="1735804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9C3D5-5369-1542-A1FB-E23F31627D96}">
      <dsp:nvSpPr>
        <dsp:cNvPr id="0" name=""/>
        <dsp:cNvSpPr/>
      </dsp:nvSpPr>
      <dsp:spPr>
        <a:xfrm rot="16200000">
          <a:off x="287423" y="923723"/>
          <a:ext cx="2717187" cy="228063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2880" tIns="304800" rIns="274320" bIns="30480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Crime</a:t>
          </a:r>
        </a:p>
      </dsp:txBody>
      <dsp:txXfrm rot="5400000">
        <a:off x="617052" y="816796"/>
        <a:ext cx="2169281" cy="2494485"/>
      </dsp:txXfrm>
    </dsp:sp>
    <dsp:sp modelId="{D99A2C35-4FA4-A14B-A0A6-A0E09AC9120F}">
      <dsp:nvSpPr>
        <dsp:cNvPr id="0" name=""/>
        <dsp:cNvSpPr/>
      </dsp:nvSpPr>
      <dsp:spPr>
        <a:xfrm rot="5400000">
          <a:off x="2729070" y="1037093"/>
          <a:ext cx="2717187" cy="205389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8605" tIns="298450" rIns="179070" bIns="29845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Police</a:t>
          </a:r>
        </a:p>
      </dsp:txBody>
      <dsp:txXfrm rot="-5400000">
        <a:off x="3060718" y="805727"/>
        <a:ext cx="1953611" cy="2516625"/>
      </dsp:txXfrm>
    </dsp:sp>
    <dsp:sp modelId="{4B3BEFC9-F4D0-0C48-A272-2C3D8024CDFA}">
      <dsp:nvSpPr>
        <dsp:cNvPr id="0" name=""/>
        <dsp:cNvSpPr/>
      </dsp:nvSpPr>
      <dsp:spPr>
        <a:xfrm>
          <a:off x="1932564" y="0"/>
          <a:ext cx="1735889" cy="1735804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D7D10C-2649-6F47-A754-14B72B8B84E6}">
      <dsp:nvSpPr>
        <dsp:cNvPr id="0" name=""/>
        <dsp:cNvSpPr/>
      </dsp:nvSpPr>
      <dsp:spPr>
        <a:xfrm rot="10800000">
          <a:off x="1932564" y="2490649"/>
          <a:ext cx="1735889" cy="1735804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9C3D5-5369-1542-A1FB-E23F31627D96}">
      <dsp:nvSpPr>
        <dsp:cNvPr id="0" name=""/>
        <dsp:cNvSpPr/>
      </dsp:nvSpPr>
      <dsp:spPr>
        <a:xfrm rot="16200000">
          <a:off x="287423" y="923723"/>
          <a:ext cx="2717187" cy="228063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2880" tIns="304800" rIns="274320" bIns="30480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Crime</a:t>
          </a:r>
        </a:p>
      </dsp:txBody>
      <dsp:txXfrm rot="5400000">
        <a:off x="617052" y="816796"/>
        <a:ext cx="2169281" cy="2494485"/>
      </dsp:txXfrm>
    </dsp:sp>
    <dsp:sp modelId="{D99A2C35-4FA4-A14B-A0A6-A0E09AC9120F}">
      <dsp:nvSpPr>
        <dsp:cNvPr id="0" name=""/>
        <dsp:cNvSpPr/>
      </dsp:nvSpPr>
      <dsp:spPr>
        <a:xfrm rot="5400000">
          <a:off x="2729070" y="1037093"/>
          <a:ext cx="2717187" cy="205389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8605" tIns="298450" rIns="179070" bIns="29845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Police</a:t>
          </a:r>
        </a:p>
      </dsp:txBody>
      <dsp:txXfrm rot="-5400000">
        <a:off x="3060718" y="805727"/>
        <a:ext cx="1953611" cy="2516625"/>
      </dsp:txXfrm>
    </dsp:sp>
    <dsp:sp modelId="{4B3BEFC9-F4D0-0C48-A272-2C3D8024CDFA}">
      <dsp:nvSpPr>
        <dsp:cNvPr id="0" name=""/>
        <dsp:cNvSpPr/>
      </dsp:nvSpPr>
      <dsp:spPr>
        <a:xfrm>
          <a:off x="1932564" y="0"/>
          <a:ext cx="1735889" cy="1735804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D7D10C-2649-6F47-A754-14B72B8B84E6}">
      <dsp:nvSpPr>
        <dsp:cNvPr id="0" name=""/>
        <dsp:cNvSpPr/>
      </dsp:nvSpPr>
      <dsp:spPr>
        <a:xfrm rot="10800000">
          <a:off x="1932564" y="2490649"/>
          <a:ext cx="1735889" cy="1735804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Explanation of Common Terminology in Causal Studies in (Urban) Economics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Econ 3320 – Urban economics</a:t>
            </a:r>
          </a:p>
          <a:p>
            <a:r>
              <a:rPr lang="en-US" dirty="0"/>
              <a:t>Tulane university</a:t>
            </a:r>
          </a:p>
          <a:p>
            <a:r>
              <a:rPr lang="en-US" dirty="0"/>
              <a:t>Professor </a:t>
            </a:r>
            <a:r>
              <a:rPr lang="en-US" dirty="0" err="1"/>
              <a:t>patrick</a:t>
            </a:r>
            <a:r>
              <a:rPr lang="en-US" dirty="0"/>
              <a:t> button</a:t>
            </a:r>
          </a:p>
        </p:txBody>
      </p:sp>
    </p:spTree>
    <p:extLst>
      <p:ext uri="{BB962C8B-B14F-4D97-AF65-F5344CB8AC3E}">
        <p14:creationId xmlns:p14="http://schemas.microsoft.com/office/powerpoint/2010/main" val="109736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60737-B556-4512-9BA2-3E53410D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Exogenous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36F5A-5856-4F41-ACF8-14A7707B2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a variation is exogenous, then it is not a function of other factors.</a:t>
            </a:r>
          </a:p>
          <a:p>
            <a:r>
              <a:rPr lang="en-US" sz="2400" dirty="0"/>
              <a:t>It is not a function of other variable in the economic/statistical model.</a:t>
            </a:r>
          </a:p>
          <a:p>
            <a:r>
              <a:rPr lang="en-US" sz="2400" dirty="0"/>
              <a:t>If something is exogenous, you can think of it being random.</a:t>
            </a:r>
          </a:p>
          <a:p>
            <a:r>
              <a:rPr lang="en-US" sz="2400" dirty="0"/>
              <a:t>We ideally want to use treatment variation that is exogenous. </a:t>
            </a:r>
          </a:p>
          <a:p>
            <a:r>
              <a:rPr lang="en-US" sz="2400" dirty="0"/>
              <a:t>The gold standard would be randomization -&gt; randomized treatment (e.g., randomizing police) would be strictly exogenous since treatment status does not depend on anything.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3204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F3FC6-20BC-4E3B-86B9-06C2E43F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Endogenous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E6D1-3436-4D58-96E5-6710E0A53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opposite of exogenous.</a:t>
            </a:r>
          </a:p>
          <a:p>
            <a:r>
              <a:rPr lang="en-US" sz="2400" dirty="0"/>
              <a:t>More specifically, if something is endogenous, it means it is a function of (it depends on, it is endogenous to) something else.</a:t>
            </a:r>
          </a:p>
          <a:p>
            <a:r>
              <a:rPr lang="en-US" sz="2400" dirty="0"/>
              <a:t>E.g., police allocation is endogenous to crime (unless we find some random or quasi-random variation to use).</a:t>
            </a:r>
          </a:p>
          <a:p>
            <a:r>
              <a:rPr lang="en-US" sz="2400" dirty="0"/>
              <a:t>E.g., state adoption of tax incentives for the film industry may be endogenous to the size of the existing film industry (larger existing film industry = more likely to adopt an incentive)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502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F3FC6-20BC-4E3B-86B9-06C2E43F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Endogenous vs. Exogenous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E6D1-3436-4D58-96E5-6710E0A53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The key question is how exogenous/endogenous the treatment variation is. </a:t>
            </a:r>
          </a:p>
          <a:p>
            <a:r>
              <a:rPr lang="en-US" sz="2400" dirty="0"/>
              <a:t>It’s not black and white where it is always clearly one or the other.</a:t>
            </a:r>
          </a:p>
          <a:p>
            <a:r>
              <a:rPr lang="en-US" sz="2400" dirty="0"/>
              <a:t>Most treatment variation outside of an experiment lies on a spectrum between fully exogenous and strongly endogenous.</a:t>
            </a:r>
          </a:p>
          <a:p>
            <a:r>
              <a:rPr lang="en-US" sz="2400" dirty="0"/>
              <a:t>There is no way to know or to test of treatment variation is endogenous.</a:t>
            </a:r>
          </a:p>
          <a:p>
            <a:r>
              <a:rPr lang="en-US" sz="2400" dirty="0"/>
              <a:t>Determining how endogenous it is requires thinking critically about the factors that affect the treatment variation.</a:t>
            </a:r>
          </a:p>
          <a:p>
            <a:r>
              <a:rPr lang="en-US" sz="2400" dirty="0"/>
              <a:t>For example, is there something non-random about the change in policing that is used in the paper? Could this non-randomness cause bias by creating a feedback loop (like the crime </a:t>
            </a:r>
            <a:r>
              <a:rPr lang="en-US" sz="2400" dirty="0">
                <a:sym typeface="Wingdings" panose="05000000000000000000" pitchFamily="2" charset="2"/>
              </a:rPr>
              <a:t> police feedback loop </a:t>
            </a:r>
            <a:r>
              <a:rPr lang="en-US" sz="2400">
                <a:sym typeface="Wingdings" panose="05000000000000000000" pitchFamily="2" charset="2"/>
              </a:rPr>
              <a:t>shown earlier)?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17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Issues: Endogeneity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460683" cy="4023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Suppose you were to compare areas/cities with more police officers to areas/cities with fewer officers to see how crime differs. </a:t>
            </a:r>
          </a:p>
          <a:p>
            <a:r>
              <a:rPr lang="en-US" dirty="0"/>
              <a:t>Do the areas/cities with more officers have less crime?</a:t>
            </a:r>
          </a:p>
          <a:p>
            <a:r>
              <a:rPr lang="en-US" dirty="0"/>
              <a:t>But the number of police officers is endogenous to crime.</a:t>
            </a:r>
          </a:p>
          <a:p>
            <a:r>
              <a:rPr lang="en-US" dirty="0"/>
              <a:t>Endogenous since crime affects the number of police officers, but police officers affect crime.</a:t>
            </a:r>
          </a:p>
          <a:p>
            <a:r>
              <a:rPr lang="en-US" dirty="0"/>
              <a:t>E.g., police officers allocated to high crime areas.</a:t>
            </a:r>
          </a:p>
          <a:p>
            <a:r>
              <a:rPr lang="en-US" dirty="0"/>
              <a:t>Increases in crime prompt the hiring of additional officers.</a:t>
            </a:r>
          </a:p>
          <a:p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6400799" y="1845734"/>
          <a:ext cx="5487987" cy="4226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2114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Issues: Endogeneity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460683" cy="4023360"/>
          </a:xfrm>
        </p:spPr>
        <p:txBody>
          <a:bodyPr>
            <a:normAutofit/>
          </a:bodyPr>
          <a:lstStyle/>
          <a:p>
            <a:r>
              <a:rPr lang="en-US" dirty="0"/>
              <a:t>Suppose you were to do this comparison anyways</a:t>
            </a:r>
            <a:r>
              <a:rPr lang="is-IS" dirty="0"/>
              <a:t>…</a:t>
            </a:r>
          </a:p>
          <a:p>
            <a:r>
              <a:rPr lang="is-IS" dirty="0"/>
              <a:t>Suppose you were to</a:t>
            </a:r>
            <a:r>
              <a:rPr lang="en-US" dirty="0"/>
              <a:t> compare areas/cities with more police officers to areas/cities with fewer officers to see how crime differs. </a:t>
            </a:r>
          </a:p>
          <a:p>
            <a:r>
              <a:rPr lang="en-US" dirty="0"/>
              <a:t>Do the areas/cities with more officers have less crime?</a:t>
            </a:r>
          </a:p>
          <a:p>
            <a:r>
              <a:rPr lang="en-US" dirty="0"/>
              <a:t>Do you think that by doing this comparison you would </a:t>
            </a:r>
            <a:r>
              <a:rPr lang="en-US" i="1" dirty="0"/>
              <a:t>overestimate</a:t>
            </a:r>
            <a:r>
              <a:rPr lang="en-US" dirty="0"/>
              <a:t> or </a:t>
            </a:r>
            <a:r>
              <a:rPr lang="en-US" i="1" dirty="0"/>
              <a:t>underestimate</a:t>
            </a:r>
            <a:r>
              <a:rPr lang="en-US" dirty="0"/>
              <a:t> the effect of police on reducing crime?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6400799" y="1845734"/>
          <a:ext cx="5487987" cy="4226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7113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Issues: Endogeneity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460683" cy="4023360"/>
          </a:xfrm>
        </p:spPr>
        <p:txBody>
          <a:bodyPr>
            <a:normAutofit/>
          </a:bodyPr>
          <a:lstStyle/>
          <a:p>
            <a:r>
              <a:rPr lang="is-IS" dirty="0"/>
              <a:t>Suppose you were to</a:t>
            </a:r>
            <a:r>
              <a:rPr lang="en-US" dirty="0"/>
              <a:t> compare areas/cities with more police officers to areas/cities with fewer officers to see how crime differs. 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This would probably underestimate the effect of police on crime, perhaps showing incorrectly that they increase crime, or that their effect on crime reduction is smaller than it actually is.</a:t>
            </a:r>
          </a:p>
          <a:p>
            <a:r>
              <a:rPr lang="en-US" dirty="0"/>
              <a:t>Estimates would be negatively biased.</a:t>
            </a:r>
          </a:p>
          <a:p>
            <a:r>
              <a:rPr lang="en-US" dirty="0"/>
              <a:t>Why?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6400799" y="1845734"/>
          <a:ext cx="5487987" cy="4226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30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Issues: Endogeneity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460683" cy="4023360"/>
          </a:xfrm>
        </p:spPr>
        <p:txBody>
          <a:bodyPr>
            <a:normAutofit/>
          </a:bodyPr>
          <a:lstStyle/>
          <a:p>
            <a:r>
              <a:rPr lang="en-US" dirty="0"/>
              <a:t>Estimates would be negatively biased.</a:t>
            </a:r>
          </a:p>
          <a:p>
            <a:r>
              <a:rPr lang="en-US" dirty="0"/>
              <a:t>Why?</a:t>
            </a:r>
          </a:p>
          <a:p>
            <a:r>
              <a:rPr lang="en-US" dirty="0"/>
              <a:t>Since police are allocated to places with higher crime rates, or more police are deployed when crime increases, there is going to be a positive correlation between the two.</a:t>
            </a:r>
          </a:p>
          <a:p>
            <a:r>
              <a:rPr lang="en-US" dirty="0"/>
              <a:t>Mistaking that for a causal relationship will bias the estimate.</a:t>
            </a:r>
          </a:p>
          <a:p>
            <a:r>
              <a:rPr lang="en-US" dirty="0"/>
              <a:t>We have to break </a:t>
            </a:r>
            <a:r>
              <a:rPr lang="en-US"/>
              <a:t>this endogeneity loop!</a:t>
            </a: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6400799" y="1845734"/>
          <a:ext cx="5487987" cy="4226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140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Fix: Randomization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ideal way to investigate the effect of police on crime would be to randomly allocate areas/cities with more/fewer police officers.</a:t>
            </a:r>
          </a:p>
          <a:p>
            <a:r>
              <a:rPr lang="en-US" dirty="0"/>
              <a:t>Likely not possible</a:t>
            </a:r>
            <a:r>
              <a:rPr lang="is-IS" dirty="0"/>
              <a:t>…</a:t>
            </a:r>
          </a:p>
          <a:p>
            <a:r>
              <a:rPr lang="is-IS" dirty="0"/>
              <a:t>Is there a way that police are allocated that is “quasi-random”?</a:t>
            </a:r>
          </a:p>
          <a:p>
            <a:r>
              <a:rPr lang="is-IS" dirty="0"/>
              <a:t>Is there a natural experiment?</a:t>
            </a:r>
          </a:p>
          <a:p>
            <a:r>
              <a:rPr lang="is-IS" dirty="0"/>
              <a:t>Or, phrased another way, is there a way that police were allocated that was independent from the crime level (i.e. </a:t>
            </a:r>
            <a:r>
              <a:rPr lang="en-US" dirty="0"/>
              <a:t>Is there a case where police officers were not allocated based on crime levels?)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10778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822577" cy="1450757"/>
          </a:xfrm>
        </p:spPr>
        <p:txBody>
          <a:bodyPr/>
          <a:lstStyle/>
          <a:p>
            <a:r>
              <a:rPr lang="en-US" dirty="0"/>
              <a:t>Empirical studies on how police affect crime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447020" cy="44897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this course we will cover some neat empirical research articles that investigate how police affect crime using different experimental or “quasi-experimental” methods.</a:t>
            </a:r>
          </a:p>
          <a:p>
            <a:pPr algn="l"/>
            <a:r>
              <a:rPr lang="en-US" sz="1800" b="1" i="0" u="none" strike="noStrike" baseline="0" dirty="0">
                <a:latin typeface="URWPalladioL-Bold"/>
              </a:rPr>
              <a:t>Levitt, Steven D. </a:t>
            </a:r>
            <a:r>
              <a:rPr lang="en-US" sz="1800" b="0" i="0" u="none" strike="noStrike" baseline="0" dirty="0">
                <a:latin typeface="URWPalladioL-Roma"/>
              </a:rPr>
              <a:t>1997. “Using Electoral Cycles in Police Hiring to Estimate the Effect of Police on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Crime.” </a:t>
            </a:r>
            <a:r>
              <a:rPr lang="en-US" sz="1800" b="0" i="0" u="none" strike="noStrike" baseline="0" dirty="0">
                <a:latin typeface="URWPalladioL-Roma-Slant_167"/>
              </a:rPr>
              <a:t>American Economic Review</a:t>
            </a:r>
            <a:r>
              <a:rPr lang="en-US" sz="1800" b="0" i="0" u="none" strike="noStrike" baseline="0" dirty="0">
                <a:latin typeface="URWPalladioL-Roma"/>
              </a:rPr>
              <a:t>, 87(3): 270–290.</a:t>
            </a:r>
          </a:p>
          <a:p>
            <a:pPr algn="l"/>
            <a:r>
              <a:rPr lang="en-US" sz="1800" b="1" i="0" u="none" strike="noStrike" baseline="0" dirty="0">
                <a:latin typeface="URWPalladioL-Bold"/>
              </a:rPr>
              <a:t>Sullivan, Christopher M, and Zachary P. O’Keeffe. </a:t>
            </a:r>
            <a:r>
              <a:rPr lang="en-US" sz="1800" b="0" i="0" u="none" strike="noStrike" baseline="0" dirty="0">
                <a:latin typeface="URWPalladioL-Roma"/>
              </a:rPr>
              <a:t>2017. “Evidence that curtailing proactive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policing can reduce major crime.” </a:t>
            </a:r>
            <a:r>
              <a:rPr lang="en-US" sz="1800" b="0" i="0" u="none" strike="noStrike" baseline="0" dirty="0">
                <a:latin typeface="URWPalladioL-Roma-Slant_167"/>
              </a:rPr>
              <a:t>Nature Human </a:t>
            </a:r>
            <a:r>
              <a:rPr lang="en-US" sz="1800" b="0" i="0" u="none" strike="noStrike" baseline="0" dirty="0" err="1">
                <a:latin typeface="URWPalladioL-Roma-Slant_167"/>
              </a:rPr>
              <a:t>Behaviour</a:t>
            </a:r>
            <a:r>
              <a:rPr lang="en-US" sz="1800" b="0" i="0" u="none" strike="noStrike" baseline="0" dirty="0">
                <a:latin typeface="URWPalladioL-Roma"/>
              </a:rPr>
              <a:t>, 1(10): 730–737.</a:t>
            </a:r>
          </a:p>
          <a:p>
            <a:pPr algn="l"/>
            <a:r>
              <a:rPr lang="en-US" sz="1800" b="1" i="0" u="none" strike="noStrike" baseline="0" dirty="0">
                <a:latin typeface="URWPalladioL-Bold"/>
              </a:rPr>
              <a:t>Di </a:t>
            </a:r>
            <a:r>
              <a:rPr lang="en-US" sz="1800" b="1" i="0" u="none" strike="noStrike" baseline="0" dirty="0" err="1">
                <a:latin typeface="URWPalladioL-Bold"/>
              </a:rPr>
              <a:t>Tella</a:t>
            </a:r>
            <a:r>
              <a:rPr lang="en-US" sz="1800" b="1" i="0" u="none" strike="noStrike" baseline="0" dirty="0">
                <a:latin typeface="URWPalladioL-Bold"/>
              </a:rPr>
              <a:t>, Rafael, and Ernesto </a:t>
            </a:r>
            <a:r>
              <a:rPr lang="en-US" sz="1800" b="1" i="0" u="none" strike="noStrike" baseline="0" dirty="0" err="1">
                <a:latin typeface="URWPalladioL-Bold"/>
              </a:rPr>
              <a:t>Schargrodsky</a:t>
            </a:r>
            <a:r>
              <a:rPr lang="en-US" sz="1800" b="1" i="0" u="none" strike="noStrike" baseline="0" dirty="0">
                <a:latin typeface="URWPalladioL-Bold"/>
              </a:rPr>
              <a:t>. </a:t>
            </a:r>
            <a:r>
              <a:rPr lang="en-US" sz="1800" b="0" i="0" u="none" strike="noStrike" baseline="0" dirty="0">
                <a:latin typeface="URWPalladioL-Roma"/>
              </a:rPr>
              <a:t>2004. “Do Police Reduce Crime? Estimate Using the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Allocation of Police Forces after a Terrorist Attack.” </a:t>
            </a:r>
            <a:r>
              <a:rPr lang="en-US" sz="1800" b="0" i="0" u="none" strike="noStrike" baseline="0" dirty="0">
                <a:latin typeface="URWPalladioL-Roma-Slant_167"/>
              </a:rPr>
              <a:t>American Economic Review</a:t>
            </a:r>
            <a:r>
              <a:rPr lang="en-US" sz="1800" b="0" i="0" u="none" strike="noStrike" baseline="0" dirty="0">
                <a:latin typeface="URWPalladioL-Roma"/>
              </a:rPr>
              <a:t>, 94(1): 115–133.</a:t>
            </a:r>
          </a:p>
          <a:p>
            <a:pPr algn="l"/>
            <a:r>
              <a:rPr lang="en-US" sz="1800" b="1" i="0" u="none" strike="noStrike" baseline="0" dirty="0">
                <a:latin typeface="URWPalladioL-Bold"/>
              </a:rPr>
              <a:t>Dur, Robert, and Ben </a:t>
            </a:r>
            <a:r>
              <a:rPr lang="en-US" sz="1800" b="1" i="0" u="none" strike="noStrike" baseline="0" dirty="0" err="1">
                <a:latin typeface="URWPalladioL-Bold"/>
              </a:rPr>
              <a:t>Vollaard</a:t>
            </a:r>
            <a:r>
              <a:rPr lang="en-US" sz="1800" b="1" i="0" u="none" strike="noStrike" baseline="0" dirty="0">
                <a:latin typeface="URWPalladioL-Bold"/>
              </a:rPr>
              <a:t>. </a:t>
            </a:r>
            <a:r>
              <a:rPr lang="en-US" sz="1800" b="0" i="0" u="none" strike="noStrike" baseline="0" dirty="0">
                <a:latin typeface="URWPalladioL-Roma"/>
              </a:rPr>
              <a:t>2019. “Salience of law enforcement: A field experiment.” </a:t>
            </a:r>
            <a:r>
              <a:rPr lang="en-US" sz="1800" b="0" i="0" u="none" strike="noStrike" baseline="0" dirty="0">
                <a:latin typeface="URWPalladioL-Roma-Slant_167"/>
              </a:rPr>
              <a:t>Journal</a:t>
            </a:r>
          </a:p>
          <a:p>
            <a:pPr algn="l"/>
            <a:r>
              <a:rPr lang="en-US" sz="1800" b="0" i="0" u="none" strike="noStrike" baseline="0" dirty="0">
                <a:latin typeface="URWPalladioL-Roma-Slant_167"/>
              </a:rPr>
              <a:t>of Environmental Economics and Management</a:t>
            </a:r>
            <a:r>
              <a:rPr lang="en-US" sz="1800" b="0" i="0" u="none" strike="noStrike" baseline="0" dirty="0">
                <a:latin typeface="URWPalladioL-Roma"/>
              </a:rPr>
              <a:t>, 93: 208–220.</a:t>
            </a:r>
          </a:p>
          <a:p>
            <a:pPr algn="l"/>
            <a:r>
              <a:rPr lang="en-US" sz="1800" b="1" i="0" u="none" strike="noStrike" baseline="0" dirty="0">
                <a:latin typeface="URWPalladioL-Bold"/>
              </a:rPr>
              <a:t>Cheng, Cheng, and Wei Long. </a:t>
            </a:r>
            <a:r>
              <a:rPr lang="en-US" sz="1800" b="0" i="0" u="none" strike="noStrike" baseline="0" dirty="0">
                <a:latin typeface="URWPalladioL-Roma"/>
              </a:rPr>
              <a:t>2018. “Improving police services: Evidence from the French quarter</a:t>
            </a:r>
          </a:p>
          <a:p>
            <a:pPr algn="l"/>
            <a:r>
              <a:rPr lang="en-US" sz="1800" b="0" i="0" u="none" strike="noStrike" baseline="0" dirty="0">
                <a:latin typeface="URWPalladioL-Roma"/>
              </a:rPr>
              <a:t>task force.” </a:t>
            </a:r>
            <a:r>
              <a:rPr lang="en-US" sz="1800" b="0" i="0" u="none" strike="noStrike" baseline="0" dirty="0">
                <a:latin typeface="URWPalladioL-Roma-Slant_167"/>
              </a:rPr>
              <a:t>Journal of Public Economics</a:t>
            </a:r>
            <a:r>
              <a:rPr lang="en-US" sz="1800" b="0" i="0" u="none" strike="noStrike" baseline="0" dirty="0">
                <a:latin typeface="URWPalladioL-Roma"/>
              </a:rPr>
              <a:t>, 164: 1–18.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02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5C2A-3F51-4A7A-977C-BBA19BDC3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A403B-56B0-4F81-8580-B5A077767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These terms will come up in the practice questions you’ll do today, in the course, and in economics in general.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Treatment variation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Exogenous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Endogenous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External validity</a:t>
            </a:r>
          </a:p>
        </p:txBody>
      </p:sp>
    </p:spTree>
    <p:extLst>
      <p:ext uri="{BB962C8B-B14F-4D97-AF65-F5344CB8AC3E}">
        <p14:creationId xmlns:p14="http://schemas.microsoft.com/office/powerpoint/2010/main" val="1121421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B98D7-4CF7-4EF6-B44C-F0129DE6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Variation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F3D5-8381-4BE3-AAF4-BCE8E1694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term often comes up in empirical research that estimates causal effects.</a:t>
            </a:r>
          </a:p>
          <a:p>
            <a:r>
              <a:rPr lang="en-US" sz="2400" dirty="0"/>
              <a:t>Treatment variation refers to the variation in X that you are using to identify the causal effect of X on Y.</a:t>
            </a:r>
          </a:p>
          <a:p>
            <a:r>
              <a:rPr lang="en-US" sz="2400" dirty="0"/>
              <a:t>E.g., the variation in the timing and location of MDPs (as in GHM).</a:t>
            </a:r>
          </a:p>
          <a:p>
            <a:r>
              <a:rPr lang="en-US" sz="2400" dirty="0"/>
              <a:t>E.g., the increase in police officer hiring that occurs before elections (this is the variation used in Levitt, 1997).</a:t>
            </a:r>
          </a:p>
          <a:p>
            <a:r>
              <a:rPr lang="en-US" sz="2400" dirty="0"/>
              <a:t>E.g., the randomly-assigned change in police enforcement by location (as in Dur and </a:t>
            </a:r>
            <a:r>
              <a:rPr lang="en-US" sz="2400" dirty="0" err="1"/>
              <a:t>Voolaard</a:t>
            </a:r>
            <a:r>
              <a:rPr lang="en-US" sz="2400" dirty="0"/>
              <a:t>, 2019).</a:t>
            </a:r>
          </a:p>
        </p:txBody>
      </p:sp>
    </p:spTree>
    <p:extLst>
      <p:ext uri="{BB962C8B-B14F-4D97-AF65-F5344CB8AC3E}">
        <p14:creationId xmlns:p14="http://schemas.microsoft.com/office/powerpoint/2010/main" val="10745315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6078</TotalTime>
  <Words>1044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URWPalladioL-Bold</vt:lpstr>
      <vt:lpstr>URWPalladioL-Roma</vt:lpstr>
      <vt:lpstr>URWPalladioL-Roma-Slant_167</vt:lpstr>
      <vt:lpstr>Retrospect</vt:lpstr>
      <vt:lpstr>Explanation of Common Terminology in Causal Studies in (Urban) Economics</vt:lpstr>
      <vt:lpstr>Issues: Endogeneity</vt:lpstr>
      <vt:lpstr>Issues: Endogeneity</vt:lpstr>
      <vt:lpstr>Issues: Endogeneity</vt:lpstr>
      <vt:lpstr>Issues: Endogeneity</vt:lpstr>
      <vt:lpstr>Ideal Fix: Randomization</vt:lpstr>
      <vt:lpstr>Empirical studies on how police affect crime</vt:lpstr>
      <vt:lpstr>Some Terminology</vt:lpstr>
      <vt:lpstr>Treatment Variation</vt:lpstr>
      <vt:lpstr>Exogenous</vt:lpstr>
      <vt:lpstr>Endogenous</vt:lpstr>
      <vt:lpstr>Endogenous vs. Exogenous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Economics of Crime</dc:title>
  <dc:creator>Button, Patrick J</dc:creator>
  <cp:lastModifiedBy>Button, Patrick J</cp:lastModifiedBy>
  <cp:revision>104</cp:revision>
  <dcterms:created xsi:type="dcterms:W3CDTF">2015-11-21T16:49:21Z</dcterms:created>
  <dcterms:modified xsi:type="dcterms:W3CDTF">2021-10-08T18:41:11Z</dcterms:modified>
</cp:coreProperties>
</file>